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21f2bedc2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21f2bedc2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21f2bedc2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21f2bedc2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21f2bedc2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21f2bedc2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21f2bedc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21f2bedc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21f2bedc2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21f2bedc2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21f2bed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21f2bed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21f2bedc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21f2bedc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21f2bedc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21f2bedc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21f2bedc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21f2bedc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21f2bedc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21f2bedc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21f2bedc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21f2bedc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21f2bedc2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21f2bedc2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21f2bedc2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21f2bedc2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500">
                <a:solidFill>
                  <a:srgbClr val="222222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Многомерный и одномерный подходы к моделированию языковых значений: монады vs. импозиции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60725"/>
            <a:ext cx="8520600" cy="15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Семинар «From the Logical Point of View» НИУ ВШЭ (МЛ ЛогЛинФФ)</a:t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Дарья Попова</a:t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rgbClr val="1F1F1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13 июня 2025</a:t>
            </a:r>
            <a:endParaRPr sz="1800">
              <a:solidFill>
                <a:srgbClr val="1F1F1F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9009"/>
              <a:buFont typeface="Arial"/>
              <a:buNone/>
            </a:pPr>
            <a:r>
              <a:rPr lang="ru" sz="2020">
                <a:latin typeface="Times New Roman"/>
                <a:ea typeface="Times New Roman"/>
                <a:cs typeface="Times New Roman"/>
                <a:sym typeface="Times New Roman"/>
              </a:rPr>
              <a:t>Конструкции с пропозициональными глаголами: динамическая семантика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latin typeface="Times New Roman"/>
                <a:ea typeface="Times New Roman"/>
                <a:cs typeface="Times New Roman"/>
                <a:sym typeface="Times New Roman"/>
              </a:rPr>
              <a:t>Два типа обновления контекста: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latin typeface="Times New Roman"/>
                <a:ea typeface="Times New Roman"/>
                <a:cs typeface="Times New Roman"/>
                <a:sym typeface="Times New Roman"/>
              </a:rPr>
              <a:t>импозиция, навязываемое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 (AnderBois et al. 2010): информативное автоматическое обновление контекста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50">
                <a:latin typeface="Times New Roman"/>
                <a:ea typeface="Times New Roman"/>
                <a:cs typeface="Times New Roman"/>
                <a:sym typeface="Times New Roman"/>
              </a:rPr>
              <a:t>предлагаемое</a:t>
            </a:r>
            <a:r>
              <a:rPr b="1" lang="ru" sz="15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(Farkas and Bruce 2010): информативное не-автоматическое обновление контекста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2571750"/>
            <a:ext cx="39999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– предлагаемое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импозиция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предлагаемое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1" name="Google Shape;111;p22"/>
          <p:cNvSpPr txBox="1"/>
          <p:nvPr>
            <p:ph idx="2" type="body"/>
          </p:nvPr>
        </p:nvSpPr>
        <p:spPr>
          <a:xfrm>
            <a:off x="4832400" y="2571875"/>
            <a:ext cx="39999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– предлагаемое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импозиция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20">
                <a:latin typeface="Times New Roman"/>
                <a:ea typeface="Times New Roman"/>
                <a:cs typeface="Times New Roman"/>
                <a:sym typeface="Times New Roman"/>
              </a:rPr>
              <a:t>Конструкции с пропозициональными глаголами: динамическая семантика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latin typeface="Times New Roman"/>
                <a:ea typeface="Times New Roman"/>
                <a:cs typeface="Times New Roman"/>
                <a:sym typeface="Times New Roman"/>
              </a:rPr>
              <a:t>Два типа обновления контекста:</a:t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50">
                <a:latin typeface="Times New Roman"/>
                <a:ea typeface="Times New Roman"/>
                <a:cs typeface="Times New Roman"/>
                <a:sym typeface="Times New Roman"/>
              </a:rPr>
              <a:t>импозиция, навязываемое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 (AnderBois et al. 2010): информативное автоматическое обновление контекста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550">
                <a:latin typeface="Times New Roman"/>
                <a:ea typeface="Times New Roman"/>
                <a:cs typeface="Times New Roman"/>
                <a:sym typeface="Times New Roman"/>
              </a:rPr>
              <a:t>предлагаемое </a:t>
            </a:r>
            <a:r>
              <a:rPr lang="ru" sz="1550">
                <a:latin typeface="Times New Roman"/>
                <a:ea typeface="Times New Roman"/>
                <a:cs typeface="Times New Roman"/>
                <a:sym typeface="Times New Roman"/>
              </a:rPr>
              <a:t>(Farkas and Bruce 2010): информативное не-автоматическое обновление контекста</a:t>
            </a:r>
            <a:endParaRPr sz="1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2571750"/>
            <a:ext cx="39999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– предлагаемое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импозиция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предлагаемое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8" name="Google Shape;118;p23"/>
          <p:cNvSpPr txBox="1"/>
          <p:nvPr>
            <p:ph idx="2" type="body"/>
          </p:nvPr>
        </p:nvSpPr>
        <p:spPr>
          <a:xfrm>
            <a:off x="4832400" y="2571875"/>
            <a:ext cx="3999900" cy="25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– предлагаемое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импозиция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Контекстное множество: {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⟦Dean has left town⟧ = {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⟦Sam said that Dean has left town⟧ = {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baseline="-25000"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020">
                <a:latin typeface="Times New Roman"/>
                <a:ea typeface="Times New Roman"/>
                <a:cs typeface="Times New Roman"/>
                <a:sym typeface="Times New Roman"/>
              </a:rPr>
              <a:t>Конструкции с пропозициональными глаголами: монады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7850"/>
            <a:ext cx="39999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конвенциональная импликатура – the Writer Monad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ИЛИ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– интенциональность – the Reader Monad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5" name="Google Shape;125;p24"/>
          <p:cNvSpPr txBox="1"/>
          <p:nvPr>
            <p:ph idx="2" type="body"/>
          </p:nvPr>
        </p:nvSpPr>
        <p:spPr>
          <a:xfrm>
            <a:off x="4832400" y="1157875"/>
            <a:ext cx="3999900" cy="39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</a:t>
            </a:r>
            <a:r>
              <a:rPr i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</a:t>
            </a:r>
            <a:endParaRPr i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 has left town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конвенциональная импликатура – the Writer Monad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Многомерность и одномерность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монады: многомерность семантической репрезентации с необходимым взаимодействием содержания измерений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импозиция и предлагаемое: одномерная семантическая репрезентация, два типа обновления контекста, динамика между предлагаемым и импозицией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монады: слишком большие возможности? например, ничто не мешает взаимодействию фокусной монады и монады конвенциональной импликатуры; взаимодействию монады конвенциональной импликатуры и интенсиональной монады,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что может быть проблематичным (Harris and Potts 2009)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импозиция и предлагаемое: где хранятся лейблы?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нельзя ли сказать, что монада соответствует импозиции?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Литература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AnderBois et al. (2010). Crossing the Appositive/At-issue Meaning Boundary. In Proceedings of Semantics and Linguistic Theory 20.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Barker, Chris (2002). “Continuations and the nature of quantification”. In: Natural language semantics 10.3, pp. 211–242.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Charlow, Simon (2014). “On the semantics of exceptional scope”. PhD thesis. New York University.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Cohn-Gordon, </a:t>
            </a: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Reuben. “</a:t>
            </a: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Monad Transformers for Natural Language: Combining Monads to Model Effect Interaction”.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Farkas and Bruce 2010. On Reacting to Assertions and Polar Questions. Journal of Semantics 27:81–118. 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Giorgolo, Gianluca and Ash Asudeh (2012). “M, η,*&gt; Monads for conventional implicatures”. In: Proceedings of Sinn und Bedeutung. Vol. 16, pp. 265–278.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— (2014). “Monads as a solution for generalized opacity”. In: EACL 2014, p. 19.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Harris, Jesse A and Christopher Potts (2009). “Perspective-shifting with appositives and expressives”. In: Linguistics and Philosophy 32.6, pp. 523–552.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Potts, Christopher (2005). The logic of conventional implicatures. Vol. 7. Oxford University Press Oxford.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Shan, Chung-chieh (2002). “Monads for natural language semantics”. In: arXiv preprint cs/0205026.</a:t>
            </a:r>
            <a:endParaRPr sz="1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План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многомерный подход в терминах конвенциональных импликатур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одномерный подход в терминах обновлений контекста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рассмотреть многомерный подход в терминах монад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применить одномерный подход в терминах обновлений контекста и многомерный подход в терминах монад к конструкциям с пропозициональными глаголами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предположить, что два подхода дополняют друг друга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latin typeface="Times New Roman"/>
                <a:ea typeface="Times New Roman"/>
                <a:cs typeface="Times New Roman"/>
                <a:sym typeface="Times New Roman"/>
              </a:rPr>
              <a:t>Измерение конвенциональных импликатур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7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(1)	A: John Lee Hooker, the bluesman from Tennessee, appeared in The Blues Brothers.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No, that’s not true.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⇒ No, John Lee Hooker did not appear in The Blues Brothers.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⤃ No, John Lee Hooker was not from Tennessee.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True, but actually John Lee Hooker was born in </a:t>
            </a: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Mississippi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Potts (2005) вводит два измерения семантического содержания: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измерение основного содержания (at-issue)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измерение конвенциональной импликатуры (not-at-issue)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измерения логически независимы друг от друга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ru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информация, содержащаяся в измерении основного содержания, может использоваться в измерении конвенциональной импликатуры, но не наоборот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420">
                <a:latin typeface="Times New Roman"/>
                <a:ea typeface="Times New Roman"/>
                <a:cs typeface="Times New Roman"/>
                <a:sym typeface="Times New Roman"/>
              </a:rPr>
              <a:t>Динамическая семантика: два типа обновления контекста</a:t>
            </a:r>
            <a:endParaRPr sz="24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arenBoth"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who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nearly killed a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woman with his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car, visited her</a:t>
            </a:r>
            <a:r>
              <a:rPr baseline="-25000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hospital. (AnderBois et al. 2010)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Два типа обновления контекста: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импозиция, навязываемое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(AnderBois et al. 2010): информативное автоматическое обновление контекста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предлагаемое </a:t>
            </a: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(Farkas and Bruce 2010): информативное не-автоматическое обновление контекста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(AnderBois et al. 2010)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72" y="0"/>
            <a:ext cx="456040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Монады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7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 – конструктор типа, если возвращает новый тип аргумента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например, {} – конструктор типа, берет тип α и возвращает новый тип {α}, множество значений типа α 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любой конструктор типа М, обладающий следующими свойствами, является монадой: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:: α → M α	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bind :: M α → (α → M β) → M β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Функция связывания принимает два аргумента: текущее значение монады и функцию, принимающую значение типа, который содержит текущая монада и возвращающая новую монаду. Результатом вызова функции связывания будет новая монада, полученная путём применения первого аргумента ко второму.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метафора Криса Баркера: дом с колодцем vs. дом с трубопроводом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829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ru" sz="56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композициональном уровне, монады позволяют реализовать идею двух независимых измерений, в пост-композициональной фазе, при установлении дискурсивной анафоры, измерения могут свободно взаимодействовать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565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(Shan 2002; Giorgolo and Asudeh 2012, 2014; Charlow 2014)</a:t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6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Монады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(Shan 2002; Giorgolo and Asudeh 2012, 2014; Charlow 2014; 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Cohn-Gordon</a:t>
            </a:r>
            <a:r>
              <a:rPr lang="ru" sz="16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Quantifier Scope: the Continuation Monad: (α → M t) → M t: Someone loved everyone.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Implicature: the Writer Monad: M (α, (List t)): Lupin, a werewolf, left Hogwarts.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Presupposition Failure: the Exception Monad: M (Either String α): Dasha met the King of France.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Anaphora: the State (and Set) Monad: (List e) → [M (α, (List e)]: Lupin walked in. He likes Harry.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Intensionality: the Reader Monad: s → M α: Dumbledore believes Barty Crouch Jr is Alastor Moody.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arenR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Focus: the Pointed Set Monad: M [α]: Dasha loves linguistics</a:t>
            </a:r>
            <a:r>
              <a:rPr baseline="-25000"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</a:t>
            </a: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Монады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9064"/>
              <a:buFont typeface="Arial"/>
              <a:buNone/>
            </a:pPr>
            <a:r>
              <a:rPr lang="ru" sz="3784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(Shan 2002; Giorgolo and Asudeh 2012, 2014; Charlow 2014; </a:t>
            </a:r>
            <a:r>
              <a:rPr lang="ru" sz="37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Cohn-Gordon</a:t>
            </a:r>
            <a:r>
              <a:rPr lang="ru" sz="3784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):</a:t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ru" sz="37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Conventional Implicature: the Writer Monad: Lupin, a werewolf, left Hogwarts.</a:t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7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(Writer α) синонимично (α, (List t)), паре значений, где первое значение типа α, второе значение типа (List t), список истинностных значений</a:t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37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comma</a:t>
            </a:r>
            <a:r>
              <a:rPr lang="ru" sz="37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типа((e → t) → e → (e, list t)): comma x y = (y, [(x y)])</a:t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473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ru" sz="37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Intensionality: the Reader Monad: Dumbledore believes Barty Crouch Jr is Alastor Moody.</a:t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3784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Reader берет тип α и возвращает тип функции из миров в α.</a:t>
            </a:r>
            <a:endParaRPr sz="3784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2020">
                <a:latin typeface="Times New Roman"/>
                <a:ea typeface="Times New Roman"/>
                <a:cs typeface="Times New Roman"/>
                <a:sym typeface="Times New Roman"/>
              </a:rPr>
              <a:t>Конструкции с пропозициональными глаголами: дискурсивная асимметрия</a:t>
            </a:r>
            <a:endParaRPr sz="2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Конструкции с эвиденциальным значением: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has left town? 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said. / Sam said that Dean</a:t>
            </a:r>
            <a:r>
              <a:rPr baseline="-25000"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Who said that Dean has left town?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7894"/>
              <a:buFont typeface="Arial"/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#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said. / Sam said that Dean</a:t>
            </a:r>
            <a:r>
              <a:rPr baseline="-25000"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Dean has left town, Sam said. 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(Dean has not left town/#Sam did not say that).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21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Both"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 said that Dean</a:t>
            </a:r>
            <a:r>
              <a:rPr baseline="-25000"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 left town.</a:t>
            </a:r>
            <a:endParaRPr i="1"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B: </a:t>
            </a:r>
            <a:r>
              <a:rPr i="1" lang="ru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(Dean has not left town / Sam did not say that).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