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34c01c3f1ef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34c01c3f1ef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34c01c3f1ef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34c01c3f1ef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34c01c3f1ef_0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34c01c3f1ef_0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34c01c3f1ef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34c01c3f1ef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34c01c3f1ef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34c01c3f1ef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34c01c3f1ef_1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34c01c3f1ef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34c01c3f1ef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34c01c3f1ef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34c01c3f1ef_1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34c01c3f1ef_1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34c01c3f1ef_1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34c01c3f1ef_1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34c01c3f1ef_1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34c01c3f1ef_1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34c01c3f1e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34c01c3f1e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34c01c3f1ef_1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34c01c3f1ef_1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3523aff88c5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3523aff88c5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3523aff88c5_0_1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3523aff88c5_0_1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3523aff88c5_0_2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3523aff88c5_0_2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3523aff88c5_0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3523aff88c5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3523aff88c5_0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3523aff88c5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3523aff88c5_0_1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3523aff88c5_0_1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3523aff88c5_0_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3" name="Google Shape;213;g3523aff88c5_0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3523aff88c5_0_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3523aff88c5_0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5" name="Shape 225"/>
        <p:cNvGrpSpPr/>
        <p:nvPr/>
      </p:nvGrpSpPr>
      <p:grpSpPr>
        <a:xfrm>
          <a:off x="0" y="0"/>
          <a:ext cx="0" cy="0"/>
          <a:chOff x="0" y="0"/>
          <a:chExt cx="0" cy="0"/>
        </a:xfrm>
      </p:grpSpPr>
      <p:sp>
        <p:nvSpPr>
          <p:cNvPr id="226" name="Google Shape;226;g3523aff88c5_0_2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7" name="Google Shape;227;g3523aff88c5_0_2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34c01c3f1ef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34c01c3f1ef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3523aff88c5_0_2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3523aff88c5_0_2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3523aff88c5_0_2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1" name="Google Shape;241;g3523aff88c5_0_2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3523aff88c5_0_2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7" name="Google Shape;247;g3523aff88c5_0_2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3523aff88c5_0_2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3523aff88c5_0_2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3523aff88c5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3523aff88c5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 name="Shape 264"/>
        <p:cNvGrpSpPr/>
        <p:nvPr/>
      </p:nvGrpSpPr>
      <p:grpSpPr>
        <a:xfrm>
          <a:off x="0" y="0"/>
          <a:ext cx="0" cy="0"/>
          <a:chOff x="0" y="0"/>
          <a:chExt cx="0" cy="0"/>
        </a:xfrm>
      </p:grpSpPr>
      <p:sp>
        <p:nvSpPr>
          <p:cNvPr id="265" name="Google Shape;265;g3523aff88c5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 name="Google Shape;266;g3523aff88c5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g3523aff88c5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2" name="Google Shape;272;g3523aff88c5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3523aff88c5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8" name="Google Shape;278;g3523aff88c5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3523aff88c5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3523aff88c5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3523aff88c5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3523aff88c5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34c01c3f1ef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34c01c3f1ef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3523aff88c5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3523aff88c5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3523aff88c5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4" name="Google Shape;304;g3523aff88c5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g3523aff88c5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0" name="Google Shape;310;g3523aff88c5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3523aff88c5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3523aff88c5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3523aff88c5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3523aff88c5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3523aff88c5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3523aff88c5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3523aff88c5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3523aff88c5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3523aff88c5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3523aff88c5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3523aff88c5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3523aff88c5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3523aff88c5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3523aff88c5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34c01c3f1ef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34c01c3f1ef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3523aff88c5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3523aff88c5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3523aff88c5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3523aff88c5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8" name="Shape 378"/>
        <p:cNvGrpSpPr/>
        <p:nvPr/>
      </p:nvGrpSpPr>
      <p:grpSpPr>
        <a:xfrm>
          <a:off x="0" y="0"/>
          <a:ext cx="0" cy="0"/>
          <a:chOff x="0" y="0"/>
          <a:chExt cx="0" cy="0"/>
        </a:xfrm>
      </p:grpSpPr>
      <p:sp>
        <p:nvSpPr>
          <p:cNvPr id="379" name="Google Shape;379;g3523aff88c5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0" name="Google Shape;380;g3523aff88c5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g3523aff88c5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6" name="Google Shape;386;g3523aff88c5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g3523aff88c5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2" name="Google Shape;392;g3523aff88c5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g34c01c3f1ef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8" name="Google Shape;398;g34c01c3f1ef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34c01c3f1ef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34c01c3f1ef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34c01c3f1ef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34c01c3f1ef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34c01c3f1ef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34c01c3f1ef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34c01c3f1ef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34c01c3f1ef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ru"/>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4.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hyperlink" Target="https://onlinelibrary.wiley.com/doi/full/10.1111/cogs.12171" TargetMode="External"/><Relationship Id="rId4" Type="http://schemas.openxmlformats.org/officeDocument/2006/relationships/hyperlink" Target="https://onlinelibrary.wiley.com/doi/full/10.1111/cogs.12171" TargetMode="External"/><Relationship Id="rId5"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hyperlink" Target="https://onlinelibrary.wiley.com/doi/full/10.1111/cogs.12171"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hyperlink" Target="https://onlinelibrary.wiley.com/doi/full/10.1111/cogs.12171" TargetMode="External"/><Relationship Id="rId4" Type="http://schemas.openxmlformats.org/officeDocument/2006/relationships/image" Target="../media/image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hyperlink" Target="https://onlinelibrary.wiley.com/doi/full/10.1111/cogs.12171"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hyperlink" Target="https://onlinelibrary.wiley.com/doi/full/10.1111/cogs.12171" TargetMode="External"/><Relationship Id="rId4"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hyperlink" Target="https://onlinelibrary.wiley.com/doi/full/10.1111/cogs.12171" TargetMode="External"/><Relationship Id="rId4" Type="http://schemas.openxmlformats.org/officeDocument/2006/relationships/image" Target="../media/image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hyperlink" Target="https://onlinelibrary.wiley.com/doi/full/10.1111/cogs.12171" TargetMode="External"/><Relationship Id="rId4" Type="http://schemas.openxmlformats.org/officeDocument/2006/relationships/image" Target="../media/image5.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hyperlink" Target="https://onlinelibrary.wiley.com/doi/full/10.1111/cogs.12171" TargetMode="External"/><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hyperlink" Target="https://onlinelibrary.wiley.com/doi/full/10.1111/cogs.12171" TargetMode="External"/><Relationship Id="rId4" Type="http://schemas.openxmlformats.org/officeDocument/2006/relationships/image" Target="../media/image7.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hyperlink" Target="https://onlinelibrary.wiley.com/doi/full/10.1111/cogs.12171"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hyperlink" Target="https://onlinelibrary.wiley.com/doi/full/10.1111/cogs.12171" TargetMode="External"/><Relationship Id="rId4" Type="http://schemas.openxmlformats.org/officeDocument/2006/relationships/image" Target="../media/image6.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hyperlink" Target="https://onlinelibrary.wiley.com/doi/full/10.1111/cogs.12171"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hyperlink" Target="https://www.frontiersin.org/journals/psychology/articles/10.3389/fpsyg.2024.1417047/full" TargetMode="External"/><Relationship Id="rId4" Type="http://schemas.openxmlformats.org/officeDocument/2006/relationships/image" Target="../media/image1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hyperlink" Target="https://www.frontiersin.org/journals/psychology/articles/10.3389/fpsyg.2024.1417047/full" TargetMode="External"/><Relationship Id="rId4" Type="http://schemas.openxmlformats.org/officeDocument/2006/relationships/image" Target="../media/image9.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hyperlink" Target="https://www.frontiersin.org/journals/psychology/articles/10.3389/fpsyg.2024.1417047/full" TargetMode="Externa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hyperlink" Target="https://www.frontiersin.org/journals/psychology/articles/10.3389/fpsyg.2024.1417047/full" TargetMode="External"/><Relationship Id="rId4" Type="http://schemas.openxmlformats.org/officeDocument/2006/relationships/image" Target="../media/image14.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hyperlink" Target="https://www.frontiersin.org/journals/psychology/articles/10.3389/fpsyg.2024.1417047/full" TargetMode="External"/><Relationship Id="rId4" Type="http://schemas.openxmlformats.org/officeDocument/2006/relationships/image" Target="../media/image10.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 Id="rId3" Type="http://schemas.openxmlformats.org/officeDocument/2006/relationships/hyperlink" Target="https://www.frontiersin.org/journals/psychology/articles/10.3389/fpsyg.2024.1417047/full" TargetMode="External"/><Relationship Id="rId4" Type="http://schemas.openxmlformats.org/officeDocument/2006/relationships/image" Target="../media/image12.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hyperlink" Target="https://www.frontiersin.org/journals/psychology/articles/10.3389/fpsyg.2024.1417047/full" TargetMode="External"/><Relationship Id="rId4" Type="http://schemas.openxmlformats.org/officeDocument/2006/relationships/image" Target="../media/image8.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hyperlink" Target="https://www.frontiersin.org/journals/psychology/articles/10.3389/fpsyg.2024.1417047/full" TargetMode="External"/><Relationship Id="rId4" Type="http://schemas.openxmlformats.org/officeDocument/2006/relationships/image" Target="../media/image13.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hyperlink" Target="https://www.frontiersin.org/journals/psychology/articles/10.3389/fpsyg.2024.1417047/full" TargetMode="External"/><Relationship Id="rId4" Type="http://schemas.openxmlformats.org/officeDocument/2006/relationships/image" Target="../media/image1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 Id="rId3" Type="http://schemas.openxmlformats.org/officeDocument/2006/relationships/hyperlink" Target="https://www.frontiersin.org/journals/psychology/articles/10.3389/fpsyg.2024.1417047/full" TargetMode="External"/><Relationship Id="rId4" Type="http://schemas.openxmlformats.org/officeDocument/2006/relationships/image" Target="../media/image15.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 Id="rId3" Type="http://schemas.openxmlformats.org/officeDocument/2006/relationships/hyperlink" Target="https://www.frontiersin.org/journals/psychology/articles/10.3389/fpsyg.2024.1417047/full" TargetMode="External"/><Relationship Id="rId4" Type="http://schemas.openxmlformats.org/officeDocument/2006/relationships/image" Target="../media/image1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hyperlink" Target="https://www.frontiersin.org/journals/psychology/articles/10.3389/fpsyg.2024.1417047/full" TargetMode="External"/><Relationship Id="rId4" Type="http://schemas.openxmlformats.org/officeDocument/2006/relationships/image" Target="../media/image19.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hyperlink" Target="https://www.frontiersin.org/journals/psychology/articles/10.3389/fpsyg.2024.1417047/full" TargetMode="External"/><Relationship Id="rId4" Type="http://schemas.openxmlformats.org/officeDocument/2006/relationships/image" Target="../media/image18.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0" y="558175"/>
            <a:ext cx="8520600" cy="2013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ru"/>
              <a:t>Количественные импликатуры</a:t>
            </a:r>
            <a:endParaRPr/>
          </a:p>
        </p:txBody>
      </p:sp>
      <p:sp>
        <p:nvSpPr>
          <p:cNvPr id="55" name="Google Shape;55;p13"/>
          <p:cNvSpPr txBox="1"/>
          <p:nvPr>
            <p:ph idx="1" type="subTitle"/>
          </p:nvPr>
        </p:nvSpPr>
        <p:spPr>
          <a:xfrm>
            <a:off x="311700" y="2910800"/>
            <a:ext cx="8520600" cy="1026300"/>
          </a:xfrm>
          <a:prstGeom prst="rect">
            <a:avLst/>
          </a:prstGeom>
        </p:spPr>
        <p:txBody>
          <a:bodyPr anchorCtr="0" anchor="t" bIns="91425" lIns="91425" spcFirstLastPara="1" rIns="91425" wrap="square" tIns="91425">
            <a:normAutofit fontScale="77500" lnSpcReduction="20000"/>
          </a:bodyPr>
          <a:lstStyle/>
          <a:p>
            <a:pPr indent="0" lvl="0" marL="0" rtl="0" algn="ctr">
              <a:spcBef>
                <a:spcPts val="0"/>
              </a:spcBef>
              <a:spcAft>
                <a:spcPts val="0"/>
              </a:spcAft>
              <a:buClr>
                <a:schemeClr val="dk1"/>
              </a:buClr>
              <a:buSzPct val="39285"/>
              <a:buFont typeface="Arial"/>
              <a:buNone/>
            </a:pPr>
            <a:r>
              <a:rPr lang="ru"/>
              <a:t>Формальная и экспериментальная прагматика</a:t>
            </a:r>
            <a:endParaRPr/>
          </a:p>
          <a:p>
            <a:pPr indent="0" lvl="0" marL="0" rtl="0" algn="ctr">
              <a:spcBef>
                <a:spcPts val="0"/>
              </a:spcBef>
              <a:spcAft>
                <a:spcPts val="0"/>
              </a:spcAft>
              <a:buClr>
                <a:schemeClr val="dk1"/>
              </a:buClr>
              <a:buSzPct val="39285"/>
              <a:buFont typeface="Arial"/>
              <a:buNone/>
            </a:pPr>
            <a:r>
              <a:t/>
            </a:r>
            <a:endParaRPr/>
          </a:p>
          <a:p>
            <a:pPr indent="0" lvl="0" marL="0" rtl="0" algn="ctr">
              <a:spcBef>
                <a:spcPts val="0"/>
              </a:spcBef>
              <a:spcAft>
                <a:spcPts val="0"/>
              </a:spcAft>
              <a:buClr>
                <a:schemeClr val="dk1"/>
              </a:buClr>
              <a:buSzPct val="39285"/>
              <a:buFont typeface="Arial"/>
              <a:buNone/>
            </a:pPr>
            <a:r>
              <a:rPr lang="ru"/>
              <a:t>Даша Попова</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sz="2688"/>
              <a:t>Шкалы и скалярные импликатуры</a:t>
            </a:r>
            <a:endParaRPr sz="2688"/>
          </a:p>
          <a:p>
            <a:pPr indent="0" lvl="0" marL="0" rtl="0" algn="l">
              <a:spcBef>
                <a:spcPts val="0"/>
              </a:spcBef>
              <a:spcAft>
                <a:spcPts val="0"/>
              </a:spcAft>
              <a:buNone/>
            </a:pPr>
            <a:r>
              <a:t/>
            </a:r>
            <a:endParaRPr/>
          </a:p>
        </p:txBody>
      </p:sp>
      <p:sp>
        <p:nvSpPr>
          <p:cNvPr id="109" name="Google Shape;109;p22"/>
          <p:cNvSpPr txBox="1"/>
          <p:nvPr>
            <p:ph idx="1" type="body"/>
          </p:nvPr>
        </p:nvSpPr>
        <p:spPr>
          <a:xfrm>
            <a:off x="242500" y="1017725"/>
            <a:ext cx="8520600" cy="386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ru"/>
              <a:t>Скалярная импликатура</a:t>
            </a:r>
            <a:r>
              <a:rPr lang="ru"/>
              <a:t> (scalar implicature)  – импликатура, которая основывается на шкале языковых выражений, ранжированных в отношении информативности/количества (quantity) (Horn 1972, 2009). </a:t>
            </a:r>
            <a:endParaRPr/>
          </a:p>
          <a:p>
            <a:pPr indent="0" lvl="0" marL="0" rtl="0" algn="l">
              <a:spcBef>
                <a:spcPts val="1200"/>
              </a:spcBef>
              <a:spcAft>
                <a:spcPts val="0"/>
              </a:spcAft>
              <a:buNone/>
            </a:pPr>
            <a:r>
              <a:rPr lang="ru"/>
              <a:t>Соответственно, такие языковые выражения являются скалярными, а шкалы называются шкалами Хорна (Horn scales).</a:t>
            </a:r>
            <a:endParaRPr/>
          </a:p>
          <a:p>
            <a:pPr indent="0" lvl="0" marL="0" rtl="0" algn="l">
              <a:spcBef>
                <a:spcPts val="120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sz="2688"/>
              <a:t>Шкалы и скалярные импликатуры</a:t>
            </a:r>
            <a:endParaRPr sz="2688"/>
          </a:p>
          <a:p>
            <a:pPr indent="0" lvl="0" marL="0" rtl="0" algn="l">
              <a:spcBef>
                <a:spcPts val="0"/>
              </a:spcBef>
              <a:spcAft>
                <a:spcPts val="0"/>
              </a:spcAft>
              <a:buNone/>
            </a:pPr>
            <a:r>
              <a:t/>
            </a:r>
            <a:endParaRPr/>
          </a:p>
        </p:txBody>
      </p:sp>
      <p:sp>
        <p:nvSpPr>
          <p:cNvPr id="115" name="Google Shape;115;p23"/>
          <p:cNvSpPr txBox="1"/>
          <p:nvPr>
            <p:ph idx="1" type="body"/>
          </p:nvPr>
        </p:nvSpPr>
        <p:spPr>
          <a:xfrm>
            <a:off x="242500" y="1017725"/>
            <a:ext cx="8520600" cy="386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В естественном языке мы встречаемся с примерами, в которых дизъюнктивный союз </a:t>
            </a:r>
            <a:r>
              <a:rPr i="1" lang="ru"/>
              <a:t>или</a:t>
            </a:r>
            <a:r>
              <a:rPr lang="ru"/>
              <a:t> может выражать как строгую (2), так и нестрогую дизъюнкцию (1). </a:t>
            </a:r>
            <a:endParaRPr/>
          </a:p>
          <a:p>
            <a:pPr indent="-342900" lvl="0" marL="457200" rtl="0" algn="l">
              <a:spcBef>
                <a:spcPts val="1200"/>
              </a:spcBef>
              <a:spcAft>
                <a:spcPts val="0"/>
              </a:spcAft>
              <a:buSzPts val="1800"/>
              <a:buAutoNum type="arabicParenBoth"/>
            </a:pPr>
            <a:r>
              <a:rPr lang="ru"/>
              <a:t>Если наденешь свитер или куртку, не замерзнешь.</a:t>
            </a:r>
            <a:endParaRPr/>
          </a:p>
          <a:p>
            <a:pPr indent="-342900" lvl="0" marL="457200" rtl="0" algn="l">
              <a:spcBef>
                <a:spcPts val="0"/>
              </a:spcBef>
              <a:spcAft>
                <a:spcPts val="0"/>
              </a:spcAft>
              <a:buSzPts val="1800"/>
              <a:buAutoNum type="arabicParenBoth"/>
            </a:pPr>
            <a:r>
              <a:rPr lang="ru"/>
              <a:t>Кошка под диваном или под кроватью.</a:t>
            </a:r>
            <a:endParaRPr/>
          </a:p>
          <a:p>
            <a:pPr indent="0" lvl="0" marL="0" rtl="0" algn="l">
              <a:spcBef>
                <a:spcPts val="1200"/>
              </a:spcBef>
              <a:spcAft>
                <a:spcPts val="0"/>
              </a:spcAft>
              <a:buNone/>
            </a:pPr>
            <a:r>
              <a:rPr lang="ru"/>
              <a:t>Самые известные примеры скалярных выражений, с помощью которых строятся скалярные импликатуры,  это выражения, соответствующие логическим связкам и кванторам. Например, союзы (&lt;or, and &gt;, &lt;или, и&gt;), в первом приближении соответствующие логическим связкам конъюнкция и дизъюнкция, и кванторные слова (&lt;some, all &gt;, &lt;некоторые, все&gt;), соответствующие кванторам существования (∃) и всеобщности (∀).</a:t>
            </a:r>
            <a:endParaRPr/>
          </a:p>
          <a:p>
            <a:pPr indent="0" lvl="0" marL="0" rtl="0" algn="l">
              <a:spcBef>
                <a:spcPts val="1200"/>
              </a:spcBef>
              <a:spcAft>
                <a:spcPts val="1200"/>
              </a:spcAft>
              <a:buNone/>
            </a:pPr>
            <a:r>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sz="2688"/>
              <a:t>Свойства шкал: монотонность</a:t>
            </a:r>
            <a:endParaRPr sz="2688"/>
          </a:p>
          <a:p>
            <a:pPr indent="0" lvl="0" marL="0" rtl="0" algn="l">
              <a:spcBef>
                <a:spcPts val="0"/>
              </a:spcBef>
              <a:spcAft>
                <a:spcPts val="0"/>
              </a:spcAft>
              <a:buNone/>
            </a:pPr>
            <a:r>
              <a:t/>
            </a:r>
            <a:endParaRPr/>
          </a:p>
        </p:txBody>
      </p:sp>
      <p:sp>
        <p:nvSpPr>
          <p:cNvPr id="121" name="Google Shape;121;p24"/>
          <p:cNvSpPr txBox="1"/>
          <p:nvPr>
            <p:ph idx="1" type="body"/>
          </p:nvPr>
        </p:nvSpPr>
        <p:spPr>
          <a:xfrm>
            <a:off x="242500" y="1017725"/>
            <a:ext cx="8520600" cy="3980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sz="1400"/>
              <a:t>Контексты монотонно-возрастающего следствия (monotone increasing entailment, upward-entailing context):</a:t>
            </a:r>
            <a:endParaRPr sz="1400"/>
          </a:p>
          <a:p>
            <a:pPr indent="0" lvl="0" marL="0" rtl="0" algn="l">
              <a:spcBef>
                <a:spcPts val="1200"/>
              </a:spcBef>
              <a:spcAft>
                <a:spcPts val="0"/>
              </a:spcAft>
              <a:buNone/>
            </a:pPr>
            <a:r>
              <a:rPr lang="ru" sz="1400"/>
              <a:t>(1</a:t>
            </a:r>
            <a:r>
              <a:rPr lang="ru" sz="1400"/>
              <a:t>)	a. Каждая страница разрисована фломастером.</a:t>
            </a:r>
            <a:endParaRPr sz="1400"/>
          </a:p>
          <a:p>
            <a:pPr indent="457200" lvl="0" marL="0" rtl="0" algn="l">
              <a:spcBef>
                <a:spcPts val="1200"/>
              </a:spcBef>
              <a:spcAft>
                <a:spcPts val="0"/>
              </a:spcAft>
              <a:buNone/>
            </a:pPr>
            <a:r>
              <a:rPr lang="ru" sz="1400"/>
              <a:t>b. Каждая страница разрисована.</a:t>
            </a:r>
            <a:endParaRPr sz="1400"/>
          </a:p>
          <a:p>
            <a:pPr indent="0" lvl="0" marL="0" rtl="0" algn="l">
              <a:spcBef>
                <a:spcPts val="1200"/>
              </a:spcBef>
              <a:spcAft>
                <a:spcPts val="0"/>
              </a:spcAft>
              <a:buNone/>
            </a:pPr>
            <a:r>
              <a:rPr lang="ru" sz="1400"/>
              <a:t>Контексты монотонно-убывающего следствия (monotone decreasing entailment, downward-entailing context):</a:t>
            </a:r>
            <a:endParaRPr sz="1400"/>
          </a:p>
          <a:p>
            <a:pPr indent="0" lvl="0" marL="0" rtl="0" algn="l">
              <a:spcBef>
                <a:spcPts val="1200"/>
              </a:spcBef>
              <a:spcAft>
                <a:spcPts val="0"/>
              </a:spcAft>
              <a:buNone/>
            </a:pPr>
            <a:r>
              <a:rPr lang="ru" sz="1400"/>
              <a:t>(2) 	a. Если эта книга разрисована, библиотекарь будет сердиться.</a:t>
            </a:r>
            <a:endParaRPr sz="1400"/>
          </a:p>
          <a:p>
            <a:pPr indent="457200" lvl="0" marL="0" rtl="0" algn="l">
              <a:spcBef>
                <a:spcPts val="1200"/>
              </a:spcBef>
              <a:spcAft>
                <a:spcPts val="0"/>
              </a:spcAft>
              <a:buNone/>
            </a:pPr>
            <a:r>
              <a:rPr lang="ru" sz="1400"/>
              <a:t>b. Если эта книга разрисована фломастером, библиотекарь будет сердиться.</a:t>
            </a:r>
            <a:endParaRPr sz="1400"/>
          </a:p>
          <a:p>
            <a:pPr indent="0" lvl="0" marL="0" rtl="0" algn="l">
              <a:spcBef>
                <a:spcPts val="1200"/>
              </a:spcBef>
              <a:spcAft>
                <a:spcPts val="0"/>
              </a:spcAft>
              <a:buNone/>
            </a:pPr>
            <a:r>
              <a:rPr lang="ru" sz="1400"/>
              <a:t> Немонотонные контексты:</a:t>
            </a:r>
            <a:endParaRPr sz="1400"/>
          </a:p>
          <a:p>
            <a:pPr indent="0" lvl="0" marL="0" rtl="0" algn="l">
              <a:spcBef>
                <a:spcPts val="1200"/>
              </a:spcBef>
              <a:spcAft>
                <a:spcPts val="0"/>
              </a:spcAft>
              <a:buNone/>
            </a:pPr>
            <a:r>
              <a:rPr lang="ru" sz="1400"/>
              <a:t>(3) 	a. Ровно 12 человек пили теплый чай.</a:t>
            </a:r>
            <a:endParaRPr sz="1400"/>
          </a:p>
          <a:p>
            <a:pPr indent="457200" lvl="0" marL="0" rtl="0" algn="l">
              <a:spcBef>
                <a:spcPts val="1200"/>
              </a:spcBef>
              <a:spcAft>
                <a:spcPts val="0"/>
              </a:spcAft>
              <a:buNone/>
            </a:pPr>
            <a:r>
              <a:rPr lang="ru" sz="1400"/>
              <a:t>b. Ровно 12 человек пили горячий чай.</a:t>
            </a:r>
            <a:endParaRPr sz="1400"/>
          </a:p>
          <a:p>
            <a:pPr indent="0" lvl="0" marL="0" rtl="0" algn="l">
              <a:spcBef>
                <a:spcPts val="1200"/>
              </a:spcBef>
              <a:spcAft>
                <a:spcPts val="0"/>
              </a:spcAft>
              <a:buNone/>
            </a:pPr>
            <a:r>
              <a:t/>
            </a:r>
            <a:endParaRPr sz="1100"/>
          </a:p>
          <a:p>
            <a:pPr indent="0" lvl="0" marL="0" rtl="0" algn="l">
              <a:spcBef>
                <a:spcPts val="1200"/>
              </a:spcBef>
              <a:spcAft>
                <a:spcPts val="0"/>
              </a:spcAft>
              <a:buNone/>
            </a:pPr>
            <a:r>
              <a:t/>
            </a:r>
            <a:endParaRPr sz="1100"/>
          </a:p>
          <a:p>
            <a:pPr indent="457200" lvl="0" marL="0" rtl="0" algn="l">
              <a:spcBef>
                <a:spcPts val="1200"/>
              </a:spcBef>
              <a:spcAft>
                <a:spcPts val="0"/>
              </a:spcAft>
              <a:buNone/>
            </a:pPr>
            <a:r>
              <a:t/>
            </a:r>
            <a:endParaRPr sz="1500"/>
          </a:p>
          <a:p>
            <a:pPr indent="0" lvl="0" marL="0" rtl="0" algn="l">
              <a:spcBef>
                <a:spcPts val="1200"/>
              </a:spcBef>
              <a:spcAft>
                <a:spcPts val="0"/>
              </a:spcAft>
              <a:buClr>
                <a:schemeClr val="dk1"/>
              </a:buClr>
              <a:buSzPts val="1100"/>
              <a:buFont typeface="Arial"/>
              <a:buNone/>
            </a:pPr>
            <a:r>
              <a:t/>
            </a:r>
            <a:endParaRPr sz="1500"/>
          </a:p>
          <a:p>
            <a:pPr indent="0" lvl="0" marL="0" rtl="0" algn="l">
              <a:spcBef>
                <a:spcPts val="1200"/>
              </a:spcBef>
              <a:spcAft>
                <a:spcPts val="1200"/>
              </a:spcAft>
              <a:buNone/>
            </a:pPr>
            <a:r>
              <a:t/>
            </a:r>
            <a:endParaRPr sz="15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sz="2688"/>
              <a:t>Свойства шкал: монотонность</a:t>
            </a:r>
            <a:endParaRPr sz="2688"/>
          </a:p>
          <a:p>
            <a:pPr indent="0" lvl="0" marL="0" rtl="0" algn="l">
              <a:spcBef>
                <a:spcPts val="0"/>
              </a:spcBef>
              <a:spcAft>
                <a:spcPts val="0"/>
              </a:spcAft>
              <a:buNone/>
            </a:pPr>
            <a:r>
              <a:t/>
            </a:r>
            <a:endParaRPr/>
          </a:p>
        </p:txBody>
      </p:sp>
      <p:sp>
        <p:nvSpPr>
          <p:cNvPr id="127" name="Google Shape;127;p25"/>
          <p:cNvSpPr txBox="1"/>
          <p:nvPr>
            <p:ph idx="1" type="body"/>
          </p:nvPr>
        </p:nvSpPr>
        <p:spPr>
          <a:xfrm>
            <a:off x="242500" y="1017725"/>
            <a:ext cx="8520600" cy="386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sz="1400"/>
              <a:t>Только в контекстах монотонно-возрастающего следствия употребление менее информативного выражения вызывает скалярную импликатуру (Horn 1972; Gazdar, 1979; Matsumoto, 1995)</a:t>
            </a:r>
            <a:endParaRPr sz="1400"/>
          </a:p>
          <a:p>
            <a:pPr indent="-317500" lvl="0" marL="457200" rtl="0" algn="l">
              <a:spcBef>
                <a:spcPts val="1200"/>
              </a:spcBef>
              <a:spcAft>
                <a:spcPts val="0"/>
              </a:spcAft>
              <a:buSzPts val="1400"/>
              <a:buAutoNum type="arabicParenBoth"/>
            </a:pPr>
            <a:r>
              <a:rPr lang="ru" sz="1400"/>
              <a:t>Эта книга порвана или разрисована.</a:t>
            </a:r>
            <a:endParaRPr sz="1400"/>
          </a:p>
          <a:p>
            <a:pPr indent="0" lvl="0" marL="0" rtl="0" algn="l">
              <a:spcBef>
                <a:spcPts val="1200"/>
              </a:spcBef>
              <a:spcAft>
                <a:spcPts val="0"/>
              </a:spcAft>
              <a:buNone/>
            </a:pPr>
            <a:r>
              <a:rPr lang="ru" sz="1400"/>
              <a:t>Импликатура: Эта книга порвана или разрисована, но не порвана и разрисована одновременно.</a:t>
            </a:r>
            <a:endParaRPr sz="1400"/>
          </a:p>
          <a:p>
            <a:pPr indent="-317500" lvl="0" marL="457200" rtl="0" algn="l">
              <a:spcBef>
                <a:spcPts val="1200"/>
              </a:spcBef>
              <a:spcAft>
                <a:spcPts val="0"/>
              </a:spcAft>
              <a:buSzPts val="1400"/>
              <a:buAutoNum type="arabicParenBoth"/>
            </a:pPr>
            <a:r>
              <a:rPr lang="ru" sz="1400"/>
              <a:t>Каждая страница в этой книге порвана или разрисована.</a:t>
            </a:r>
            <a:endParaRPr sz="1400"/>
          </a:p>
          <a:p>
            <a:pPr indent="0" lvl="0" marL="0" rtl="0" algn="l">
              <a:spcBef>
                <a:spcPts val="1200"/>
              </a:spcBef>
              <a:spcAft>
                <a:spcPts val="0"/>
              </a:spcAft>
              <a:buNone/>
            </a:pPr>
            <a:r>
              <a:rPr lang="ru" sz="1400"/>
              <a:t>Импликатура: Каждая страница в этой книге порвана или разрисована, но не порвана и разрисована одновременно.</a:t>
            </a:r>
            <a:endParaRPr sz="1400"/>
          </a:p>
          <a:p>
            <a:pPr indent="-317500" lvl="0" marL="457200" rtl="0" algn="l">
              <a:spcBef>
                <a:spcPts val="1200"/>
              </a:spcBef>
              <a:spcAft>
                <a:spcPts val="0"/>
              </a:spcAft>
              <a:buSzPts val="1400"/>
              <a:buAutoNum type="arabicParenBoth"/>
            </a:pPr>
            <a:r>
              <a:rPr lang="ru" sz="1400"/>
              <a:t>Если некоторые книги порваны, нам придется заплатить штраф в библиотеке.</a:t>
            </a:r>
            <a:endParaRPr sz="1400"/>
          </a:p>
          <a:p>
            <a:pPr indent="0" lvl="0" marL="0" rtl="0" algn="l">
              <a:spcBef>
                <a:spcPts val="1200"/>
              </a:spcBef>
              <a:spcAft>
                <a:spcPts val="0"/>
              </a:spcAft>
              <a:buNone/>
            </a:pPr>
            <a:r>
              <a:rPr lang="ru" sz="1400"/>
              <a:t>Импликатура: Если некоторые, но не все книги порваны, нам придется заплатить штраф в библиотеке. – не выводится</a:t>
            </a:r>
            <a:endParaRPr sz="1400"/>
          </a:p>
          <a:p>
            <a:pPr indent="0" lvl="0" marL="0" rtl="0" algn="l">
              <a:spcBef>
                <a:spcPts val="1200"/>
              </a:spcBef>
              <a:spcAft>
                <a:spcPts val="0"/>
              </a:spcAft>
              <a:buNone/>
            </a:pPr>
            <a:r>
              <a:t/>
            </a:r>
            <a:endParaRPr sz="1100"/>
          </a:p>
          <a:p>
            <a:pPr indent="0" lvl="0" marL="0" rtl="0" algn="l">
              <a:spcBef>
                <a:spcPts val="1200"/>
              </a:spcBef>
              <a:spcAft>
                <a:spcPts val="0"/>
              </a:spcAft>
              <a:buNone/>
            </a:pPr>
            <a:r>
              <a:t/>
            </a:r>
            <a:endParaRPr sz="1100"/>
          </a:p>
          <a:p>
            <a:pPr indent="457200" lvl="0" marL="0" rtl="0" algn="l">
              <a:spcBef>
                <a:spcPts val="1200"/>
              </a:spcBef>
              <a:spcAft>
                <a:spcPts val="0"/>
              </a:spcAft>
              <a:buNone/>
            </a:pPr>
            <a:r>
              <a:t/>
            </a:r>
            <a:endParaRPr sz="1500"/>
          </a:p>
          <a:p>
            <a:pPr indent="0" lvl="0" marL="0" rtl="0" algn="l">
              <a:spcBef>
                <a:spcPts val="1200"/>
              </a:spcBef>
              <a:spcAft>
                <a:spcPts val="0"/>
              </a:spcAft>
              <a:buNone/>
            </a:pPr>
            <a:r>
              <a:t/>
            </a:r>
            <a:endParaRPr sz="1500"/>
          </a:p>
          <a:p>
            <a:pPr indent="0" lvl="0" marL="0" rtl="0" algn="l">
              <a:spcBef>
                <a:spcPts val="1200"/>
              </a:spcBef>
              <a:spcAft>
                <a:spcPts val="1200"/>
              </a:spcAft>
              <a:buNone/>
            </a:pPr>
            <a:r>
              <a:t/>
            </a:r>
            <a:endParaRPr sz="15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sz="2244"/>
              <a:t>Свойства шкал: </a:t>
            </a:r>
            <a:r>
              <a:rPr lang="ru" sz="2244"/>
              <a:t>проблема симметрии</a:t>
            </a:r>
            <a:endParaRPr sz="2244"/>
          </a:p>
          <a:p>
            <a:pPr indent="0" lvl="0" marL="0" rtl="0" algn="l">
              <a:spcBef>
                <a:spcPts val="0"/>
              </a:spcBef>
              <a:spcAft>
                <a:spcPts val="0"/>
              </a:spcAft>
              <a:buNone/>
            </a:pPr>
            <a:r>
              <a:t/>
            </a:r>
            <a:endParaRPr/>
          </a:p>
        </p:txBody>
      </p:sp>
      <p:sp>
        <p:nvSpPr>
          <p:cNvPr id="133" name="Google Shape;133;p26"/>
          <p:cNvSpPr txBox="1"/>
          <p:nvPr>
            <p:ph idx="1" type="body"/>
          </p:nvPr>
        </p:nvSpPr>
        <p:spPr>
          <a:xfrm>
            <a:off x="242500" y="1017725"/>
            <a:ext cx="8520600" cy="386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sz="1300"/>
              <a:t>Проблема симметрии (symmetry problem) состоит в том, что в шкалу входит одно альтернативное выражение, но не входит другое, т.е. &lt;некоторые; все&gt;, но не &lt;некоторые, но не все; все&gt;.</a:t>
            </a:r>
            <a:endParaRPr sz="1300"/>
          </a:p>
          <a:p>
            <a:pPr indent="0" lvl="0" marL="0" rtl="0" algn="l">
              <a:spcBef>
                <a:spcPts val="1200"/>
              </a:spcBef>
              <a:spcAft>
                <a:spcPts val="0"/>
              </a:spcAft>
              <a:buNone/>
            </a:pPr>
            <a:r>
              <a:rPr lang="ru" sz="1300"/>
              <a:t>“Scales are, in some sense, ‘given to us’” (Gazdar, 1979, p. 58)</a:t>
            </a:r>
            <a:endParaRPr sz="1300"/>
          </a:p>
          <a:p>
            <a:pPr indent="0" lvl="0" marL="0" rtl="0" algn="l">
              <a:spcBef>
                <a:spcPts val="1200"/>
              </a:spcBef>
              <a:spcAft>
                <a:spcPts val="0"/>
              </a:spcAft>
              <a:buNone/>
            </a:pPr>
            <a:r>
              <a:rPr lang="ru" sz="1300"/>
              <a:t>Horn 1972: скалярные выражения являются альтернативными, если они или монотонно возрастающие, или монотонно убывающие, немонотонные выражения нескалярны.</a:t>
            </a:r>
            <a:endParaRPr sz="1300"/>
          </a:p>
          <a:p>
            <a:pPr indent="0" lvl="0" marL="0" rtl="0" algn="l">
              <a:spcBef>
                <a:spcPts val="1200"/>
              </a:spcBef>
              <a:spcAft>
                <a:spcPts val="0"/>
              </a:spcAft>
              <a:buNone/>
            </a:pPr>
            <a:r>
              <a:rPr lang="ru" sz="1300"/>
              <a:t>(1)	a. Все дети пили сок.</a:t>
            </a:r>
            <a:endParaRPr sz="1300"/>
          </a:p>
          <a:p>
            <a:pPr indent="457200" lvl="0" marL="0" rtl="0" algn="l">
              <a:spcBef>
                <a:spcPts val="1200"/>
              </a:spcBef>
              <a:spcAft>
                <a:spcPts val="0"/>
              </a:spcAft>
              <a:buNone/>
            </a:pPr>
            <a:r>
              <a:rPr lang="ru" sz="1300"/>
              <a:t>b. Все дети пили апельсиновый сок.</a:t>
            </a:r>
            <a:endParaRPr sz="1300"/>
          </a:p>
          <a:p>
            <a:pPr indent="0" lvl="0" marL="0" rtl="0" algn="l">
              <a:spcBef>
                <a:spcPts val="1200"/>
              </a:spcBef>
              <a:spcAft>
                <a:spcPts val="0"/>
              </a:spcAft>
              <a:buNone/>
            </a:pPr>
            <a:r>
              <a:rPr lang="ru" sz="1300"/>
              <a:t>(2)	a. Некоторые дети пили сок.	</a:t>
            </a:r>
            <a:endParaRPr sz="1300"/>
          </a:p>
          <a:p>
            <a:pPr indent="457200" lvl="0" marL="0" rtl="0" algn="l">
              <a:spcBef>
                <a:spcPts val="1200"/>
              </a:spcBef>
              <a:spcAft>
                <a:spcPts val="0"/>
              </a:spcAft>
              <a:buNone/>
            </a:pPr>
            <a:r>
              <a:rPr lang="ru" sz="1300"/>
              <a:t>b. Некоторые дети пили апельсиновый сок.</a:t>
            </a:r>
            <a:endParaRPr sz="1300"/>
          </a:p>
          <a:p>
            <a:pPr indent="0" lvl="0" marL="0" rtl="0" algn="l">
              <a:spcBef>
                <a:spcPts val="1200"/>
              </a:spcBef>
              <a:spcAft>
                <a:spcPts val="0"/>
              </a:spcAft>
              <a:buNone/>
            </a:pPr>
            <a:r>
              <a:rPr lang="ru" sz="1300"/>
              <a:t>(3)	a. Некоторые, но не все дети пили сок.</a:t>
            </a:r>
            <a:endParaRPr sz="1300"/>
          </a:p>
          <a:p>
            <a:pPr indent="457200" lvl="0" marL="0" rtl="0" algn="l">
              <a:spcBef>
                <a:spcPts val="1200"/>
              </a:spcBef>
              <a:spcAft>
                <a:spcPts val="0"/>
              </a:spcAft>
              <a:buNone/>
            </a:pPr>
            <a:r>
              <a:rPr lang="ru" sz="1300"/>
              <a:t>b. Некоторые, но не все дети пили апельсиновый сок.</a:t>
            </a:r>
            <a:endParaRPr sz="1300"/>
          </a:p>
          <a:p>
            <a:pPr indent="0" lvl="0" marL="0" rtl="0" algn="l">
              <a:spcBef>
                <a:spcPts val="1200"/>
              </a:spcBef>
              <a:spcAft>
                <a:spcPts val="0"/>
              </a:spcAft>
              <a:buNone/>
            </a:pPr>
            <a:r>
              <a:t/>
            </a:r>
            <a:endParaRPr sz="1100"/>
          </a:p>
          <a:p>
            <a:pPr indent="0" lvl="0" marL="0" rtl="0" algn="l">
              <a:spcBef>
                <a:spcPts val="1200"/>
              </a:spcBef>
              <a:spcAft>
                <a:spcPts val="0"/>
              </a:spcAft>
              <a:buClr>
                <a:schemeClr val="dk1"/>
              </a:buClr>
              <a:buSzPts val="1100"/>
              <a:buFont typeface="Arial"/>
              <a:buNone/>
            </a:pPr>
            <a:r>
              <a:t/>
            </a:r>
            <a:endParaRPr sz="1100"/>
          </a:p>
          <a:p>
            <a:pPr indent="0" lvl="0" marL="0" rtl="0" algn="l">
              <a:spcBef>
                <a:spcPts val="1200"/>
              </a:spcBef>
              <a:spcAft>
                <a:spcPts val="0"/>
              </a:spcAft>
              <a:buNone/>
            </a:pPr>
            <a:r>
              <a:t/>
            </a:r>
            <a:endParaRPr sz="1100"/>
          </a:p>
          <a:p>
            <a:pPr indent="0" lvl="0" marL="0" rtl="0" algn="l">
              <a:spcBef>
                <a:spcPts val="1200"/>
              </a:spcBef>
              <a:spcAft>
                <a:spcPts val="0"/>
              </a:spcAft>
              <a:buNone/>
            </a:pPr>
            <a:r>
              <a:t/>
            </a:r>
            <a:endParaRPr sz="1100"/>
          </a:p>
          <a:p>
            <a:pPr indent="457200" lvl="0" marL="0" rtl="0" algn="l">
              <a:spcBef>
                <a:spcPts val="1200"/>
              </a:spcBef>
              <a:spcAft>
                <a:spcPts val="0"/>
              </a:spcAft>
              <a:buNone/>
            </a:pPr>
            <a:r>
              <a:t/>
            </a:r>
            <a:endParaRPr sz="1500"/>
          </a:p>
          <a:p>
            <a:pPr indent="0" lvl="0" marL="0" rtl="0" algn="l">
              <a:spcBef>
                <a:spcPts val="1200"/>
              </a:spcBef>
              <a:spcAft>
                <a:spcPts val="0"/>
              </a:spcAft>
              <a:buNone/>
            </a:pPr>
            <a:r>
              <a:t/>
            </a:r>
            <a:endParaRPr sz="1500"/>
          </a:p>
          <a:p>
            <a:pPr indent="0" lvl="0" marL="0" rtl="0" algn="l">
              <a:spcBef>
                <a:spcPts val="1200"/>
              </a:spcBef>
              <a:spcAft>
                <a:spcPts val="1200"/>
              </a:spcAft>
              <a:buNone/>
            </a:pPr>
            <a:r>
              <a:t/>
            </a:r>
            <a:endParaRPr sz="15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sz="2244"/>
              <a:t>Виды шкал</a:t>
            </a:r>
            <a:endParaRPr sz="2244"/>
          </a:p>
          <a:p>
            <a:pPr indent="0" lvl="0" marL="0" rtl="0" algn="l">
              <a:spcBef>
                <a:spcPts val="0"/>
              </a:spcBef>
              <a:spcAft>
                <a:spcPts val="0"/>
              </a:spcAft>
              <a:buNone/>
            </a:pPr>
            <a:r>
              <a:t/>
            </a:r>
            <a:endParaRPr/>
          </a:p>
        </p:txBody>
      </p:sp>
      <p:sp>
        <p:nvSpPr>
          <p:cNvPr id="139" name="Google Shape;139;p27"/>
          <p:cNvSpPr txBox="1"/>
          <p:nvPr>
            <p:ph idx="1" type="body"/>
          </p:nvPr>
        </p:nvSpPr>
        <p:spPr>
          <a:xfrm>
            <a:off x="242500" y="1017725"/>
            <a:ext cx="8520600" cy="386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300"/>
          </a:p>
          <a:p>
            <a:pPr indent="0" lvl="0" marL="0" rtl="0" algn="l">
              <a:spcBef>
                <a:spcPts val="1200"/>
              </a:spcBef>
              <a:spcAft>
                <a:spcPts val="0"/>
              </a:spcAft>
              <a:buNone/>
            </a:pPr>
            <a:r>
              <a:t/>
            </a:r>
            <a:endParaRPr sz="1100"/>
          </a:p>
          <a:p>
            <a:pPr indent="0" lvl="0" marL="0" rtl="0" algn="l">
              <a:spcBef>
                <a:spcPts val="1200"/>
              </a:spcBef>
              <a:spcAft>
                <a:spcPts val="0"/>
              </a:spcAft>
              <a:buNone/>
            </a:pPr>
            <a:r>
              <a:t/>
            </a:r>
            <a:endParaRPr sz="1100"/>
          </a:p>
          <a:p>
            <a:pPr indent="0" lvl="0" marL="0" rtl="0" algn="l">
              <a:spcBef>
                <a:spcPts val="1200"/>
              </a:spcBef>
              <a:spcAft>
                <a:spcPts val="0"/>
              </a:spcAft>
              <a:buNone/>
            </a:pPr>
            <a:r>
              <a:t/>
            </a:r>
            <a:endParaRPr sz="1100"/>
          </a:p>
          <a:p>
            <a:pPr indent="0" lvl="0" marL="0" rtl="0" algn="l">
              <a:spcBef>
                <a:spcPts val="1200"/>
              </a:spcBef>
              <a:spcAft>
                <a:spcPts val="0"/>
              </a:spcAft>
              <a:buNone/>
            </a:pPr>
            <a:r>
              <a:t/>
            </a:r>
            <a:endParaRPr sz="1100"/>
          </a:p>
          <a:p>
            <a:pPr indent="457200" lvl="0" marL="0" rtl="0" algn="l">
              <a:spcBef>
                <a:spcPts val="1200"/>
              </a:spcBef>
              <a:spcAft>
                <a:spcPts val="0"/>
              </a:spcAft>
              <a:buNone/>
            </a:pPr>
            <a:r>
              <a:t/>
            </a:r>
            <a:endParaRPr sz="1500"/>
          </a:p>
          <a:p>
            <a:pPr indent="0" lvl="0" marL="0" rtl="0" algn="l">
              <a:spcBef>
                <a:spcPts val="1200"/>
              </a:spcBef>
              <a:spcAft>
                <a:spcPts val="0"/>
              </a:spcAft>
              <a:buNone/>
            </a:pPr>
            <a:r>
              <a:t/>
            </a:r>
            <a:endParaRPr sz="1500"/>
          </a:p>
          <a:p>
            <a:pPr indent="0" lvl="0" marL="0" rtl="0" algn="l">
              <a:spcBef>
                <a:spcPts val="1200"/>
              </a:spcBef>
              <a:spcAft>
                <a:spcPts val="1200"/>
              </a:spcAft>
              <a:buNone/>
            </a:pPr>
            <a:r>
              <a:t/>
            </a:r>
            <a:endParaRPr sz="1500"/>
          </a:p>
        </p:txBody>
      </p:sp>
      <p:pic>
        <p:nvPicPr>
          <p:cNvPr id="140" name="Google Shape;140;p27"/>
          <p:cNvPicPr preferRelativeResize="0"/>
          <p:nvPr/>
        </p:nvPicPr>
        <p:blipFill>
          <a:blip r:embed="rId3">
            <a:alphaModFix/>
          </a:blip>
          <a:stretch>
            <a:fillRect/>
          </a:stretch>
        </p:blipFill>
        <p:spPr>
          <a:xfrm>
            <a:off x="2489949" y="0"/>
            <a:ext cx="4164103" cy="51435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sz="2244"/>
              <a:t>Виды шкал</a:t>
            </a:r>
            <a:endParaRPr sz="2244"/>
          </a:p>
          <a:p>
            <a:pPr indent="0" lvl="0" marL="0" rtl="0" algn="l">
              <a:spcBef>
                <a:spcPts val="0"/>
              </a:spcBef>
              <a:spcAft>
                <a:spcPts val="0"/>
              </a:spcAft>
              <a:buNone/>
            </a:pPr>
            <a:r>
              <a:t/>
            </a:r>
            <a:endParaRPr/>
          </a:p>
        </p:txBody>
      </p:sp>
      <p:sp>
        <p:nvSpPr>
          <p:cNvPr id="146" name="Google Shape;146;p28"/>
          <p:cNvSpPr txBox="1"/>
          <p:nvPr>
            <p:ph idx="1" type="body"/>
          </p:nvPr>
        </p:nvSpPr>
        <p:spPr>
          <a:xfrm>
            <a:off x="242500" y="1017725"/>
            <a:ext cx="8520600" cy="386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300"/>
          </a:p>
          <a:p>
            <a:pPr indent="0" lvl="0" marL="0" rtl="0" algn="l">
              <a:spcBef>
                <a:spcPts val="1200"/>
              </a:spcBef>
              <a:spcAft>
                <a:spcPts val="0"/>
              </a:spcAft>
              <a:buNone/>
            </a:pPr>
            <a:r>
              <a:t/>
            </a:r>
            <a:endParaRPr sz="1100"/>
          </a:p>
          <a:p>
            <a:pPr indent="0" lvl="0" marL="0" rtl="0" algn="l">
              <a:spcBef>
                <a:spcPts val="1200"/>
              </a:spcBef>
              <a:spcAft>
                <a:spcPts val="0"/>
              </a:spcAft>
              <a:buNone/>
            </a:pPr>
            <a:r>
              <a:t/>
            </a:r>
            <a:endParaRPr sz="1100"/>
          </a:p>
          <a:p>
            <a:pPr indent="0" lvl="0" marL="0" rtl="0" algn="l">
              <a:spcBef>
                <a:spcPts val="1200"/>
              </a:spcBef>
              <a:spcAft>
                <a:spcPts val="0"/>
              </a:spcAft>
              <a:buNone/>
            </a:pPr>
            <a:r>
              <a:t/>
            </a:r>
            <a:endParaRPr sz="1100"/>
          </a:p>
          <a:p>
            <a:pPr indent="0" lvl="0" marL="0" rtl="0" algn="l">
              <a:spcBef>
                <a:spcPts val="1200"/>
              </a:spcBef>
              <a:spcAft>
                <a:spcPts val="0"/>
              </a:spcAft>
              <a:buNone/>
            </a:pPr>
            <a:r>
              <a:t/>
            </a:r>
            <a:endParaRPr sz="1100"/>
          </a:p>
          <a:p>
            <a:pPr indent="457200" lvl="0" marL="0" rtl="0" algn="l">
              <a:spcBef>
                <a:spcPts val="1200"/>
              </a:spcBef>
              <a:spcAft>
                <a:spcPts val="0"/>
              </a:spcAft>
              <a:buNone/>
            </a:pPr>
            <a:r>
              <a:t/>
            </a:r>
            <a:endParaRPr sz="1500"/>
          </a:p>
          <a:p>
            <a:pPr indent="0" lvl="0" marL="0" rtl="0" algn="l">
              <a:spcBef>
                <a:spcPts val="1200"/>
              </a:spcBef>
              <a:spcAft>
                <a:spcPts val="0"/>
              </a:spcAft>
              <a:buNone/>
            </a:pPr>
            <a:r>
              <a:t/>
            </a:r>
            <a:endParaRPr sz="1500"/>
          </a:p>
          <a:p>
            <a:pPr indent="0" lvl="0" marL="0" rtl="0" algn="l">
              <a:spcBef>
                <a:spcPts val="1200"/>
              </a:spcBef>
              <a:spcAft>
                <a:spcPts val="1200"/>
              </a:spcAft>
              <a:buNone/>
            </a:pPr>
            <a:r>
              <a:t/>
            </a:r>
            <a:endParaRPr sz="1500"/>
          </a:p>
        </p:txBody>
      </p:sp>
      <p:pic>
        <p:nvPicPr>
          <p:cNvPr id="147" name="Google Shape;147;p28"/>
          <p:cNvPicPr preferRelativeResize="0"/>
          <p:nvPr/>
        </p:nvPicPr>
        <p:blipFill>
          <a:blip r:embed="rId3">
            <a:alphaModFix/>
          </a:blip>
          <a:stretch>
            <a:fillRect/>
          </a:stretch>
        </p:blipFill>
        <p:spPr>
          <a:xfrm>
            <a:off x="2154538" y="66675"/>
            <a:ext cx="6334125" cy="50101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sz="2244"/>
              <a:t>Неоднородность скалярных выражений</a:t>
            </a:r>
            <a:endParaRPr sz="2244"/>
          </a:p>
          <a:p>
            <a:pPr indent="0" lvl="0" marL="0" rtl="0" algn="l">
              <a:spcBef>
                <a:spcPts val="0"/>
              </a:spcBef>
              <a:spcAft>
                <a:spcPts val="0"/>
              </a:spcAft>
              <a:buNone/>
            </a:pPr>
            <a:r>
              <a:t/>
            </a:r>
            <a:endParaRPr/>
          </a:p>
        </p:txBody>
      </p:sp>
      <p:sp>
        <p:nvSpPr>
          <p:cNvPr id="153" name="Google Shape;153;p29"/>
          <p:cNvSpPr txBox="1"/>
          <p:nvPr>
            <p:ph idx="1" type="body"/>
          </p:nvPr>
        </p:nvSpPr>
        <p:spPr>
          <a:xfrm>
            <a:off x="242500" y="1017725"/>
            <a:ext cx="8520600" cy="386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sz="1300"/>
              <a:t>внутриязыковая и межъязыковая вариативность:</a:t>
            </a:r>
            <a:endParaRPr sz="1300"/>
          </a:p>
          <a:p>
            <a:pPr indent="0" lvl="0" marL="0" rtl="0" algn="l">
              <a:spcBef>
                <a:spcPts val="1200"/>
              </a:spcBef>
              <a:spcAft>
                <a:spcPts val="0"/>
              </a:spcAft>
              <a:buNone/>
            </a:pPr>
            <a:r>
              <a:rPr lang="ru" sz="1300"/>
              <a:t>– в нидерландском языке кванторное слово sommige ‘некоторые’ в большей степени способствует порождению скалярной импликатуры, чем enkele ‘некоторые’ (Banga et al., 2009)</a:t>
            </a:r>
            <a:endParaRPr sz="1300"/>
          </a:p>
          <a:p>
            <a:pPr indent="0" lvl="0" marL="0" rtl="0" algn="l">
              <a:spcBef>
                <a:spcPts val="1200"/>
              </a:spcBef>
              <a:spcAft>
                <a:spcPts val="0"/>
              </a:spcAft>
              <a:buNone/>
            </a:pPr>
            <a:r>
              <a:rPr lang="ru" sz="1300"/>
              <a:t>– во французском языке наблюдают аналогичную ситуацию: quelques ‘некоторые’ в большей степени способствует порождению скалярной импликатуры, чем certains ‘некоторые’ (Pouscoulous et al., 2007)</a:t>
            </a:r>
            <a:endParaRPr sz="1300"/>
          </a:p>
          <a:p>
            <a:pPr indent="0" lvl="0" marL="0" rtl="0" algn="l">
              <a:spcBef>
                <a:spcPts val="1200"/>
              </a:spcBef>
              <a:spcAft>
                <a:spcPts val="0"/>
              </a:spcAft>
              <a:buNone/>
            </a:pPr>
            <a:r>
              <a:rPr lang="ru" sz="1300"/>
              <a:t>– оба нидерландских кванторных слова в большей степени способствуют порождению импликатуры, чем французские</a:t>
            </a:r>
            <a:endParaRPr sz="1300"/>
          </a:p>
          <a:p>
            <a:pPr indent="-311150" lvl="0" marL="457200" rtl="0" algn="l">
              <a:spcBef>
                <a:spcPts val="1200"/>
              </a:spcBef>
              <a:spcAft>
                <a:spcPts val="0"/>
              </a:spcAft>
              <a:buSzPts val="1300"/>
              <a:buAutoNum type="arabicParenBoth"/>
            </a:pPr>
            <a:r>
              <a:rPr lang="ru" sz="1300"/>
              <a:t>Валентина съела некоторые конфеты.</a:t>
            </a:r>
            <a:endParaRPr sz="1300"/>
          </a:p>
          <a:p>
            <a:pPr indent="-311150" lvl="0" marL="457200" rtl="0" algn="l">
              <a:spcBef>
                <a:spcPts val="0"/>
              </a:spcBef>
              <a:spcAft>
                <a:spcPts val="0"/>
              </a:spcAft>
              <a:buSzPts val="1300"/>
              <a:buAutoNum type="arabicParenBoth"/>
            </a:pPr>
            <a:r>
              <a:rPr lang="ru" sz="1300"/>
              <a:t>Валентина съела несколько конфет.</a:t>
            </a:r>
            <a:endParaRPr sz="1300"/>
          </a:p>
          <a:p>
            <a:pPr indent="-311150" lvl="0" marL="457200" rtl="0" algn="l">
              <a:spcBef>
                <a:spcPts val="0"/>
              </a:spcBef>
              <a:spcAft>
                <a:spcPts val="0"/>
              </a:spcAft>
              <a:buSzPts val="1300"/>
              <a:buAutoNum type="arabicParenBoth"/>
            </a:pPr>
            <a:r>
              <a:rPr lang="ru" sz="1300"/>
              <a:t>Валентина съела некоторые из конфет.</a:t>
            </a:r>
            <a:endParaRPr sz="1300"/>
          </a:p>
          <a:p>
            <a:pPr indent="0" lvl="0" marL="0" rtl="0" algn="l">
              <a:spcBef>
                <a:spcPts val="1200"/>
              </a:spcBef>
              <a:spcAft>
                <a:spcPts val="0"/>
              </a:spcAft>
              <a:buNone/>
            </a:pPr>
            <a:r>
              <a:rPr lang="ru" sz="1300"/>
              <a:t>– кванторные слова как класс способствуют порождению скалярных импликатур в большей степени, чем союзы (Geurts, 2010, p. 98) и в большей степени, чем прилагательные (Doran, Ward, et al., 2012).</a:t>
            </a:r>
            <a:endParaRPr sz="1300"/>
          </a:p>
          <a:p>
            <a:pPr indent="0" lvl="0" marL="0" rtl="0" algn="l">
              <a:spcBef>
                <a:spcPts val="1200"/>
              </a:spcBef>
              <a:spcAft>
                <a:spcPts val="0"/>
              </a:spcAft>
              <a:buNone/>
            </a:pPr>
            <a:r>
              <a:t/>
            </a:r>
            <a:endParaRPr sz="1300"/>
          </a:p>
          <a:p>
            <a:pPr indent="0" lvl="0" marL="0" rtl="0" algn="l">
              <a:spcBef>
                <a:spcPts val="1200"/>
              </a:spcBef>
              <a:spcAft>
                <a:spcPts val="0"/>
              </a:spcAft>
              <a:buNone/>
            </a:pPr>
            <a:r>
              <a:t/>
            </a:r>
            <a:endParaRPr sz="1300"/>
          </a:p>
          <a:p>
            <a:pPr indent="0" lvl="0" marL="0" rtl="0" algn="l">
              <a:spcBef>
                <a:spcPts val="1200"/>
              </a:spcBef>
              <a:spcAft>
                <a:spcPts val="0"/>
              </a:spcAft>
              <a:buNone/>
            </a:pPr>
            <a:r>
              <a:t/>
            </a:r>
            <a:endParaRPr sz="1300"/>
          </a:p>
          <a:p>
            <a:pPr indent="0" lvl="0" marL="0" rtl="0" algn="l">
              <a:spcBef>
                <a:spcPts val="1200"/>
              </a:spcBef>
              <a:spcAft>
                <a:spcPts val="0"/>
              </a:spcAft>
              <a:buNone/>
            </a:pPr>
            <a:r>
              <a:t/>
            </a:r>
            <a:endParaRPr sz="1100"/>
          </a:p>
          <a:p>
            <a:pPr indent="0" lvl="0" marL="0" rtl="0" algn="l">
              <a:spcBef>
                <a:spcPts val="1200"/>
              </a:spcBef>
              <a:spcAft>
                <a:spcPts val="0"/>
              </a:spcAft>
              <a:buNone/>
            </a:pPr>
            <a:r>
              <a:t/>
            </a:r>
            <a:endParaRPr sz="1100"/>
          </a:p>
          <a:p>
            <a:pPr indent="0" lvl="0" marL="0" rtl="0" algn="l">
              <a:spcBef>
                <a:spcPts val="1200"/>
              </a:spcBef>
              <a:spcAft>
                <a:spcPts val="0"/>
              </a:spcAft>
              <a:buNone/>
            </a:pPr>
            <a:r>
              <a:t/>
            </a:r>
            <a:endParaRPr sz="1100"/>
          </a:p>
          <a:p>
            <a:pPr indent="0" lvl="0" marL="0" rtl="0" algn="l">
              <a:spcBef>
                <a:spcPts val="1200"/>
              </a:spcBef>
              <a:spcAft>
                <a:spcPts val="0"/>
              </a:spcAft>
              <a:buNone/>
            </a:pPr>
            <a:r>
              <a:t/>
            </a:r>
            <a:endParaRPr sz="1100"/>
          </a:p>
          <a:p>
            <a:pPr indent="457200" lvl="0" marL="0" rtl="0" algn="l">
              <a:spcBef>
                <a:spcPts val="1200"/>
              </a:spcBef>
              <a:spcAft>
                <a:spcPts val="0"/>
              </a:spcAft>
              <a:buNone/>
            </a:pPr>
            <a:r>
              <a:t/>
            </a:r>
            <a:endParaRPr sz="1500"/>
          </a:p>
          <a:p>
            <a:pPr indent="0" lvl="0" marL="0" rtl="0" algn="l">
              <a:spcBef>
                <a:spcPts val="1200"/>
              </a:spcBef>
              <a:spcAft>
                <a:spcPts val="0"/>
              </a:spcAft>
              <a:buNone/>
            </a:pPr>
            <a:r>
              <a:t/>
            </a:r>
            <a:endParaRPr sz="1500"/>
          </a:p>
          <a:p>
            <a:pPr indent="0" lvl="0" marL="0" rtl="0" algn="l">
              <a:spcBef>
                <a:spcPts val="1200"/>
              </a:spcBef>
              <a:spcAft>
                <a:spcPts val="1200"/>
              </a:spcAft>
              <a:buNone/>
            </a:pPr>
            <a:r>
              <a:t/>
            </a:r>
            <a:endParaRPr sz="15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49009"/>
              <a:buFont typeface="Arial"/>
              <a:buNone/>
            </a:pPr>
            <a:r>
              <a:rPr lang="ru" sz="2244"/>
              <a:t>Количество скалярных выражений и расстояние между ними</a:t>
            </a:r>
            <a:endParaRPr sz="2244"/>
          </a:p>
          <a:p>
            <a:pPr indent="0" lvl="0" marL="0" rtl="0" algn="l">
              <a:spcBef>
                <a:spcPts val="0"/>
              </a:spcBef>
              <a:spcAft>
                <a:spcPts val="0"/>
              </a:spcAft>
              <a:buNone/>
            </a:pPr>
            <a:r>
              <a:t/>
            </a:r>
            <a:endParaRPr sz="2244"/>
          </a:p>
          <a:p>
            <a:pPr indent="0" lvl="0" marL="0" rtl="0" algn="l">
              <a:spcBef>
                <a:spcPts val="0"/>
              </a:spcBef>
              <a:spcAft>
                <a:spcPts val="0"/>
              </a:spcAft>
              <a:buNone/>
            </a:pPr>
            <a:r>
              <a:t/>
            </a:r>
            <a:endParaRPr/>
          </a:p>
        </p:txBody>
      </p:sp>
      <p:sp>
        <p:nvSpPr>
          <p:cNvPr id="159" name="Google Shape;159;p30"/>
          <p:cNvSpPr txBox="1"/>
          <p:nvPr>
            <p:ph idx="1" type="body"/>
          </p:nvPr>
        </p:nvSpPr>
        <p:spPr>
          <a:xfrm>
            <a:off x="242500" y="1017725"/>
            <a:ext cx="8520600" cy="386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sz="1300"/>
              <a:t>– &lt;some, all&gt;</a:t>
            </a:r>
            <a:endParaRPr sz="1300"/>
          </a:p>
          <a:p>
            <a:pPr indent="0" lvl="0" marL="0" rtl="0" algn="l">
              <a:spcBef>
                <a:spcPts val="1200"/>
              </a:spcBef>
              <a:spcAft>
                <a:spcPts val="0"/>
              </a:spcAft>
              <a:buNone/>
            </a:pPr>
            <a:r>
              <a:rPr lang="ru" sz="1300"/>
              <a:t>– более плотная шкала: &lt;some, many, most, all&gt;</a:t>
            </a:r>
            <a:endParaRPr sz="1300"/>
          </a:p>
          <a:p>
            <a:pPr indent="0" lvl="0" marL="0" rtl="0" algn="l">
              <a:spcBef>
                <a:spcPts val="1200"/>
              </a:spcBef>
              <a:spcAft>
                <a:spcPts val="0"/>
              </a:spcAft>
              <a:buNone/>
            </a:pPr>
            <a:r>
              <a:rPr lang="ru" sz="1300"/>
              <a:t>(1)	a. Some students will do well.</a:t>
            </a:r>
            <a:endParaRPr sz="1300"/>
          </a:p>
          <a:p>
            <a:pPr indent="457200" lvl="0" marL="0" rtl="0" algn="l">
              <a:spcBef>
                <a:spcPts val="1200"/>
              </a:spcBef>
              <a:spcAft>
                <a:spcPts val="0"/>
              </a:spcAft>
              <a:buNone/>
            </a:pPr>
            <a:r>
              <a:rPr lang="ru" sz="1300"/>
              <a:t>b. Not many students will do well.</a:t>
            </a:r>
            <a:endParaRPr sz="1300"/>
          </a:p>
          <a:p>
            <a:pPr indent="457200" lvl="0" marL="0" rtl="0" algn="l">
              <a:spcBef>
                <a:spcPts val="1200"/>
              </a:spcBef>
              <a:spcAft>
                <a:spcPts val="0"/>
              </a:spcAft>
              <a:buNone/>
            </a:pPr>
            <a:r>
              <a:rPr lang="ru" sz="1300"/>
              <a:t>c. Not every student will do well. 				(</a:t>
            </a:r>
            <a:r>
              <a:rPr lang="ru" sz="1300"/>
              <a:t>Chierchia, 2004)</a:t>
            </a:r>
            <a:endParaRPr sz="1300"/>
          </a:p>
          <a:p>
            <a:pPr indent="0" lvl="0" marL="0" rtl="0" algn="l">
              <a:spcBef>
                <a:spcPts val="1200"/>
              </a:spcBef>
              <a:spcAft>
                <a:spcPts val="0"/>
              </a:spcAft>
              <a:buNone/>
            </a:pPr>
            <a:r>
              <a:rPr lang="ru" sz="1300"/>
              <a:t>– как отмечает Дженнаро Кьеркия, когда мы слышим (1a), мы полагаем, что говорящий имел в виду именно (1c); имел ли в виду говорящий (1b), более спорный вопрос: ответ на него в большей степени зависит от контекста; из скалярных выражений одной шкалы мы выбираем наиболее релевантную альтернативу</a:t>
            </a:r>
            <a:endParaRPr sz="1300"/>
          </a:p>
          <a:p>
            <a:pPr indent="0" lvl="0" marL="0" rtl="0" algn="l">
              <a:spcBef>
                <a:spcPts val="1200"/>
              </a:spcBef>
              <a:spcAft>
                <a:spcPts val="0"/>
              </a:spcAft>
              <a:buNone/>
            </a:pPr>
            <a:r>
              <a:t/>
            </a:r>
            <a:endParaRPr sz="1100"/>
          </a:p>
          <a:p>
            <a:pPr indent="0" lvl="0" marL="0" rtl="0" algn="l">
              <a:spcBef>
                <a:spcPts val="1200"/>
              </a:spcBef>
              <a:spcAft>
                <a:spcPts val="0"/>
              </a:spcAft>
              <a:buNone/>
            </a:pPr>
            <a:r>
              <a:t/>
            </a:r>
            <a:endParaRPr sz="1100"/>
          </a:p>
          <a:p>
            <a:pPr indent="457200" lvl="0" marL="0" rtl="0" algn="l">
              <a:spcBef>
                <a:spcPts val="1200"/>
              </a:spcBef>
              <a:spcAft>
                <a:spcPts val="0"/>
              </a:spcAft>
              <a:buNone/>
            </a:pPr>
            <a:r>
              <a:t/>
            </a:r>
            <a:endParaRPr sz="1500"/>
          </a:p>
          <a:p>
            <a:pPr indent="0" lvl="0" marL="0" rtl="0" algn="l">
              <a:spcBef>
                <a:spcPts val="1200"/>
              </a:spcBef>
              <a:spcAft>
                <a:spcPts val="0"/>
              </a:spcAft>
              <a:buNone/>
            </a:pPr>
            <a:r>
              <a:t/>
            </a:r>
            <a:endParaRPr sz="1500"/>
          </a:p>
          <a:p>
            <a:pPr indent="0" lvl="0" marL="0" rtl="0" algn="l">
              <a:spcBef>
                <a:spcPts val="1200"/>
              </a:spcBef>
              <a:spcAft>
                <a:spcPts val="1200"/>
              </a:spcAft>
              <a:buNone/>
            </a:pPr>
            <a:r>
              <a:t/>
            </a:r>
            <a:endParaRPr sz="15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sz="2244"/>
              <a:t>Количество скалярных выражений и расстояние между ними</a:t>
            </a:r>
            <a:endParaRPr sz="2244"/>
          </a:p>
          <a:p>
            <a:pPr indent="0" lvl="0" marL="0" rtl="0" algn="l">
              <a:spcBef>
                <a:spcPts val="0"/>
              </a:spcBef>
              <a:spcAft>
                <a:spcPts val="0"/>
              </a:spcAft>
              <a:buNone/>
            </a:pPr>
            <a:r>
              <a:t/>
            </a:r>
            <a:endParaRPr sz="2244"/>
          </a:p>
          <a:p>
            <a:pPr indent="0" lvl="0" marL="0" rtl="0" algn="l">
              <a:spcBef>
                <a:spcPts val="0"/>
              </a:spcBef>
              <a:spcAft>
                <a:spcPts val="0"/>
              </a:spcAft>
              <a:buNone/>
            </a:pPr>
            <a:r>
              <a:t/>
            </a:r>
            <a:endParaRPr/>
          </a:p>
        </p:txBody>
      </p:sp>
      <p:sp>
        <p:nvSpPr>
          <p:cNvPr id="165" name="Google Shape;165;p31"/>
          <p:cNvSpPr txBox="1"/>
          <p:nvPr>
            <p:ph idx="1" type="body"/>
          </p:nvPr>
        </p:nvSpPr>
        <p:spPr>
          <a:xfrm>
            <a:off x="242500" y="1017725"/>
            <a:ext cx="8520600" cy="386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sz="1300"/>
              <a:t>– &lt;some, all&gt;</a:t>
            </a:r>
            <a:endParaRPr sz="1300"/>
          </a:p>
          <a:p>
            <a:pPr indent="0" lvl="0" marL="0" rtl="0" algn="l">
              <a:spcBef>
                <a:spcPts val="1200"/>
              </a:spcBef>
              <a:spcAft>
                <a:spcPts val="0"/>
              </a:spcAft>
              <a:buNone/>
            </a:pPr>
            <a:r>
              <a:rPr lang="ru" sz="1300"/>
              <a:t>– более плотная шкала: &lt;some, many, most, all&gt;</a:t>
            </a:r>
            <a:endParaRPr sz="1300"/>
          </a:p>
          <a:p>
            <a:pPr indent="0" lvl="0" marL="0" rtl="0" algn="l">
              <a:spcBef>
                <a:spcPts val="1200"/>
              </a:spcBef>
              <a:spcAft>
                <a:spcPts val="0"/>
              </a:spcAft>
              <a:buNone/>
            </a:pPr>
            <a:r>
              <a:rPr lang="ru" sz="1300"/>
              <a:t>– степень приемлемости уменьшается по мере удаления (по шкале) от наиболее приемлемого скалярного выражения к наиболее неприемлемому (Horn, 1972)</a:t>
            </a:r>
            <a:endParaRPr sz="1300"/>
          </a:p>
          <a:p>
            <a:pPr indent="0" lvl="0" marL="0" rtl="0" algn="l">
              <a:spcBef>
                <a:spcPts val="1200"/>
              </a:spcBef>
              <a:spcAft>
                <a:spcPts val="0"/>
              </a:spcAft>
              <a:buNone/>
            </a:pPr>
            <a:r>
              <a:rPr lang="ru" sz="1300"/>
              <a:t>(2)	a. Some Americans smoke cigarettes.</a:t>
            </a:r>
            <a:endParaRPr sz="1300"/>
          </a:p>
          <a:p>
            <a:pPr indent="457200" lvl="0" marL="0" rtl="0" algn="l">
              <a:spcBef>
                <a:spcPts val="1200"/>
              </a:spcBef>
              <a:spcAft>
                <a:spcPts val="0"/>
              </a:spcAft>
              <a:buNone/>
            </a:pPr>
            <a:r>
              <a:rPr lang="ru" sz="1300"/>
              <a:t>b. ? Some Americans are over 18.</a:t>
            </a:r>
            <a:endParaRPr sz="1300"/>
          </a:p>
          <a:p>
            <a:pPr indent="457200" lvl="0" marL="0" rtl="0" algn="l">
              <a:spcBef>
                <a:spcPts val="1200"/>
              </a:spcBef>
              <a:spcAft>
                <a:spcPts val="0"/>
              </a:spcAft>
              <a:buNone/>
            </a:pPr>
            <a:r>
              <a:rPr lang="ru" sz="1300"/>
              <a:t>c. ?? Some Americans speak English.</a:t>
            </a:r>
            <a:endParaRPr sz="1300"/>
          </a:p>
          <a:p>
            <a:pPr indent="457200" lvl="0" marL="0" rtl="0" algn="l">
              <a:spcBef>
                <a:spcPts val="1200"/>
              </a:spcBef>
              <a:spcAft>
                <a:spcPts val="0"/>
              </a:spcAft>
              <a:buNone/>
            </a:pPr>
            <a:r>
              <a:rPr lang="ru" sz="1300"/>
              <a:t>d. ??/* Some Americans are earthlings.</a:t>
            </a:r>
            <a:endParaRPr sz="1300"/>
          </a:p>
          <a:p>
            <a:pPr indent="0" lvl="0" marL="0" rtl="0" algn="l">
              <a:spcBef>
                <a:spcPts val="1200"/>
              </a:spcBef>
              <a:spcAft>
                <a:spcPts val="0"/>
              </a:spcAft>
              <a:buNone/>
            </a:pPr>
            <a:r>
              <a:t/>
            </a:r>
            <a:endParaRPr sz="1300"/>
          </a:p>
          <a:p>
            <a:pPr indent="0" lvl="0" marL="0" rtl="0" algn="l">
              <a:spcBef>
                <a:spcPts val="1200"/>
              </a:spcBef>
              <a:spcAft>
                <a:spcPts val="0"/>
              </a:spcAft>
              <a:buNone/>
            </a:pPr>
            <a:r>
              <a:t/>
            </a:r>
            <a:endParaRPr sz="1300"/>
          </a:p>
          <a:p>
            <a:pPr indent="0" lvl="0" marL="0" rtl="0" algn="l">
              <a:spcBef>
                <a:spcPts val="1200"/>
              </a:spcBef>
              <a:spcAft>
                <a:spcPts val="0"/>
              </a:spcAft>
              <a:buNone/>
            </a:pPr>
            <a:r>
              <a:t/>
            </a:r>
            <a:endParaRPr sz="1300"/>
          </a:p>
          <a:p>
            <a:pPr indent="0" lvl="0" marL="0" rtl="0" algn="l">
              <a:spcBef>
                <a:spcPts val="1200"/>
              </a:spcBef>
              <a:spcAft>
                <a:spcPts val="0"/>
              </a:spcAft>
              <a:buNone/>
            </a:pPr>
            <a:r>
              <a:t/>
            </a:r>
            <a:endParaRPr sz="1300"/>
          </a:p>
          <a:p>
            <a:pPr indent="0" lvl="0" marL="0" rtl="0" algn="l">
              <a:spcBef>
                <a:spcPts val="1200"/>
              </a:spcBef>
              <a:spcAft>
                <a:spcPts val="0"/>
              </a:spcAft>
              <a:buNone/>
            </a:pPr>
            <a:r>
              <a:t/>
            </a:r>
            <a:endParaRPr sz="1300"/>
          </a:p>
          <a:p>
            <a:pPr indent="0" lvl="0" marL="0" rtl="0" algn="l">
              <a:spcBef>
                <a:spcPts val="1200"/>
              </a:spcBef>
              <a:spcAft>
                <a:spcPts val="0"/>
              </a:spcAft>
              <a:buNone/>
            </a:pPr>
            <a:r>
              <a:t/>
            </a:r>
            <a:endParaRPr sz="1300"/>
          </a:p>
          <a:p>
            <a:pPr indent="0" lvl="0" marL="0" rtl="0" algn="l">
              <a:spcBef>
                <a:spcPts val="1200"/>
              </a:spcBef>
              <a:spcAft>
                <a:spcPts val="0"/>
              </a:spcAft>
              <a:buNone/>
            </a:pPr>
            <a:r>
              <a:t/>
            </a:r>
            <a:endParaRPr sz="1300"/>
          </a:p>
          <a:p>
            <a:pPr indent="0" lvl="0" marL="0" rtl="0" algn="l">
              <a:spcBef>
                <a:spcPts val="1200"/>
              </a:spcBef>
              <a:spcAft>
                <a:spcPts val="0"/>
              </a:spcAft>
              <a:buNone/>
            </a:pPr>
            <a:r>
              <a:t/>
            </a:r>
            <a:endParaRPr sz="1100"/>
          </a:p>
          <a:p>
            <a:pPr indent="0" lvl="0" marL="0" rtl="0" algn="l">
              <a:spcBef>
                <a:spcPts val="1200"/>
              </a:spcBef>
              <a:spcAft>
                <a:spcPts val="0"/>
              </a:spcAft>
              <a:buNone/>
            </a:pPr>
            <a:r>
              <a:t/>
            </a:r>
            <a:endParaRPr sz="1100"/>
          </a:p>
          <a:p>
            <a:pPr indent="0" lvl="0" marL="0" rtl="0" algn="l">
              <a:spcBef>
                <a:spcPts val="1200"/>
              </a:spcBef>
              <a:spcAft>
                <a:spcPts val="0"/>
              </a:spcAft>
              <a:buNone/>
            </a:pPr>
            <a:r>
              <a:t/>
            </a:r>
            <a:endParaRPr sz="1100"/>
          </a:p>
          <a:p>
            <a:pPr indent="0" lvl="0" marL="0" rtl="0" algn="l">
              <a:spcBef>
                <a:spcPts val="1200"/>
              </a:spcBef>
              <a:spcAft>
                <a:spcPts val="0"/>
              </a:spcAft>
              <a:buNone/>
            </a:pPr>
            <a:r>
              <a:t/>
            </a:r>
            <a:endParaRPr sz="1100"/>
          </a:p>
          <a:p>
            <a:pPr indent="457200" lvl="0" marL="0" rtl="0" algn="l">
              <a:spcBef>
                <a:spcPts val="1200"/>
              </a:spcBef>
              <a:spcAft>
                <a:spcPts val="0"/>
              </a:spcAft>
              <a:buNone/>
            </a:pPr>
            <a:r>
              <a:t/>
            </a:r>
            <a:endParaRPr sz="1500"/>
          </a:p>
          <a:p>
            <a:pPr indent="0" lvl="0" marL="0" rtl="0" algn="l">
              <a:spcBef>
                <a:spcPts val="1200"/>
              </a:spcBef>
              <a:spcAft>
                <a:spcPts val="0"/>
              </a:spcAft>
              <a:buNone/>
            </a:pPr>
            <a:r>
              <a:t/>
            </a:r>
            <a:endParaRPr sz="1500"/>
          </a:p>
          <a:p>
            <a:pPr indent="0" lvl="0" marL="0" rtl="0" algn="l">
              <a:spcBef>
                <a:spcPts val="1200"/>
              </a:spcBef>
              <a:spcAft>
                <a:spcPts val="1200"/>
              </a:spcAft>
              <a:buNone/>
            </a:pPr>
            <a:r>
              <a:t/>
            </a:r>
            <a:endParaRPr sz="15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Количественные импликатуры</a:t>
            </a:r>
            <a:endParaRPr/>
          </a:p>
        </p:txBody>
      </p:sp>
      <p:sp>
        <p:nvSpPr>
          <p:cNvPr id="61" name="Google Shape;61;p14"/>
          <p:cNvSpPr txBox="1"/>
          <p:nvPr>
            <p:ph idx="1" type="body"/>
          </p:nvPr>
        </p:nvSpPr>
        <p:spPr>
          <a:xfrm>
            <a:off x="311700" y="1152475"/>
            <a:ext cx="8520600" cy="369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ru" sz="1400"/>
              <a:t>К</a:t>
            </a:r>
            <a:r>
              <a:rPr b="1" lang="ru" sz="1400"/>
              <a:t>оличественные импликатуры (</a:t>
            </a:r>
            <a:r>
              <a:rPr b="1" lang="ru" sz="1400"/>
              <a:t>quantity implicatures</a:t>
            </a:r>
            <a:r>
              <a:rPr b="1" lang="ru" sz="1400"/>
              <a:t>) </a:t>
            </a:r>
            <a:r>
              <a:rPr lang="ru" sz="1400"/>
              <a:t>– речевые импликатуры, которые можно обосновать с помощью максимы количества (подразумевая, что остальные максимы тоже выполняются):</a:t>
            </a:r>
            <a:endParaRPr sz="1400"/>
          </a:p>
          <a:p>
            <a:pPr indent="-317500" lvl="0" marL="457200" rtl="0" algn="l">
              <a:spcBef>
                <a:spcPts val="1200"/>
              </a:spcBef>
              <a:spcAft>
                <a:spcPts val="0"/>
              </a:spcAft>
              <a:buSzPts val="1400"/>
              <a:buChar char="●"/>
            </a:pPr>
            <a:r>
              <a:rPr lang="ru" sz="1400"/>
              <a:t>скалярные импликатуры</a:t>
            </a:r>
            <a:endParaRPr sz="1400"/>
          </a:p>
          <a:p>
            <a:pPr indent="-317500" lvl="0" marL="457200" rtl="0" algn="l">
              <a:spcBef>
                <a:spcPts val="0"/>
              </a:spcBef>
              <a:spcAft>
                <a:spcPts val="0"/>
              </a:spcAft>
              <a:buSzPts val="1400"/>
              <a:buChar char="●"/>
            </a:pPr>
            <a:r>
              <a:rPr lang="ru" sz="1400"/>
              <a:t>импликатуры на основе выбора</a:t>
            </a:r>
            <a:endParaRPr sz="1400"/>
          </a:p>
          <a:p>
            <a:pPr indent="-317500" lvl="0" marL="457200" rtl="0" algn="l">
              <a:spcBef>
                <a:spcPts val="0"/>
              </a:spcBef>
              <a:spcAft>
                <a:spcPts val="0"/>
              </a:spcAft>
              <a:buSzPts val="1400"/>
              <a:buChar char="●"/>
            </a:pPr>
            <a:r>
              <a:rPr lang="ru" sz="1400"/>
              <a:t>вопросно-ответные импликатуры</a:t>
            </a:r>
            <a:endParaRPr sz="1400"/>
          </a:p>
          <a:p>
            <a:pPr indent="-317500" lvl="0" marL="457200" rtl="0" algn="l">
              <a:spcBef>
                <a:spcPts val="0"/>
              </a:spcBef>
              <a:spcAft>
                <a:spcPts val="0"/>
              </a:spcAft>
              <a:buSzPts val="1400"/>
              <a:buChar char="●"/>
            </a:pPr>
            <a:r>
              <a:rPr lang="ru" sz="1400"/>
              <a:t>импликатуры в условных предложениях </a:t>
            </a:r>
            <a:endParaRPr sz="1400"/>
          </a:p>
          <a:p>
            <a:pPr indent="0" lvl="0" marL="0" rtl="0" algn="l">
              <a:spcBef>
                <a:spcPts val="1200"/>
              </a:spcBef>
              <a:spcAft>
                <a:spcPts val="0"/>
              </a:spcAft>
              <a:buNone/>
            </a:pPr>
            <a:r>
              <a:rPr b="1" lang="ru" sz="1400"/>
              <a:t>Максима (максимы) количества</a:t>
            </a:r>
            <a:endParaRPr b="1" sz="1400"/>
          </a:p>
          <a:p>
            <a:pPr indent="0" lvl="0" marL="0" rtl="0" algn="l">
              <a:spcBef>
                <a:spcPts val="1200"/>
              </a:spcBef>
              <a:spcAft>
                <a:spcPts val="0"/>
              </a:spcAft>
              <a:buNone/>
            </a:pPr>
            <a:r>
              <a:rPr lang="ru" sz="1400"/>
              <a:t>a. Твое высказывание должно содержать не меньше информации, чем требуется (для выполнения текущих целей диалога)</a:t>
            </a:r>
            <a:endParaRPr sz="1400"/>
          </a:p>
          <a:p>
            <a:pPr indent="0" lvl="0" marL="0" rtl="0" algn="l">
              <a:spcBef>
                <a:spcPts val="1200"/>
              </a:spcBef>
              <a:spcAft>
                <a:spcPts val="0"/>
              </a:spcAft>
              <a:buNone/>
            </a:pPr>
            <a:r>
              <a:rPr lang="ru" sz="1400"/>
              <a:t>b. Твое высказывание не должно содержать больше информации, чем требуется</a:t>
            </a:r>
            <a:endParaRPr sz="1400"/>
          </a:p>
          <a:p>
            <a:pPr indent="0" lvl="0" marL="0" rtl="0" algn="l">
              <a:spcBef>
                <a:spcPts val="1200"/>
              </a:spcBef>
              <a:spcAft>
                <a:spcPts val="1200"/>
              </a:spcAft>
              <a:buNone/>
            </a:pPr>
            <a:r>
              <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sz="2244"/>
              <a:t>Два подхода к изучению скалярных импликатур</a:t>
            </a:r>
            <a:endParaRPr sz="2244"/>
          </a:p>
          <a:p>
            <a:pPr indent="0" lvl="0" marL="0" rtl="0" algn="l">
              <a:spcBef>
                <a:spcPts val="0"/>
              </a:spcBef>
              <a:spcAft>
                <a:spcPts val="0"/>
              </a:spcAft>
              <a:buNone/>
            </a:pPr>
            <a:r>
              <a:t/>
            </a:r>
            <a:endParaRPr sz="2244"/>
          </a:p>
          <a:p>
            <a:pPr indent="0" lvl="0" marL="0" rtl="0" algn="l">
              <a:spcBef>
                <a:spcPts val="0"/>
              </a:spcBef>
              <a:spcAft>
                <a:spcPts val="0"/>
              </a:spcAft>
              <a:buNone/>
            </a:pPr>
            <a:r>
              <a:t/>
            </a:r>
            <a:endParaRPr/>
          </a:p>
        </p:txBody>
      </p:sp>
      <p:sp>
        <p:nvSpPr>
          <p:cNvPr id="171" name="Google Shape;171;p32"/>
          <p:cNvSpPr txBox="1"/>
          <p:nvPr>
            <p:ph idx="1" type="body"/>
          </p:nvPr>
        </p:nvSpPr>
        <p:spPr>
          <a:xfrm>
            <a:off x="242500" y="1017725"/>
            <a:ext cx="8520600" cy="386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sz="1300"/>
              <a:t>– Порождаются ли скалярные импликатуры после произнесения целого высказывания или после произнесения отдельного слова, т.е. скалярного выражения? </a:t>
            </a:r>
            <a:endParaRPr sz="1300"/>
          </a:p>
          <a:p>
            <a:pPr indent="0" lvl="0" marL="0" rtl="0" algn="l">
              <a:spcBef>
                <a:spcPts val="1200"/>
              </a:spcBef>
              <a:spcAft>
                <a:spcPts val="0"/>
              </a:spcAft>
              <a:buNone/>
            </a:pPr>
            <a:r>
              <a:rPr lang="ru" sz="1300"/>
              <a:t>– Если после произнесения целого высказывания, то какие факторы благоприятствуют порождению скалярных импликатур, а какие замедляют? </a:t>
            </a:r>
            <a:endParaRPr sz="1300"/>
          </a:p>
          <a:p>
            <a:pPr indent="0" lvl="0" marL="0" rtl="0" algn="l">
              <a:spcBef>
                <a:spcPts val="1200"/>
              </a:spcBef>
              <a:spcAft>
                <a:spcPts val="0"/>
              </a:spcAft>
              <a:buNone/>
            </a:pPr>
            <a:r>
              <a:rPr lang="ru" sz="1300"/>
              <a:t>– Если после произнесения отдельного слова, то верно ли, что импликатуры порождаются в синтаксически и семантически вложенных контекстах?</a:t>
            </a:r>
            <a:endParaRPr sz="1300"/>
          </a:p>
          <a:p>
            <a:pPr indent="0" lvl="0" marL="0" rtl="0" algn="l">
              <a:spcBef>
                <a:spcPts val="1200"/>
              </a:spcBef>
              <a:spcAft>
                <a:spcPts val="0"/>
              </a:spcAft>
              <a:buNone/>
            </a:pPr>
            <a:r>
              <a:t/>
            </a:r>
            <a:endParaRPr sz="1300"/>
          </a:p>
          <a:p>
            <a:pPr indent="0" lvl="0" marL="0" rtl="0" algn="l">
              <a:spcBef>
                <a:spcPts val="1200"/>
              </a:spcBef>
              <a:spcAft>
                <a:spcPts val="0"/>
              </a:spcAft>
              <a:buNone/>
            </a:pPr>
            <a:r>
              <a:rPr lang="ru" sz="1300"/>
              <a:t>дефолтно-локалисткий, или грамматический, подход: скалярные импликатуры порождаются после произнесения отдельного слова и шкалы языковых выражений хранятся в лексиконе, скалярные импликатуры порождаются автоматически лексической подстановкой альтернатив, что осуществляет специальный скрытый оператор O, схожий по семантике с лексической единицей only ‘только’ (Chierchia, 2004)</a:t>
            </a:r>
            <a:endParaRPr sz="1300"/>
          </a:p>
          <a:p>
            <a:pPr indent="0" lvl="0" marL="0" rtl="0" algn="l">
              <a:spcBef>
                <a:spcPts val="1200"/>
              </a:spcBef>
              <a:spcAft>
                <a:spcPts val="0"/>
              </a:spcAft>
              <a:buNone/>
            </a:pPr>
            <a:r>
              <a:rPr lang="ru" sz="1300"/>
              <a:t>контекстуально-глобалистский, или прагматический, подход</a:t>
            </a:r>
            <a:endParaRPr sz="1300"/>
          </a:p>
          <a:p>
            <a:pPr indent="0" lvl="0" marL="0" rtl="0" algn="l">
              <a:spcBef>
                <a:spcPts val="1200"/>
              </a:spcBef>
              <a:spcAft>
                <a:spcPts val="0"/>
              </a:spcAft>
              <a:buNone/>
            </a:pPr>
            <a:r>
              <a:t/>
            </a:r>
            <a:endParaRPr sz="1300"/>
          </a:p>
          <a:p>
            <a:pPr indent="0" lvl="0" marL="0" rtl="0" algn="l">
              <a:spcBef>
                <a:spcPts val="1200"/>
              </a:spcBef>
              <a:spcAft>
                <a:spcPts val="0"/>
              </a:spcAft>
              <a:buNone/>
            </a:pPr>
            <a:r>
              <a:t/>
            </a:r>
            <a:endParaRPr sz="1300"/>
          </a:p>
          <a:p>
            <a:pPr indent="0" lvl="0" marL="0" rtl="0" algn="l">
              <a:spcBef>
                <a:spcPts val="1200"/>
              </a:spcBef>
              <a:spcAft>
                <a:spcPts val="0"/>
              </a:spcAft>
              <a:buNone/>
            </a:pPr>
            <a:r>
              <a:t/>
            </a:r>
            <a:endParaRPr sz="1300"/>
          </a:p>
          <a:p>
            <a:pPr indent="0" lvl="0" marL="0" rtl="0" algn="l">
              <a:spcBef>
                <a:spcPts val="1200"/>
              </a:spcBef>
              <a:spcAft>
                <a:spcPts val="0"/>
              </a:spcAft>
              <a:buNone/>
            </a:pPr>
            <a:r>
              <a:t/>
            </a:r>
            <a:endParaRPr sz="1300"/>
          </a:p>
          <a:p>
            <a:pPr indent="0" lvl="0" marL="0" rtl="0" algn="l">
              <a:spcBef>
                <a:spcPts val="1200"/>
              </a:spcBef>
              <a:spcAft>
                <a:spcPts val="0"/>
              </a:spcAft>
              <a:buNone/>
            </a:pPr>
            <a:r>
              <a:t/>
            </a:r>
            <a:endParaRPr sz="1300"/>
          </a:p>
          <a:p>
            <a:pPr indent="0" lvl="0" marL="0" rtl="0" algn="l">
              <a:spcBef>
                <a:spcPts val="1200"/>
              </a:spcBef>
              <a:spcAft>
                <a:spcPts val="0"/>
              </a:spcAft>
              <a:buNone/>
            </a:pPr>
            <a:r>
              <a:t/>
            </a:r>
            <a:endParaRPr sz="1300"/>
          </a:p>
          <a:p>
            <a:pPr indent="0" lvl="0" marL="0" rtl="0" algn="l">
              <a:spcBef>
                <a:spcPts val="1200"/>
              </a:spcBef>
              <a:spcAft>
                <a:spcPts val="0"/>
              </a:spcAft>
              <a:buNone/>
            </a:pPr>
            <a:r>
              <a:t/>
            </a:r>
            <a:endParaRPr sz="1300"/>
          </a:p>
          <a:p>
            <a:pPr indent="0" lvl="0" marL="0" rtl="0" algn="l">
              <a:spcBef>
                <a:spcPts val="1200"/>
              </a:spcBef>
              <a:spcAft>
                <a:spcPts val="0"/>
              </a:spcAft>
              <a:buNone/>
            </a:pPr>
            <a:r>
              <a:t/>
            </a:r>
            <a:endParaRPr sz="1300"/>
          </a:p>
          <a:p>
            <a:pPr indent="0" lvl="0" marL="0" rtl="0" algn="l">
              <a:spcBef>
                <a:spcPts val="1200"/>
              </a:spcBef>
              <a:spcAft>
                <a:spcPts val="0"/>
              </a:spcAft>
              <a:buNone/>
            </a:pPr>
            <a:r>
              <a:t/>
            </a:r>
            <a:endParaRPr sz="1300"/>
          </a:p>
          <a:p>
            <a:pPr indent="0" lvl="0" marL="0" rtl="0" algn="l">
              <a:spcBef>
                <a:spcPts val="1200"/>
              </a:spcBef>
              <a:spcAft>
                <a:spcPts val="0"/>
              </a:spcAft>
              <a:buNone/>
            </a:pPr>
            <a:r>
              <a:t/>
            </a:r>
            <a:endParaRPr sz="1300"/>
          </a:p>
          <a:p>
            <a:pPr indent="0" lvl="0" marL="0" rtl="0" algn="l">
              <a:spcBef>
                <a:spcPts val="1200"/>
              </a:spcBef>
              <a:spcAft>
                <a:spcPts val="0"/>
              </a:spcAft>
              <a:buNone/>
            </a:pPr>
            <a:r>
              <a:t/>
            </a:r>
            <a:endParaRPr sz="1100"/>
          </a:p>
          <a:p>
            <a:pPr indent="0" lvl="0" marL="0" rtl="0" algn="l">
              <a:spcBef>
                <a:spcPts val="1200"/>
              </a:spcBef>
              <a:spcAft>
                <a:spcPts val="0"/>
              </a:spcAft>
              <a:buNone/>
            </a:pPr>
            <a:r>
              <a:t/>
            </a:r>
            <a:endParaRPr sz="1100"/>
          </a:p>
          <a:p>
            <a:pPr indent="0" lvl="0" marL="0" rtl="0" algn="l">
              <a:spcBef>
                <a:spcPts val="1200"/>
              </a:spcBef>
              <a:spcAft>
                <a:spcPts val="0"/>
              </a:spcAft>
              <a:buNone/>
            </a:pPr>
            <a:r>
              <a:t/>
            </a:r>
            <a:endParaRPr sz="1100"/>
          </a:p>
          <a:p>
            <a:pPr indent="0" lvl="0" marL="0" rtl="0" algn="l">
              <a:spcBef>
                <a:spcPts val="1200"/>
              </a:spcBef>
              <a:spcAft>
                <a:spcPts val="0"/>
              </a:spcAft>
              <a:buNone/>
            </a:pPr>
            <a:r>
              <a:t/>
            </a:r>
            <a:endParaRPr sz="1100"/>
          </a:p>
          <a:p>
            <a:pPr indent="457200" lvl="0" marL="0" rtl="0" algn="l">
              <a:spcBef>
                <a:spcPts val="1200"/>
              </a:spcBef>
              <a:spcAft>
                <a:spcPts val="0"/>
              </a:spcAft>
              <a:buNone/>
            </a:pPr>
            <a:r>
              <a:t/>
            </a:r>
            <a:endParaRPr sz="1500"/>
          </a:p>
          <a:p>
            <a:pPr indent="0" lvl="0" marL="0" rtl="0" algn="l">
              <a:spcBef>
                <a:spcPts val="1200"/>
              </a:spcBef>
              <a:spcAft>
                <a:spcPts val="0"/>
              </a:spcAft>
              <a:buNone/>
            </a:pPr>
            <a:r>
              <a:t/>
            </a:r>
            <a:endParaRPr sz="1500"/>
          </a:p>
          <a:p>
            <a:pPr indent="0" lvl="0" marL="0" rtl="0" algn="l">
              <a:spcBef>
                <a:spcPts val="1200"/>
              </a:spcBef>
              <a:spcAft>
                <a:spcPts val="1200"/>
              </a:spcAft>
              <a:buNone/>
            </a:pPr>
            <a:r>
              <a:t/>
            </a:r>
            <a:endParaRPr sz="15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sz="2244"/>
              <a:t>Два подхода к изучению скалярных импликатур</a:t>
            </a:r>
            <a:endParaRPr sz="2244"/>
          </a:p>
          <a:p>
            <a:pPr indent="0" lvl="0" marL="0" rtl="0" algn="l">
              <a:spcBef>
                <a:spcPts val="0"/>
              </a:spcBef>
              <a:spcAft>
                <a:spcPts val="0"/>
              </a:spcAft>
              <a:buNone/>
            </a:pPr>
            <a:r>
              <a:t/>
            </a:r>
            <a:endParaRPr sz="2244"/>
          </a:p>
          <a:p>
            <a:pPr indent="0" lvl="0" marL="0" rtl="0" algn="l">
              <a:spcBef>
                <a:spcPts val="0"/>
              </a:spcBef>
              <a:spcAft>
                <a:spcPts val="0"/>
              </a:spcAft>
              <a:buNone/>
            </a:pPr>
            <a:r>
              <a:t/>
            </a:r>
            <a:endParaRPr/>
          </a:p>
        </p:txBody>
      </p:sp>
      <p:sp>
        <p:nvSpPr>
          <p:cNvPr id="177" name="Google Shape;177;p33"/>
          <p:cNvSpPr txBox="1"/>
          <p:nvPr>
            <p:ph idx="1" type="body"/>
          </p:nvPr>
        </p:nvSpPr>
        <p:spPr>
          <a:xfrm>
            <a:off x="242500" y="1017725"/>
            <a:ext cx="8520600" cy="386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sz="1300"/>
              <a:t>К</a:t>
            </a:r>
            <a:r>
              <a:rPr lang="ru" sz="1300"/>
              <a:t>онтекстуально-глобалистский, или прагматический, подход</a:t>
            </a:r>
            <a:endParaRPr sz="1300"/>
          </a:p>
          <a:p>
            <a:pPr indent="0" lvl="0" marL="0" rtl="0" algn="l">
              <a:spcBef>
                <a:spcPts val="1200"/>
              </a:spcBef>
              <a:spcAft>
                <a:spcPts val="0"/>
              </a:spcAft>
              <a:buNone/>
            </a:pPr>
            <a:r>
              <a:rPr lang="ru" sz="1300"/>
              <a:t>Ф</a:t>
            </a:r>
            <a:r>
              <a:rPr lang="ru" sz="1300"/>
              <a:t>акторы, влияющие на порождение импликатур:</a:t>
            </a:r>
            <a:endParaRPr sz="1300"/>
          </a:p>
          <a:p>
            <a:pPr indent="0" lvl="0" marL="0" rtl="0" algn="l">
              <a:spcBef>
                <a:spcPts val="1200"/>
              </a:spcBef>
              <a:spcAft>
                <a:spcPts val="0"/>
              </a:spcAft>
              <a:buNone/>
            </a:pPr>
            <a:r>
              <a:rPr lang="ru" sz="1300"/>
              <a:t>– те, которые в той или иной степени способствуют порождению импликатур: </a:t>
            </a:r>
            <a:r>
              <a:rPr lang="ru" sz="1300"/>
              <a:t>связность дискурса, синтаксическая роль в предложении, информационная структура высказывания, контрастивное выделение, наличие в языке похожих конструкций (требующих различимости), прайминг (эффект предшествования), способ восприятия/передачи информации, лингвокультурные различия</a:t>
            </a:r>
            <a:endParaRPr sz="1300"/>
          </a:p>
          <a:p>
            <a:pPr indent="0" lvl="0" marL="0" rtl="0" algn="l">
              <a:spcBef>
                <a:spcPts val="1200"/>
              </a:spcBef>
              <a:spcAft>
                <a:spcPts val="0"/>
              </a:spcAft>
              <a:buClr>
                <a:schemeClr val="dk1"/>
              </a:buClr>
              <a:buSzPts val="1100"/>
              <a:buFont typeface="Arial"/>
              <a:buNone/>
            </a:pPr>
            <a:r>
              <a:rPr lang="ru" sz="1300"/>
              <a:t>– те, которые, замедляют порождение импликатур: когнитивная перегрузка (решение дополнительной задачи) и вежливость (сохранение лица, угроза лицу)</a:t>
            </a:r>
            <a:endParaRPr sz="1300"/>
          </a:p>
          <a:p>
            <a:pPr indent="0" lvl="0" marL="0" rtl="0" algn="l">
              <a:spcBef>
                <a:spcPts val="1200"/>
              </a:spcBef>
              <a:spcAft>
                <a:spcPts val="0"/>
              </a:spcAft>
              <a:buNone/>
            </a:pPr>
            <a:r>
              <a:t/>
            </a:r>
            <a:endParaRPr sz="1300"/>
          </a:p>
          <a:p>
            <a:pPr indent="0" lvl="0" marL="0" rtl="0" algn="l">
              <a:spcBef>
                <a:spcPts val="1200"/>
              </a:spcBef>
              <a:spcAft>
                <a:spcPts val="0"/>
              </a:spcAft>
              <a:buNone/>
            </a:pPr>
            <a:r>
              <a:t/>
            </a:r>
            <a:endParaRPr sz="1300"/>
          </a:p>
          <a:p>
            <a:pPr indent="0" lvl="0" marL="0" rtl="0" algn="l">
              <a:spcBef>
                <a:spcPts val="1200"/>
              </a:spcBef>
              <a:spcAft>
                <a:spcPts val="0"/>
              </a:spcAft>
              <a:buNone/>
            </a:pPr>
            <a:r>
              <a:t/>
            </a:r>
            <a:endParaRPr sz="1300"/>
          </a:p>
          <a:p>
            <a:pPr indent="0" lvl="0" marL="0" rtl="0" algn="l">
              <a:spcBef>
                <a:spcPts val="1200"/>
              </a:spcBef>
              <a:spcAft>
                <a:spcPts val="0"/>
              </a:spcAft>
              <a:buNone/>
            </a:pPr>
            <a:r>
              <a:t/>
            </a:r>
            <a:endParaRPr sz="1300"/>
          </a:p>
          <a:p>
            <a:pPr indent="0" lvl="0" marL="0" rtl="0" algn="l">
              <a:spcBef>
                <a:spcPts val="1200"/>
              </a:spcBef>
              <a:spcAft>
                <a:spcPts val="0"/>
              </a:spcAft>
              <a:buNone/>
            </a:pPr>
            <a:r>
              <a:t/>
            </a:r>
            <a:endParaRPr sz="1300"/>
          </a:p>
          <a:p>
            <a:pPr indent="0" lvl="0" marL="0" rtl="0" algn="l">
              <a:spcBef>
                <a:spcPts val="1200"/>
              </a:spcBef>
              <a:spcAft>
                <a:spcPts val="0"/>
              </a:spcAft>
              <a:buNone/>
            </a:pPr>
            <a:r>
              <a:t/>
            </a:r>
            <a:endParaRPr sz="1300"/>
          </a:p>
          <a:p>
            <a:pPr indent="0" lvl="0" marL="0" rtl="0" algn="l">
              <a:spcBef>
                <a:spcPts val="1200"/>
              </a:spcBef>
              <a:spcAft>
                <a:spcPts val="0"/>
              </a:spcAft>
              <a:buNone/>
            </a:pPr>
            <a:r>
              <a:t/>
            </a:r>
            <a:endParaRPr sz="1300"/>
          </a:p>
          <a:p>
            <a:pPr indent="0" lvl="0" marL="0" rtl="0" algn="l">
              <a:spcBef>
                <a:spcPts val="1200"/>
              </a:spcBef>
              <a:spcAft>
                <a:spcPts val="0"/>
              </a:spcAft>
              <a:buNone/>
            </a:pPr>
            <a:r>
              <a:t/>
            </a:r>
            <a:endParaRPr sz="1300"/>
          </a:p>
          <a:p>
            <a:pPr indent="0" lvl="0" marL="0" rtl="0" algn="l">
              <a:spcBef>
                <a:spcPts val="1200"/>
              </a:spcBef>
              <a:spcAft>
                <a:spcPts val="0"/>
              </a:spcAft>
              <a:buNone/>
            </a:pPr>
            <a:r>
              <a:t/>
            </a:r>
            <a:endParaRPr sz="1300"/>
          </a:p>
          <a:p>
            <a:pPr indent="0" lvl="0" marL="0" rtl="0" algn="l">
              <a:spcBef>
                <a:spcPts val="1200"/>
              </a:spcBef>
              <a:spcAft>
                <a:spcPts val="0"/>
              </a:spcAft>
              <a:buNone/>
            </a:pPr>
            <a:r>
              <a:t/>
            </a:r>
            <a:endParaRPr sz="1300"/>
          </a:p>
          <a:p>
            <a:pPr indent="0" lvl="0" marL="0" rtl="0" algn="l">
              <a:spcBef>
                <a:spcPts val="1200"/>
              </a:spcBef>
              <a:spcAft>
                <a:spcPts val="0"/>
              </a:spcAft>
              <a:buNone/>
            </a:pPr>
            <a:r>
              <a:t/>
            </a:r>
            <a:endParaRPr sz="1300"/>
          </a:p>
          <a:p>
            <a:pPr indent="0" lvl="0" marL="0" rtl="0" algn="l">
              <a:spcBef>
                <a:spcPts val="1200"/>
              </a:spcBef>
              <a:spcAft>
                <a:spcPts val="0"/>
              </a:spcAft>
              <a:buNone/>
            </a:pPr>
            <a:r>
              <a:t/>
            </a:r>
            <a:endParaRPr sz="1100"/>
          </a:p>
          <a:p>
            <a:pPr indent="0" lvl="0" marL="0" rtl="0" algn="l">
              <a:spcBef>
                <a:spcPts val="1200"/>
              </a:spcBef>
              <a:spcAft>
                <a:spcPts val="0"/>
              </a:spcAft>
              <a:buNone/>
            </a:pPr>
            <a:r>
              <a:t/>
            </a:r>
            <a:endParaRPr sz="1100"/>
          </a:p>
          <a:p>
            <a:pPr indent="0" lvl="0" marL="0" rtl="0" algn="l">
              <a:spcBef>
                <a:spcPts val="1200"/>
              </a:spcBef>
              <a:spcAft>
                <a:spcPts val="0"/>
              </a:spcAft>
              <a:buNone/>
            </a:pPr>
            <a:r>
              <a:t/>
            </a:r>
            <a:endParaRPr sz="1100"/>
          </a:p>
          <a:p>
            <a:pPr indent="0" lvl="0" marL="0" rtl="0" algn="l">
              <a:spcBef>
                <a:spcPts val="1200"/>
              </a:spcBef>
              <a:spcAft>
                <a:spcPts val="0"/>
              </a:spcAft>
              <a:buNone/>
            </a:pPr>
            <a:r>
              <a:t/>
            </a:r>
            <a:endParaRPr sz="1100"/>
          </a:p>
          <a:p>
            <a:pPr indent="457200" lvl="0" marL="0" rtl="0" algn="l">
              <a:spcBef>
                <a:spcPts val="1200"/>
              </a:spcBef>
              <a:spcAft>
                <a:spcPts val="0"/>
              </a:spcAft>
              <a:buNone/>
            </a:pPr>
            <a:r>
              <a:t/>
            </a:r>
            <a:endParaRPr sz="1500"/>
          </a:p>
          <a:p>
            <a:pPr indent="0" lvl="0" marL="0" rtl="0" algn="l">
              <a:spcBef>
                <a:spcPts val="1200"/>
              </a:spcBef>
              <a:spcAft>
                <a:spcPts val="0"/>
              </a:spcAft>
              <a:buNone/>
            </a:pPr>
            <a:r>
              <a:t/>
            </a:r>
            <a:endParaRPr sz="1500"/>
          </a:p>
          <a:p>
            <a:pPr indent="0" lvl="0" marL="0" rtl="0" algn="l">
              <a:spcBef>
                <a:spcPts val="1200"/>
              </a:spcBef>
              <a:spcAft>
                <a:spcPts val="1200"/>
              </a:spcAft>
              <a:buNone/>
            </a:pPr>
            <a:r>
              <a:t/>
            </a:r>
            <a:endParaRPr sz="15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61111"/>
              <a:buFont typeface="Arial"/>
              <a:buNone/>
            </a:pPr>
            <a:r>
              <a:rPr lang="ru" sz="1800"/>
              <a:t>Processing Scalar Implicature: A Constraint-Based Approach (</a:t>
            </a:r>
            <a:r>
              <a:rPr lang="ru" sz="1800" u="sng">
                <a:solidFill>
                  <a:schemeClr val="hlink"/>
                </a:solidFill>
                <a:hlinkClick r:id="rId3"/>
              </a:rPr>
              <a:t>Degen, Tanenhaus 201</a:t>
            </a:r>
            <a:r>
              <a:rPr lang="ru" sz="1800" u="sng">
                <a:solidFill>
                  <a:schemeClr val="hlink"/>
                </a:solidFill>
                <a:hlinkClick r:id="rId4"/>
              </a:rPr>
              <a:t>4</a:t>
            </a:r>
            <a:r>
              <a:rPr lang="ru" sz="1800"/>
              <a:t>)</a:t>
            </a:r>
            <a:endParaRPr sz="1800"/>
          </a:p>
          <a:p>
            <a:pPr indent="0" lvl="0" marL="0" rtl="0" algn="l">
              <a:spcBef>
                <a:spcPts val="0"/>
              </a:spcBef>
              <a:spcAft>
                <a:spcPts val="0"/>
              </a:spcAft>
              <a:buNone/>
            </a:pPr>
            <a:r>
              <a:t/>
            </a:r>
            <a:endParaRPr sz="2244"/>
          </a:p>
          <a:p>
            <a:pPr indent="0" lvl="0" marL="0" rtl="0" algn="l">
              <a:spcBef>
                <a:spcPts val="0"/>
              </a:spcBef>
              <a:spcAft>
                <a:spcPts val="0"/>
              </a:spcAft>
              <a:buNone/>
            </a:pPr>
            <a:r>
              <a:t/>
            </a:r>
            <a:endParaRPr sz="2244"/>
          </a:p>
          <a:p>
            <a:pPr indent="0" lvl="0" marL="0" rtl="0" algn="l">
              <a:spcBef>
                <a:spcPts val="0"/>
              </a:spcBef>
              <a:spcAft>
                <a:spcPts val="0"/>
              </a:spcAft>
              <a:buNone/>
            </a:pPr>
            <a:r>
              <a:t/>
            </a:r>
            <a:endParaRPr/>
          </a:p>
        </p:txBody>
      </p:sp>
      <p:sp>
        <p:nvSpPr>
          <p:cNvPr id="183" name="Google Shape;183;p34"/>
          <p:cNvSpPr txBox="1"/>
          <p:nvPr>
            <p:ph idx="1" type="body"/>
          </p:nvPr>
        </p:nvSpPr>
        <p:spPr>
          <a:xfrm>
            <a:off x="166300" y="1017725"/>
            <a:ext cx="8520600" cy="386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t/>
            </a:r>
            <a:endParaRPr sz="1300"/>
          </a:p>
          <a:p>
            <a:pPr indent="0" lvl="0" marL="0" rtl="0" algn="l">
              <a:spcBef>
                <a:spcPts val="1200"/>
              </a:spcBef>
              <a:spcAft>
                <a:spcPts val="0"/>
              </a:spcAft>
              <a:buNone/>
            </a:pPr>
            <a:r>
              <a:t/>
            </a:r>
            <a:endParaRPr sz="1300"/>
          </a:p>
          <a:p>
            <a:pPr indent="0" lvl="0" marL="0" rtl="0" algn="l">
              <a:spcBef>
                <a:spcPts val="1200"/>
              </a:spcBef>
              <a:spcAft>
                <a:spcPts val="0"/>
              </a:spcAft>
              <a:buNone/>
            </a:pPr>
            <a:r>
              <a:t/>
            </a:r>
            <a:endParaRPr sz="1300"/>
          </a:p>
          <a:p>
            <a:pPr indent="0" lvl="0" marL="0" rtl="0" algn="l">
              <a:spcBef>
                <a:spcPts val="1200"/>
              </a:spcBef>
              <a:spcAft>
                <a:spcPts val="0"/>
              </a:spcAft>
              <a:buNone/>
            </a:pPr>
            <a:r>
              <a:t/>
            </a:r>
            <a:endParaRPr sz="1300"/>
          </a:p>
          <a:p>
            <a:pPr indent="0" lvl="0" marL="0" rtl="0" algn="l">
              <a:spcBef>
                <a:spcPts val="1200"/>
              </a:spcBef>
              <a:spcAft>
                <a:spcPts val="0"/>
              </a:spcAft>
              <a:buNone/>
            </a:pPr>
            <a:r>
              <a:t/>
            </a:r>
            <a:endParaRPr sz="1300"/>
          </a:p>
          <a:p>
            <a:pPr indent="0" lvl="0" marL="0" rtl="0" algn="l">
              <a:spcBef>
                <a:spcPts val="1200"/>
              </a:spcBef>
              <a:spcAft>
                <a:spcPts val="0"/>
              </a:spcAft>
              <a:buNone/>
            </a:pPr>
            <a:r>
              <a:t/>
            </a:r>
            <a:endParaRPr sz="1300"/>
          </a:p>
          <a:p>
            <a:pPr indent="0" lvl="0" marL="0" rtl="0" algn="l">
              <a:spcBef>
                <a:spcPts val="1200"/>
              </a:spcBef>
              <a:spcAft>
                <a:spcPts val="0"/>
              </a:spcAft>
              <a:buNone/>
            </a:pPr>
            <a:r>
              <a:t/>
            </a:r>
            <a:endParaRPr sz="1300"/>
          </a:p>
          <a:p>
            <a:pPr indent="0" lvl="0" marL="0" rtl="0" algn="l">
              <a:spcBef>
                <a:spcPts val="1200"/>
              </a:spcBef>
              <a:spcAft>
                <a:spcPts val="0"/>
              </a:spcAft>
              <a:buNone/>
            </a:pPr>
            <a:r>
              <a:t/>
            </a:r>
            <a:endParaRPr sz="1300"/>
          </a:p>
          <a:p>
            <a:pPr indent="0" lvl="0" marL="0" rtl="0" algn="l">
              <a:spcBef>
                <a:spcPts val="1200"/>
              </a:spcBef>
              <a:spcAft>
                <a:spcPts val="0"/>
              </a:spcAft>
              <a:buNone/>
            </a:pPr>
            <a:r>
              <a:t/>
            </a:r>
            <a:endParaRPr sz="1300"/>
          </a:p>
          <a:p>
            <a:pPr indent="0" lvl="0" marL="0" rtl="0" algn="l">
              <a:spcBef>
                <a:spcPts val="1200"/>
              </a:spcBef>
              <a:spcAft>
                <a:spcPts val="0"/>
              </a:spcAft>
              <a:buNone/>
            </a:pPr>
            <a:r>
              <a:t/>
            </a:r>
            <a:endParaRPr sz="1300"/>
          </a:p>
          <a:p>
            <a:pPr indent="0" lvl="0" marL="0" rtl="0" algn="l">
              <a:spcBef>
                <a:spcPts val="1200"/>
              </a:spcBef>
              <a:spcAft>
                <a:spcPts val="0"/>
              </a:spcAft>
              <a:buNone/>
            </a:pPr>
            <a:r>
              <a:t/>
            </a:r>
            <a:endParaRPr sz="1300"/>
          </a:p>
          <a:p>
            <a:pPr indent="0" lvl="0" marL="0" rtl="0" algn="l">
              <a:spcBef>
                <a:spcPts val="1200"/>
              </a:spcBef>
              <a:spcAft>
                <a:spcPts val="0"/>
              </a:spcAft>
              <a:buNone/>
            </a:pPr>
            <a:r>
              <a:t/>
            </a:r>
            <a:endParaRPr sz="1300"/>
          </a:p>
          <a:p>
            <a:pPr indent="0" lvl="0" marL="0" rtl="0" algn="l">
              <a:spcBef>
                <a:spcPts val="1200"/>
              </a:spcBef>
              <a:spcAft>
                <a:spcPts val="0"/>
              </a:spcAft>
              <a:buNone/>
            </a:pPr>
            <a:r>
              <a:t/>
            </a:r>
            <a:endParaRPr sz="1100"/>
          </a:p>
          <a:p>
            <a:pPr indent="0" lvl="0" marL="0" rtl="0" algn="l">
              <a:spcBef>
                <a:spcPts val="1200"/>
              </a:spcBef>
              <a:spcAft>
                <a:spcPts val="0"/>
              </a:spcAft>
              <a:buNone/>
            </a:pPr>
            <a:r>
              <a:t/>
            </a:r>
            <a:endParaRPr sz="1100"/>
          </a:p>
          <a:p>
            <a:pPr indent="0" lvl="0" marL="0" rtl="0" algn="l">
              <a:spcBef>
                <a:spcPts val="1200"/>
              </a:spcBef>
              <a:spcAft>
                <a:spcPts val="0"/>
              </a:spcAft>
              <a:buNone/>
            </a:pPr>
            <a:r>
              <a:t/>
            </a:r>
            <a:endParaRPr sz="1100"/>
          </a:p>
          <a:p>
            <a:pPr indent="0" lvl="0" marL="0" rtl="0" algn="l">
              <a:spcBef>
                <a:spcPts val="1200"/>
              </a:spcBef>
              <a:spcAft>
                <a:spcPts val="0"/>
              </a:spcAft>
              <a:buNone/>
            </a:pPr>
            <a:r>
              <a:t/>
            </a:r>
            <a:endParaRPr sz="1100"/>
          </a:p>
          <a:p>
            <a:pPr indent="457200" lvl="0" marL="0" rtl="0" algn="l">
              <a:spcBef>
                <a:spcPts val="1200"/>
              </a:spcBef>
              <a:spcAft>
                <a:spcPts val="0"/>
              </a:spcAft>
              <a:buNone/>
            </a:pPr>
            <a:r>
              <a:t/>
            </a:r>
            <a:endParaRPr sz="1500"/>
          </a:p>
          <a:p>
            <a:pPr indent="0" lvl="0" marL="0" rtl="0" algn="l">
              <a:spcBef>
                <a:spcPts val="1200"/>
              </a:spcBef>
              <a:spcAft>
                <a:spcPts val="0"/>
              </a:spcAft>
              <a:buNone/>
            </a:pPr>
            <a:r>
              <a:t/>
            </a:r>
            <a:endParaRPr sz="1500"/>
          </a:p>
          <a:p>
            <a:pPr indent="0" lvl="0" marL="0" rtl="0" algn="l">
              <a:spcBef>
                <a:spcPts val="1200"/>
              </a:spcBef>
              <a:spcAft>
                <a:spcPts val="1200"/>
              </a:spcAft>
              <a:buNone/>
            </a:pPr>
            <a:r>
              <a:t/>
            </a:r>
            <a:endParaRPr sz="1500"/>
          </a:p>
        </p:txBody>
      </p:sp>
      <p:pic>
        <p:nvPicPr>
          <p:cNvPr id="184" name="Google Shape;184;p34"/>
          <p:cNvPicPr preferRelativeResize="0"/>
          <p:nvPr/>
        </p:nvPicPr>
        <p:blipFill>
          <a:blip r:embed="rId5">
            <a:alphaModFix/>
          </a:blip>
          <a:stretch>
            <a:fillRect/>
          </a:stretch>
        </p:blipFill>
        <p:spPr>
          <a:xfrm>
            <a:off x="1028700" y="1049363"/>
            <a:ext cx="6688850" cy="38019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sz="1800"/>
              <a:t>Processing Scalar Implicature: A Constraint-Based Approach (</a:t>
            </a:r>
            <a:r>
              <a:rPr lang="ru" sz="1800" u="sng">
                <a:solidFill>
                  <a:schemeClr val="hlink"/>
                </a:solidFill>
                <a:hlinkClick r:id="rId3"/>
              </a:rPr>
              <a:t>Degen, Tanenhaus 2014</a:t>
            </a:r>
            <a:r>
              <a:rPr lang="ru" sz="1800"/>
              <a:t>)</a:t>
            </a:r>
            <a:endParaRPr sz="1800"/>
          </a:p>
          <a:p>
            <a:pPr indent="0" lvl="0" marL="0" rtl="0" algn="l">
              <a:spcBef>
                <a:spcPts val="0"/>
              </a:spcBef>
              <a:spcAft>
                <a:spcPts val="0"/>
              </a:spcAft>
              <a:buNone/>
            </a:pPr>
            <a:r>
              <a:t/>
            </a:r>
            <a:endParaRPr sz="2244"/>
          </a:p>
          <a:p>
            <a:pPr indent="0" lvl="0" marL="0" rtl="0" algn="l">
              <a:spcBef>
                <a:spcPts val="0"/>
              </a:spcBef>
              <a:spcAft>
                <a:spcPts val="0"/>
              </a:spcAft>
              <a:buNone/>
            </a:pPr>
            <a:r>
              <a:t/>
            </a:r>
            <a:endParaRPr sz="2244"/>
          </a:p>
          <a:p>
            <a:pPr indent="0" lvl="0" marL="0" rtl="0" algn="l">
              <a:spcBef>
                <a:spcPts val="0"/>
              </a:spcBef>
              <a:spcAft>
                <a:spcPts val="0"/>
              </a:spcAft>
              <a:buNone/>
            </a:pPr>
            <a:r>
              <a:t/>
            </a:r>
            <a:endParaRPr/>
          </a:p>
        </p:txBody>
      </p:sp>
      <p:sp>
        <p:nvSpPr>
          <p:cNvPr id="190" name="Google Shape;190;p35"/>
          <p:cNvSpPr txBox="1"/>
          <p:nvPr>
            <p:ph idx="1" type="body"/>
          </p:nvPr>
        </p:nvSpPr>
        <p:spPr>
          <a:xfrm>
            <a:off x="166300" y="1017725"/>
            <a:ext cx="8520600" cy="386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sz="1300"/>
              <a:t>Three experiments investigated the processing of the implicature associated with </a:t>
            </a:r>
            <a:r>
              <a:rPr i="1" lang="ru" sz="1300"/>
              <a:t>some</a:t>
            </a:r>
            <a:r>
              <a:rPr lang="ru" sz="1300"/>
              <a:t> using a “gumball paradigm.” </a:t>
            </a:r>
            <a:endParaRPr sz="1300"/>
          </a:p>
          <a:p>
            <a:pPr indent="0" lvl="0" marL="0" rtl="0" algn="l">
              <a:spcBef>
                <a:spcPts val="1200"/>
              </a:spcBef>
              <a:spcAft>
                <a:spcPts val="0"/>
              </a:spcAft>
              <a:buNone/>
            </a:pPr>
            <a:r>
              <a:rPr lang="ru" sz="1300"/>
              <a:t>On each trial, participants saw an image of a gumball machine with an upper chamber with 13 gumballs and an empty lower chamber. Gumballs then dropped to the lower chamber and participants evaluated statements, such as “You got some of the gumballs.” </a:t>
            </a:r>
            <a:endParaRPr sz="1300"/>
          </a:p>
          <a:p>
            <a:pPr indent="0" lvl="0" marL="0" rtl="0" algn="l">
              <a:spcBef>
                <a:spcPts val="1200"/>
              </a:spcBef>
              <a:spcAft>
                <a:spcPts val="0"/>
              </a:spcAft>
              <a:buNone/>
            </a:pPr>
            <a:r>
              <a:rPr lang="ru" sz="1300"/>
              <a:t>Experiment 1 established that some is less natural for reference to small sets (1, 2, and 3 of the 13 gumballs) and unpartitioned sets (all 13 gumballs) compared to intermediate sets (6–8). Partitive</a:t>
            </a:r>
            <a:r>
              <a:rPr i="1" lang="ru" sz="1300"/>
              <a:t> some of </a:t>
            </a:r>
            <a:r>
              <a:rPr lang="ru" sz="1300"/>
              <a:t>was less natural than simple </a:t>
            </a:r>
            <a:r>
              <a:rPr i="1" lang="ru" sz="1300"/>
              <a:t>some</a:t>
            </a:r>
            <a:r>
              <a:rPr lang="ru" sz="1300"/>
              <a:t> when used with the unpartitioned set. </a:t>
            </a:r>
            <a:endParaRPr sz="1300"/>
          </a:p>
          <a:p>
            <a:pPr indent="0" lvl="0" marL="0" rtl="0" algn="l">
              <a:spcBef>
                <a:spcPts val="1200"/>
              </a:spcBef>
              <a:spcAft>
                <a:spcPts val="0"/>
              </a:spcAft>
              <a:buNone/>
            </a:pPr>
            <a:r>
              <a:rPr lang="ru" sz="1300"/>
              <a:t>In Experiment 2, including exact number descriptions lowered naturalness ratings for some with small sets but not for intermediate size sets and the unpartitioned set. </a:t>
            </a:r>
            <a:endParaRPr sz="1300"/>
          </a:p>
          <a:p>
            <a:pPr indent="0" lvl="0" marL="0" rtl="0" algn="l">
              <a:spcBef>
                <a:spcPts val="1200"/>
              </a:spcBef>
              <a:spcAft>
                <a:spcPts val="0"/>
              </a:spcAft>
              <a:buNone/>
            </a:pPr>
            <a:r>
              <a:rPr lang="ru" sz="1300"/>
              <a:t>In Experiment 3, the naturalness ratings from Experiment 2 predicted response times. The results are interpreted as evidence for a Constraint-Based account of scalar implicature processing and against both two-stage, Literal-First models and pragmatic Default models.</a:t>
            </a:r>
            <a:endParaRPr sz="1300"/>
          </a:p>
          <a:p>
            <a:pPr indent="0" lvl="0" marL="0" rtl="0" algn="l">
              <a:spcBef>
                <a:spcPts val="1200"/>
              </a:spcBef>
              <a:spcAft>
                <a:spcPts val="0"/>
              </a:spcAft>
              <a:buNone/>
            </a:pPr>
            <a:r>
              <a:t/>
            </a:r>
            <a:endParaRPr sz="1300"/>
          </a:p>
          <a:p>
            <a:pPr indent="0" lvl="0" marL="0" rtl="0" algn="l">
              <a:spcBef>
                <a:spcPts val="1200"/>
              </a:spcBef>
              <a:spcAft>
                <a:spcPts val="0"/>
              </a:spcAft>
              <a:buNone/>
            </a:pPr>
            <a:r>
              <a:t/>
            </a:r>
            <a:endParaRPr sz="1300"/>
          </a:p>
          <a:p>
            <a:pPr indent="0" lvl="0" marL="0" rtl="0" algn="l">
              <a:spcBef>
                <a:spcPts val="1200"/>
              </a:spcBef>
              <a:spcAft>
                <a:spcPts val="0"/>
              </a:spcAft>
              <a:buNone/>
            </a:pPr>
            <a:r>
              <a:t/>
            </a:r>
            <a:endParaRPr sz="1300"/>
          </a:p>
          <a:p>
            <a:pPr indent="0" lvl="0" marL="0" rtl="0" algn="l">
              <a:spcBef>
                <a:spcPts val="1200"/>
              </a:spcBef>
              <a:spcAft>
                <a:spcPts val="0"/>
              </a:spcAft>
              <a:buNone/>
            </a:pPr>
            <a:r>
              <a:t/>
            </a:r>
            <a:endParaRPr sz="1300"/>
          </a:p>
          <a:p>
            <a:pPr indent="0" lvl="0" marL="0" rtl="0" algn="l">
              <a:spcBef>
                <a:spcPts val="1200"/>
              </a:spcBef>
              <a:spcAft>
                <a:spcPts val="0"/>
              </a:spcAft>
              <a:buNone/>
            </a:pPr>
            <a:r>
              <a:t/>
            </a:r>
            <a:endParaRPr sz="1300"/>
          </a:p>
          <a:p>
            <a:pPr indent="0" lvl="0" marL="0" rtl="0" algn="l">
              <a:spcBef>
                <a:spcPts val="1200"/>
              </a:spcBef>
              <a:spcAft>
                <a:spcPts val="0"/>
              </a:spcAft>
              <a:buNone/>
            </a:pPr>
            <a:r>
              <a:t/>
            </a:r>
            <a:endParaRPr sz="1300"/>
          </a:p>
          <a:p>
            <a:pPr indent="0" lvl="0" marL="0" rtl="0" algn="l">
              <a:spcBef>
                <a:spcPts val="1200"/>
              </a:spcBef>
              <a:spcAft>
                <a:spcPts val="0"/>
              </a:spcAft>
              <a:buNone/>
            </a:pPr>
            <a:r>
              <a:t/>
            </a:r>
            <a:endParaRPr sz="1300"/>
          </a:p>
          <a:p>
            <a:pPr indent="0" lvl="0" marL="0" rtl="0" algn="l">
              <a:spcBef>
                <a:spcPts val="1200"/>
              </a:spcBef>
              <a:spcAft>
                <a:spcPts val="0"/>
              </a:spcAft>
              <a:buNone/>
            </a:pPr>
            <a:r>
              <a:t/>
            </a:r>
            <a:endParaRPr sz="1300"/>
          </a:p>
          <a:p>
            <a:pPr indent="0" lvl="0" marL="0" rtl="0" algn="l">
              <a:spcBef>
                <a:spcPts val="1200"/>
              </a:spcBef>
              <a:spcAft>
                <a:spcPts val="0"/>
              </a:spcAft>
              <a:buNone/>
            </a:pPr>
            <a:r>
              <a:t/>
            </a:r>
            <a:endParaRPr sz="1300"/>
          </a:p>
          <a:p>
            <a:pPr indent="0" lvl="0" marL="0" rtl="0" algn="l">
              <a:spcBef>
                <a:spcPts val="1200"/>
              </a:spcBef>
              <a:spcAft>
                <a:spcPts val="0"/>
              </a:spcAft>
              <a:buNone/>
            </a:pPr>
            <a:r>
              <a:t/>
            </a:r>
            <a:endParaRPr sz="1300"/>
          </a:p>
          <a:p>
            <a:pPr indent="0" lvl="0" marL="0" rtl="0" algn="l">
              <a:spcBef>
                <a:spcPts val="1200"/>
              </a:spcBef>
              <a:spcAft>
                <a:spcPts val="0"/>
              </a:spcAft>
              <a:buNone/>
            </a:pPr>
            <a:r>
              <a:t/>
            </a:r>
            <a:endParaRPr sz="1300"/>
          </a:p>
          <a:p>
            <a:pPr indent="0" lvl="0" marL="0" rtl="0" algn="l">
              <a:spcBef>
                <a:spcPts val="1200"/>
              </a:spcBef>
              <a:spcAft>
                <a:spcPts val="0"/>
              </a:spcAft>
              <a:buNone/>
            </a:pPr>
            <a:r>
              <a:t/>
            </a:r>
            <a:endParaRPr sz="1100"/>
          </a:p>
          <a:p>
            <a:pPr indent="0" lvl="0" marL="0" rtl="0" algn="l">
              <a:spcBef>
                <a:spcPts val="1200"/>
              </a:spcBef>
              <a:spcAft>
                <a:spcPts val="0"/>
              </a:spcAft>
              <a:buNone/>
            </a:pPr>
            <a:r>
              <a:t/>
            </a:r>
            <a:endParaRPr sz="1100"/>
          </a:p>
          <a:p>
            <a:pPr indent="0" lvl="0" marL="0" rtl="0" algn="l">
              <a:spcBef>
                <a:spcPts val="1200"/>
              </a:spcBef>
              <a:spcAft>
                <a:spcPts val="0"/>
              </a:spcAft>
              <a:buNone/>
            </a:pPr>
            <a:r>
              <a:t/>
            </a:r>
            <a:endParaRPr sz="1100"/>
          </a:p>
          <a:p>
            <a:pPr indent="0" lvl="0" marL="0" rtl="0" algn="l">
              <a:spcBef>
                <a:spcPts val="1200"/>
              </a:spcBef>
              <a:spcAft>
                <a:spcPts val="0"/>
              </a:spcAft>
              <a:buNone/>
            </a:pPr>
            <a:r>
              <a:t/>
            </a:r>
            <a:endParaRPr sz="1100"/>
          </a:p>
          <a:p>
            <a:pPr indent="457200" lvl="0" marL="0" rtl="0" algn="l">
              <a:spcBef>
                <a:spcPts val="1200"/>
              </a:spcBef>
              <a:spcAft>
                <a:spcPts val="0"/>
              </a:spcAft>
              <a:buNone/>
            </a:pPr>
            <a:r>
              <a:t/>
            </a:r>
            <a:endParaRPr sz="1500"/>
          </a:p>
          <a:p>
            <a:pPr indent="0" lvl="0" marL="0" rtl="0" algn="l">
              <a:spcBef>
                <a:spcPts val="1200"/>
              </a:spcBef>
              <a:spcAft>
                <a:spcPts val="0"/>
              </a:spcAft>
              <a:buNone/>
            </a:pPr>
            <a:r>
              <a:t/>
            </a:r>
            <a:endParaRPr sz="1500"/>
          </a:p>
          <a:p>
            <a:pPr indent="0" lvl="0" marL="0" rtl="0" algn="l">
              <a:spcBef>
                <a:spcPts val="1200"/>
              </a:spcBef>
              <a:spcAft>
                <a:spcPts val="1200"/>
              </a:spcAft>
              <a:buNone/>
            </a:pPr>
            <a:r>
              <a:t/>
            </a:r>
            <a:endParaRPr sz="15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sz="1800"/>
              <a:t>Processing Scalar Implicature: A Constraint-Based Approach (</a:t>
            </a:r>
            <a:r>
              <a:rPr lang="ru" sz="1800" u="sng">
                <a:solidFill>
                  <a:schemeClr val="hlink"/>
                </a:solidFill>
                <a:hlinkClick r:id="rId3"/>
              </a:rPr>
              <a:t>Degen, Tanenhaus 2014</a:t>
            </a:r>
            <a:r>
              <a:rPr lang="ru" sz="1800"/>
              <a:t>)</a:t>
            </a:r>
            <a:endParaRPr sz="1800"/>
          </a:p>
          <a:p>
            <a:pPr indent="0" lvl="0" marL="0" rtl="0" algn="l">
              <a:spcBef>
                <a:spcPts val="0"/>
              </a:spcBef>
              <a:spcAft>
                <a:spcPts val="0"/>
              </a:spcAft>
              <a:buNone/>
            </a:pPr>
            <a:r>
              <a:t/>
            </a:r>
            <a:endParaRPr sz="2244"/>
          </a:p>
          <a:p>
            <a:pPr indent="0" lvl="0" marL="0" rtl="0" algn="l">
              <a:spcBef>
                <a:spcPts val="0"/>
              </a:spcBef>
              <a:spcAft>
                <a:spcPts val="0"/>
              </a:spcAft>
              <a:buNone/>
            </a:pPr>
            <a:r>
              <a:t/>
            </a:r>
            <a:endParaRPr sz="2244"/>
          </a:p>
          <a:p>
            <a:pPr indent="0" lvl="0" marL="0" rtl="0" algn="l">
              <a:spcBef>
                <a:spcPts val="0"/>
              </a:spcBef>
              <a:spcAft>
                <a:spcPts val="0"/>
              </a:spcAft>
              <a:buNone/>
            </a:pPr>
            <a:r>
              <a:t/>
            </a:r>
            <a:endParaRPr/>
          </a:p>
        </p:txBody>
      </p:sp>
      <p:sp>
        <p:nvSpPr>
          <p:cNvPr id="196" name="Google Shape;196;p36"/>
          <p:cNvSpPr txBox="1"/>
          <p:nvPr>
            <p:ph idx="1" type="body"/>
          </p:nvPr>
        </p:nvSpPr>
        <p:spPr>
          <a:xfrm>
            <a:off x="166300" y="1017725"/>
            <a:ext cx="8520600" cy="386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300"/>
          </a:p>
          <a:p>
            <a:pPr indent="0" lvl="0" marL="0" rtl="0" algn="l">
              <a:spcBef>
                <a:spcPts val="1200"/>
              </a:spcBef>
              <a:spcAft>
                <a:spcPts val="0"/>
              </a:spcAft>
              <a:buNone/>
            </a:pPr>
            <a:r>
              <a:t/>
            </a:r>
            <a:endParaRPr sz="1300"/>
          </a:p>
          <a:p>
            <a:pPr indent="0" lvl="0" marL="0" rtl="0" algn="l">
              <a:spcBef>
                <a:spcPts val="1200"/>
              </a:spcBef>
              <a:spcAft>
                <a:spcPts val="0"/>
              </a:spcAft>
              <a:buNone/>
            </a:pPr>
            <a:r>
              <a:t/>
            </a:r>
            <a:endParaRPr sz="1300"/>
          </a:p>
          <a:p>
            <a:pPr indent="0" lvl="0" marL="0" rtl="0" algn="l">
              <a:spcBef>
                <a:spcPts val="1200"/>
              </a:spcBef>
              <a:spcAft>
                <a:spcPts val="0"/>
              </a:spcAft>
              <a:buNone/>
            </a:pPr>
            <a:r>
              <a:t/>
            </a:r>
            <a:endParaRPr sz="1300"/>
          </a:p>
          <a:p>
            <a:pPr indent="0" lvl="0" marL="0" rtl="0" algn="l">
              <a:spcBef>
                <a:spcPts val="1200"/>
              </a:spcBef>
              <a:spcAft>
                <a:spcPts val="0"/>
              </a:spcAft>
              <a:buNone/>
            </a:pPr>
            <a:r>
              <a:t/>
            </a:r>
            <a:endParaRPr sz="1300"/>
          </a:p>
          <a:p>
            <a:pPr indent="0" lvl="0" marL="0" rtl="0" algn="l">
              <a:spcBef>
                <a:spcPts val="1200"/>
              </a:spcBef>
              <a:spcAft>
                <a:spcPts val="0"/>
              </a:spcAft>
              <a:buNone/>
            </a:pPr>
            <a:r>
              <a:t/>
            </a:r>
            <a:endParaRPr sz="1300"/>
          </a:p>
          <a:p>
            <a:pPr indent="0" lvl="0" marL="0" rtl="0" algn="l">
              <a:spcBef>
                <a:spcPts val="1200"/>
              </a:spcBef>
              <a:spcAft>
                <a:spcPts val="0"/>
              </a:spcAft>
              <a:buNone/>
            </a:pPr>
            <a:r>
              <a:t/>
            </a:r>
            <a:endParaRPr sz="1300"/>
          </a:p>
          <a:p>
            <a:pPr indent="0" lvl="0" marL="0" rtl="0" algn="l">
              <a:spcBef>
                <a:spcPts val="1200"/>
              </a:spcBef>
              <a:spcAft>
                <a:spcPts val="0"/>
              </a:spcAft>
              <a:buNone/>
            </a:pPr>
            <a:r>
              <a:t/>
            </a:r>
            <a:endParaRPr sz="1300"/>
          </a:p>
          <a:p>
            <a:pPr indent="0" lvl="0" marL="0" rtl="0" algn="l">
              <a:spcBef>
                <a:spcPts val="1200"/>
              </a:spcBef>
              <a:spcAft>
                <a:spcPts val="0"/>
              </a:spcAft>
              <a:buNone/>
            </a:pPr>
            <a:r>
              <a:t/>
            </a:r>
            <a:endParaRPr sz="1300"/>
          </a:p>
          <a:p>
            <a:pPr indent="0" lvl="0" marL="0" rtl="0" algn="l">
              <a:spcBef>
                <a:spcPts val="1200"/>
              </a:spcBef>
              <a:spcAft>
                <a:spcPts val="0"/>
              </a:spcAft>
              <a:buNone/>
            </a:pPr>
            <a:r>
              <a:t/>
            </a:r>
            <a:endParaRPr sz="1300"/>
          </a:p>
          <a:p>
            <a:pPr indent="0" lvl="0" marL="0" rtl="0" algn="l">
              <a:spcBef>
                <a:spcPts val="1200"/>
              </a:spcBef>
              <a:spcAft>
                <a:spcPts val="0"/>
              </a:spcAft>
              <a:buNone/>
            </a:pPr>
            <a:r>
              <a:t/>
            </a:r>
            <a:endParaRPr sz="1300"/>
          </a:p>
          <a:p>
            <a:pPr indent="0" lvl="0" marL="0" rtl="0" algn="l">
              <a:spcBef>
                <a:spcPts val="1200"/>
              </a:spcBef>
              <a:spcAft>
                <a:spcPts val="0"/>
              </a:spcAft>
              <a:buNone/>
            </a:pPr>
            <a:r>
              <a:t/>
            </a:r>
            <a:endParaRPr sz="1300"/>
          </a:p>
          <a:p>
            <a:pPr indent="0" lvl="0" marL="0" rtl="0" algn="l">
              <a:spcBef>
                <a:spcPts val="1200"/>
              </a:spcBef>
              <a:spcAft>
                <a:spcPts val="0"/>
              </a:spcAft>
              <a:buNone/>
            </a:pPr>
            <a:r>
              <a:t/>
            </a:r>
            <a:endParaRPr sz="1100"/>
          </a:p>
          <a:p>
            <a:pPr indent="0" lvl="0" marL="0" rtl="0" algn="l">
              <a:spcBef>
                <a:spcPts val="1200"/>
              </a:spcBef>
              <a:spcAft>
                <a:spcPts val="0"/>
              </a:spcAft>
              <a:buNone/>
            </a:pPr>
            <a:r>
              <a:t/>
            </a:r>
            <a:endParaRPr sz="1100"/>
          </a:p>
          <a:p>
            <a:pPr indent="0" lvl="0" marL="0" rtl="0" algn="l">
              <a:spcBef>
                <a:spcPts val="1200"/>
              </a:spcBef>
              <a:spcAft>
                <a:spcPts val="0"/>
              </a:spcAft>
              <a:buNone/>
            </a:pPr>
            <a:r>
              <a:t/>
            </a:r>
            <a:endParaRPr sz="1100"/>
          </a:p>
          <a:p>
            <a:pPr indent="0" lvl="0" marL="0" rtl="0" algn="l">
              <a:spcBef>
                <a:spcPts val="1200"/>
              </a:spcBef>
              <a:spcAft>
                <a:spcPts val="0"/>
              </a:spcAft>
              <a:buNone/>
            </a:pPr>
            <a:r>
              <a:t/>
            </a:r>
            <a:endParaRPr sz="1100"/>
          </a:p>
          <a:p>
            <a:pPr indent="457200" lvl="0" marL="0" rtl="0" algn="l">
              <a:spcBef>
                <a:spcPts val="1200"/>
              </a:spcBef>
              <a:spcAft>
                <a:spcPts val="0"/>
              </a:spcAft>
              <a:buNone/>
            </a:pPr>
            <a:r>
              <a:t/>
            </a:r>
            <a:endParaRPr sz="1500"/>
          </a:p>
          <a:p>
            <a:pPr indent="0" lvl="0" marL="0" rtl="0" algn="l">
              <a:spcBef>
                <a:spcPts val="1200"/>
              </a:spcBef>
              <a:spcAft>
                <a:spcPts val="0"/>
              </a:spcAft>
              <a:buNone/>
            </a:pPr>
            <a:r>
              <a:t/>
            </a:r>
            <a:endParaRPr sz="1500"/>
          </a:p>
          <a:p>
            <a:pPr indent="0" lvl="0" marL="0" rtl="0" algn="l">
              <a:spcBef>
                <a:spcPts val="1200"/>
              </a:spcBef>
              <a:spcAft>
                <a:spcPts val="1200"/>
              </a:spcAft>
              <a:buNone/>
            </a:pPr>
            <a:r>
              <a:t/>
            </a:r>
            <a:endParaRPr sz="1500"/>
          </a:p>
        </p:txBody>
      </p:sp>
      <p:pic>
        <p:nvPicPr>
          <p:cNvPr id="197" name="Google Shape;197;p36"/>
          <p:cNvPicPr preferRelativeResize="0"/>
          <p:nvPr/>
        </p:nvPicPr>
        <p:blipFill>
          <a:blip r:embed="rId4">
            <a:alphaModFix/>
          </a:blip>
          <a:stretch>
            <a:fillRect/>
          </a:stretch>
        </p:blipFill>
        <p:spPr>
          <a:xfrm>
            <a:off x="311700" y="1088675"/>
            <a:ext cx="8178526" cy="37942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sz="1800"/>
              <a:t>Processing Scalar Implicature: A Constraint-Based Approach (</a:t>
            </a:r>
            <a:r>
              <a:rPr lang="ru" sz="1800" u="sng">
                <a:solidFill>
                  <a:schemeClr val="hlink"/>
                </a:solidFill>
                <a:hlinkClick r:id="rId3"/>
              </a:rPr>
              <a:t>Degen, Tanenhaus 2014</a:t>
            </a:r>
            <a:r>
              <a:rPr lang="ru" sz="1800"/>
              <a:t>)</a:t>
            </a:r>
            <a:endParaRPr sz="1800"/>
          </a:p>
          <a:p>
            <a:pPr indent="0" lvl="0" marL="0" rtl="0" algn="l">
              <a:spcBef>
                <a:spcPts val="0"/>
              </a:spcBef>
              <a:spcAft>
                <a:spcPts val="0"/>
              </a:spcAft>
              <a:buNone/>
            </a:pPr>
            <a:r>
              <a:t/>
            </a:r>
            <a:endParaRPr sz="2244"/>
          </a:p>
          <a:p>
            <a:pPr indent="0" lvl="0" marL="0" rtl="0" algn="l">
              <a:spcBef>
                <a:spcPts val="0"/>
              </a:spcBef>
              <a:spcAft>
                <a:spcPts val="0"/>
              </a:spcAft>
              <a:buNone/>
            </a:pPr>
            <a:r>
              <a:t/>
            </a:r>
            <a:endParaRPr sz="2244"/>
          </a:p>
          <a:p>
            <a:pPr indent="0" lvl="0" marL="0" rtl="0" algn="l">
              <a:spcBef>
                <a:spcPts val="0"/>
              </a:spcBef>
              <a:spcAft>
                <a:spcPts val="0"/>
              </a:spcAft>
              <a:buNone/>
            </a:pPr>
            <a:r>
              <a:t/>
            </a:r>
            <a:endParaRPr/>
          </a:p>
        </p:txBody>
      </p:sp>
      <p:sp>
        <p:nvSpPr>
          <p:cNvPr id="203" name="Google Shape;203;p37"/>
          <p:cNvSpPr txBox="1"/>
          <p:nvPr>
            <p:ph idx="1" type="body"/>
          </p:nvPr>
        </p:nvSpPr>
        <p:spPr>
          <a:xfrm>
            <a:off x="166300" y="1017725"/>
            <a:ext cx="8520600" cy="386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sz="1300"/>
              <a:t>Under the Default model, the distribution on states would be uniform until the word </a:t>
            </a:r>
            <a:r>
              <a:rPr i="1" lang="ru" sz="1300"/>
              <a:t>some</a:t>
            </a:r>
            <a:r>
              <a:rPr lang="ru" sz="1300"/>
              <a:t> is encountered, at which point both the zero-gumball and all-gumball state would be excluded as potential candidates, leaving a uniform distribution over states 1–12. </a:t>
            </a:r>
            <a:endParaRPr sz="1300"/>
          </a:p>
          <a:p>
            <a:pPr indent="0" lvl="0" marL="0" rtl="0" algn="l">
              <a:spcBef>
                <a:spcPts val="1200"/>
              </a:spcBef>
              <a:spcAft>
                <a:spcPts val="0"/>
              </a:spcAft>
              <a:buNone/>
            </a:pPr>
            <a:r>
              <a:rPr lang="ru" sz="1300"/>
              <a:t>The Literal-First model predicts that upon encountering </a:t>
            </a:r>
            <a:r>
              <a:rPr i="1" lang="ru" sz="1300"/>
              <a:t>some</a:t>
            </a:r>
            <a:r>
              <a:rPr lang="ru" sz="1300"/>
              <a:t>, only the zero-gumball state should be excluded.</a:t>
            </a:r>
            <a:endParaRPr sz="1300"/>
          </a:p>
          <a:p>
            <a:pPr indent="0" lvl="0" marL="0" rtl="0" algn="l">
              <a:spcBef>
                <a:spcPts val="1200"/>
              </a:spcBef>
              <a:spcAft>
                <a:spcPts val="0"/>
              </a:spcAft>
              <a:buNone/>
            </a:pPr>
            <a:r>
              <a:rPr lang="ru" sz="1300"/>
              <a:t>Both models predict that over time, the integration of further contextual information may require re-including the all-state in the set of possible states (Default), or excluding the all-state from said set (Literal-First).</a:t>
            </a:r>
            <a:endParaRPr sz="1300"/>
          </a:p>
          <a:p>
            <a:pPr indent="0" lvl="0" marL="0" rtl="0" algn="l">
              <a:spcBef>
                <a:spcPts val="1200"/>
              </a:spcBef>
              <a:spcAft>
                <a:spcPts val="0"/>
              </a:spcAft>
              <a:buNone/>
            </a:pPr>
            <a:r>
              <a:rPr lang="ru" sz="1300"/>
              <a:t>Neither of these models directly predicts variability in naturalness of partitive versus non-partitive some for any set size, nor variability in the naturalness of some used with different set sizes. </a:t>
            </a:r>
            <a:endParaRPr sz="1300"/>
          </a:p>
          <a:p>
            <a:pPr indent="0" lvl="0" marL="0" rtl="0" algn="l">
              <a:spcBef>
                <a:spcPts val="1200"/>
              </a:spcBef>
              <a:spcAft>
                <a:spcPts val="0"/>
              </a:spcAft>
              <a:buNone/>
            </a:pPr>
            <a:r>
              <a:t/>
            </a:r>
            <a:endParaRPr sz="1300"/>
          </a:p>
          <a:p>
            <a:pPr indent="0" lvl="0" marL="0" rtl="0" algn="l">
              <a:spcBef>
                <a:spcPts val="1200"/>
              </a:spcBef>
              <a:spcAft>
                <a:spcPts val="0"/>
              </a:spcAft>
              <a:buNone/>
            </a:pPr>
            <a:r>
              <a:t/>
            </a:r>
            <a:endParaRPr sz="1300"/>
          </a:p>
          <a:p>
            <a:pPr indent="0" lvl="0" marL="0" rtl="0" algn="l">
              <a:spcBef>
                <a:spcPts val="1200"/>
              </a:spcBef>
              <a:spcAft>
                <a:spcPts val="0"/>
              </a:spcAft>
              <a:buNone/>
            </a:pPr>
            <a:r>
              <a:t/>
            </a:r>
            <a:endParaRPr sz="1300"/>
          </a:p>
          <a:p>
            <a:pPr indent="0" lvl="0" marL="0" rtl="0" algn="l">
              <a:spcBef>
                <a:spcPts val="1200"/>
              </a:spcBef>
              <a:spcAft>
                <a:spcPts val="0"/>
              </a:spcAft>
              <a:buNone/>
            </a:pPr>
            <a:r>
              <a:t/>
            </a:r>
            <a:endParaRPr sz="1300"/>
          </a:p>
          <a:p>
            <a:pPr indent="0" lvl="0" marL="0" rtl="0" algn="l">
              <a:spcBef>
                <a:spcPts val="1200"/>
              </a:spcBef>
              <a:spcAft>
                <a:spcPts val="0"/>
              </a:spcAft>
              <a:buNone/>
            </a:pPr>
            <a:r>
              <a:t/>
            </a:r>
            <a:endParaRPr sz="1300"/>
          </a:p>
          <a:p>
            <a:pPr indent="0" lvl="0" marL="0" rtl="0" algn="l">
              <a:spcBef>
                <a:spcPts val="1200"/>
              </a:spcBef>
              <a:spcAft>
                <a:spcPts val="0"/>
              </a:spcAft>
              <a:buNone/>
            </a:pPr>
            <a:r>
              <a:t/>
            </a:r>
            <a:endParaRPr sz="1300"/>
          </a:p>
          <a:p>
            <a:pPr indent="0" lvl="0" marL="0" rtl="0" algn="l">
              <a:spcBef>
                <a:spcPts val="1200"/>
              </a:spcBef>
              <a:spcAft>
                <a:spcPts val="0"/>
              </a:spcAft>
              <a:buNone/>
            </a:pPr>
            <a:r>
              <a:t/>
            </a:r>
            <a:endParaRPr sz="1300"/>
          </a:p>
          <a:p>
            <a:pPr indent="0" lvl="0" marL="0" rtl="0" algn="l">
              <a:spcBef>
                <a:spcPts val="1200"/>
              </a:spcBef>
              <a:spcAft>
                <a:spcPts val="0"/>
              </a:spcAft>
              <a:buNone/>
            </a:pPr>
            <a:r>
              <a:t/>
            </a:r>
            <a:endParaRPr sz="1300"/>
          </a:p>
          <a:p>
            <a:pPr indent="0" lvl="0" marL="0" rtl="0" algn="l">
              <a:spcBef>
                <a:spcPts val="1200"/>
              </a:spcBef>
              <a:spcAft>
                <a:spcPts val="0"/>
              </a:spcAft>
              <a:buNone/>
            </a:pPr>
            <a:r>
              <a:t/>
            </a:r>
            <a:endParaRPr sz="1300"/>
          </a:p>
          <a:p>
            <a:pPr indent="0" lvl="0" marL="0" rtl="0" algn="l">
              <a:spcBef>
                <a:spcPts val="1200"/>
              </a:spcBef>
              <a:spcAft>
                <a:spcPts val="0"/>
              </a:spcAft>
              <a:buNone/>
            </a:pPr>
            <a:r>
              <a:t/>
            </a:r>
            <a:endParaRPr sz="1300"/>
          </a:p>
          <a:p>
            <a:pPr indent="0" lvl="0" marL="0" rtl="0" algn="l">
              <a:spcBef>
                <a:spcPts val="1200"/>
              </a:spcBef>
              <a:spcAft>
                <a:spcPts val="0"/>
              </a:spcAft>
              <a:buNone/>
            </a:pPr>
            <a:r>
              <a:t/>
            </a:r>
            <a:endParaRPr sz="1300"/>
          </a:p>
          <a:p>
            <a:pPr indent="0" lvl="0" marL="0" rtl="0" algn="l">
              <a:spcBef>
                <a:spcPts val="1200"/>
              </a:spcBef>
              <a:spcAft>
                <a:spcPts val="0"/>
              </a:spcAft>
              <a:buNone/>
            </a:pPr>
            <a:r>
              <a:t/>
            </a:r>
            <a:endParaRPr sz="1300"/>
          </a:p>
          <a:p>
            <a:pPr indent="0" lvl="0" marL="0" rtl="0" algn="l">
              <a:spcBef>
                <a:spcPts val="1200"/>
              </a:spcBef>
              <a:spcAft>
                <a:spcPts val="0"/>
              </a:spcAft>
              <a:buNone/>
            </a:pPr>
            <a:r>
              <a:t/>
            </a:r>
            <a:endParaRPr sz="1100"/>
          </a:p>
          <a:p>
            <a:pPr indent="0" lvl="0" marL="0" rtl="0" algn="l">
              <a:spcBef>
                <a:spcPts val="1200"/>
              </a:spcBef>
              <a:spcAft>
                <a:spcPts val="0"/>
              </a:spcAft>
              <a:buNone/>
            </a:pPr>
            <a:r>
              <a:t/>
            </a:r>
            <a:endParaRPr sz="1100"/>
          </a:p>
          <a:p>
            <a:pPr indent="0" lvl="0" marL="0" rtl="0" algn="l">
              <a:spcBef>
                <a:spcPts val="1200"/>
              </a:spcBef>
              <a:spcAft>
                <a:spcPts val="0"/>
              </a:spcAft>
              <a:buNone/>
            </a:pPr>
            <a:r>
              <a:t/>
            </a:r>
            <a:endParaRPr sz="1100"/>
          </a:p>
          <a:p>
            <a:pPr indent="0" lvl="0" marL="0" rtl="0" algn="l">
              <a:spcBef>
                <a:spcPts val="1200"/>
              </a:spcBef>
              <a:spcAft>
                <a:spcPts val="0"/>
              </a:spcAft>
              <a:buNone/>
            </a:pPr>
            <a:r>
              <a:t/>
            </a:r>
            <a:endParaRPr sz="1100"/>
          </a:p>
          <a:p>
            <a:pPr indent="457200" lvl="0" marL="0" rtl="0" algn="l">
              <a:spcBef>
                <a:spcPts val="1200"/>
              </a:spcBef>
              <a:spcAft>
                <a:spcPts val="0"/>
              </a:spcAft>
              <a:buNone/>
            </a:pPr>
            <a:r>
              <a:t/>
            </a:r>
            <a:endParaRPr sz="1500"/>
          </a:p>
          <a:p>
            <a:pPr indent="0" lvl="0" marL="0" rtl="0" algn="l">
              <a:spcBef>
                <a:spcPts val="1200"/>
              </a:spcBef>
              <a:spcAft>
                <a:spcPts val="0"/>
              </a:spcAft>
              <a:buNone/>
            </a:pPr>
            <a:r>
              <a:t/>
            </a:r>
            <a:endParaRPr sz="1500"/>
          </a:p>
          <a:p>
            <a:pPr indent="0" lvl="0" marL="0" rtl="0" algn="l">
              <a:spcBef>
                <a:spcPts val="1200"/>
              </a:spcBef>
              <a:spcAft>
                <a:spcPts val="1200"/>
              </a:spcAft>
              <a:buNone/>
            </a:pPr>
            <a:r>
              <a:t/>
            </a:r>
            <a:endParaRPr sz="15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sz="1800"/>
              <a:t>Processing Scalar Implicature: A Constraint-Based Approach (</a:t>
            </a:r>
            <a:r>
              <a:rPr lang="ru" sz="1800" u="sng">
                <a:solidFill>
                  <a:schemeClr val="hlink"/>
                </a:solidFill>
                <a:hlinkClick r:id="rId3"/>
              </a:rPr>
              <a:t>Degen, Tanenhaus 2014</a:t>
            </a:r>
            <a:r>
              <a:rPr lang="ru" sz="1800"/>
              <a:t>)</a:t>
            </a:r>
            <a:endParaRPr sz="1800"/>
          </a:p>
          <a:p>
            <a:pPr indent="0" lvl="0" marL="0" rtl="0" algn="l">
              <a:spcBef>
                <a:spcPts val="0"/>
              </a:spcBef>
              <a:spcAft>
                <a:spcPts val="0"/>
              </a:spcAft>
              <a:buNone/>
            </a:pPr>
            <a:r>
              <a:t/>
            </a:r>
            <a:endParaRPr sz="2244"/>
          </a:p>
          <a:p>
            <a:pPr indent="0" lvl="0" marL="0" rtl="0" algn="l">
              <a:spcBef>
                <a:spcPts val="0"/>
              </a:spcBef>
              <a:spcAft>
                <a:spcPts val="0"/>
              </a:spcAft>
              <a:buNone/>
            </a:pPr>
            <a:r>
              <a:t/>
            </a:r>
            <a:endParaRPr sz="2244"/>
          </a:p>
          <a:p>
            <a:pPr indent="0" lvl="0" marL="0" rtl="0" algn="l">
              <a:spcBef>
                <a:spcPts val="0"/>
              </a:spcBef>
              <a:spcAft>
                <a:spcPts val="0"/>
              </a:spcAft>
              <a:buNone/>
            </a:pPr>
            <a:r>
              <a:t/>
            </a:r>
            <a:endParaRPr/>
          </a:p>
        </p:txBody>
      </p:sp>
      <p:sp>
        <p:nvSpPr>
          <p:cNvPr id="209" name="Google Shape;209;p38"/>
          <p:cNvSpPr txBox="1"/>
          <p:nvPr>
            <p:ph idx="1" type="body"/>
          </p:nvPr>
        </p:nvSpPr>
        <p:spPr>
          <a:xfrm>
            <a:off x="166300" y="1017725"/>
            <a:ext cx="8520600" cy="386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300"/>
          </a:p>
          <a:p>
            <a:pPr indent="0" lvl="0" marL="0" rtl="0" algn="l">
              <a:spcBef>
                <a:spcPts val="1200"/>
              </a:spcBef>
              <a:spcAft>
                <a:spcPts val="0"/>
              </a:spcAft>
              <a:buNone/>
            </a:pPr>
            <a:r>
              <a:t/>
            </a:r>
            <a:endParaRPr sz="1300"/>
          </a:p>
          <a:p>
            <a:pPr indent="0" lvl="0" marL="0" rtl="0" algn="l">
              <a:spcBef>
                <a:spcPts val="1200"/>
              </a:spcBef>
              <a:spcAft>
                <a:spcPts val="0"/>
              </a:spcAft>
              <a:buNone/>
            </a:pPr>
            <a:r>
              <a:t/>
            </a:r>
            <a:endParaRPr sz="1300"/>
          </a:p>
          <a:p>
            <a:pPr indent="0" lvl="0" marL="0" rtl="0" algn="l">
              <a:spcBef>
                <a:spcPts val="1200"/>
              </a:spcBef>
              <a:spcAft>
                <a:spcPts val="0"/>
              </a:spcAft>
              <a:buNone/>
            </a:pPr>
            <a:r>
              <a:t/>
            </a:r>
            <a:endParaRPr sz="1300"/>
          </a:p>
          <a:p>
            <a:pPr indent="0" lvl="0" marL="0" rtl="0" algn="l">
              <a:spcBef>
                <a:spcPts val="1200"/>
              </a:spcBef>
              <a:spcAft>
                <a:spcPts val="0"/>
              </a:spcAft>
              <a:buNone/>
            </a:pPr>
            <a:r>
              <a:t/>
            </a:r>
            <a:endParaRPr sz="1300"/>
          </a:p>
          <a:p>
            <a:pPr indent="0" lvl="0" marL="0" rtl="0" algn="l">
              <a:spcBef>
                <a:spcPts val="1200"/>
              </a:spcBef>
              <a:spcAft>
                <a:spcPts val="0"/>
              </a:spcAft>
              <a:buNone/>
            </a:pPr>
            <a:r>
              <a:t/>
            </a:r>
            <a:endParaRPr sz="1300"/>
          </a:p>
          <a:p>
            <a:pPr indent="0" lvl="0" marL="0" rtl="0" algn="l">
              <a:spcBef>
                <a:spcPts val="1200"/>
              </a:spcBef>
              <a:spcAft>
                <a:spcPts val="0"/>
              </a:spcAft>
              <a:buNone/>
            </a:pPr>
            <a:r>
              <a:t/>
            </a:r>
            <a:endParaRPr sz="1300"/>
          </a:p>
          <a:p>
            <a:pPr indent="0" lvl="0" marL="0" rtl="0" algn="l">
              <a:spcBef>
                <a:spcPts val="1200"/>
              </a:spcBef>
              <a:spcAft>
                <a:spcPts val="0"/>
              </a:spcAft>
              <a:buNone/>
            </a:pPr>
            <a:r>
              <a:t/>
            </a:r>
            <a:endParaRPr sz="1300"/>
          </a:p>
          <a:p>
            <a:pPr indent="0" lvl="0" marL="0" rtl="0" algn="l">
              <a:spcBef>
                <a:spcPts val="1200"/>
              </a:spcBef>
              <a:spcAft>
                <a:spcPts val="0"/>
              </a:spcAft>
              <a:buNone/>
            </a:pPr>
            <a:r>
              <a:t/>
            </a:r>
            <a:endParaRPr sz="1300"/>
          </a:p>
          <a:p>
            <a:pPr indent="0" lvl="0" marL="0" rtl="0" algn="l">
              <a:spcBef>
                <a:spcPts val="1200"/>
              </a:spcBef>
              <a:spcAft>
                <a:spcPts val="0"/>
              </a:spcAft>
              <a:buNone/>
            </a:pPr>
            <a:r>
              <a:t/>
            </a:r>
            <a:endParaRPr sz="1300"/>
          </a:p>
          <a:p>
            <a:pPr indent="0" lvl="0" marL="0" rtl="0" algn="l">
              <a:spcBef>
                <a:spcPts val="1200"/>
              </a:spcBef>
              <a:spcAft>
                <a:spcPts val="0"/>
              </a:spcAft>
              <a:buNone/>
            </a:pPr>
            <a:r>
              <a:t/>
            </a:r>
            <a:endParaRPr sz="1100"/>
          </a:p>
          <a:p>
            <a:pPr indent="0" lvl="0" marL="0" rtl="0" algn="l">
              <a:spcBef>
                <a:spcPts val="1200"/>
              </a:spcBef>
              <a:spcAft>
                <a:spcPts val="0"/>
              </a:spcAft>
              <a:buNone/>
            </a:pPr>
            <a:r>
              <a:t/>
            </a:r>
            <a:endParaRPr sz="1100"/>
          </a:p>
          <a:p>
            <a:pPr indent="0" lvl="0" marL="0" rtl="0" algn="l">
              <a:spcBef>
                <a:spcPts val="1200"/>
              </a:spcBef>
              <a:spcAft>
                <a:spcPts val="0"/>
              </a:spcAft>
              <a:buNone/>
            </a:pPr>
            <a:r>
              <a:t/>
            </a:r>
            <a:endParaRPr sz="1100"/>
          </a:p>
          <a:p>
            <a:pPr indent="0" lvl="0" marL="0" rtl="0" algn="l">
              <a:spcBef>
                <a:spcPts val="1200"/>
              </a:spcBef>
              <a:spcAft>
                <a:spcPts val="0"/>
              </a:spcAft>
              <a:buNone/>
            </a:pPr>
            <a:r>
              <a:t/>
            </a:r>
            <a:endParaRPr sz="1100"/>
          </a:p>
          <a:p>
            <a:pPr indent="457200" lvl="0" marL="0" rtl="0" algn="l">
              <a:spcBef>
                <a:spcPts val="1200"/>
              </a:spcBef>
              <a:spcAft>
                <a:spcPts val="0"/>
              </a:spcAft>
              <a:buNone/>
            </a:pPr>
            <a:r>
              <a:t/>
            </a:r>
            <a:endParaRPr sz="1500"/>
          </a:p>
          <a:p>
            <a:pPr indent="0" lvl="0" marL="0" rtl="0" algn="l">
              <a:spcBef>
                <a:spcPts val="1200"/>
              </a:spcBef>
              <a:spcAft>
                <a:spcPts val="0"/>
              </a:spcAft>
              <a:buNone/>
            </a:pPr>
            <a:r>
              <a:t/>
            </a:r>
            <a:endParaRPr sz="1500"/>
          </a:p>
          <a:p>
            <a:pPr indent="0" lvl="0" marL="0" rtl="0" algn="l">
              <a:spcBef>
                <a:spcPts val="1200"/>
              </a:spcBef>
              <a:spcAft>
                <a:spcPts val="1200"/>
              </a:spcAft>
              <a:buNone/>
            </a:pPr>
            <a:r>
              <a:t/>
            </a:r>
            <a:endParaRPr sz="1500"/>
          </a:p>
        </p:txBody>
      </p:sp>
      <p:pic>
        <p:nvPicPr>
          <p:cNvPr id="210" name="Google Shape;210;p38"/>
          <p:cNvPicPr preferRelativeResize="0"/>
          <p:nvPr/>
        </p:nvPicPr>
        <p:blipFill>
          <a:blip r:embed="rId4">
            <a:alphaModFix/>
          </a:blip>
          <a:stretch>
            <a:fillRect/>
          </a:stretch>
        </p:blipFill>
        <p:spPr>
          <a:xfrm>
            <a:off x="1028700" y="1049363"/>
            <a:ext cx="6688850" cy="380192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sz="1800"/>
              <a:t>Processing Scalar Implicature: A Constraint-Based Approach (</a:t>
            </a:r>
            <a:r>
              <a:rPr lang="ru" sz="1800" u="sng">
                <a:solidFill>
                  <a:schemeClr val="hlink"/>
                </a:solidFill>
                <a:hlinkClick r:id="rId3"/>
              </a:rPr>
              <a:t>Degen, Tanenhaus 2014</a:t>
            </a:r>
            <a:r>
              <a:rPr lang="ru" sz="1800"/>
              <a:t>)</a:t>
            </a:r>
            <a:endParaRPr sz="1800"/>
          </a:p>
          <a:p>
            <a:pPr indent="0" lvl="0" marL="0" rtl="0" algn="l">
              <a:spcBef>
                <a:spcPts val="0"/>
              </a:spcBef>
              <a:spcAft>
                <a:spcPts val="0"/>
              </a:spcAft>
              <a:buNone/>
            </a:pPr>
            <a:r>
              <a:t/>
            </a:r>
            <a:endParaRPr sz="2244"/>
          </a:p>
          <a:p>
            <a:pPr indent="0" lvl="0" marL="0" rtl="0" algn="l">
              <a:spcBef>
                <a:spcPts val="0"/>
              </a:spcBef>
              <a:spcAft>
                <a:spcPts val="0"/>
              </a:spcAft>
              <a:buNone/>
            </a:pPr>
            <a:r>
              <a:t/>
            </a:r>
            <a:endParaRPr sz="2244"/>
          </a:p>
          <a:p>
            <a:pPr indent="0" lvl="0" marL="0" rtl="0" algn="l">
              <a:spcBef>
                <a:spcPts val="0"/>
              </a:spcBef>
              <a:spcAft>
                <a:spcPts val="0"/>
              </a:spcAft>
              <a:buNone/>
            </a:pPr>
            <a:r>
              <a:t/>
            </a:r>
            <a:endParaRPr/>
          </a:p>
        </p:txBody>
      </p:sp>
      <p:sp>
        <p:nvSpPr>
          <p:cNvPr id="216" name="Google Shape;216;p39"/>
          <p:cNvSpPr txBox="1"/>
          <p:nvPr>
            <p:ph idx="1" type="body"/>
          </p:nvPr>
        </p:nvSpPr>
        <p:spPr>
          <a:xfrm>
            <a:off x="166300" y="915675"/>
            <a:ext cx="8520600" cy="410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sz="1300"/>
              <a:t>Experiment 1 was conducted to determine the naturalness of descriptions with some, some of (henceforth summa), all of (henceforth all), and none of (henceforth none) for set sizes ranging from 0 to 13.</a:t>
            </a:r>
            <a:endParaRPr sz="1300"/>
          </a:p>
          <a:p>
            <a:pPr indent="0" lvl="0" marL="0" rtl="0" algn="l">
              <a:spcBef>
                <a:spcPts val="1200"/>
              </a:spcBef>
              <a:spcAft>
                <a:spcPts val="0"/>
              </a:spcAft>
              <a:buNone/>
            </a:pPr>
            <a:r>
              <a:rPr lang="ru" sz="1300"/>
              <a:t>You got X gumballs – how naturally the scene was described by the statement on a seven-point Likert scale, where seven was very natural and one was very unnatural. </a:t>
            </a:r>
            <a:endParaRPr sz="1300"/>
          </a:p>
          <a:p>
            <a:pPr indent="0" lvl="0" marL="0" rtl="0" algn="l">
              <a:spcBef>
                <a:spcPts val="1200"/>
              </a:spcBef>
              <a:spcAft>
                <a:spcPts val="0"/>
              </a:spcAft>
              <a:buClr>
                <a:schemeClr val="dk1"/>
              </a:buClr>
              <a:buSzPts val="1100"/>
              <a:buFont typeface="Arial"/>
              <a:buNone/>
            </a:pPr>
            <a:r>
              <a:t/>
            </a:r>
            <a:endParaRPr sz="1300"/>
          </a:p>
          <a:p>
            <a:pPr indent="0" lvl="0" marL="0" rtl="0" algn="l">
              <a:spcBef>
                <a:spcPts val="1200"/>
              </a:spcBef>
              <a:spcAft>
                <a:spcPts val="0"/>
              </a:spcAft>
              <a:buNone/>
            </a:pPr>
            <a:r>
              <a:t/>
            </a:r>
            <a:endParaRPr sz="1300"/>
          </a:p>
          <a:p>
            <a:pPr indent="0" lvl="0" marL="0" rtl="0" algn="l">
              <a:spcBef>
                <a:spcPts val="1200"/>
              </a:spcBef>
              <a:spcAft>
                <a:spcPts val="0"/>
              </a:spcAft>
              <a:buNone/>
            </a:pPr>
            <a:r>
              <a:t/>
            </a:r>
            <a:endParaRPr sz="1300"/>
          </a:p>
          <a:p>
            <a:pPr indent="0" lvl="0" marL="0" rtl="0" algn="l">
              <a:spcBef>
                <a:spcPts val="1200"/>
              </a:spcBef>
              <a:spcAft>
                <a:spcPts val="0"/>
              </a:spcAft>
              <a:buNone/>
            </a:pPr>
            <a:r>
              <a:t/>
            </a:r>
            <a:endParaRPr sz="1300"/>
          </a:p>
          <a:p>
            <a:pPr indent="0" lvl="0" marL="0" rtl="0" algn="l">
              <a:spcBef>
                <a:spcPts val="1200"/>
              </a:spcBef>
              <a:spcAft>
                <a:spcPts val="0"/>
              </a:spcAft>
              <a:buNone/>
            </a:pPr>
            <a:r>
              <a:t/>
            </a:r>
            <a:endParaRPr sz="1300"/>
          </a:p>
          <a:p>
            <a:pPr indent="0" lvl="0" marL="0" rtl="0" algn="l">
              <a:spcBef>
                <a:spcPts val="1200"/>
              </a:spcBef>
              <a:spcAft>
                <a:spcPts val="0"/>
              </a:spcAft>
              <a:buNone/>
            </a:pPr>
            <a:r>
              <a:t/>
            </a:r>
            <a:endParaRPr sz="1300"/>
          </a:p>
          <a:p>
            <a:pPr indent="0" lvl="0" marL="0" rtl="0" algn="l">
              <a:spcBef>
                <a:spcPts val="1200"/>
              </a:spcBef>
              <a:spcAft>
                <a:spcPts val="0"/>
              </a:spcAft>
              <a:buNone/>
            </a:pPr>
            <a:r>
              <a:t/>
            </a:r>
            <a:endParaRPr sz="1300"/>
          </a:p>
          <a:p>
            <a:pPr indent="0" lvl="0" marL="0" rtl="0" algn="l">
              <a:spcBef>
                <a:spcPts val="1200"/>
              </a:spcBef>
              <a:spcAft>
                <a:spcPts val="0"/>
              </a:spcAft>
              <a:buNone/>
            </a:pPr>
            <a:r>
              <a:t/>
            </a:r>
            <a:endParaRPr sz="1300"/>
          </a:p>
          <a:p>
            <a:pPr indent="0" lvl="0" marL="0" rtl="0" algn="l">
              <a:spcBef>
                <a:spcPts val="1200"/>
              </a:spcBef>
              <a:spcAft>
                <a:spcPts val="0"/>
              </a:spcAft>
              <a:buNone/>
            </a:pPr>
            <a:r>
              <a:t/>
            </a:r>
            <a:endParaRPr sz="1300"/>
          </a:p>
          <a:p>
            <a:pPr indent="0" lvl="0" marL="0" rtl="0" algn="l">
              <a:spcBef>
                <a:spcPts val="1200"/>
              </a:spcBef>
              <a:spcAft>
                <a:spcPts val="0"/>
              </a:spcAft>
              <a:buNone/>
            </a:pPr>
            <a:r>
              <a:t/>
            </a:r>
            <a:endParaRPr sz="1300"/>
          </a:p>
          <a:p>
            <a:pPr indent="0" lvl="0" marL="0" rtl="0" algn="l">
              <a:spcBef>
                <a:spcPts val="1200"/>
              </a:spcBef>
              <a:spcAft>
                <a:spcPts val="0"/>
              </a:spcAft>
              <a:buNone/>
            </a:pPr>
            <a:r>
              <a:t/>
            </a:r>
            <a:endParaRPr sz="1300"/>
          </a:p>
          <a:p>
            <a:pPr indent="0" lvl="0" marL="0" rtl="0" algn="l">
              <a:spcBef>
                <a:spcPts val="1200"/>
              </a:spcBef>
              <a:spcAft>
                <a:spcPts val="0"/>
              </a:spcAft>
              <a:buNone/>
            </a:pPr>
            <a:r>
              <a:t/>
            </a:r>
            <a:endParaRPr sz="1100"/>
          </a:p>
          <a:p>
            <a:pPr indent="0" lvl="0" marL="0" rtl="0" algn="l">
              <a:spcBef>
                <a:spcPts val="1200"/>
              </a:spcBef>
              <a:spcAft>
                <a:spcPts val="0"/>
              </a:spcAft>
              <a:buNone/>
            </a:pPr>
            <a:r>
              <a:t/>
            </a:r>
            <a:endParaRPr sz="1100"/>
          </a:p>
          <a:p>
            <a:pPr indent="0" lvl="0" marL="0" rtl="0" algn="l">
              <a:spcBef>
                <a:spcPts val="1200"/>
              </a:spcBef>
              <a:spcAft>
                <a:spcPts val="0"/>
              </a:spcAft>
              <a:buNone/>
            </a:pPr>
            <a:r>
              <a:t/>
            </a:r>
            <a:endParaRPr sz="1100"/>
          </a:p>
          <a:p>
            <a:pPr indent="0" lvl="0" marL="0" rtl="0" algn="l">
              <a:spcBef>
                <a:spcPts val="1200"/>
              </a:spcBef>
              <a:spcAft>
                <a:spcPts val="0"/>
              </a:spcAft>
              <a:buNone/>
            </a:pPr>
            <a:r>
              <a:t/>
            </a:r>
            <a:endParaRPr sz="1100"/>
          </a:p>
          <a:p>
            <a:pPr indent="457200" lvl="0" marL="0" rtl="0" algn="l">
              <a:spcBef>
                <a:spcPts val="1200"/>
              </a:spcBef>
              <a:spcAft>
                <a:spcPts val="0"/>
              </a:spcAft>
              <a:buNone/>
            </a:pPr>
            <a:r>
              <a:t/>
            </a:r>
            <a:endParaRPr sz="1500"/>
          </a:p>
          <a:p>
            <a:pPr indent="0" lvl="0" marL="0" rtl="0" algn="l">
              <a:spcBef>
                <a:spcPts val="1200"/>
              </a:spcBef>
              <a:spcAft>
                <a:spcPts val="0"/>
              </a:spcAft>
              <a:buNone/>
            </a:pPr>
            <a:r>
              <a:t/>
            </a:r>
            <a:endParaRPr sz="1500"/>
          </a:p>
          <a:p>
            <a:pPr indent="0" lvl="0" marL="0" rtl="0" algn="l">
              <a:spcBef>
                <a:spcPts val="1200"/>
              </a:spcBef>
              <a:spcAft>
                <a:spcPts val="1200"/>
              </a:spcAft>
              <a:buNone/>
            </a:pPr>
            <a:r>
              <a:t/>
            </a:r>
            <a:endParaRPr sz="1500"/>
          </a:p>
        </p:txBody>
      </p:sp>
      <p:pic>
        <p:nvPicPr>
          <p:cNvPr id="217" name="Google Shape;217;p39"/>
          <p:cNvPicPr preferRelativeResize="0"/>
          <p:nvPr/>
        </p:nvPicPr>
        <p:blipFill>
          <a:blip r:embed="rId4">
            <a:alphaModFix/>
          </a:blip>
          <a:stretch>
            <a:fillRect/>
          </a:stretch>
        </p:blipFill>
        <p:spPr>
          <a:xfrm>
            <a:off x="2205025" y="2096000"/>
            <a:ext cx="4601476" cy="28613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sz="1800"/>
              <a:t>Processing Scalar Implicature: A Constraint-Based Approach (</a:t>
            </a:r>
            <a:r>
              <a:rPr lang="ru" sz="1800" u="sng">
                <a:solidFill>
                  <a:schemeClr val="hlink"/>
                </a:solidFill>
                <a:hlinkClick r:id="rId3"/>
              </a:rPr>
              <a:t>Degen, Tanenhaus 2014</a:t>
            </a:r>
            <a:r>
              <a:rPr lang="ru" sz="1800"/>
              <a:t>)</a:t>
            </a:r>
            <a:endParaRPr sz="1800"/>
          </a:p>
          <a:p>
            <a:pPr indent="0" lvl="0" marL="0" rtl="0" algn="l">
              <a:spcBef>
                <a:spcPts val="0"/>
              </a:spcBef>
              <a:spcAft>
                <a:spcPts val="0"/>
              </a:spcAft>
              <a:buNone/>
            </a:pPr>
            <a:r>
              <a:t/>
            </a:r>
            <a:endParaRPr sz="2244"/>
          </a:p>
          <a:p>
            <a:pPr indent="0" lvl="0" marL="0" rtl="0" algn="l">
              <a:spcBef>
                <a:spcPts val="0"/>
              </a:spcBef>
              <a:spcAft>
                <a:spcPts val="0"/>
              </a:spcAft>
              <a:buNone/>
            </a:pPr>
            <a:r>
              <a:t/>
            </a:r>
            <a:endParaRPr sz="2244"/>
          </a:p>
          <a:p>
            <a:pPr indent="0" lvl="0" marL="0" rtl="0" algn="l">
              <a:spcBef>
                <a:spcPts val="0"/>
              </a:spcBef>
              <a:spcAft>
                <a:spcPts val="0"/>
              </a:spcAft>
              <a:buNone/>
            </a:pPr>
            <a:r>
              <a:t/>
            </a:r>
            <a:endParaRPr/>
          </a:p>
        </p:txBody>
      </p:sp>
      <p:sp>
        <p:nvSpPr>
          <p:cNvPr id="223" name="Google Shape;223;p40"/>
          <p:cNvSpPr txBox="1"/>
          <p:nvPr>
            <p:ph idx="1" type="body"/>
          </p:nvPr>
        </p:nvSpPr>
        <p:spPr>
          <a:xfrm>
            <a:off x="166300" y="915675"/>
            <a:ext cx="8520600" cy="410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sz="1300"/>
              <a:t>Some and summa were both judged to be quite unnatural for set sizes of 1 and 2, and more natural but not quite as natural as for the preferred set size (six gumballs) for 3. Naturalness also decreased after the mid range (five to eight gumballs) and was low at the unpartitioned set. In addition, the partitive, some of, was less natural to refer to the unpartitioned set than simple some. Finally, we note that naturalness ratings for some/summa gradually decreased for set sizes above 6. </a:t>
            </a:r>
            <a:endParaRPr sz="1300"/>
          </a:p>
          <a:p>
            <a:pPr indent="0" lvl="0" marL="0" rtl="0" algn="l">
              <a:spcBef>
                <a:spcPts val="1200"/>
              </a:spcBef>
              <a:spcAft>
                <a:spcPts val="0"/>
              </a:spcAft>
              <a:buNone/>
            </a:pPr>
            <a:r>
              <a:t/>
            </a:r>
            <a:endParaRPr sz="1300"/>
          </a:p>
          <a:p>
            <a:pPr indent="0" lvl="0" marL="0" rtl="0" algn="l">
              <a:spcBef>
                <a:spcPts val="1200"/>
              </a:spcBef>
              <a:spcAft>
                <a:spcPts val="0"/>
              </a:spcAft>
              <a:buNone/>
            </a:pPr>
            <a:r>
              <a:t/>
            </a:r>
            <a:endParaRPr sz="1300"/>
          </a:p>
          <a:p>
            <a:pPr indent="0" lvl="0" marL="0" rtl="0" algn="l">
              <a:spcBef>
                <a:spcPts val="1200"/>
              </a:spcBef>
              <a:spcAft>
                <a:spcPts val="0"/>
              </a:spcAft>
              <a:buNone/>
            </a:pPr>
            <a:r>
              <a:t/>
            </a:r>
            <a:endParaRPr sz="1300"/>
          </a:p>
          <a:p>
            <a:pPr indent="0" lvl="0" marL="0" rtl="0" algn="l">
              <a:spcBef>
                <a:spcPts val="1200"/>
              </a:spcBef>
              <a:spcAft>
                <a:spcPts val="0"/>
              </a:spcAft>
              <a:buNone/>
            </a:pPr>
            <a:r>
              <a:t/>
            </a:r>
            <a:endParaRPr sz="1300"/>
          </a:p>
          <a:p>
            <a:pPr indent="0" lvl="0" marL="0" rtl="0" algn="l">
              <a:spcBef>
                <a:spcPts val="1200"/>
              </a:spcBef>
              <a:spcAft>
                <a:spcPts val="0"/>
              </a:spcAft>
              <a:buNone/>
            </a:pPr>
            <a:r>
              <a:t/>
            </a:r>
            <a:endParaRPr sz="1300"/>
          </a:p>
          <a:p>
            <a:pPr indent="0" lvl="0" marL="0" rtl="0" algn="l">
              <a:spcBef>
                <a:spcPts val="1200"/>
              </a:spcBef>
              <a:spcAft>
                <a:spcPts val="0"/>
              </a:spcAft>
              <a:buNone/>
            </a:pPr>
            <a:r>
              <a:t/>
            </a:r>
            <a:endParaRPr sz="1300"/>
          </a:p>
          <a:p>
            <a:pPr indent="0" lvl="0" marL="0" rtl="0" algn="l">
              <a:spcBef>
                <a:spcPts val="1200"/>
              </a:spcBef>
              <a:spcAft>
                <a:spcPts val="0"/>
              </a:spcAft>
              <a:buNone/>
            </a:pPr>
            <a:r>
              <a:t/>
            </a:r>
            <a:endParaRPr sz="1300"/>
          </a:p>
          <a:p>
            <a:pPr indent="0" lvl="0" marL="0" rtl="0" algn="l">
              <a:spcBef>
                <a:spcPts val="1200"/>
              </a:spcBef>
              <a:spcAft>
                <a:spcPts val="0"/>
              </a:spcAft>
              <a:buNone/>
            </a:pPr>
            <a:r>
              <a:t/>
            </a:r>
            <a:endParaRPr sz="1300"/>
          </a:p>
          <a:p>
            <a:pPr indent="0" lvl="0" marL="0" rtl="0" algn="l">
              <a:spcBef>
                <a:spcPts val="1200"/>
              </a:spcBef>
              <a:spcAft>
                <a:spcPts val="0"/>
              </a:spcAft>
              <a:buNone/>
            </a:pPr>
            <a:r>
              <a:t/>
            </a:r>
            <a:endParaRPr sz="1300"/>
          </a:p>
          <a:p>
            <a:pPr indent="0" lvl="0" marL="0" rtl="0" algn="l">
              <a:spcBef>
                <a:spcPts val="1200"/>
              </a:spcBef>
              <a:spcAft>
                <a:spcPts val="0"/>
              </a:spcAft>
              <a:buNone/>
            </a:pPr>
            <a:r>
              <a:t/>
            </a:r>
            <a:endParaRPr sz="1300"/>
          </a:p>
          <a:p>
            <a:pPr indent="0" lvl="0" marL="0" rtl="0" algn="l">
              <a:spcBef>
                <a:spcPts val="1200"/>
              </a:spcBef>
              <a:spcAft>
                <a:spcPts val="0"/>
              </a:spcAft>
              <a:buNone/>
            </a:pPr>
            <a:r>
              <a:t/>
            </a:r>
            <a:endParaRPr sz="1300"/>
          </a:p>
          <a:p>
            <a:pPr indent="0" lvl="0" marL="0" rtl="0" algn="l">
              <a:spcBef>
                <a:spcPts val="1200"/>
              </a:spcBef>
              <a:spcAft>
                <a:spcPts val="0"/>
              </a:spcAft>
              <a:buNone/>
            </a:pPr>
            <a:r>
              <a:t/>
            </a:r>
            <a:endParaRPr sz="1300"/>
          </a:p>
          <a:p>
            <a:pPr indent="0" lvl="0" marL="0" rtl="0" algn="l">
              <a:spcBef>
                <a:spcPts val="1200"/>
              </a:spcBef>
              <a:spcAft>
                <a:spcPts val="0"/>
              </a:spcAft>
              <a:buNone/>
            </a:pPr>
            <a:r>
              <a:t/>
            </a:r>
            <a:endParaRPr sz="1100"/>
          </a:p>
          <a:p>
            <a:pPr indent="0" lvl="0" marL="0" rtl="0" algn="l">
              <a:spcBef>
                <a:spcPts val="1200"/>
              </a:spcBef>
              <a:spcAft>
                <a:spcPts val="0"/>
              </a:spcAft>
              <a:buNone/>
            </a:pPr>
            <a:r>
              <a:t/>
            </a:r>
            <a:endParaRPr sz="1100"/>
          </a:p>
          <a:p>
            <a:pPr indent="0" lvl="0" marL="0" rtl="0" algn="l">
              <a:spcBef>
                <a:spcPts val="1200"/>
              </a:spcBef>
              <a:spcAft>
                <a:spcPts val="0"/>
              </a:spcAft>
              <a:buNone/>
            </a:pPr>
            <a:r>
              <a:t/>
            </a:r>
            <a:endParaRPr sz="1100"/>
          </a:p>
          <a:p>
            <a:pPr indent="0" lvl="0" marL="0" rtl="0" algn="l">
              <a:spcBef>
                <a:spcPts val="1200"/>
              </a:spcBef>
              <a:spcAft>
                <a:spcPts val="0"/>
              </a:spcAft>
              <a:buNone/>
            </a:pPr>
            <a:r>
              <a:t/>
            </a:r>
            <a:endParaRPr sz="1100"/>
          </a:p>
          <a:p>
            <a:pPr indent="457200" lvl="0" marL="0" rtl="0" algn="l">
              <a:spcBef>
                <a:spcPts val="1200"/>
              </a:spcBef>
              <a:spcAft>
                <a:spcPts val="0"/>
              </a:spcAft>
              <a:buNone/>
            </a:pPr>
            <a:r>
              <a:t/>
            </a:r>
            <a:endParaRPr sz="1500"/>
          </a:p>
          <a:p>
            <a:pPr indent="0" lvl="0" marL="0" rtl="0" algn="l">
              <a:spcBef>
                <a:spcPts val="1200"/>
              </a:spcBef>
              <a:spcAft>
                <a:spcPts val="0"/>
              </a:spcAft>
              <a:buNone/>
            </a:pPr>
            <a:r>
              <a:t/>
            </a:r>
            <a:endParaRPr sz="1500"/>
          </a:p>
          <a:p>
            <a:pPr indent="0" lvl="0" marL="0" rtl="0" algn="l">
              <a:spcBef>
                <a:spcPts val="1200"/>
              </a:spcBef>
              <a:spcAft>
                <a:spcPts val="1200"/>
              </a:spcAft>
              <a:buNone/>
            </a:pPr>
            <a:r>
              <a:t/>
            </a:r>
            <a:endParaRPr sz="1500"/>
          </a:p>
        </p:txBody>
      </p:sp>
      <p:pic>
        <p:nvPicPr>
          <p:cNvPr id="224" name="Google Shape;224;p40"/>
          <p:cNvPicPr preferRelativeResize="0"/>
          <p:nvPr/>
        </p:nvPicPr>
        <p:blipFill>
          <a:blip r:embed="rId4">
            <a:alphaModFix/>
          </a:blip>
          <a:stretch>
            <a:fillRect/>
          </a:stretch>
        </p:blipFill>
        <p:spPr>
          <a:xfrm>
            <a:off x="2205025" y="2096000"/>
            <a:ext cx="4601476" cy="2861375"/>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sp>
        <p:nvSpPr>
          <p:cNvPr id="229" name="Google Shape;229;p4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sz="1800"/>
              <a:t>Processing Scalar Implicature: A Constraint-Based Approach (</a:t>
            </a:r>
            <a:r>
              <a:rPr lang="ru" sz="1800" u="sng">
                <a:solidFill>
                  <a:schemeClr val="hlink"/>
                </a:solidFill>
                <a:hlinkClick r:id="rId3"/>
              </a:rPr>
              <a:t>Degen, Tanenhaus 2014</a:t>
            </a:r>
            <a:r>
              <a:rPr lang="ru" sz="1800"/>
              <a:t>)</a:t>
            </a:r>
            <a:endParaRPr sz="1800"/>
          </a:p>
          <a:p>
            <a:pPr indent="0" lvl="0" marL="0" rtl="0" algn="l">
              <a:spcBef>
                <a:spcPts val="0"/>
              </a:spcBef>
              <a:spcAft>
                <a:spcPts val="0"/>
              </a:spcAft>
              <a:buNone/>
            </a:pPr>
            <a:r>
              <a:t/>
            </a:r>
            <a:endParaRPr sz="2244"/>
          </a:p>
          <a:p>
            <a:pPr indent="0" lvl="0" marL="0" rtl="0" algn="l">
              <a:spcBef>
                <a:spcPts val="0"/>
              </a:spcBef>
              <a:spcAft>
                <a:spcPts val="0"/>
              </a:spcAft>
              <a:buNone/>
            </a:pPr>
            <a:r>
              <a:t/>
            </a:r>
            <a:endParaRPr sz="2244"/>
          </a:p>
          <a:p>
            <a:pPr indent="0" lvl="0" marL="0" rtl="0" algn="l">
              <a:spcBef>
                <a:spcPts val="0"/>
              </a:spcBef>
              <a:spcAft>
                <a:spcPts val="0"/>
              </a:spcAft>
              <a:buNone/>
            </a:pPr>
            <a:r>
              <a:t/>
            </a:r>
            <a:endParaRPr/>
          </a:p>
        </p:txBody>
      </p:sp>
      <p:sp>
        <p:nvSpPr>
          <p:cNvPr id="230" name="Google Shape;230;p41"/>
          <p:cNvSpPr txBox="1"/>
          <p:nvPr>
            <p:ph idx="1" type="body"/>
          </p:nvPr>
        </p:nvSpPr>
        <p:spPr>
          <a:xfrm>
            <a:off x="166300" y="915675"/>
            <a:ext cx="8520600" cy="410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sz="1300"/>
              <a:t>Experiment 2 tested the hypothesis that when number terms are included as alternatives within the context of an experiment, the naturalness of some will be reduced when it is used with small set sizes.</a:t>
            </a:r>
            <a:endParaRPr sz="1300"/>
          </a:p>
          <a:p>
            <a:pPr indent="0" lvl="0" marL="0" rtl="0" algn="l">
              <a:spcBef>
                <a:spcPts val="1200"/>
              </a:spcBef>
              <a:spcAft>
                <a:spcPts val="0"/>
              </a:spcAft>
              <a:buNone/>
            </a:pPr>
            <a:r>
              <a:t/>
            </a:r>
            <a:endParaRPr sz="1300"/>
          </a:p>
          <a:p>
            <a:pPr indent="0" lvl="0" marL="0" rtl="0" algn="l">
              <a:spcBef>
                <a:spcPts val="1200"/>
              </a:spcBef>
              <a:spcAft>
                <a:spcPts val="0"/>
              </a:spcAft>
              <a:buNone/>
            </a:pPr>
            <a:r>
              <a:t/>
            </a:r>
            <a:endParaRPr sz="1300"/>
          </a:p>
          <a:p>
            <a:pPr indent="0" lvl="0" marL="0" rtl="0" algn="l">
              <a:spcBef>
                <a:spcPts val="1200"/>
              </a:spcBef>
              <a:spcAft>
                <a:spcPts val="0"/>
              </a:spcAft>
              <a:buNone/>
            </a:pPr>
            <a:r>
              <a:t/>
            </a:r>
            <a:endParaRPr sz="1300"/>
          </a:p>
          <a:p>
            <a:pPr indent="0" lvl="0" marL="0" rtl="0" algn="l">
              <a:spcBef>
                <a:spcPts val="1200"/>
              </a:spcBef>
              <a:spcAft>
                <a:spcPts val="0"/>
              </a:spcAft>
              <a:buNone/>
            </a:pPr>
            <a:r>
              <a:t/>
            </a:r>
            <a:endParaRPr sz="1300"/>
          </a:p>
          <a:p>
            <a:pPr indent="0" lvl="0" marL="0" rtl="0" algn="l">
              <a:spcBef>
                <a:spcPts val="1200"/>
              </a:spcBef>
              <a:spcAft>
                <a:spcPts val="0"/>
              </a:spcAft>
              <a:buNone/>
            </a:pPr>
            <a:r>
              <a:t/>
            </a:r>
            <a:endParaRPr sz="1300"/>
          </a:p>
          <a:p>
            <a:pPr indent="0" lvl="0" marL="0" rtl="0" algn="l">
              <a:spcBef>
                <a:spcPts val="1200"/>
              </a:spcBef>
              <a:spcAft>
                <a:spcPts val="0"/>
              </a:spcAft>
              <a:buNone/>
            </a:pPr>
            <a:r>
              <a:t/>
            </a:r>
            <a:endParaRPr sz="1300"/>
          </a:p>
          <a:p>
            <a:pPr indent="0" lvl="0" marL="0" rtl="0" algn="l">
              <a:spcBef>
                <a:spcPts val="1200"/>
              </a:spcBef>
              <a:spcAft>
                <a:spcPts val="0"/>
              </a:spcAft>
              <a:buNone/>
            </a:pPr>
            <a:r>
              <a:t/>
            </a:r>
            <a:endParaRPr sz="1300"/>
          </a:p>
          <a:p>
            <a:pPr indent="0" lvl="0" marL="0" rtl="0" algn="l">
              <a:spcBef>
                <a:spcPts val="1200"/>
              </a:spcBef>
              <a:spcAft>
                <a:spcPts val="0"/>
              </a:spcAft>
              <a:buNone/>
            </a:pPr>
            <a:r>
              <a:t/>
            </a:r>
            <a:endParaRPr sz="1300"/>
          </a:p>
          <a:p>
            <a:pPr indent="0" lvl="0" marL="0" rtl="0" algn="l">
              <a:spcBef>
                <a:spcPts val="1200"/>
              </a:spcBef>
              <a:spcAft>
                <a:spcPts val="0"/>
              </a:spcAft>
              <a:buNone/>
            </a:pPr>
            <a:r>
              <a:t/>
            </a:r>
            <a:endParaRPr sz="1300"/>
          </a:p>
          <a:p>
            <a:pPr indent="0" lvl="0" marL="0" rtl="0" algn="l">
              <a:spcBef>
                <a:spcPts val="1200"/>
              </a:spcBef>
              <a:spcAft>
                <a:spcPts val="0"/>
              </a:spcAft>
              <a:buNone/>
            </a:pPr>
            <a:r>
              <a:t/>
            </a:r>
            <a:endParaRPr sz="1300"/>
          </a:p>
          <a:p>
            <a:pPr indent="0" lvl="0" marL="0" rtl="0" algn="l">
              <a:spcBef>
                <a:spcPts val="1200"/>
              </a:spcBef>
              <a:spcAft>
                <a:spcPts val="0"/>
              </a:spcAft>
              <a:buNone/>
            </a:pPr>
            <a:r>
              <a:t/>
            </a:r>
            <a:endParaRPr sz="1300"/>
          </a:p>
          <a:p>
            <a:pPr indent="0" lvl="0" marL="0" rtl="0" algn="l">
              <a:spcBef>
                <a:spcPts val="1200"/>
              </a:spcBef>
              <a:spcAft>
                <a:spcPts val="0"/>
              </a:spcAft>
              <a:buNone/>
            </a:pPr>
            <a:r>
              <a:t/>
            </a:r>
            <a:endParaRPr sz="1300"/>
          </a:p>
          <a:p>
            <a:pPr indent="0" lvl="0" marL="0" rtl="0" algn="l">
              <a:spcBef>
                <a:spcPts val="1200"/>
              </a:spcBef>
              <a:spcAft>
                <a:spcPts val="0"/>
              </a:spcAft>
              <a:buNone/>
            </a:pPr>
            <a:r>
              <a:t/>
            </a:r>
            <a:endParaRPr sz="1300"/>
          </a:p>
          <a:p>
            <a:pPr indent="0" lvl="0" marL="0" rtl="0" algn="l">
              <a:spcBef>
                <a:spcPts val="1200"/>
              </a:spcBef>
              <a:spcAft>
                <a:spcPts val="0"/>
              </a:spcAft>
              <a:buNone/>
            </a:pPr>
            <a:r>
              <a:t/>
            </a:r>
            <a:endParaRPr sz="1100"/>
          </a:p>
          <a:p>
            <a:pPr indent="0" lvl="0" marL="0" rtl="0" algn="l">
              <a:spcBef>
                <a:spcPts val="1200"/>
              </a:spcBef>
              <a:spcAft>
                <a:spcPts val="0"/>
              </a:spcAft>
              <a:buNone/>
            </a:pPr>
            <a:r>
              <a:t/>
            </a:r>
            <a:endParaRPr sz="1100"/>
          </a:p>
          <a:p>
            <a:pPr indent="0" lvl="0" marL="0" rtl="0" algn="l">
              <a:spcBef>
                <a:spcPts val="1200"/>
              </a:spcBef>
              <a:spcAft>
                <a:spcPts val="0"/>
              </a:spcAft>
              <a:buNone/>
            </a:pPr>
            <a:r>
              <a:t/>
            </a:r>
            <a:endParaRPr sz="1100"/>
          </a:p>
          <a:p>
            <a:pPr indent="0" lvl="0" marL="0" rtl="0" algn="l">
              <a:spcBef>
                <a:spcPts val="1200"/>
              </a:spcBef>
              <a:spcAft>
                <a:spcPts val="0"/>
              </a:spcAft>
              <a:buNone/>
            </a:pPr>
            <a:r>
              <a:t/>
            </a:r>
            <a:endParaRPr sz="1100"/>
          </a:p>
          <a:p>
            <a:pPr indent="457200" lvl="0" marL="0" rtl="0" algn="l">
              <a:spcBef>
                <a:spcPts val="1200"/>
              </a:spcBef>
              <a:spcAft>
                <a:spcPts val="0"/>
              </a:spcAft>
              <a:buNone/>
            </a:pPr>
            <a:r>
              <a:t/>
            </a:r>
            <a:endParaRPr sz="1500"/>
          </a:p>
          <a:p>
            <a:pPr indent="0" lvl="0" marL="0" rtl="0" algn="l">
              <a:spcBef>
                <a:spcPts val="1200"/>
              </a:spcBef>
              <a:spcAft>
                <a:spcPts val="0"/>
              </a:spcAft>
              <a:buNone/>
            </a:pPr>
            <a:r>
              <a:t/>
            </a:r>
            <a:endParaRPr sz="1500"/>
          </a:p>
          <a:p>
            <a:pPr indent="0" lvl="0" marL="0" rtl="0" algn="l">
              <a:spcBef>
                <a:spcPts val="1200"/>
              </a:spcBef>
              <a:spcAft>
                <a:spcPts val="1200"/>
              </a:spcAft>
              <a:buNone/>
            </a:pPr>
            <a:r>
              <a:t/>
            </a:r>
            <a:endParaRPr sz="1500"/>
          </a:p>
        </p:txBody>
      </p:sp>
      <p:pic>
        <p:nvPicPr>
          <p:cNvPr id="231" name="Google Shape;231;p41"/>
          <p:cNvPicPr preferRelativeResize="0"/>
          <p:nvPr/>
        </p:nvPicPr>
        <p:blipFill>
          <a:blip r:embed="rId4">
            <a:alphaModFix/>
          </a:blip>
          <a:stretch>
            <a:fillRect/>
          </a:stretch>
        </p:blipFill>
        <p:spPr>
          <a:xfrm>
            <a:off x="1556250" y="1457700"/>
            <a:ext cx="5942200" cy="34571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Импликатуры на основе выбора</a:t>
            </a:r>
            <a:endParaRPr/>
          </a:p>
        </p:txBody>
      </p:sp>
      <p:sp>
        <p:nvSpPr>
          <p:cNvPr id="67" name="Google Shape;67;p15"/>
          <p:cNvSpPr txBox="1"/>
          <p:nvPr>
            <p:ph idx="1" type="body"/>
          </p:nvPr>
        </p:nvSpPr>
        <p:spPr>
          <a:xfrm>
            <a:off x="311700" y="1152475"/>
            <a:ext cx="8520600" cy="369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ru"/>
              <a:t>Импликатуры на основе выбора (</a:t>
            </a:r>
            <a:r>
              <a:rPr b="1" lang="ru"/>
              <a:t>free choice inferences</a:t>
            </a:r>
            <a:r>
              <a:rPr b="1" lang="ru"/>
              <a:t>) </a:t>
            </a:r>
            <a:r>
              <a:rPr lang="ru"/>
              <a:t>– количественные импликатуры, которые порождаются на основе высказываний с дизъюнктивным союзом, находящимся в сфере действия модального оператора (Fox, 2007; Jennings, 1994).</a:t>
            </a:r>
            <a:endParaRPr/>
          </a:p>
          <a:p>
            <a:pPr indent="0" lvl="0" marL="0" rtl="0" algn="l">
              <a:spcBef>
                <a:spcPts val="1200"/>
              </a:spcBef>
              <a:spcAft>
                <a:spcPts val="0"/>
              </a:spcAft>
              <a:buNone/>
            </a:pPr>
            <a:r>
              <a:t/>
            </a:r>
            <a:endParaRPr b="1"/>
          </a:p>
          <a:p>
            <a:pPr indent="0" lvl="0" marL="0" rtl="0" algn="l">
              <a:spcBef>
                <a:spcPts val="1200"/>
              </a:spcBef>
              <a:spcAft>
                <a:spcPts val="0"/>
              </a:spcAft>
              <a:buNone/>
            </a:pPr>
            <a:r>
              <a:rPr lang="ru"/>
              <a:t>	A. Есть что-то на десерт?</a:t>
            </a:r>
            <a:endParaRPr/>
          </a:p>
          <a:p>
            <a:pPr indent="457200" lvl="0" marL="0" rtl="0" algn="l">
              <a:spcBef>
                <a:spcPts val="1200"/>
              </a:spcBef>
              <a:spcAft>
                <a:spcPts val="0"/>
              </a:spcAft>
              <a:buNone/>
            </a:pPr>
            <a:r>
              <a:rPr lang="ru"/>
              <a:t>B. Можешь взять кусочек пирога или печенье.</a:t>
            </a:r>
            <a:endParaRPr/>
          </a:p>
          <a:p>
            <a:pPr indent="0" lvl="0" marL="0" rtl="0" algn="l">
              <a:spcBef>
                <a:spcPts val="1200"/>
              </a:spcBef>
              <a:spcAft>
                <a:spcPts val="0"/>
              </a:spcAft>
              <a:buNone/>
            </a:pPr>
            <a:r>
              <a:rPr lang="ru"/>
              <a:t>Импликатура: Можешь взять кусочек пирога или печенье, но не то и другое</a:t>
            </a:r>
            <a:endParaRPr/>
          </a:p>
          <a:p>
            <a:pPr indent="0" lvl="0" marL="0" rtl="0" algn="l">
              <a:spcBef>
                <a:spcPts val="1200"/>
              </a:spcBef>
              <a:spcAft>
                <a:spcPts val="1200"/>
              </a:spcAft>
              <a:buNone/>
            </a:pPr>
            <a:r>
              <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4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sz="1800"/>
              <a:t>Processing Scalar Implicature: A Constraint-Based Approach (</a:t>
            </a:r>
            <a:r>
              <a:rPr lang="ru" sz="1800" u="sng">
                <a:solidFill>
                  <a:schemeClr val="hlink"/>
                </a:solidFill>
                <a:hlinkClick r:id="rId3"/>
              </a:rPr>
              <a:t>Degen, Tanenhaus 2014</a:t>
            </a:r>
            <a:r>
              <a:rPr lang="ru" sz="1800"/>
              <a:t>)</a:t>
            </a:r>
            <a:endParaRPr sz="1800"/>
          </a:p>
          <a:p>
            <a:pPr indent="0" lvl="0" marL="0" rtl="0" algn="l">
              <a:spcBef>
                <a:spcPts val="0"/>
              </a:spcBef>
              <a:spcAft>
                <a:spcPts val="0"/>
              </a:spcAft>
              <a:buNone/>
            </a:pPr>
            <a:r>
              <a:t/>
            </a:r>
            <a:endParaRPr sz="2244"/>
          </a:p>
          <a:p>
            <a:pPr indent="0" lvl="0" marL="0" rtl="0" algn="l">
              <a:spcBef>
                <a:spcPts val="0"/>
              </a:spcBef>
              <a:spcAft>
                <a:spcPts val="0"/>
              </a:spcAft>
              <a:buNone/>
            </a:pPr>
            <a:r>
              <a:t/>
            </a:r>
            <a:endParaRPr sz="2244"/>
          </a:p>
          <a:p>
            <a:pPr indent="0" lvl="0" marL="0" rtl="0" algn="l">
              <a:spcBef>
                <a:spcPts val="0"/>
              </a:spcBef>
              <a:spcAft>
                <a:spcPts val="0"/>
              </a:spcAft>
              <a:buNone/>
            </a:pPr>
            <a:r>
              <a:t/>
            </a:r>
            <a:endParaRPr/>
          </a:p>
        </p:txBody>
      </p:sp>
      <p:sp>
        <p:nvSpPr>
          <p:cNvPr id="237" name="Google Shape;237;p42"/>
          <p:cNvSpPr txBox="1"/>
          <p:nvPr>
            <p:ph idx="1" type="body"/>
          </p:nvPr>
        </p:nvSpPr>
        <p:spPr>
          <a:xfrm>
            <a:off x="166300" y="915675"/>
            <a:ext cx="8520600" cy="410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sz="1300"/>
              <a:t>With the exception of 6 and 7 (around half of the original set size), numbers are always judged to be more natural than some/summa when they are intermixed.</a:t>
            </a:r>
            <a:endParaRPr sz="1300"/>
          </a:p>
          <a:p>
            <a:pPr indent="0" lvl="0" marL="0" rtl="0" algn="l">
              <a:spcBef>
                <a:spcPts val="1200"/>
              </a:spcBef>
              <a:spcAft>
                <a:spcPts val="0"/>
              </a:spcAft>
              <a:buNone/>
            </a:pPr>
            <a:r>
              <a:t/>
            </a:r>
            <a:endParaRPr sz="1300"/>
          </a:p>
          <a:p>
            <a:pPr indent="0" lvl="0" marL="0" rtl="0" algn="l">
              <a:spcBef>
                <a:spcPts val="1200"/>
              </a:spcBef>
              <a:spcAft>
                <a:spcPts val="0"/>
              </a:spcAft>
              <a:buNone/>
            </a:pPr>
            <a:r>
              <a:t/>
            </a:r>
            <a:endParaRPr sz="1300"/>
          </a:p>
          <a:p>
            <a:pPr indent="0" lvl="0" marL="0" rtl="0" algn="l">
              <a:spcBef>
                <a:spcPts val="1200"/>
              </a:spcBef>
              <a:spcAft>
                <a:spcPts val="0"/>
              </a:spcAft>
              <a:buNone/>
            </a:pPr>
            <a:r>
              <a:t/>
            </a:r>
            <a:endParaRPr sz="1300"/>
          </a:p>
          <a:p>
            <a:pPr indent="0" lvl="0" marL="0" rtl="0" algn="l">
              <a:spcBef>
                <a:spcPts val="1200"/>
              </a:spcBef>
              <a:spcAft>
                <a:spcPts val="0"/>
              </a:spcAft>
              <a:buNone/>
            </a:pPr>
            <a:r>
              <a:t/>
            </a:r>
            <a:endParaRPr sz="1300"/>
          </a:p>
          <a:p>
            <a:pPr indent="0" lvl="0" marL="0" rtl="0" algn="l">
              <a:spcBef>
                <a:spcPts val="1200"/>
              </a:spcBef>
              <a:spcAft>
                <a:spcPts val="0"/>
              </a:spcAft>
              <a:buNone/>
            </a:pPr>
            <a:r>
              <a:t/>
            </a:r>
            <a:endParaRPr sz="1300"/>
          </a:p>
          <a:p>
            <a:pPr indent="0" lvl="0" marL="0" rtl="0" algn="l">
              <a:spcBef>
                <a:spcPts val="1200"/>
              </a:spcBef>
              <a:spcAft>
                <a:spcPts val="0"/>
              </a:spcAft>
              <a:buNone/>
            </a:pPr>
            <a:r>
              <a:t/>
            </a:r>
            <a:endParaRPr sz="1300"/>
          </a:p>
          <a:p>
            <a:pPr indent="0" lvl="0" marL="0" rtl="0" algn="l">
              <a:spcBef>
                <a:spcPts val="1200"/>
              </a:spcBef>
              <a:spcAft>
                <a:spcPts val="0"/>
              </a:spcAft>
              <a:buNone/>
            </a:pPr>
            <a:r>
              <a:t/>
            </a:r>
            <a:endParaRPr sz="1300"/>
          </a:p>
          <a:p>
            <a:pPr indent="0" lvl="0" marL="0" rtl="0" algn="l">
              <a:spcBef>
                <a:spcPts val="1200"/>
              </a:spcBef>
              <a:spcAft>
                <a:spcPts val="0"/>
              </a:spcAft>
              <a:buNone/>
            </a:pPr>
            <a:r>
              <a:t/>
            </a:r>
            <a:endParaRPr sz="1300"/>
          </a:p>
          <a:p>
            <a:pPr indent="0" lvl="0" marL="0" rtl="0" algn="l">
              <a:spcBef>
                <a:spcPts val="1200"/>
              </a:spcBef>
              <a:spcAft>
                <a:spcPts val="0"/>
              </a:spcAft>
              <a:buNone/>
            </a:pPr>
            <a:r>
              <a:t/>
            </a:r>
            <a:endParaRPr sz="1300"/>
          </a:p>
          <a:p>
            <a:pPr indent="0" lvl="0" marL="0" rtl="0" algn="l">
              <a:spcBef>
                <a:spcPts val="1200"/>
              </a:spcBef>
              <a:spcAft>
                <a:spcPts val="0"/>
              </a:spcAft>
              <a:buNone/>
            </a:pPr>
            <a:r>
              <a:t/>
            </a:r>
            <a:endParaRPr sz="1300"/>
          </a:p>
          <a:p>
            <a:pPr indent="0" lvl="0" marL="0" rtl="0" algn="l">
              <a:spcBef>
                <a:spcPts val="1200"/>
              </a:spcBef>
              <a:spcAft>
                <a:spcPts val="0"/>
              </a:spcAft>
              <a:buNone/>
            </a:pPr>
            <a:r>
              <a:t/>
            </a:r>
            <a:endParaRPr sz="1300"/>
          </a:p>
          <a:p>
            <a:pPr indent="0" lvl="0" marL="0" rtl="0" algn="l">
              <a:spcBef>
                <a:spcPts val="1200"/>
              </a:spcBef>
              <a:spcAft>
                <a:spcPts val="0"/>
              </a:spcAft>
              <a:buNone/>
            </a:pPr>
            <a:r>
              <a:t/>
            </a:r>
            <a:endParaRPr sz="1300"/>
          </a:p>
          <a:p>
            <a:pPr indent="0" lvl="0" marL="0" rtl="0" algn="l">
              <a:spcBef>
                <a:spcPts val="1200"/>
              </a:spcBef>
              <a:spcAft>
                <a:spcPts val="0"/>
              </a:spcAft>
              <a:buNone/>
            </a:pPr>
            <a:r>
              <a:t/>
            </a:r>
            <a:endParaRPr sz="1300"/>
          </a:p>
          <a:p>
            <a:pPr indent="0" lvl="0" marL="0" rtl="0" algn="l">
              <a:spcBef>
                <a:spcPts val="1200"/>
              </a:spcBef>
              <a:spcAft>
                <a:spcPts val="0"/>
              </a:spcAft>
              <a:buNone/>
            </a:pPr>
            <a:r>
              <a:t/>
            </a:r>
            <a:endParaRPr sz="1300"/>
          </a:p>
          <a:p>
            <a:pPr indent="0" lvl="0" marL="0" rtl="0" algn="l">
              <a:spcBef>
                <a:spcPts val="1200"/>
              </a:spcBef>
              <a:spcAft>
                <a:spcPts val="0"/>
              </a:spcAft>
              <a:buNone/>
            </a:pPr>
            <a:r>
              <a:t/>
            </a:r>
            <a:endParaRPr sz="1100"/>
          </a:p>
          <a:p>
            <a:pPr indent="0" lvl="0" marL="0" rtl="0" algn="l">
              <a:spcBef>
                <a:spcPts val="1200"/>
              </a:spcBef>
              <a:spcAft>
                <a:spcPts val="0"/>
              </a:spcAft>
              <a:buNone/>
            </a:pPr>
            <a:r>
              <a:t/>
            </a:r>
            <a:endParaRPr sz="1100"/>
          </a:p>
          <a:p>
            <a:pPr indent="0" lvl="0" marL="0" rtl="0" algn="l">
              <a:spcBef>
                <a:spcPts val="1200"/>
              </a:spcBef>
              <a:spcAft>
                <a:spcPts val="0"/>
              </a:spcAft>
              <a:buNone/>
            </a:pPr>
            <a:r>
              <a:t/>
            </a:r>
            <a:endParaRPr sz="1100"/>
          </a:p>
          <a:p>
            <a:pPr indent="0" lvl="0" marL="0" rtl="0" algn="l">
              <a:spcBef>
                <a:spcPts val="1200"/>
              </a:spcBef>
              <a:spcAft>
                <a:spcPts val="0"/>
              </a:spcAft>
              <a:buNone/>
            </a:pPr>
            <a:r>
              <a:t/>
            </a:r>
            <a:endParaRPr sz="1100"/>
          </a:p>
          <a:p>
            <a:pPr indent="457200" lvl="0" marL="0" rtl="0" algn="l">
              <a:spcBef>
                <a:spcPts val="1200"/>
              </a:spcBef>
              <a:spcAft>
                <a:spcPts val="0"/>
              </a:spcAft>
              <a:buNone/>
            </a:pPr>
            <a:r>
              <a:t/>
            </a:r>
            <a:endParaRPr sz="1500"/>
          </a:p>
          <a:p>
            <a:pPr indent="0" lvl="0" marL="0" rtl="0" algn="l">
              <a:spcBef>
                <a:spcPts val="1200"/>
              </a:spcBef>
              <a:spcAft>
                <a:spcPts val="0"/>
              </a:spcAft>
              <a:buNone/>
            </a:pPr>
            <a:r>
              <a:t/>
            </a:r>
            <a:endParaRPr sz="1500"/>
          </a:p>
          <a:p>
            <a:pPr indent="0" lvl="0" marL="0" rtl="0" algn="l">
              <a:spcBef>
                <a:spcPts val="1200"/>
              </a:spcBef>
              <a:spcAft>
                <a:spcPts val="1200"/>
              </a:spcAft>
              <a:buNone/>
            </a:pPr>
            <a:r>
              <a:t/>
            </a:r>
            <a:endParaRPr sz="1500"/>
          </a:p>
        </p:txBody>
      </p:sp>
      <p:pic>
        <p:nvPicPr>
          <p:cNvPr id="238" name="Google Shape;238;p42"/>
          <p:cNvPicPr preferRelativeResize="0"/>
          <p:nvPr/>
        </p:nvPicPr>
        <p:blipFill>
          <a:blip r:embed="rId4">
            <a:alphaModFix/>
          </a:blip>
          <a:stretch>
            <a:fillRect/>
          </a:stretch>
        </p:blipFill>
        <p:spPr>
          <a:xfrm>
            <a:off x="1556250" y="1457700"/>
            <a:ext cx="5942200" cy="3457175"/>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4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sz="1800"/>
              <a:t>Processing Scalar Implicature: A Constraint-Based Approach (</a:t>
            </a:r>
            <a:r>
              <a:rPr lang="ru" sz="1800" u="sng">
                <a:solidFill>
                  <a:schemeClr val="hlink"/>
                </a:solidFill>
                <a:hlinkClick r:id="rId3"/>
              </a:rPr>
              <a:t>Degen, Tanenhaus 2014</a:t>
            </a:r>
            <a:r>
              <a:rPr lang="ru" sz="1800"/>
              <a:t>)</a:t>
            </a:r>
            <a:endParaRPr sz="1800"/>
          </a:p>
          <a:p>
            <a:pPr indent="0" lvl="0" marL="0" rtl="0" algn="l">
              <a:spcBef>
                <a:spcPts val="0"/>
              </a:spcBef>
              <a:spcAft>
                <a:spcPts val="0"/>
              </a:spcAft>
              <a:buNone/>
            </a:pPr>
            <a:r>
              <a:t/>
            </a:r>
            <a:endParaRPr sz="2244"/>
          </a:p>
          <a:p>
            <a:pPr indent="0" lvl="0" marL="0" rtl="0" algn="l">
              <a:spcBef>
                <a:spcPts val="0"/>
              </a:spcBef>
              <a:spcAft>
                <a:spcPts val="0"/>
              </a:spcAft>
              <a:buNone/>
            </a:pPr>
            <a:r>
              <a:t/>
            </a:r>
            <a:endParaRPr sz="2244"/>
          </a:p>
          <a:p>
            <a:pPr indent="0" lvl="0" marL="0" rtl="0" algn="l">
              <a:spcBef>
                <a:spcPts val="0"/>
              </a:spcBef>
              <a:spcAft>
                <a:spcPts val="0"/>
              </a:spcAft>
              <a:buNone/>
            </a:pPr>
            <a:r>
              <a:t/>
            </a:r>
            <a:endParaRPr/>
          </a:p>
        </p:txBody>
      </p:sp>
      <p:sp>
        <p:nvSpPr>
          <p:cNvPr id="244" name="Google Shape;244;p43"/>
          <p:cNvSpPr txBox="1"/>
          <p:nvPr>
            <p:ph idx="1" type="body"/>
          </p:nvPr>
        </p:nvSpPr>
        <p:spPr>
          <a:xfrm>
            <a:off x="166300" y="915675"/>
            <a:ext cx="8520600" cy="410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sz="1300"/>
              <a:t>Experiment 3 was designed to test whether the effect of available natural alternatives is reflected in response times. We recorded participants’ judgments and response times to press one of two buttons (YES or NO) depending on whether they agreed or disagreed with the description. The Constraint-Based account predicts that participants’ YES responses should be slower for more unnatural statements. </a:t>
            </a:r>
            <a:endParaRPr sz="1300"/>
          </a:p>
          <a:p>
            <a:pPr indent="0" lvl="0" marL="0" rtl="0" algn="l">
              <a:spcBef>
                <a:spcPts val="1200"/>
              </a:spcBef>
              <a:spcAft>
                <a:spcPts val="0"/>
              </a:spcAft>
              <a:buNone/>
            </a:pPr>
            <a:r>
              <a:t/>
            </a:r>
            <a:endParaRPr sz="1300"/>
          </a:p>
          <a:p>
            <a:pPr indent="0" lvl="0" marL="0" rtl="0" algn="l">
              <a:spcBef>
                <a:spcPts val="1200"/>
              </a:spcBef>
              <a:spcAft>
                <a:spcPts val="0"/>
              </a:spcAft>
              <a:buNone/>
            </a:pPr>
            <a:r>
              <a:rPr lang="ru" sz="1300"/>
              <a:t>Note that neither the Default nor the Literal-First model predicts response time differences based on naturalness of alternatives—regardless of set size, processing of a statement with some should take the same amount of time, except for the unpartitioned set, where the Default model predicts longer response times for semantic YES responses and the Literal-First model predicts longer response times for pragmatic NO responses. In addition, neither of these models predicts when a statement with some should result in a pragmatic NO judgment despite being semantically true. In contrast, the Constraint-Based account predicts the proportion of NO judgments to be proportional to the naturalness of some used with that set size.</a:t>
            </a:r>
            <a:endParaRPr sz="1300"/>
          </a:p>
          <a:p>
            <a:pPr indent="0" lvl="0" marL="0" rtl="0" algn="l">
              <a:spcBef>
                <a:spcPts val="1200"/>
              </a:spcBef>
              <a:spcAft>
                <a:spcPts val="0"/>
              </a:spcAft>
              <a:buNone/>
            </a:pPr>
            <a:r>
              <a:t/>
            </a:r>
            <a:endParaRPr sz="1300"/>
          </a:p>
          <a:p>
            <a:pPr indent="0" lvl="0" marL="0" rtl="0" algn="l">
              <a:spcBef>
                <a:spcPts val="1200"/>
              </a:spcBef>
              <a:spcAft>
                <a:spcPts val="0"/>
              </a:spcAft>
              <a:buNone/>
            </a:pPr>
            <a:r>
              <a:t/>
            </a:r>
            <a:endParaRPr sz="1300"/>
          </a:p>
          <a:p>
            <a:pPr indent="0" lvl="0" marL="0" rtl="0" algn="l">
              <a:spcBef>
                <a:spcPts val="1200"/>
              </a:spcBef>
              <a:spcAft>
                <a:spcPts val="0"/>
              </a:spcAft>
              <a:buNone/>
            </a:pPr>
            <a:r>
              <a:t/>
            </a:r>
            <a:endParaRPr sz="1300"/>
          </a:p>
          <a:p>
            <a:pPr indent="0" lvl="0" marL="0" rtl="0" algn="l">
              <a:spcBef>
                <a:spcPts val="1200"/>
              </a:spcBef>
              <a:spcAft>
                <a:spcPts val="0"/>
              </a:spcAft>
              <a:buNone/>
            </a:pPr>
            <a:r>
              <a:t/>
            </a:r>
            <a:endParaRPr sz="1300"/>
          </a:p>
          <a:p>
            <a:pPr indent="0" lvl="0" marL="0" rtl="0" algn="l">
              <a:spcBef>
                <a:spcPts val="1200"/>
              </a:spcBef>
              <a:spcAft>
                <a:spcPts val="0"/>
              </a:spcAft>
              <a:buNone/>
            </a:pPr>
            <a:r>
              <a:t/>
            </a:r>
            <a:endParaRPr sz="1300"/>
          </a:p>
          <a:p>
            <a:pPr indent="0" lvl="0" marL="0" rtl="0" algn="l">
              <a:spcBef>
                <a:spcPts val="1200"/>
              </a:spcBef>
              <a:spcAft>
                <a:spcPts val="0"/>
              </a:spcAft>
              <a:buNone/>
            </a:pPr>
            <a:r>
              <a:t/>
            </a:r>
            <a:endParaRPr sz="1300"/>
          </a:p>
          <a:p>
            <a:pPr indent="0" lvl="0" marL="0" rtl="0" algn="l">
              <a:spcBef>
                <a:spcPts val="1200"/>
              </a:spcBef>
              <a:spcAft>
                <a:spcPts val="0"/>
              </a:spcAft>
              <a:buNone/>
            </a:pPr>
            <a:r>
              <a:t/>
            </a:r>
            <a:endParaRPr sz="1300"/>
          </a:p>
          <a:p>
            <a:pPr indent="0" lvl="0" marL="0" rtl="0" algn="l">
              <a:spcBef>
                <a:spcPts val="1200"/>
              </a:spcBef>
              <a:spcAft>
                <a:spcPts val="0"/>
              </a:spcAft>
              <a:buNone/>
            </a:pPr>
            <a:r>
              <a:t/>
            </a:r>
            <a:endParaRPr sz="1300"/>
          </a:p>
          <a:p>
            <a:pPr indent="0" lvl="0" marL="0" rtl="0" algn="l">
              <a:spcBef>
                <a:spcPts val="1200"/>
              </a:spcBef>
              <a:spcAft>
                <a:spcPts val="0"/>
              </a:spcAft>
              <a:buNone/>
            </a:pPr>
            <a:r>
              <a:t/>
            </a:r>
            <a:endParaRPr sz="1300"/>
          </a:p>
          <a:p>
            <a:pPr indent="0" lvl="0" marL="0" rtl="0" algn="l">
              <a:spcBef>
                <a:spcPts val="1200"/>
              </a:spcBef>
              <a:spcAft>
                <a:spcPts val="0"/>
              </a:spcAft>
              <a:buNone/>
            </a:pPr>
            <a:r>
              <a:t/>
            </a:r>
            <a:endParaRPr sz="1300"/>
          </a:p>
          <a:p>
            <a:pPr indent="0" lvl="0" marL="0" rtl="0" algn="l">
              <a:spcBef>
                <a:spcPts val="1200"/>
              </a:spcBef>
              <a:spcAft>
                <a:spcPts val="0"/>
              </a:spcAft>
              <a:buNone/>
            </a:pPr>
            <a:r>
              <a:t/>
            </a:r>
            <a:endParaRPr sz="1300"/>
          </a:p>
          <a:p>
            <a:pPr indent="0" lvl="0" marL="0" rtl="0" algn="l">
              <a:spcBef>
                <a:spcPts val="1200"/>
              </a:spcBef>
              <a:spcAft>
                <a:spcPts val="0"/>
              </a:spcAft>
              <a:buNone/>
            </a:pPr>
            <a:r>
              <a:t/>
            </a:r>
            <a:endParaRPr sz="1300"/>
          </a:p>
          <a:p>
            <a:pPr indent="0" lvl="0" marL="0" rtl="0" algn="l">
              <a:spcBef>
                <a:spcPts val="1200"/>
              </a:spcBef>
              <a:spcAft>
                <a:spcPts val="0"/>
              </a:spcAft>
              <a:buNone/>
            </a:pPr>
            <a:r>
              <a:t/>
            </a:r>
            <a:endParaRPr sz="1300"/>
          </a:p>
          <a:p>
            <a:pPr indent="0" lvl="0" marL="0" rtl="0" algn="l">
              <a:spcBef>
                <a:spcPts val="1200"/>
              </a:spcBef>
              <a:spcAft>
                <a:spcPts val="0"/>
              </a:spcAft>
              <a:buNone/>
            </a:pPr>
            <a:r>
              <a:t/>
            </a:r>
            <a:endParaRPr sz="1300"/>
          </a:p>
          <a:p>
            <a:pPr indent="0" lvl="0" marL="0" rtl="0" algn="l">
              <a:spcBef>
                <a:spcPts val="1200"/>
              </a:spcBef>
              <a:spcAft>
                <a:spcPts val="0"/>
              </a:spcAft>
              <a:buNone/>
            </a:pPr>
            <a:r>
              <a:t/>
            </a:r>
            <a:endParaRPr sz="1300"/>
          </a:p>
          <a:p>
            <a:pPr indent="0" lvl="0" marL="0" rtl="0" algn="l">
              <a:spcBef>
                <a:spcPts val="1200"/>
              </a:spcBef>
              <a:spcAft>
                <a:spcPts val="0"/>
              </a:spcAft>
              <a:buNone/>
            </a:pPr>
            <a:r>
              <a:t/>
            </a:r>
            <a:endParaRPr sz="1300"/>
          </a:p>
          <a:p>
            <a:pPr indent="0" lvl="0" marL="0" rtl="0" algn="l">
              <a:spcBef>
                <a:spcPts val="1200"/>
              </a:spcBef>
              <a:spcAft>
                <a:spcPts val="0"/>
              </a:spcAft>
              <a:buNone/>
            </a:pPr>
            <a:r>
              <a:t/>
            </a:r>
            <a:endParaRPr sz="1300"/>
          </a:p>
          <a:p>
            <a:pPr indent="0" lvl="0" marL="0" rtl="0" algn="l">
              <a:spcBef>
                <a:spcPts val="1200"/>
              </a:spcBef>
              <a:spcAft>
                <a:spcPts val="0"/>
              </a:spcAft>
              <a:buNone/>
            </a:pPr>
            <a:r>
              <a:t/>
            </a:r>
            <a:endParaRPr sz="1100"/>
          </a:p>
          <a:p>
            <a:pPr indent="0" lvl="0" marL="0" rtl="0" algn="l">
              <a:spcBef>
                <a:spcPts val="1200"/>
              </a:spcBef>
              <a:spcAft>
                <a:spcPts val="0"/>
              </a:spcAft>
              <a:buNone/>
            </a:pPr>
            <a:r>
              <a:t/>
            </a:r>
            <a:endParaRPr sz="1100"/>
          </a:p>
          <a:p>
            <a:pPr indent="0" lvl="0" marL="0" rtl="0" algn="l">
              <a:spcBef>
                <a:spcPts val="1200"/>
              </a:spcBef>
              <a:spcAft>
                <a:spcPts val="0"/>
              </a:spcAft>
              <a:buNone/>
            </a:pPr>
            <a:r>
              <a:t/>
            </a:r>
            <a:endParaRPr sz="1100"/>
          </a:p>
          <a:p>
            <a:pPr indent="0" lvl="0" marL="0" rtl="0" algn="l">
              <a:spcBef>
                <a:spcPts val="1200"/>
              </a:spcBef>
              <a:spcAft>
                <a:spcPts val="0"/>
              </a:spcAft>
              <a:buNone/>
            </a:pPr>
            <a:r>
              <a:t/>
            </a:r>
            <a:endParaRPr sz="1100"/>
          </a:p>
          <a:p>
            <a:pPr indent="457200" lvl="0" marL="0" rtl="0" algn="l">
              <a:spcBef>
                <a:spcPts val="1200"/>
              </a:spcBef>
              <a:spcAft>
                <a:spcPts val="0"/>
              </a:spcAft>
              <a:buNone/>
            </a:pPr>
            <a:r>
              <a:t/>
            </a:r>
            <a:endParaRPr sz="1500"/>
          </a:p>
          <a:p>
            <a:pPr indent="0" lvl="0" marL="0" rtl="0" algn="l">
              <a:spcBef>
                <a:spcPts val="1200"/>
              </a:spcBef>
              <a:spcAft>
                <a:spcPts val="0"/>
              </a:spcAft>
              <a:buNone/>
            </a:pPr>
            <a:r>
              <a:t/>
            </a:r>
            <a:endParaRPr sz="1500"/>
          </a:p>
          <a:p>
            <a:pPr indent="0" lvl="0" marL="0" rtl="0" algn="l">
              <a:spcBef>
                <a:spcPts val="1200"/>
              </a:spcBef>
              <a:spcAft>
                <a:spcPts val="1200"/>
              </a:spcAft>
              <a:buNone/>
            </a:pPr>
            <a:r>
              <a:t/>
            </a:r>
            <a:endParaRPr sz="1500"/>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4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sz="1800"/>
              <a:t>Processing Scalar Implicature: A Constraint-Based Approach (</a:t>
            </a:r>
            <a:r>
              <a:rPr lang="ru" sz="1800" u="sng">
                <a:solidFill>
                  <a:schemeClr val="hlink"/>
                </a:solidFill>
                <a:hlinkClick r:id="rId3"/>
              </a:rPr>
              <a:t>Degen, Tanenhaus 2014</a:t>
            </a:r>
            <a:r>
              <a:rPr lang="ru" sz="1800"/>
              <a:t>)</a:t>
            </a:r>
            <a:endParaRPr sz="1800"/>
          </a:p>
          <a:p>
            <a:pPr indent="0" lvl="0" marL="0" rtl="0" algn="l">
              <a:spcBef>
                <a:spcPts val="0"/>
              </a:spcBef>
              <a:spcAft>
                <a:spcPts val="0"/>
              </a:spcAft>
              <a:buNone/>
            </a:pPr>
            <a:r>
              <a:t/>
            </a:r>
            <a:endParaRPr sz="2244"/>
          </a:p>
          <a:p>
            <a:pPr indent="0" lvl="0" marL="0" rtl="0" algn="l">
              <a:spcBef>
                <a:spcPts val="0"/>
              </a:spcBef>
              <a:spcAft>
                <a:spcPts val="0"/>
              </a:spcAft>
              <a:buNone/>
            </a:pPr>
            <a:r>
              <a:t/>
            </a:r>
            <a:endParaRPr sz="2244"/>
          </a:p>
          <a:p>
            <a:pPr indent="0" lvl="0" marL="0" rtl="0" algn="l">
              <a:spcBef>
                <a:spcPts val="0"/>
              </a:spcBef>
              <a:spcAft>
                <a:spcPts val="0"/>
              </a:spcAft>
              <a:buNone/>
            </a:pPr>
            <a:r>
              <a:t/>
            </a:r>
            <a:endParaRPr/>
          </a:p>
        </p:txBody>
      </p:sp>
      <p:sp>
        <p:nvSpPr>
          <p:cNvPr id="250" name="Google Shape;250;p44"/>
          <p:cNvSpPr txBox="1"/>
          <p:nvPr>
            <p:ph idx="1" type="body"/>
          </p:nvPr>
        </p:nvSpPr>
        <p:spPr>
          <a:xfrm>
            <a:off x="166300" y="915675"/>
            <a:ext cx="8520600" cy="410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300"/>
          </a:p>
          <a:p>
            <a:pPr indent="0" lvl="0" marL="0" rtl="0" algn="l">
              <a:spcBef>
                <a:spcPts val="1200"/>
              </a:spcBef>
              <a:spcAft>
                <a:spcPts val="0"/>
              </a:spcAft>
              <a:buNone/>
            </a:pPr>
            <a:r>
              <a:t/>
            </a:r>
            <a:endParaRPr sz="1300"/>
          </a:p>
          <a:p>
            <a:pPr indent="0" lvl="0" marL="0" rtl="0" algn="l">
              <a:spcBef>
                <a:spcPts val="1200"/>
              </a:spcBef>
              <a:spcAft>
                <a:spcPts val="0"/>
              </a:spcAft>
              <a:buNone/>
            </a:pPr>
            <a:r>
              <a:t/>
            </a:r>
            <a:endParaRPr sz="1300"/>
          </a:p>
          <a:p>
            <a:pPr indent="0" lvl="0" marL="0" rtl="0" algn="l">
              <a:spcBef>
                <a:spcPts val="1200"/>
              </a:spcBef>
              <a:spcAft>
                <a:spcPts val="0"/>
              </a:spcAft>
              <a:buNone/>
            </a:pPr>
            <a:r>
              <a:t/>
            </a:r>
            <a:endParaRPr sz="1300"/>
          </a:p>
          <a:p>
            <a:pPr indent="0" lvl="0" marL="0" rtl="0" algn="l">
              <a:spcBef>
                <a:spcPts val="1200"/>
              </a:spcBef>
              <a:spcAft>
                <a:spcPts val="0"/>
              </a:spcAft>
              <a:buNone/>
            </a:pPr>
            <a:r>
              <a:t/>
            </a:r>
            <a:endParaRPr sz="1300"/>
          </a:p>
          <a:p>
            <a:pPr indent="0" lvl="0" marL="0" rtl="0" algn="l">
              <a:spcBef>
                <a:spcPts val="1200"/>
              </a:spcBef>
              <a:spcAft>
                <a:spcPts val="0"/>
              </a:spcAft>
              <a:buNone/>
            </a:pPr>
            <a:r>
              <a:t/>
            </a:r>
            <a:endParaRPr sz="1300"/>
          </a:p>
          <a:p>
            <a:pPr indent="0" lvl="0" marL="0" rtl="0" algn="l">
              <a:spcBef>
                <a:spcPts val="1200"/>
              </a:spcBef>
              <a:spcAft>
                <a:spcPts val="0"/>
              </a:spcAft>
              <a:buNone/>
            </a:pPr>
            <a:r>
              <a:t/>
            </a:r>
            <a:endParaRPr sz="1300"/>
          </a:p>
          <a:p>
            <a:pPr indent="0" lvl="0" marL="0" rtl="0" algn="l">
              <a:spcBef>
                <a:spcPts val="1200"/>
              </a:spcBef>
              <a:spcAft>
                <a:spcPts val="0"/>
              </a:spcAft>
              <a:buNone/>
            </a:pPr>
            <a:r>
              <a:t/>
            </a:r>
            <a:endParaRPr sz="1300"/>
          </a:p>
          <a:p>
            <a:pPr indent="0" lvl="0" marL="0" rtl="0" algn="l">
              <a:spcBef>
                <a:spcPts val="1200"/>
              </a:spcBef>
              <a:spcAft>
                <a:spcPts val="0"/>
              </a:spcAft>
              <a:buNone/>
            </a:pPr>
            <a:r>
              <a:t/>
            </a:r>
            <a:endParaRPr sz="1300"/>
          </a:p>
          <a:p>
            <a:pPr indent="0" lvl="0" marL="0" rtl="0" algn="l">
              <a:spcBef>
                <a:spcPts val="1200"/>
              </a:spcBef>
              <a:spcAft>
                <a:spcPts val="0"/>
              </a:spcAft>
              <a:buNone/>
            </a:pPr>
            <a:r>
              <a:t/>
            </a:r>
            <a:endParaRPr sz="1300"/>
          </a:p>
          <a:p>
            <a:pPr indent="0" lvl="0" marL="0" rtl="0" algn="l">
              <a:spcBef>
                <a:spcPts val="1200"/>
              </a:spcBef>
              <a:spcAft>
                <a:spcPts val="0"/>
              </a:spcAft>
              <a:buNone/>
            </a:pPr>
            <a:r>
              <a:t/>
            </a:r>
            <a:endParaRPr sz="1300"/>
          </a:p>
          <a:p>
            <a:pPr indent="0" lvl="0" marL="0" rtl="0" algn="l">
              <a:spcBef>
                <a:spcPts val="1200"/>
              </a:spcBef>
              <a:spcAft>
                <a:spcPts val="0"/>
              </a:spcAft>
              <a:buNone/>
            </a:pPr>
            <a:r>
              <a:t/>
            </a:r>
            <a:endParaRPr sz="1300"/>
          </a:p>
          <a:p>
            <a:pPr indent="0" lvl="0" marL="0" rtl="0" algn="l">
              <a:spcBef>
                <a:spcPts val="1200"/>
              </a:spcBef>
              <a:spcAft>
                <a:spcPts val="0"/>
              </a:spcAft>
              <a:buNone/>
            </a:pPr>
            <a:r>
              <a:t/>
            </a:r>
            <a:endParaRPr sz="1300"/>
          </a:p>
          <a:p>
            <a:pPr indent="0" lvl="0" marL="0" rtl="0" algn="l">
              <a:spcBef>
                <a:spcPts val="1200"/>
              </a:spcBef>
              <a:spcAft>
                <a:spcPts val="0"/>
              </a:spcAft>
              <a:buNone/>
            </a:pPr>
            <a:r>
              <a:t/>
            </a:r>
            <a:endParaRPr sz="1300"/>
          </a:p>
          <a:p>
            <a:pPr indent="0" lvl="0" marL="0" rtl="0" algn="l">
              <a:spcBef>
                <a:spcPts val="1200"/>
              </a:spcBef>
              <a:spcAft>
                <a:spcPts val="0"/>
              </a:spcAft>
              <a:buNone/>
            </a:pPr>
            <a:r>
              <a:t/>
            </a:r>
            <a:endParaRPr sz="1300"/>
          </a:p>
          <a:p>
            <a:pPr indent="0" lvl="0" marL="0" rtl="0" algn="l">
              <a:spcBef>
                <a:spcPts val="1200"/>
              </a:spcBef>
              <a:spcAft>
                <a:spcPts val="0"/>
              </a:spcAft>
              <a:buNone/>
            </a:pPr>
            <a:r>
              <a:t/>
            </a:r>
            <a:endParaRPr sz="1300"/>
          </a:p>
          <a:p>
            <a:pPr indent="0" lvl="0" marL="0" rtl="0" algn="l">
              <a:spcBef>
                <a:spcPts val="1200"/>
              </a:spcBef>
              <a:spcAft>
                <a:spcPts val="0"/>
              </a:spcAft>
              <a:buNone/>
            </a:pPr>
            <a:r>
              <a:t/>
            </a:r>
            <a:endParaRPr sz="1300"/>
          </a:p>
          <a:p>
            <a:pPr indent="0" lvl="0" marL="0" rtl="0" algn="l">
              <a:spcBef>
                <a:spcPts val="1200"/>
              </a:spcBef>
              <a:spcAft>
                <a:spcPts val="0"/>
              </a:spcAft>
              <a:buNone/>
            </a:pPr>
            <a:r>
              <a:t/>
            </a:r>
            <a:endParaRPr sz="1100"/>
          </a:p>
          <a:p>
            <a:pPr indent="0" lvl="0" marL="0" rtl="0" algn="l">
              <a:spcBef>
                <a:spcPts val="1200"/>
              </a:spcBef>
              <a:spcAft>
                <a:spcPts val="0"/>
              </a:spcAft>
              <a:buNone/>
            </a:pPr>
            <a:r>
              <a:t/>
            </a:r>
            <a:endParaRPr sz="1100"/>
          </a:p>
          <a:p>
            <a:pPr indent="0" lvl="0" marL="0" rtl="0" algn="l">
              <a:spcBef>
                <a:spcPts val="1200"/>
              </a:spcBef>
              <a:spcAft>
                <a:spcPts val="0"/>
              </a:spcAft>
              <a:buNone/>
            </a:pPr>
            <a:r>
              <a:t/>
            </a:r>
            <a:endParaRPr sz="1100"/>
          </a:p>
          <a:p>
            <a:pPr indent="0" lvl="0" marL="0" rtl="0" algn="l">
              <a:spcBef>
                <a:spcPts val="1200"/>
              </a:spcBef>
              <a:spcAft>
                <a:spcPts val="0"/>
              </a:spcAft>
              <a:buNone/>
            </a:pPr>
            <a:r>
              <a:t/>
            </a:r>
            <a:endParaRPr sz="1100"/>
          </a:p>
          <a:p>
            <a:pPr indent="457200" lvl="0" marL="0" rtl="0" algn="l">
              <a:spcBef>
                <a:spcPts val="1200"/>
              </a:spcBef>
              <a:spcAft>
                <a:spcPts val="0"/>
              </a:spcAft>
              <a:buNone/>
            </a:pPr>
            <a:r>
              <a:t/>
            </a:r>
            <a:endParaRPr sz="1500"/>
          </a:p>
          <a:p>
            <a:pPr indent="0" lvl="0" marL="0" rtl="0" algn="l">
              <a:spcBef>
                <a:spcPts val="1200"/>
              </a:spcBef>
              <a:spcAft>
                <a:spcPts val="0"/>
              </a:spcAft>
              <a:buNone/>
            </a:pPr>
            <a:r>
              <a:t/>
            </a:r>
            <a:endParaRPr sz="1500"/>
          </a:p>
          <a:p>
            <a:pPr indent="0" lvl="0" marL="0" rtl="0" algn="l">
              <a:spcBef>
                <a:spcPts val="1200"/>
              </a:spcBef>
              <a:spcAft>
                <a:spcPts val="1200"/>
              </a:spcAft>
              <a:buNone/>
            </a:pPr>
            <a:r>
              <a:t/>
            </a:r>
            <a:endParaRPr sz="1500"/>
          </a:p>
        </p:txBody>
      </p:sp>
      <p:pic>
        <p:nvPicPr>
          <p:cNvPr id="251" name="Google Shape;251;p44"/>
          <p:cNvPicPr preferRelativeResize="0"/>
          <p:nvPr/>
        </p:nvPicPr>
        <p:blipFill>
          <a:blip r:embed="rId4">
            <a:alphaModFix/>
          </a:blip>
          <a:stretch>
            <a:fillRect/>
          </a:stretch>
        </p:blipFill>
        <p:spPr>
          <a:xfrm>
            <a:off x="1872150" y="1123250"/>
            <a:ext cx="5234175" cy="35358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4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sz="1800"/>
              <a:t>Processing Scalar Implicature: A Constraint-Based Approach (</a:t>
            </a:r>
            <a:r>
              <a:rPr lang="ru" sz="1800" u="sng">
                <a:solidFill>
                  <a:schemeClr val="hlink"/>
                </a:solidFill>
                <a:hlinkClick r:id="rId3"/>
              </a:rPr>
              <a:t>Degen, Tanenhaus 2014</a:t>
            </a:r>
            <a:r>
              <a:rPr lang="ru" sz="1800"/>
              <a:t>)</a:t>
            </a:r>
            <a:endParaRPr sz="1800"/>
          </a:p>
          <a:p>
            <a:pPr indent="0" lvl="0" marL="0" rtl="0" algn="l">
              <a:spcBef>
                <a:spcPts val="0"/>
              </a:spcBef>
              <a:spcAft>
                <a:spcPts val="0"/>
              </a:spcAft>
              <a:buNone/>
            </a:pPr>
            <a:r>
              <a:t/>
            </a:r>
            <a:endParaRPr sz="2244"/>
          </a:p>
          <a:p>
            <a:pPr indent="0" lvl="0" marL="0" rtl="0" algn="l">
              <a:spcBef>
                <a:spcPts val="0"/>
              </a:spcBef>
              <a:spcAft>
                <a:spcPts val="0"/>
              </a:spcAft>
              <a:buNone/>
            </a:pPr>
            <a:r>
              <a:t/>
            </a:r>
            <a:endParaRPr sz="2244"/>
          </a:p>
          <a:p>
            <a:pPr indent="0" lvl="0" marL="0" rtl="0" algn="l">
              <a:spcBef>
                <a:spcPts val="0"/>
              </a:spcBef>
              <a:spcAft>
                <a:spcPts val="0"/>
              </a:spcAft>
              <a:buNone/>
            </a:pPr>
            <a:r>
              <a:t/>
            </a:r>
            <a:endParaRPr/>
          </a:p>
        </p:txBody>
      </p:sp>
      <p:sp>
        <p:nvSpPr>
          <p:cNvPr id="257" name="Google Shape;257;p45"/>
          <p:cNvSpPr txBox="1"/>
          <p:nvPr>
            <p:ph idx="1" type="body"/>
          </p:nvPr>
        </p:nvSpPr>
        <p:spPr>
          <a:xfrm>
            <a:off x="166300" y="915675"/>
            <a:ext cx="8520600" cy="4105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sz="1300"/>
              <a:t>In rating studies in which the upper chamber began with 13 gumballs, we found the following results: </a:t>
            </a:r>
            <a:endParaRPr sz="1300"/>
          </a:p>
          <a:p>
            <a:pPr indent="0" lvl="0" marL="0" rtl="0" algn="l">
              <a:spcBef>
                <a:spcPts val="1200"/>
              </a:spcBef>
              <a:spcAft>
                <a:spcPts val="0"/>
              </a:spcAft>
              <a:buNone/>
            </a:pPr>
            <a:r>
              <a:rPr lang="ru" sz="1300"/>
              <a:t>(1) some was less natural for small sets (1–3) than for intermediate size sets (6–8); </a:t>
            </a:r>
            <a:endParaRPr sz="1300"/>
          </a:p>
          <a:p>
            <a:pPr indent="0" lvl="0" marL="0" rtl="0" algn="l">
              <a:spcBef>
                <a:spcPts val="1200"/>
              </a:spcBef>
              <a:spcAft>
                <a:spcPts val="0"/>
              </a:spcAft>
              <a:buNone/>
            </a:pPr>
            <a:r>
              <a:rPr lang="ru" sz="1300"/>
              <a:t>(2) exact number was more natural than some, with the effect being most pronounced for small and large set sizes; </a:t>
            </a:r>
            <a:endParaRPr sz="1300"/>
          </a:p>
          <a:p>
            <a:pPr indent="0" lvl="0" marL="0" rtl="0" algn="l">
              <a:spcBef>
                <a:spcPts val="1200"/>
              </a:spcBef>
              <a:spcAft>
                <a:spcPts val="0"/>
              </a:spcAft>
              <a:buNone/>
            </a:pPr>
            <a:r>
              <a:rPr lang="ru" sz="1300"/>
              <a:t>(3) descriptions with some were less natural than descriptions with all for the unpartitioned set, with the effect more pronounced for partitive some of the than for simple some; </a:t>
            </a:r>
            <a:endParaRPr sz="1300"/>
          </a:p>
          <a:p>
            <a:pPr indent="0" lvl="0" marL="0" rtl="0" algn="l">
              <a:spcBef>
                <a:spcPts val="1200"/>
              </a:spcBef>
              <a:spcAft>
                <a:spcPts val="0"/>
              </a:spcAft>
              <a:buNone/>
            </a:pPr>
            <a:r>
              <a:rPr lang="ru" sz="1300"/>
              <a:t>(4) intermixing exact number descriptions further lowered naturalness ratings for small sets (one, two, and three gumballs) but not for intermediate size sets.</a:t>
            </a:r>
            <a:endParaRPr sz="1300"/>
          </a:p>
          <a:p>
            <a:pPr indent="0" lvl="0" marL="0" rtl="0" algn="l">
              <a:spcBef>
                <a:spcPts val="1200"/>
              </a:spcBef>
              <a:spcAft>
                <a:spcPts val="0"/>
              </a:spcAft>
              <a:buNone/>
            </a:pPr>
            <a:r>
              <a:rPr lang="ru" sz="1300"/>
              <a:t>The Literal-First account has trouble explaining the naturalness effects we observed for the YES responses, in particular the slower response time for YES responses to some/summa at the unpartitioned set compared to the preferred range. </a:t>
            </a:r>
            <a:endParaRPr sz="1300"/>
          </a:p>
          <a:p>
            <a:pPr indent="0" lvl="0" marL="0" rtl="0" algn="l">
              <a:spcBef>
                <a:spcPts val="1200"/>
              </a:spcBef>
              <a:spcAft>
                <a:spcPts val="0"/>
              </a:spcAft>
              <a:buNone/>
            </a:pPr>
            <a:r>
              <a:rPr lang="ru" sz="1300"/>
              <a:t>Our results are also incompatible with the Default model, which assumes that scalar implicatures are computed by default, upon encountering some. </a:t>
            </a:r>
            <a:endParaRPr sz="1300"/>
          </a:p>
          <a:p>
            <a:pPr indent="0" lvl="0" marL="0" rtl="0" algn="l">
              <a:spcBef>
                <a:spcPts val="1200"/>
              </a:spcBef>
              <a:spcAft>
                <a:spcPts val="0"/>
              </a:spcAft>
              <a:buNone/>
            </a:pPr>
            <a:r>
              <a:t/>
            </a:r>
            <a:endParaRPr sz="1300"/>
          </a:p>
          <a:p>
            <a:pPr indent="0" lvl="0" marL="0" rtl="0" algn="l">
              <a:spcBef>
                <a:spcPts val="1200"/>
              </a:spcBef>
              <a:spcAft>
                <a:spcPts val="0"/>
              </a:spcAft>
              <a:buNone/>
            </a:pPr>
            <a:r>
              <a:t/>
            </a:r>
            <a:endParaRPr sz="1300"/>
          </a:p>
          <a:p>
            <a:pPr indent="0" lvl="0" marL="0" rtl="0" algn="l">
              <a:spcBef>
                <a:spcPts val="1200"/>
              </a:spcBef>
              <a:spcAft>
                <a:spcPts val="0"/>
              </a:spcAft>
              <a:buNone/>
            </a:pPr>
            <a:r>
              <a:t/>
            </a:r>
            <a:endParaRPr sz="1300"/>
          </a:p>
          <a:p>
            <a:pPr indent="0" lvl="0" marL="0" rtl="0" algn="l">
              <a:spcBef>
                <a:spcPts val="1200"/>
              </a:spcBef>
              <a:spcAft>
                <a:spcPts val="0"/>
              </a:spcAft>
              <a:buNone/>
            </a:pPr>
            <a:r>
              <a:t/>
            </a:r>
            <a:endParaRPr sz="1300"/>
          </a:p>
          <a:p>
            <a:pPr indent="0" lvl="0" marL="0" rtl="0" algn="l">
              <a:spcBef>
                <a:spcPts val="1200"/>
              </a:spcBef>
              <a:spcAft>
                <a:spcPts val="0"/>
              </a:spcAft>
              <a:buNone/>
            </a:pPr>
            <a:r>
              <a:t/>
            </a:r>
            <a:endParaRPr sz="1300"/>
          </a:p>
          <a:p>
            <a:pPr indent="0" lvl="0" marL="0" rtl="0" algn="l">
              <a:spcBef>
                <a:spcPts val="1200"/>
              </a:spcBef>
              <a:spcAft>
                <a:spcPts val="0"/>
              </a:spcAft>
              <a:buNone/>
            </a:pPr>
            <a:r>
              <a:t/>
            </a:r>
            <a:endParaRPr sz="1300"/>
          </a:p>
          <a:p>
            <a:pPr indent="0" lvl="0" marL="0" rtl="0" algn="l">
              <a:spcBef>
                <a:spcPts val="1200"/>
              </a:spcBef>
              <a:spcAft>
                <a:spcPts val="0"/>
              </a:spcAft>
              <a:buNone/>
            </a:pPr>
            <a:r>
              <a:t/>
            </a:r>
            <a:endParaRPr sz="1300"/>
          </a:p>
          <a:p>
            <a:pPr indent="0" lvl="0" marL="0" rtl="0" algn="l">
              <a:spcBef>
                <a:spcPts val="1200"/>
              </a:spcBef>
              <a:spcAft>
                <a:spcPts val="0"/>
              </a:spcAft>
              <a:buNone/>
            </a:pPr>
            <a:r>
              <a:t/>
            </a:r>
            <a:endParaRPr sz="1300"/>
          </a:p>
          <a:p>
            <a:pPr indent="0" lvl="0" marL="0" rtl="0" algn="l">
              <a:spcBef>
                <a:spcPts val="1200"/>
              </a:spcBef>
              <a:spcAft>
                <a:spcPts val="0"/>
              </a:spcAft>
              <a:buNone/>
            </a:pPr>
            <a:r>
              <a:t/>
            </a:r>
            <a:endParaRPr sz="1300"/>
          </a:p>
          <a:p>
            <a:pPr indent="0" lvl="0" marL="0" rtl="0" algn="l">
              <a:spcBef>
                <a:spcPts val="1200"/>
              </a:spcBef>
              <a:spcAft>
                <a:spcPts val="0"/>
              </a:spcAft>
              <a:buNone/>
            </a:pPr>
            <a:r>
              <a:t/>
            </a:r>
            <a:endParaRPr sz="1300"/>
          </a:p>
          <a:p>
            <a:pPr indent="0" lvl="0" marL="0" rtl="0" algn="l">
              <a:spcBef>
                <a:spcPts val="1200"/>
              </a:spcBef>
              <a:spcAft>
                <a:spcPts val="0"/>
              </a:spcAft>
              <a:buNone/>
            </a:pPr>
            <a:r>
              <a:t/>
            </a:r>
            <a:endParaRPr sz="1300"/>
          </a:p>
          <a:p>
            <a:pPr indent="0" lvl="0" marL="0" rtl="0" algn="l">
              <a:spcBef>
                <a:spcPts val="1200"/>
              </a:spcBef>
              <a:spcAft>
                <a:spcPts val="0"/>
              </a:spcAft>
              <a:buNone/>
            </a:pPr>
            <a:r>
              <a:t/>
            </a:r>
            <a:endParaRPr sz="1300"/>
          </a:p>
          <a:p>
            <a:pPr indent="0" lvl="0" marL="0" rtl="0" algn="l">
              <a:spcBef>
                <a:spcPts val="1200"/>
              </a:spcBef>
              <a:spcAft>
                <a:spcPts val="0"/>
              </a:spcAft>
              <a:buNone/>
            </a:pPr>
            <a:r>
              <a:t/>
            </a:r>
            <a:endParaRPr sz="1300"/>
          </a:p>
          <a:p>
            <a:pPr indent="0" lvl="0" marL="0" rtl="0" algn="l">
              <a:spcBef>
                <a:spcPts val="1200"/>
              </a:spcBef>
              <a:spcAft>
                <a:spcPts val="0"/>
              </a:spcAft>
              <a:buNone/>
            </a:pPr>
            <a:r>
              <a:t/>
            </a:r>
            <a:endParaRPr sz="1300"/>
          </a:p>
          <a:p>
            <a:pPr indent="0" lvl="0" marL="0" rtl="0" algn="l">
              <a:spcBef>
                <a:spcPts val="1200"/>
              </a:spcBef>
              <a:spcAft>
                <a:spcPts val="0"/>
              </a:spcAft>
              <a:buNone/>
            </a:pPr>
            <a:r>
              <a:t/>
            </a:r>
            <a:endParaRPr sz="1300"/>
          </a:p>
          <a:p>
            <a:pPr indent="0" lvl="0" marL="0" rtl="0" algn="l">
              <a:spcBef>
                <a:spcPts val="1200"/>
              </a:spcBef>
              <a:spcAft>
                <a:spcPts val="0"/>
              </a:spcAft>
              <a:buNone/>
            </a:pPr>
            <a:r>
              <a:t/>
            </a:r>
            <a:endParaRPr sz="1300"/>
          </a:p>
          <a:p>
            <a:pPr indent="0" lvl="0" marL="0" rtl="0" algn="l">
              <a:spcBef>
                <a:spcPts val="1200"/>
              </a:spcBef>
              <a:spcAft>
                <a:spcPts val="0"/>
              </a:spcAft>
              <a:buNone/>
            </a:pPr>
            <a:r>
              <a:t/>
            </a:r>
            <a:endParaRPr sz="1300"/>
          </a:p>
          <a:p>
            <a:pPr indent="0" lvl="0" marL="0" rtl="0" algn="l">
              <a:spcBef>
                <a:spcPts val="1200"/>
              </a:spcBef>
              <a:spcAft>
                <a:spcPts val="0"/>
              </a:spcAft>
              <a:buNone/>
            </a:pPr>
            <a:r>
              <a:t/>
            </a:r>
            <a:endParaRPr sz="1300"/>
          </a:p>
          <a:p>
            <a:pPr indent="0" lvl="0" marL="0" rtl="0" algn="l">
              <a:spcBef>
                <a:spcPts val="1200"/>
              </a:spcBef>
              <a:spcAft>
                <a:spcPts val="0"/>
              </a:spcAft>
              <a:buNone/>
            </a:pPr>
            <a:r>
              <a:t/>
            </a:r>
            <a:endParaRPr sz="1300"/>
          </a:p>
          <a:p>
            <a:pPr indent="0" lvl="0" marL="0" rtl="0" algn="l">
              <a:spcBef>
                <a:spcPts val="1200"/>
              </a:spcBef>
              <a:spcAft>
                <a:spcPts val="0"/>
              </a:spcAft>
              <a:buNone/>
            </a:pPr>
            <a:r>
              <a:t/>
            </a:r>
            <a:endParaRPr sz="1100"/>
          </a:p>
          <a:p>
            <a:pPr indent="0" lvl="0" marL="0" rtl="0" algn="l">
              <a:spcBef>
                <a:spcPts val="1200"/>
              </a:spcBef>
              <a:spcAft>
                <a:spcPts val="0"/>
              </a:spcAft>
              <a:buNone/>
            </a:pPr>
            <a:r>
              <a:t/>
            </a:r>
            <a:endParaRPr sz="1100"/>
          </a:p>
          <a:p>
            <a:pPr indent="0" lvl="0" marL="0" rtl="0" algn="l">
              <a:spcBef>
                <a:spcPts val="1200"/>
              </a:spcBef>
              <a:spcAft>
                <a:spcPts val="0"/>
              </a:spcAft>
              <a:buNone/>
            </a:pPr>
            <a:r>
              <a:t/>
            </a:r>
            <a:endParaRPr sz="1100"/>
          </a:p>
          <a:p>
            <a:pPr indent="0" lvl="0" marL="0" rtl="0" algn="l">
              <a:spcBef>
                <a:spcPts val="1200"/>
              </a:spcBef>
              <a:spcAft>
                <a:spcPts val="0"/>
              </a:spcAft>
              <a:buNone/>
            </a:pPr>
            <a:r>
              <a:t/>
            </a:r>
            <a:endParaRPr sz="1100"/>
          </a:p>
          <a:p>
            <a:pPr indent="457200" lvl="0" marL="0" rtl="0" algn="l">
              <a:spcBef>
                <a:spcPts val="1200"/>
              </a:spcBef>
              <a:spcAft>
                <a:spcPts val="0"/>
              </a:spcAft>
              <a:buNone/>
            </a:pPr>
            <a:r>
              <a:t/>
            </a:r>
            <a:endParaRPr sz="1500"/>
          </a:p>
          <a:p>
            <a:pPr indent="0" lvl="0" marL="0" rtl="0" algn="l">
              <a:spcBef>
                <a:spcPts val="1200"/>
              </a:spcBef>
              <a:spcAft>
                <a:spcPts val="0"/>
              </a:spcAft>
              <a:buNone/>
            </a:pPr>
            <a:r>
              <a:t/>
            </a:r>
            <a:endParaRPr sz="1500"/>
          </a:p>
          <a:p>
            <a:pPr indent="0" lvl="0" marL="0" rtl="0" algn="l">
              <a:spcBef>
                <a:spcPts val="1200"/>
              </a:spcBef>
              <a:spcAft>
                <a:spcPts val="1200"/>
              </a:spcAft>
              <a:buNone/>
            </a:pPr>
            <a:r>
              <a:t/>
            </a:r>
            <a:endParaRPr sz="1500"/>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4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sz="2244"/>
              <a:t>Лингвистическая избыточность: цвет</a:t>
            </a:r>
            <a:endParaRPr sz="2244"/>
          </a:p>
          <a:p>
            <a:pPr indent="0" lvl="0" marL="0" rtl="0" algn="l">
              <a:spcBef>
                <a:spcPts val="0"/>
              </a:spcBef>
              <a:spcAft>
                <a:spcPts val="0"/>
              </a:spcAft>
              <a:buNone/>
            </a:pPr>
            <a:r>
              <a:t/>
            </a:r>
            <a:endParaRPr sz="2244"/>
          </a:p>
          <a:p>
            <a:pPr indent="0" lvl="0" marL="0" rtl="0" algn="l">
              <a:spcBef>
                <a:spcPts val="0"/>
              </a:spcBef>
              <a:spcAft>
                <a:spcPts val="0"/>
              </a:spcAft>
              <a:buNone/>
            </a:pPr>
            <a:r>
              <a:t/>
            </a:r>
            <a:endParaRPr/>
          </a:p>
        </p:txBody>
      </p:sp>
      <p:sp>
        <p:nvSpPr>
          <p:cNvPr id="263" name="Google Shape;263;p46"/>
          <p:cNvSpPr txBox="1"/>
          <p:nvPr>
            <p:ph idx="1" type="body"/>
          </p:nvPr>
        </p:nvSpPr>
        <p:spPr>
          <a:xfrm>
            <a:off x="242500" y="936450"/>
            <a:ext cx="8520600" cy="42072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AutoNum type="arabicParenBoth"/>
            </a:pPr>
            <a:r>
              <a:rPr lang="ru" sz="1300"/>
              <a:t>a. Фильм скучный и неинтересный.</a:t>
            </a:r>
            <a:endParaRPr sz="1300"/>
          </a:p>
          <a:p>
            <a:pPr indent="457200" lvl="0" marL="0" rtl="0" algn="l">
              <a:spcBef>
                <a:spcPts val="1200"/>
              </a:spcBef>
              <a:spcAft>
                <a:spcPts val="0"/>
              </a:spcAft>
              <a:buNone/>
            </a:pPr>
            <a:r>
              <a:rPr lang="ru" sz="1300"/>
              <a:t>b. Он понял и осознал свою ошибку.</a:t>
            </a:r>
            <a:endParaRPr sz="1300"/>
          </a:p>
          <a:p>
            <a:pPr indent="0" lvl="0" marL="0" rtl="0" algn="l">
              <a:spcBef>
                <a:spcPts val="1200"/>
              </a:spcBef>
              <a:spcAft>
                <a:spcPts val="0"/>
              </a:spcAft>
              <a:buNone/>
            </a:pPr>
            <a:r>
              <a:rPr lang="ru" sz="1300"/>
              <a:t>(2)	a. Перед собеседниками находятся синяя кружка, красная тарелка, зеленая ложка.</a:t>
            </a:r>
            <a:endParaRPr sz="1300"/>
          </a:p>
          <a:p>
            <a:pPr indent="457200" lvl="0" marL="0" rtl="0" algn="l">
              <a:spcBef>
                <a:spcPts val="1200"/>
              </a:spcBef>
              <a:spcAft>
                <a:spcPts val="0"/>
              </a:spcAft>
              <a:buNone/>
            </a:pPr>
            <a:r>
              <a:rPr lang="ru" sz="1300"/>
              <a:t>b. Перед собеседниками находятся синяя кружка, синяя тарелка, синяя ложка.</a:t>
            </a:r>
            <a:endParaRPr sz="1300"/>
          </a:p>
          <a:p>
            <a:pPr indent="457200" lvl="0" marL="0" rtl="0" algn="l">
              <a:spcBef>
                <a:spcPts val="1200"/>
              </a:spcBef>
              <a:spcAft>
                <a:spcPts val="0"/>
              </a:spcAft>
              <a:buNone/>
            </a:pPr>
            <a:r>
              <a:rPr lang="ru" sz="1300"/>
              <a:t>c. Перед собеседниками находятся синяя кружка, красная кружка, зеленая ложка.</a:t>
            </a:r>
            <a:endParaRPr sz="1300"/>
          </a:p>
          <a:p>
            <a:pPr indent="457200" lvl="0" marL="0" rtl="0" algn="l">
              <a:spcBef>
                <a:spcPts val="1200"/>
              </a:spcBef>
              <a:spcAft>
                <a:spcPts val="0"/>
              </a:spcAft>
              <a:buNone/>
            </a:pPr>
            <a:r>
              <a:rPr lang="ru" sz="1300"/>
              <a:t>А: Дай мне синюю кружку!</a:t>
            </a:r>
            <a:endParaRPr sz="1300"/>
          </a:p>
          <a:p>
            <a:pPr indent="0" lvl="0" marL="0" rtl="0" algn="l">
              <a:spcBef>
                <a:spcPts val="1200"/>
              </a:spcBef>
              <a:spcAft>
                <a:spcPts val="0"/>
              </a:spcAft>
              <a:buNone/>
            </a:pPr>
            <a:r>
              <a:rPr lang="ru" sz="1300"/>
              <a:t>В каком из сценариев (2 a, b, c) высказывание А можно считать информативным? </a:t>
            </a:r>
            <a:endParaRPr sz="1300"/>
          </a:p>
          <a:p>
            <a:pPr indent="0" lvl="0" marL="0" rtl="0" algn="l">
              <a:spcBef>
                <a:spcPts val="1200"/>
              </a:spcBef>
              <a:spcAft>
                <a:spcPts val="0"/>
              </a:spcAft>
              <a:buNone/>
            </a:pPr>
            <a:r>
              <a:rPr lang="ru" sz="1300"/>
              <a:t>В каком из сценариев (2 a, b, c) высказывание А можно считать сверхинформативным?</a:t>
            </a:r>
            <a:endParaRPr sz="1300"/>
          </a:p>
          <a:p>
            <a:pPr indent="0" lvl="0" marL="0" rtl="0" algn="l">
              <a:spcBef>
                <a:spcPts val="1200"/>
              </a:spcBef>
              <a:spcAft>
                <a:spcPts val="0"/>
              </a:spcAft>
              <a:buNone/>
            </a:pPr>
            <a:r>
              <a:rPr b="1" lang="ru" sz="1300"/>
              <a:t>Сверхинформативность</a:t>
            </a:r>
            <a:r>
              <a:rPr lang="ru" sz="1300"/>
              <a:t> – указывается признак предмета, который по многим другим признакам является единственным в поле зрения говорящего и слушающего (Rubio-Fernandez, 2016).</a:t>
            </a:r>
            <a:endParaRPr sz="1300"/>
          </a:p>
          <a:p>
            <a:pPr indent="0" lvl="0" marL="0" rtl="0" algn="l">
              <a:spcBef>
                <a:spcPts val="1200"/>
              </a:spcBef>
              <a:spcAft>
                <a:spcPts val="0"/>
              </a:spcAft>
              <a:buNone/>
            </a:pPr>
            <a:r>
              <a:rPr lang="ru" sz="1300"/>
              <a:t>Почему возможны сверхинформативные высказывания, если они нарушают грайсовскую максиму количества?</a:t>
            </a:r>
            <a:endParaRPr sz="1300"/>
          </a:p>
          <a:p>
            <a:pPr indent="0" lvl="0" marL="0" rtl="0" algn="l">
              <a:spcBef>
                <a:spcPts val="1200"/>
              </a:spcBef>
              <a:spcAft>
                <a:spcPts val="0"/>
              </a:spcAft>
              <a:buClr>
                <a:schemeClr val="dk1"/>
              </a:buClr>
              <a:buSzPts val="1100"/>
              <a:buFont typeface="Arial"/>
              <a:buNone/>
            </a:pPr>
            <a:r>
              <a:t/>
            </a:r>
            <a:endParaRPr sz="1300"/>
          </a:p>
          <a:p>
            <a:pPr indent="0" lvl="0" marL="0" rtl="0" algn="l">
              <a:spcBef>
                <a:spcPts val="1200"/>
              </a:spcBef>
              <a:spcAft>
                <a:spcPts val="0"/>
              </a:spcAft>
              <a:buNone/>
            </a:pPr>
            <a:r>
              <a:t/>
            </a:r>
            <a:endParaRPr sz="1300"/>
          </a:p>
          <a:p>
            <a:pPr indent="0" lvl="0" marL="0" rtl="0" algn="l">
              <a:spcBef>
                <a:spcPts val="1200"/>
              </a:spcBef>
              <a:spcAft>
                <a:spcPts val="0"/>
              </a:spcAft>
              <a:buNone/>
            </a:pPr>
            <a:r>
              <a:t/>
            </a:r>
            <a:endParaRPr sz="1300"/>
          </a:p>
          <a:p>
            <a:pPr indent="0" lvl="0" marL="0" rtl="0" algn="l">
              <a:spcBef>
                <a:spcPts val="1200"/>
              </a:spcBef>
              <a:spcAft>
                <a:spcPts val="0"/>
              </a:spcAft>
              <a:buNone/>
            </a:pPr>
            <a:r>
              <a:t/>
            </a:r>
            <a:endParaRPr sz="1300"/>
          </a:p>
          <a:p>
            <a:pPr indent="0" lvl="0" marL="0" rtl="0" algn="l">
              <a:spcBef>
                <a:spcPts val="1200"/>
              </a:spcBef>
              <a:spcAft>
                <a:spcPts val="0"/>
              </a:spcAft>
              <a:buNone/>
            </a:pPr>
            <a:r>
              <a:t/>
            </a:r>
            <a:endParaRPr sz="1300"/>
          </a:p>
          <a:p>
            <a:pPr indent="0" lvl="0" marL="0" rtl="0" algn="l">
              <a:spcBef>
                <a:spcPts val="1200"/>
              </a:spcBef>
              <a:spcAft>
                <a:spcPts val="0"/>
              </a:spcAft>
              <a:buNone/>
            </a:pPr>
            <a:r>
              <a:t/>
            </a:r>
            <a:endParaRPr sz="1300"/>
          </a:p>
          <a:p>
            <a:pPr indent="0" lvl="0" marL="0" rtl="0" algn="l">
              <a:spcBef>
                <a:spcPts val="1200"/>
              </a:spcBef>
              <a:spcAft>
                <a:spcPts val="0"/>
              </a:spcAft>
              <a:buNone/>
            </a:pPr>
            <a:r>
              <a:t/>
            </a:r>
            <a:endParaRPr sz="1300"/>
          </a:p>
          <a:p>
            <a:pPr indent="0" lvl="0" marL="0" rtl="0" algn="l">
              <a:spcBef>
                <a:spcPts val="1200"/>
              </a:spcBef>
              <a:spcAft>
                <a:spcPts val="0"/>
              </a:spcAft>
              <a:buNone/>
            </a:pPr>
            <a:r>
              <a:t/>
            </a:r>
            <a:endParaRPr sz="1300"/>
          </a:p>
          <a:p>
            <a:pPr indent="0" lvl="0" marL="0" rtl="0" algn="l">
              <a:spcBef>
                <a:spcPts val="1200"/>
              </a:spcBef>
              <a:spcAft>
                <a:spcPts val="0"/>
              </a:spcAft>
              <a:buNone/>
            </a:pPr>
            <a:r>
              <a:t/>
            </a:r>
            <a:endParaRPr sz="1300"/>
          </a:p>
          <a:p>
            <a:pPr indent="0" lvl="0" marL="0" rtl="0" algn="l">
              <a:spcBef>
                <a:spcPts val="1200"/>
              </a:spcBef>
              <a:spcAft>
                <a:spcPts val="0"/>
              </a:spcAft>
              <a:buNone/>
            </a:pPr>
            <a:r>
              <a:t/>
            </a:r>
            <a:endParaRPr sz="1300"/>
          </a:p>
          <a:p>
            <a:pPr indent="0" lvl="0" marL="0" rtl="0" algn="l">
              <a:spcBef>
                <a:spcPts val="1200"/>
              </a:spcBef>
              <a:spcAft>
                <a:spcPts val="0"/>
              </a:spcAft>
              <a:buNone/>
            </a:pPr>
            <a:r>
              <a:t/>
            </a:r>
            <a:endParaRPr sz="1100"/>
          </a:p>
          <a:p>
            <a:pPr indent="0" lvl="0" marL="0" rtl="0" algn="l">
              <a:spcBef>
                <a:spcPts val="1200"/>
              </a:spcBef>
              <a:spcAft>
                <a:spcPts val="0"/>
              </a:spcAft>
              <a:buNone/>
            </a:pPr>
            <a:r>
              <a:t/>
            </a:r>
            <a:endParaRPr sz="1100"/>
          </a:p>
          <a:p>
            <a:pPr indent="0" lvl="0" marL="0" rtl="0" algn="l">
              <a:spcBef>
                <a:spcPts val="1200"/>
              </a:spcBef>
              <a:spcAft>
                <a:spcPts val="0"/>
              </a:spcAft>
              <a:buNone/>
            </a:pPr>
            <a:r>
              <a:t/>
            </a:r>
            <a:endParaRPr sz="1100"/>
          </a:p>
          <a:p>
            <a:pPr indent="0" lvl="0" marL="0" rtl="0" algn="l">
              <a:spcBef>
                <a:spcPts val="1200"/>
              </a:spcBef>
              <a:spcAft>
                <a:spcPts val="0"/>
              </a:spcAft>
              <a:buNone/>
            </a:pPr>
            <a:r>
              <a:t/>
            </a:r>
            <a:endParaRPr sz="1100"/>
          </a:p>
          <a:p>
            <a:pPr indent="457200" lvl="0" marL="0" rtl="0" algn="l">
              <a:spcBef>
                <a:spcPts val="1200"/>
              </a:spcBef>
              <a:spcAft>
                <a:spcPts val="0"/>
              </a:spcAft>
              <a:buNone/>
            </a:pPr>
            <a:r>
              <a:t/>
            </a:r>
            <a:endParaRPr sz="1500"/>
          </a:p>
          <a:p>
            <a:pPr indent="0" lvl="0" marL="0" rtl="0" algn="l">
              <a:spcBef>
                <a:spcPts val="1200"/>
              </a:spcBef>
              <a:spcAft>
                <a:spcPts val="0"/>
              </a:spcAft>
              <a:buNone/>
            </a:pPr>
            <a:r>
              <a:t/>
            </a:r>
            <a:endParaRPr sz="1500"/>
          </a:p>
          <a:p>
            <a:pPr indent="0" lvl="0" marL="0" rtl="0" algn="l">
              <a:spcBef>
                <a:spcPts val="1200"/>
              </a:spcBef>
              <a:spcAft>
                <a:spcPts val="1200"/>
              </a:spcAft>
              <a:buNone/>
            </a:pPr>
            <a:r>
              <a:t/>
            </a:r>
            <a:endParaRPr sz="1500"/>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 name="Shape 267"/>
        <p:cNvGrpSpPr/>
        <p:nvPr/>
      </p:nvGrpSpPr>
      <p:grpSpPr>
        <a:xfrm>
          <a:off x="0" y="0"/>
          <a:ext cx="0" cy="0"/>
          <a:chOff x="0" y="0"/>
          <a:chExt cx="0" cy="0"/>
        </a:xfrm>
      </p:grpSpPr>
      <p:sp>
        <p:nvSpPr>
          <p:cNvPr id="268" name="Google Shape;268;p4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sz="2244"/>
              <a:t>Лингвистическая избыточность: цвет</a:t>
            </a:r>
            <a:endParaRPr sz="2244"/>
          </a:p>
          <a:p>
            <a:pPr indent="0" lvl="0" marL="0" rtl="0" algn="l">
              <a:spcBef>
                <a:spcPts val="0"/>
              </a:spcBef>
              <a:spcAft>
                <a:spcPts val="0"/>
              </a:spcAft>
              <a:buNone/>
            </a:pPr>
            <a:r>
              <a:t/>
            </a:r>
            <a:endParaRPr sz="2244"/>
          </a:p>
          <a:p>
            <a:pPr indent="0" lvl="0" marL="0" rtl="0" algn="l">
              <a:spcBef>
                <a:spcPts val="0"/>
              </a:spcBef>
              <a:spcAft>
                <a:spcPts val="0"/>
              </a:spcAft>
              <a:buNone/>
            </a:pPr>
            <a:r>
              <a:t/>
            </a:r>
            <a:endParaRPr/>
          </a:p>
        </p:txBody>
      </p:sp>
      <p:sp>
        <p:nvSpPr>
          <p:cNvPr id="269" name="Google Shape;269;p47"/>
          <p:cNvSpPr txBox="1"/>
          <p:nvPr>
            <p:ph idx="1" type="body"/>
          </p:nvPr>
        </p:nvSpPr>
        <p:spPr>
          <a:xfrm>
            <a:off x="242500" y="936450"/>
            <a:ext cx="8520600" cy="420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ru" sz="1300"/>
              <a:t>Сверхинформативность</a:t>
            </a:r>
            <a:r>
              <a:rPr lang="ru" sz="1300"/>
              <a:t> – указывается признак предмета, который по многим другим признакам является единственным в поле зрения говорящего и слушающего (Rubio-Fernandez, 2016).</a:t>
            </a:r>
            <a:endParaRPr sz="1300"/>
          </a:p>
          <a:p>
            <a:pPr indent="0" lvl="0" marL="0" rtl="0" algn="l">
              <a:spcBef>
                <a:spcPts val="1200"/>
              </a:spcBef>
              <a:spcAft>
                <a:spcPts val="0"/>
              </a:spcAft>
              <a:buNone/>
            </a:pPr>
            <a:r>
              <a:rPr lang="ru" sz="1300"/>
              <a:t>Почему возможны сверхинформативные высказывания, если они нарушают грайсовскую максиму количества?</a:t>
            </a:r>
            <a:endParaRPr sz="1300"/>
          </a:p>
          <a:p>
            <a:pPr indent="0" lvl="0" marL="0" rtl="0" algn="l">
              <a:spcBef>
                <a:spcPts val="1200"/>
              </a:spcBef>
              <a:spcAft>
                <a:spcPts val="0"/>
              </a:spcAft>
              <a:buNone/>
            </a:pPr>
            <a:r>
              <a:rPr lang="ru" sz="1300"/>
              <a:t>С</a:t>
            </a:r>
            <a:r>
              <a:rPr lang="ru" sz="1300"/>
              <a:t>верхинформативные высказывания могут быть эффективными высказываниями, если они делают диалог кооперативным. Паула Рубио-Фернандес понимает эффективность аналогично информативности, только для повелительных и вопросительных предложений. Приблизительно эффективность можно определить так: делай вклад в коммуникацию настолько эффективным, насколько это требуется.</a:t>
            </a:r>
            <a:endParaRPr sz="1300"/>
          </a:p>
          <a:p>
            <a:pPr indent="0" lvl="0" marL="0" rtl="0" algn="l">
              <a:spcBef>
                <a:spcPts val="1200"/>
              </a:spcBef>
              <a:spcAft>
                <a:spcPts val="0"/>
              </a:spcAft>
              <a:buNone/>
            </a:pPr>
            <a:r>
              <a:rPr lang="ru" sz="1300"/>
              <a:t>Цвет уникален по сравнению с другими измерениями, размером, формой, материалом, узором, которые обычно не сверхспецифицируются.</a:t>
            </a:r>
            <a:endParaRPr sz="1300"/>
          </a:p>
          <a:p>
            <a:pPr indent="0" lvl="0" marL="0" rtl="0" algn="l">
              <a:spcBef>
                <a:spcPts val="1200"/>
              </a:spcBef>
              <a:spcAft>
                <a:spcPts val="0"/>
              </a:spcAft>
              <a:buNone/>
            </a:pPr>
            <a:r>
              <a:rPr lang="ru" sz="1300"/>
              <a:t>Как вам кажется, в чем уникальность цвета?</a:t>
            </a:r>
            <a:endParaRPr sz="1300"/>
          </a:p>
          <a:p>
            <a:pPr indent="0" lvl="0" marL="0" rtl="0" algn="l">
              <a:spcBef>
                <a:spcPts val="1200"/>
              </a:spcBef>
              <a:spcAft>
                <a:spcPts val="0"/>
              </a:spcAft>
              <a:buNone/>
            </a:pPr>
            <a:r>
              <a:t/>
            </a:r>
            <a:endParaRPr sz="1300"/>
          </a:p>
          <a:p>
            <a:pPr indent="0" lvl="0" marL="0" rtl="0" algn="l">
              <a:spcBef>
                <a:spcPts val="1200"/>
              </a:spcBef>
              <a:spcAft>
                <a:spcPts val="0"/>
              </a:spcAft>
              <a:buNone/>
            </a:pPr>
            <a:r>
              <a:t/>
            </a:r>
            <a:endParaRPr sz="1300"/>
          </a:p>
          <a:p>
            <a:pPr indent="0" lvl="0" marL="0" rtl="0" algn="l">
              <a:spcBef>
                <a:spcPts val="1200"/>
              </a:spcBef>
              <a:spcAft>
                <a:spcPts val="0"/>
              </a:spcAft>
              <a:buNone/>
            </a:pPr>
            <a:r>
              <a:t/>
            </a:r>
            <a:endParaRPr sz="1300"/>
          </a:p>
          <a:p>
            <a:pPr indent="0" lvl="0" marL="0" rtl="0" algn="l">
              <a:spcBef>
                <a:spcPts val="1200"/>
              </a:spcBef>
              <a:spcAft>
                <a:spcPts val="0"/>
              </a:spcAft>
              <a:buNone/>
            </a:pPr>
            <a:r>
              <a:t/>
            </a:r>
            <a:endParaRPr sz="1300"/>
          </a:p>
          <a:p>
            <a:pPr indent="0" lvl="0" marL="0" rtl="0" algn="l">
              <a:spcBef>
                <a:spcPts val="1200"/>
              </a:spcBef>
              <a:spcAft>
                <a:spcPts val="0"/>
              </a:spcAft>
              <a:buNone/>
            </a:pPr>
            <a:r>
              <a:t/>
            </a:r>
            <a:endParaRPr sz="1300"/>
          </a:p>
          <a:p>
            <a:pPr indent="0" lvl="0" marL="0" rtl="0" algn="l">
              <a:spcBef>
                <a:spcPts val="1200"/>
              </a:spcBef>
              <a:spcAft>
                <a:spcPts val="0"/>
              </a:spcAft>
              <a:buNone/>
            </a:pPr>
            <a:r>
              <a:t/>
            </a:r>
            <a:endParaRPr sz="1300"/>
          </a:p>
          <a:p>
            <a:pPr indent="0" lvl="0" marL="0" rtl="0" algn="l">
              <a:spcBef>
                <a:spcPts val="1200"/>
              </a:spcBef>
              <a:spcAft>
                <a:spcPts val="0"/>
              </a:spcAft>
              <a:buNone/>
            </a:pPr>
            <a:r>
              <a:t/>
            </a:r>
            <a:endParaRPr sz="1300"/>
          </a:p>
          <a:p>
            <a:pPr indent="0" lvl="0" marL="0" rtl="0" algn="l">
              <a:spcBef>
                <a:spcPts val="1200"/>
              </a:spcBef>
              <a:spcAft>
                <a:spcPts val="0"/>
              </a:spcAft>
              <a:buNone/>
            </a:pPr>
            <a:r>
              <a:t/>
            </a:r>
            <a:endParaRPr sz="1300"/>
          </a:p>
          <a:p>
            <a:pPr indent="0" lvl="0" marL="0" rtl="0" algn="l">
              <a:spcBef>
                <a:spcPts val="1200"/>
              </a:spcBef>
              <a:spcAft>
                <a:spcPts val="0"/>
              </a:spcAft>
              <a:buNone/>
            </a:pPr>
            <a:r>
              <a:t/>
            </a:r>
            <a:endParaRPr sz="1300"/>
          </a:p>
          <a:p>
            <a:pPr indent="0" lvl="0" marL="0" rtl="0" algn="l">
              <a:spcBef>
                <a:spcPts val="1200"/>
              </a:spcBef>
              <a:spcAft>
                <a:spcPts val="0"/>
              </a:spcAft>
              <a:buNone/>
            </a:pPr>
            <a:r>
              <a:t/>
            </a:r>
            <a:endParaRPr sz="1300"/>
          </a:p>
          <a:p>
            <a:pPr indent="0" lvl="0" marL="0" rtl="0" algn="l">
              <a:spcBef>
                <a:spcPts val="1200"/>
              </a:spcBef>
              <a:spcAft>
                <a:spcPts val="0"/>
              </a:spcAft>
              <a:buNone/>
            </a:pPr>
            <a:r>
              <a:t/>
            </a:r>
            <a:endParaRPr sz="1100"/>
          </a:p>
          <a:p>
            <a:pPr indent="0" lvl="0" marL="0" rtl="0" algn="l">
              <a:spcBef>
                <a:spcPts val="1200"/>
              </a:spcBef>
              <a:spcAft>
                <a:spcPts val="0"/>
              </a:spcAft>
              <a:buNone/>
            </a:pPr>
            <a:r>
              <a:t/>
            </a:r>
            <a:endParaRPr sz="1100"/>
          </a:p>
          <a:p>
            <a:pPr indent="0" lvl="0" marL="0" rtl="0" algn="l">
              <a:spcBef>
                <a:spcPts val="1200"/>
              </a:spcBef>
              <a:spcAft>
                <a:spcPts val="0"/>
              </a:spcAft>
              <a:buNone/>
            </a:pPr>
            <a:r>
              <a:t/>
            </a:r>
            <a:endParaRPr sz="1100"/>
          </a:p>
          <a:p>
            <a:pPr indent="0" lvl="0" marL="0" rtl="0" algn="l">
              <a:spcBef>
                <a:spcPts val="1200"/>
              </a:spcBef>
              <a:spcAft>
                <a:spcPts val="0"/>
              </a:spcAft>
              <a:buNone/>
            </a:pPr>
            <a:r>
              <a:t/>
            </a:r>
            <a:endParaRPr sz="1100"/>
          </a:p>
          <a:p>
            <a:pPr indent="457200" lvl="0" marL="0" rtl="0" algn="l">
              <a:spcBef>
                <a:spcPts val="1200"/>
              </a:spcBef>
              <a:spcAft>
                <a:spcPts val="0"/>
              </a:spcAft>
              <a:buNone/>
            </a:pPr>
            <a:r>
              <a:t/>
            </a:r>
            <a:endParaRPr sz="1500"/>
          </a:p>
          <a:p>
            <a:pPr indent="0" lvl="0" marL="0" rtl="0" algn="l">
              <a:spcBef>
                <a:spcPts val="1200"/>
              </a:spcBef>
              <a:spcAft>
                <a:spcPts val="0"/>
              </a:spcAft>
              <a:buNone/>
            </a:pPr>
            <a:r>
              <a:t/>
            </a:r>
            <a:endParaRPr sz="1500"/>
          </a:p>
          <a:p>
            <a:pPr indent="0" lvl="0" marL="0" rtl="0" algn="l">
              <a:spcBef>
                <a:spcPts val="1200"/>
              </a:spcBef>
              <a:spcAft>
                <a:spcPts val="1200"/>
              </a:spcAft>
              <a:buNone/>
            </a:pPr>
            <a:r>
              <a:t/>
            </a:r>
            <a:endParaRPr sz="1500"/>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4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sz="2244"/>
              <a:t>Лингвистическая избыточность: цвет</a:t>
            </a:r>
            <a:endParaRPr sz="2244"/>
          </a:p>
          <a:p>
            <a:pPr indent="0" lvl="0" marL="0" rtl="0" algn="l">
              <a:spcBef>
                <a:spcPts val="0"/>
              </a:spcBef>
              <a:spcAft>
                <a:spcPts val="0"/>
              </a:spcAft>
              <a:buNone/>
            </a:pPr>
            <a:r>
              <a:t/>
            </a:r>
            <a:endParaRPr sz="2244"/>
          </a:p>
          <a:p>
            <a:pPr indent="0" lvl="0" marL="0" rtl="0" algn="l">
              <a:spcBef>
                <a:spcPts val="0"/>
              </a:spcBef>
              <a:spcAft>
                <a:spcPts val="0"/>
              </a:spcAft>
              <a:buNone/>
            </a:pPr>
            <a:r>
              <a:t/>
            </a:r>
            <a:endParaRPr/>
          </a:p>
        </p:txBody>
      </p:sp>
      <p:sp>
        <p:nvSpPr>
          <p:cNvPr id="275" name="Google Shape;275;p48"/>
          <p:cNvSpPr txBox="1"/>
          <p:nvPr>
            <p:ph idx="1" type="body"/>
          </p:nvPr>
        </p:nvSpPr>
        <p:spPr>
          <a:xfrm>
            <a:off x="242500" y="936450"/>
            <a:ext cx="8520600" cy="389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ru" sz="1300"/>
              <a:t>Сверхинформативность</a:t>
            </a:r>
            <a:r>
              <a:rPr lang="ru" sz="1300"/>
              <a:t> – указывается признак предмета, который по многим другим признакам является единственным в поле зрения говорящего и слушающего (Rubio-Fernandez, 2016).</a:t>
            </a:r>
            <a:endParaRPr sz="1300"/>
          </a:p>
          <a:p>
            <a:pPr indent="0" lvl="0" marL="0" rtl="0" algn="l">
              <a:spcBef>
                <a:spcPts val="1200"/>
              </a:spcBef>
              <a:spcAft>
                <a:spcPts val="0"/>
              </a:spcAft>
              <a:buNone/>
            </a:pPr>
            <a:r>
              <a:rPr lang="ru" sz="1300"/>
              <a:t>Цвет уникален по сравнению с другими измерениями, размером, формой, материалом, узором, которые обычно не сверхспецифицируются.</a:t>
            </a:r>
            <a:endParaRPr sz="1300"/>
          </a:p>
          <a:p>
            <a:pPr indent="0" lvl="0" marL="0" rtl="0" algn="l">
              <a:spcBef>
                <a:spcPts val="1200"/>
              </a:spcBef>
              <a:spcAft>
                <a:spcPts val="0"/>
              </a:spcAft>
              <a:buNone/>
            </a:pPr>
            <a:r>
              <a:rPr lang="ru" sz="1300"/>
              <a:t>Как вам кажется, в чем уникальность цвета? </a:t>
            </a:r>
            <a:endParaRPr sz="1300"/>
          </a:p>
          <a:p>
            <a:pPr indent="0" lvl="0" marL="0" rtl="0" algn="l">
              <a:spcBef>
                <a:spcPts val="1200"/>
              </a:spcBef>
              <a:spcAft>
                <a:spcPts val="0"/>
              </a:spcAft>
              <a:buNone/>
            </a:pPr>
            <a:r>
              <a:rPr lang="ru" sz="1300"/>
              <a:t>Цвет </a:t>
            </a:r>
            <a:r>
              <a:rPr lang="ru" sz="1300"/>
              <a:t>является абсолютным признаком (не варьируемым от предмета к предмету), для некоторых категорий объектов неотъемлемым, постоянным и перцептивно выделенным.</a:t>
            </a:r>
            <a:endParaRPr sz="1300"/>
          </a:p>
          <a:p>
            <a:pPr indent="0" lvl="0" marL="0" rtl="0" algn="l">
              <a:spcBef>
                <a:spcPts val="1200"/>
              </a:spcBef>
              <a:spcAft>
                <a:spcPts val="0"/>
              </a:spcAft>
              <a:buNone/>
            </a:pPr>
            <a:r>
              <a:t/>
            </a:r>
            <a:endParaRPr sz="1300"/>
          </a:p>
          <a:p>
            <a:pPr indent="0" lvl="0" marL="0" rtl="0" algn="l">
              <a:spcBef>
                <a:spcPts val="1200"/>
              </a:spcBef>
              <a:spcAft>
                <a:spcPts val="0"/>
              </a:spcAft>
              <a:buNone/>
            </a:pPr>
            <a:r>
              <a:t/>
            </a:r>
            <a:endParaRPr sz="1300"/>
          </a:p>
          <a:p>
            <a:pPr indent="0" lvl="0" marL="0" rtl="0" algn="l">
              <a:spcBef>
                <a:spcPts val="1200"/>
              </a:spcBef>
              <a:spcAft>
                <a:spcPts val="0"/>
              </a:spcAft>
              <a:buNone/>
            </a:pPr>
            <a:r>
              <a:t/>
            </a:r>
            <a:endParaRPr sz="1300"/>
          </a:p>
          <a:p>
            <a:pPr indent="0" lvl="0" marL="0" rtl="0" algn="l">
              <a:spcBef>
                <a:spcPts val="1200"/>
              </a:spcBef>
              <a:spcAft>
                <a:spcPts val="0"/>
              </a:spcAft>
              <a:buNone/>
            </a:pPr>
            <a:r>
              <a:t/>
            </a:r>
            <a:endParaRPr sz="1300"/>
          </a:p>
          <a:p>
            <a:pPr indent="0" lvl="0" marL="0" rtl="0" algn="l">
              <a:spcBef>
                <a:spcPts val="1200"/>
              </a:spcBef>
              <a:spcAft>
                <a:spcPts val="0"/>
              </a:spcAft>
              <a:buNone/>
            </a:pPr>
            <a:r>
              <a:t/>
            </a:r>
            <a:endParaRPr sz="1300"/>
          </a:p>
          <a:p>
            <a:pPr indent="0" lvl="0" marL="0" rtl="0" algn="l">
              <a:spcBef>
                <a:spcPts val="1200"/>
              </a:spcBef>
              <a:spcAft>
                <a:spcPts val="0"/>
              </a:spcAft>
              <a:buNone/>
            </a:pPr>
            <a:r>
              <a:t/>
            </a:r>
            <a:endParaRPr sz="1300"/>
          </a:p>
          <a:p>
            <a:pPr indent="0" lvl="0" marL="0" rtl="0" algn="l">
              <a:spcBef>
                <a:spcPts val="1200"/>
              </a:spcBef>
              <a:spcAft>
                <a:spcPts val="0"/>
              </a:spcAft>
              <a:buNone/>
            </a:pPr>
            <a:r>
              <a:t/>
            </a:r>
            <a:endParaRPr sz="1300"/>
          </a:p>
          <a:p>
            <a:pPr indent="0" lvl="0" marL="0" rtl="0" algn="l">
              <a:spcBef>
                <a:spcPts val="1200"/>
              </a:spcBef>
              <a:spcAft>
                <a:spcPts val="0"/>
              </a:spcAft>
              <a:buNone/>
            </a:pPr>
            <a:r>
              <a:t/>
            </a:r>
            <a:endParaRPr sz="1300"/>
          </a:p>
          <a:p>
            <a:pPr indent="0" lvl="0" marL="0" rtl="0" algn="l">
              <a:spcBef>
                <a:spcPts val="1200"/>
              </a:spcBef>
              <a:spcAft>
                <a:spcPts val="0"/>
              </a:spcAft>
              <a:buNone/>
            </a:pPr>
            <a:r>
              <a:t/>
            </a:r>
            <a:endParaRPr sz="1300"/>
          </a:p>
          <a:p>
            <a:pPr indent="0" lvl="0" marL="0" rtl="0" algn="l">
              <a:spcBef>
                <a:spcPts val="1200"/>
              </a:spcBef>
              <a:spcAft>
                <a:spcPts val="0"/>
              </a:spcAft>
              <a:buNone/>
            </a:pPr>
            <a:r>
              <a:t/>
            </a:r>
            <a:endParaRPr sz="1300"/>
          </a:p>
          <a:p>
            <a:pPr indent="0" lvl="0" marL="0" rtl="0" algn="l">
              <a:spcBef>
                <a:spcPts val="1200"/>
              </a:spcBef>
              <a:spcAft>
                <a:spcPts val="0"/>
              </a:spcAft>
              <a:buNone/>
            </a:pPr>
            <a:r>
              <a:t/>
            </a:r>
            <a:endParaRPr sz="1300"/>
          </a:p>
          <a:p>
            <a:pPr indent="0" lvl="0" marL="0" rtl="0" algn="l">
              <a:spcBef>
                <a:spcPts val="1200"/>
              </a:spcBef>
              <a:spcAft>
                <a:spcPts val="0"/>
              </a:spcAft>
              <a:buNone/>
            </a:pPr>
            <a:r>
              <a:t/>
            </a:r>
            <a:endParaRPr sz="1300"/>
          </a:p>
          <a:p>
            <a:pPr indent="0" lvl="0" marL="0" rtl="0" algn="l">
              <a:spcBef>
                <a:spcPts val="1200"/>
              </a:spcBef>
              <a:spcAft>
                <a:spcPts val="0"/>
              </a:spcAft>
              <a:buNone/>
            </a:pPr>
            <a:r>
              <a:t/>
            </a:r>
            <a:endParaRPr sz="1300"/>
          </a:p>
          <a:p>
            <a:pPr indent="0" lvl="0" marL="0" rtl="0" algn="l">
              <a:spcBef>
                <a:spcPts val="1200"/>
              </a:spcBef>
              <a:spcAft>
                <a:spcPts val="0"/>
              </a:spcAft>
              <a:buNone/>
            </a:pPr>
            <a:r>
              <a:t/>
            </a:r>
            <a:endParaRPr sz="1300"/>
          </a:p>
          <a:p>
            <a:pPr indent="0" lvl="0" marL="0" rtl="0" algn="l">
              <a:spcBef>
                <a:spcPts val="1200"/>
              </a:spcBef>
              <a:spcAft>
                <a:spcPts val="0"/>
              </a:spcAft>
              <a:buNone/>
            </a:pPr>
            <a:r>
              <a:t/>
            </a:r>
            <a:endParaRPr sz="1100"/>
          </a:p>
          <a:p>
            <a:pPr indent="0" lvl="0" marL="0" rtl="0" algn="l">
              <a:spcBef>
                <a:spcPts val="1200"/>
              </a:spcBef>
              <a:spcAft>
                <a:spcPts val="0"/>
              </a:spcAft>
              <a:buNone/>
            </a:pPr>
            <a:r>
              <a:t/>
            </a:r>
            <a:endParaRPr sz="1100"/>
          </a:p>
          <a:p>
            <a:pPr indent="0" lvl="0" marL="0" rtl="0" algn="l">
              <a:spcBef>
                <a:spcPts val="1200"/>
              </a:spcBef>
              <a:spcAft>
                <a:spcPts val="0"/>
              </a:spcAft>
              <a:buNone/>
            </a:pPr>
            <a:r>
              <a:t/>
            </a:r>
            <a:endParaRPr sz="1100"/>
          </a:p>
          <a:p>
            <a:pPr indent="0" lvl="0" marL="0" rtl="0" algn="l">
              <a:spcBef>
                <a:spcPts val="1200"/>
              </a:spcBef>
              <a:spcAft>
                <a:spcPts val="0"/>
              </a:spcAft>
              <a:buNone/>
            </a:pPr>
            <a:r>
              <a:t/>
            </a:r>
            <a:endParaRPr sz="1100"/>
          </a:p>
          <a:p>
            <a:pPr indent="457200" lvl="0" marL="0" rtl="0" algn="l">
              <a:spcBef>
                <a:spcPts val="1200"/>
              </a:spcBef>
              <a:spcAft>
                <a:spcPts val="0"/>
              </a:spcAft>
              <a:buNone/>
            </a:pPr>
            <a:r>
              <a:t/>
            </a:r>
            <a:endParaRPr sz="1500"/>
          </a:p>
          <a:p>
            <a:pPr indent="0" lvl="0" marL="0" rtl="0" algn="l">
              <a:spcBef>
                <a:spcPts val="1200"/>
              </a:spcBef>
              <a:spcAft>
                <a:spcPts val="0"/>
              </a:spcAft>
              <a:buNone/>
            </a:pPr>
            <a:r>
              <a:t/>
            </a:r>
            <a:endParaRPr sz="1500"/>
          </a:p>
          <a:p>
            <a:pPr indent="0" lvl="0" marL="0" rtl="0" algn="l">
              <a:spcBef>
                <a:spcPts val="1200"/>
              </a:spcBef>
              <a:spcAft>
                <a:spcPts val="1200"/>
              </a:spcAft>
              <a:buNone/>
            </a:pPr>
            <a:r>
              <a:t/>
            </a:r>
            <a:endParaRPr sz="1500"/>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4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sz="2244"/>
              <a:t>Лингвистическая избыточность: цвет</a:t>
            </a:r>
            <a:endParaRPr sz="2244"/>
          </a:p>
          <a:p>
            <a:pPr indent="0" lvl="0" marL="0" rtl="0" algn="l">
              <a:spcBef>
                <a:spcPts val="0"/>
              </a:spcBef>
              <a:spcAft>
                <a:spcPts val="0"/>
              </a:spcAft>
              <a:buNone/>
            </a:pPr>
            <a:r>
              <a:t/>
            </a:r>
            <a:endParaRPr sz="2244"/>
          </a:p>
          <a:p>
            <a:pPr indent="0" lvl="0" marL="0" rtl="0" algn="l">
              <a:spcBef>
                <a:spcPts val="0"/>
              </a:spcBef>
              <a:spcAft>
                <a:spcPts val="0"/>
              </a:spcAft>
              <a:buNone/>
            </a:pPr>
            <a:r>
              <a:t/>
            </a:r>
            <a:endParaRPr/>
          </a:p>
        </p:txBody>
      </p:sp>
      <p:sp>
        <p:nvSpPr>
          <p:cNvPr id="281" name="Google Shape;281;p49"/>
          <p:cNvSpPr txBox="1"/>
          <p:nvPr>
            <p:ph idx="1" type="body"/>
          </p:nvPr>
        </p:nvSpPr>
        <p:spPr>
          <a:xfrm>
            <a:off x="242500" y="936450"/>
            <a:ext cx="8520600" cy="389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sz="1300"/>
              <a:t>Играет роль последовательность (consistency) испытуемого: если для решения конкретной задачи он выбирает стратегию специфицировать какой-либо признак, то он это делает на протяжении всего эксперимента.</a:t>
            </a:r>
            <a:endParaRPr sz="1300"/>
          </a:p>
          <a:p>
            <a:pPr indent="0" lvl="0" marL="0" rtl="0" algn="l">
              <a:spcBef>
                <a:spcPts val="1200"/>
              </a:spcBef>
              <a:spcAft>
                <a:spcPts val="0"/>
              </a:spcAft>
              <a:buNone/>
            </a:pPr>
            <a:r>
              <a:rPr lang="ru" sz="1300"/>
              <a:t>В полихромных контекстах (т.е. в контекстах, где представлены объекты различных цветов) избыточная спецификация цвета встречается чаще, чем в монохромных контекстах (т.е. в контекстах, где представлены объекты одного цвета.</a:t>
            </a:r>
            <a:endParaRPr sz="1300"/>
          </a:p>
          <a:p>
            <a:pPr indent="0" lvl="0" marL="0" rtl="0" algn="l">
              <a:spcBef>
                <a:spcPts val="1200"/>
              </a:spcBef>
              <a:spcAft>
                <a:spcPts val="0"/>
              </a:spcAft>
              <a:buNone/>
            </a:pPr>
            <a:r>
              <a:rPr lang="ru" sz="1300"/>
              <a:t>О</a:t>
            </a:r>
            <a:r>
              <a:rPr lang="ru" sz="1300"/>
              <a:t>бъекты нетипичных цветов (например: зеленая ворона, фиолетовый банан) чаще специфицируются по цвету, чем объекты вариативных цветов (одежда, обувь, посуда, транспорт, например: желтый костюм, красная тарелка), которые в свою очередь тоже чаще специфицируются по цвету, чем объекты стереотипных цветов (овощи, фрукты, животные, растения, например: желтый лимон или серый волк).</a:t>
            </a:r>
            <a:endParaRPr sz="1300"/>
          </a:p>
          <a:p>
            <a:pPr indent="0" lvl="0" marL="0" rtl="0" algn="l">
              <a:spcBef>
                <a:spcPts val="1200"/>
              </a:spcBef>
              <a:spcAft>
                <a:spcPts val="0"/>
              </a:spcAft>
              <a:buNone/>
            </a:pPr>
            <a:r>
              <a:rPr lang="ru" sz="1300"/>
              <a:t>Объекты вариативных цветов различаются по тому, играет ли для них цвет ключевую роль. Цвет одежды, посуды и других артефактов играет роль в нашей культуре, в то время как цвет геометрических фигур нет.</a:t>
            </a:r>
            <a:endParaRPr sz="1500"/>
          </a:p>
          <a:p>
            <a:pPr indent="0" lvl="0" marL="0" rtl="0" algn="l">
              <a:spcBef>
                <a:spcPts val="1200"/>
              </a:spcBef>
              <a:spcAft>
                <a:spcPts val="1200"/>
              </a:spcAft>
              <a:buNone/>
            </a:pPr>
            <a:r>
              <a:t/>
            </a:r>
            <a:endParaRPr sz="1500"/>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5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sz="2244"/>
              <a:t>Лингвистическая избыточность: цвет</a:t>
            </a:r>
            <a:endParaRPr sz="2244"/>
          </a:p>
          <a:p>
            <a:pPr indent="0" lvl="0" marL="0" rtl="0" algn="l">
              <a:spcBef>
                <a:spcPts val="0"/>
              </a:spcBef>
              <a:spcAft>
                <a:spcPts val="0"/>
              </a:spcAft>
              <a:buNone/>
            </a:pPr>
            <a:r>
              <a:t/>
            </a:r>
            <a:endParaRPr sz="2244"/>
          </a:p>
          <a:p>
            <a:pPr indent="0" lvl="0" marL="0" rtl="0" algn="l">
              <a:spcBef>
                <a:spcPts val="0"/>
              </a:spcBef>
              <a:spcAft>
                <a:spcPts val="0"/>
              </a:spcAft>
              <a:buNone/>
            </a:pPr>
            <a:r>
              <a:t/>
            </a:r>
            <a:endParaRPr/>
          </a:p>
        </p:txBody>
      </p:sp>
      <p:sp>
        <p:nvSpPr>
          <p:cNvPr id="287" name="Google Shape;287;p50"/>
          <p:cNvSpPr txBox="1"/>
          <p:nvPr>
            <p:ph idx="1" type="body"/>
          </p:nvPr>
        </p:nvSpPr>
        <p:spPr>
          <a:xfrm>
            <a:off x="242500" y="936450"/>
            <a:ext cx="8520600" cy="389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sz="1300"/>
              <a:t>Избыточное употребление лексических единиц (прежде всего, прилагательных), обозначающих цвет, нарушает грайсовскую максиму информативности, однако не нарушает предлагаемую взамен максиму эффективности. </a:t>
            </a:r>
            <a:endParaRPr sz="1300"/>
          </a:p>
          <a:p>
            <a:pPr indent="0" lvl="0" marL="0" rtl="0" algn="l">
              <a:spcBef>
                <a:spcPts val="1200"/>
              </a:spcBef>
              <a:spcAft>
                <a:spcPts val="0"/>
              </a:spcAft>
              <a:buNone/>
            </a:pPr>
            <a:r>
              <a:rPr lang="ru" sz="1300"/>
              <a:t>На это существует две причины. </a:t>
            </a:r>
            <a:endParaRPr sz="1300"/>
          </a:p>
          <a:p>
            <a:pPr indent="0" lvl="0" marL="0" rtl="0" algn="l">
              <a:spcBef>
                <a:spcPts val="1200"/>
              </a:spcBef>
              <a:spcAft>
                <a:spcPts val="0"/>
              </a:spcAft>
              <a:buNone/>
            </a:pPr>
            <a:r>
              <a:rPr lang="ru" sz="1300"/>
              <a:t>Во-первых, такое употребление помогает слушателю (быстрее, легче) визуально идентифицировать объект: цвет существенно отличается от других признаков целым набором параметров. </a:t>
            </a:r>
            <a:endParaRPr sz="1300"/>
          </a:p>
          <a:p>
            <a:pPr indent="0" lvl="0" marL="0" rtl="0" algn="l">
              <a:spcBef>
                <a:spcPts val="1200"/>
              </a:spcBef>
              <a:spcAft>
                <a:spcPts val="0"/>
              </a:spcAft>
              <a:buNone/>
            </a:pPr>
            <a:r>
              <a:rPr lang="ru" sz="1300"/>
              <a:t>Во-вторых, цвет является важной характеристикой определенных категорий объектов.</a:t>
            </a:r>
            <a:endParaRPr sz="1300"/>
          </a:p>
          <a:p>
            <a:pPr indent="0" lvl="0" marL="0" rtl="0" algn="l">
              <a:spcBef>
                <a:spcPts val="1200"/>
              </a:spcBef>
              <a:spcAft>
                <a:spcPts val="0"/>
              </a:spcAft>
              <a:buNone/>
            </a:pPr>
            <a:r>
              <a:t/>
            </a:r>
            <a:endParaRPr sz="1300"/>
          </a:p>
          <a:p>
            <a:pPr indent="0" lvl="0" marL="0" rtl="0" algn="l">
              <a:spcBef>
                <a:spcPts val="1200"/>
              </a:spcBef>
              <a:spcAft>
                <a:spcPts val="0"/>
              </a:spcAft>
              <a:buNone/>
            </a:pPr>
            <a:r>
              <a:t/>
            </a:r>
            <a:endParaRPr sz="1300"/>
          </a:p>
          <a:p>
            <a:pPr indent="0" lvl="0" marL="0" rtl="0" algn="l">
              <a:spcBef>
                <a:spcPts val="1200"/>
              </a:spcBef>
              <a:spcAft>
                <a:spcPts val="0"/>
              </a:spcAft>
              <a:buNone/>
            </a:pPr>
            <a:r>
              <a:t/>
            </a:r>
            <a:endParaRPr sz="1300"/>
          </a:p>
          <a:p>
            <a:pPr indent="0" lvl="0" marL="0" rtl="0" algn="l">
              <a:spcBef>
                <a:spcPts val="1200"/>
              </a:spcBef>
              <a:spcAft>
                <a:spcPts val="0"/>
              </a:spcAft>
              <a:buNone/>
            </a:pPr>
            <a:r>
              <a:t/>
            </a:r>
            <a:endParaRPr sz="1300"/>
          </a:p>
          <a:p>
            <a:pPr indent="0" lvl="0" marL="0" rtl="0" algn="l">
              <a:spcBef>
                <a:spcPts val="1200"/>
              </a:spcBef>
              <a:spcAft>
                <a:spcPts val="0"/>
              </a:spcAft>
              <a:buNone/>
            </a:pPr>
            <a:r>
              <a:t/>
            </a:r>
            <a:endParaRPr sz="1300"/>
          </a:p>
          <a:p>
            <a:pPr indent="0" lvl="0" marL="0" rtl="0" algn="l">
              <a:spcBef>
                <a:spcPts val="1200"/>
              </a:spcBef>
              <a:spcAft>
                <a:spcPts val="0"/>
              </a:spcAft>
              <a:buNone/>
            </a:pPr>
            <a:r>
              <a:t/>
            </a:r>
            <a:endParaRPr sz="1300"/>
          </a:p>
          <a:p>
            <a:pPr indent="0" lvl="0" marL="0" rtl="0" algn="l">
              <a:spcBef>
                <a:spcPts val="1200"/>
              </a:spcBef>
              <a:spcAft>
                <a:spcPts val="0"/>
              </a:spcAft>
              <a:buNone/>
            </a:pPr>
            <a:r>
              <a:t/>
            </a:r>
            <a:endParaRPr sz="1300"/>
          </a:p>
          <a:p>
            <a:pPr indent="0" lvl="0" marL="0" rtl="0" algn="l">
              <a:spcBef>
                <a:spcPts val="1200"/>
              </a:spcBef>
              <a:spcAft>
                <a:spcPts val="0"/>
              </a:spcAft>
              <a:buNone/>
            </a:pPr>
            <a:r>
              <a:t/>
            </a:r>
            <a:endParaRPr sz="1300"/>
          </a:p>
          <a:p>
            <a:pPr indent="0" lvl="0" marL="0" rtl="0" algn="l">
              <a:spcBef>
                <a:spcPts val="1200"/>
              </a:spcBef>
              <a:spcAft>
                <a:spcPts val="0"/>
              </a:spcAft>
              <a:buNone/>
            </a:pPr>
            <a:r>
              <a:t/>
            </a:r>
            <a:endParaRPr sz="1300"/>
          </a:p>
          <a:p>
            <a:pPr indent="0" lvl="0" marL="0" rtl="0" algn="l">
              <a:spcBef>
                <a:spcPts val="1200"/>
              </a:spcBef>
              <a:spcAft>
                <a:spcPts val="0"/>
              </a:spcAft>
              <a:buNone/>
            </a:pPr>
            <a:r>
              <a:t/>
            </a:r>
            <a:endParaRPr sz="1300"/>
          </a:p>
          <a:p>
            <a:pPr indent="0" lvl="0" marL="0" rtl="0" algn="l">
              <a:spcBef>
                <a:spcPts val="1200"/>
              </a:spcBef>
              <a:spcAft>
                <a:spcPts val="0"/>
              </a:spcAft>
              <a:buNone/>
            </a:pPr>
            <a:r>
              <a:t/>
            </a:r>
            <a:endParaRPr sz="1300"/>
          </a:p>
          <a:p>
            <a:pPr indent="0" lvl="0" marL="0" rtl="0" algn="l">
              <a:spcBef>
                <a:spcPts val="1200"/>
              </a:spcBef>
              <a:spcAft>
                <a:spcPts val="0"/>
              </a:spcAft>
              <a:buNone/>
            </a:pPr>
            <a:r>
              <a:t/>
            </a:r>
            <a:endParaRPr sz="1300"/>
          </a:p>
          <a:p>
            <a:pPr indent="0" lvl="0" marL="0" rtl="0" algn="l">
              <a:spcBef>
                <a:spcPts val="1200"/>
              </a:spcBef>
              <a:spcAft>
                <a:spcPts val="0"/>
              </a:spcAft>
              <a:buNone/>
            </a:pPr>
            <a:r>
              <a:t/>
            </a:r>
            <a:endParaRPr sz="1300"/>
          </a:p>
          <a:p>
            <a:pPr indent="0" lvl="0" marL="0" rtl="0" algn="l">
              <a:spcBef>
                <a:spcPts val="1200"/>
              </a:spcBef>
              <a:spcAft>
                <a:spcPts val="0"/>
              </a:spcAft>
              <a:buNone/>
            </a:pPr>
            <a:r>
              <a:t/>
            </a:r>
            <a:endParaRPr sz="1300"/>
          </a:p>
          <a:p>
            <a:pPr indent="0" lvl="0" marL="0" rtl="0" algn="l">
              <a:spcBef>
                <a:spcPts val="1200"/>
              </a:spcBef>
              <a:spcAft>
                <a:spcPts val="0"/>
              </a:spcAft>
              <a:buNone/>
            </a:pPr>
            <a:r>
              <a:t/>
            </a:r>
            <a:endParaRPr sz="1300"/>
          </a:p>
          <a:p>
            <a:pPr indent="0" lvl="0" marL="0" rtl="0" algn="l">
              <a:spcBef>
                <a:spcPts val="1200"/>
              </a:spcBef>
              <a:spcAft>
                <a:spcPts val="0"/>
              </a:spcAft>
              <a:buNone/>
            </a:pPr>
            <a:r>
              <a:t/>
            </a:r>
            <a:endParaRPr sz="1100"/>
          </a:p>
          <a:p>
            <a:pPr indent="0" lvl="0" marL="0" rtl="0" algn="l">
              <a:spcBef>
                <a:spcPts val="1200"/>
              </a:spcBef>
              <a:spcAft>
                <a:spcPts val="0"/>
              </a:spcAft>
              <a:buNone/>
            </a:pPr>
            <a:r>
              <a:t/>
            </a:r>
            <a:endParaRPr sz="1100"/>
          </a:p>
          <a:p>
            <a:pPr indent="0" lvl="0" marL="0" rtl="0" algn="l">
              <a:spcBef>
                <a:spcPts val="1200"/>
              </a:spcBef>
              <a:spcAft>
                <a:spcPts val="0"/>
              </a:spcAft>
              <a:buNone/>
            </a:pPr>
            <a:r>
              <a:t/>
            </a:r>
            <a:endParaRPr sz="1100"/>
          </a:p>
          <a:p>
            <a:pPr indent="0" lvl="0" marL="0" rtl="0" algn="l">
              <a:spcBef>
                <a:spcPts val="1200"/>
              </a:spcBef>
              <a:spcAft>
                <a:spcPts val="0"/>
              </a:spcAft>
              <a:buNone/>
            </a:pPr>
            <a:r>
              <a:t/>
            </a:r>
            <a:endParaRPr sz="1100"/>
          </a:p>
          <a:p>
            <a:pPr indent="457200" lvl="0" marL="0" rtl="0" algn="l">
              <a:spcBef>
                <a:spcPts val="1200"/>
              </a:spcBef>
              <a:spcAft>
                <a:spcPts val="0"/>
              </a:spcAft>
              <a:buNone/>
            </a:pPr>
            <a:r>
              <a:t/>
            </a:r>
            <a:endParaRPr sz="1500"/>
          </a:p>
          <a:p>
            <a:pPr indent="0" lvl="0" marL="0" rtl="0" algn="l">
              <a:spcBef>
                <a:spcPts val="1200"/>
              </a:spcBef>
              <a:spcAft>
                <a:spcPts val="0"/>
              </a:spcAft>
              <a:buNone/>
            </a:pPr>
            <a:r>
              <a:t/>
            </a:r>
            <a:endParaRPr sz="1500"/>
          </a:p>
          <a:p>
            <a:pPr indent="0" lvl="0" marL="0" rtl="0" algn="l">
              <a:spcBef>
                <a:spcPts val="1200"/>
              </a:spcBef>
              <a:spcAft>
                <a:spcPts val="1200"/>
              </a:spcAft>
              <a:buNone/>
            </a:pPr>
            <a:r>
              <a:t/>
            </a:r>
            <a:endParaRPr sz="1500"/>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5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sz="2133"/>
              <a:t>Лингвистическая избыточность: цвет и количество (</a:t>
            </a:r>
            <a:r>
              <a:rPr lang="ru" sz="2133" u="sng">
                <a:solidFill>
                  <a:schemeClr val="hlink"/>
                </a:solidFill>
                <a:hlinkClick r:id="rId3"/>
              </a:rPr>
              <a:t>Zevakhina et al. 2024</a:t>
            </a:r>
            <a:r>
              <a:rPr lang="ru" sz="2133"/>
              <a:t>)</a:t>
            </a:r>
            <a:endParaRPr sz="2133"/>
          </a:p>
          <a:p>
            <a:pPr indent="0" lvl="0" marL="0" rtl="0" algn="l">
              <a:spcBef>
                <a:spcPts val="0"/>
              </a:spcBef>
              <a:spcAft>
                <a:spcPts val="0"/>
              </a:spcAft>
              <a:buNone/>
            </a:pPr>
            <a:r>
              <a:t/>
            </a:r>
            <a:endParaRPr sz="2244"/>
          </a:p>
          <a:p>
            <a:pPr indent="0" lvl="0" marL="0" rtl="0" algn="l">
              <a:spcBef>
                <a:spcPts val="0"/>
              </a:spcBef>
              <a:spcAft>
                <a:spcPts val="0"/>
              </a:spcAft>
              <a:buNone/>
            </a:pPr>
            <a:r>
              <a:t/>
            </a:r>
            <a:endParaRPr/>
          </a:p>
        </p:txBody>
      </p:sp>
      <p:sp>
        <p:nvSpPr>
          <p:cNvPr id="293" name="Google Shape;293;p51"/>
          <p:cNvSpPr txBox="1"/>
          <p:nvPr>
            <p:ph idx="1" type="body"/>
          </p:nvPr>
        </p:nvSpPr>
        <p:spPr>
          <a:xfrm>
            <a:off x="311700" y="948000"/>
            <a:ext cx="8520600" cy="408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100"/>
          </a:p>
          <a:p>
            <a:pPr indent="0" lvl="0" marL="0" rtl="0" algn="l">
              <a:spcBef>
                <a:spcPts val="1200"/>
              </a:spcBef>
              <a:spcAft>
                <a:spcPts val="0"/>
              </a:spcAft>
              <a:buNone/>
            </a:pPr>
            <a:r>
              <a:t/>
            </a:r>
            <a:endParaRPr sz="1100"/>
          </a:p>
          <a:p>
            <a:pPr indent="0" lvl="0" marL="0" rtl="0" algn="l">
              <a:spcBef>
                <a:spcPts val="1200"/>
              </a:spcBef>
              <a:spcAft>
                <a:spcPts val="0"/>
              </a:spcAft>
              <a:buNone/>
            </a:pPr>
            <a:r>
              <a:t/>
            </a:r>
            <a:endParaRPr sz="1100"/>
          </a:p>
          <a:p>
            <a:pPr indent="0" lvl="0" marL="0" rtl="0" algn="l">
              <a:spcBef>
                <a:spcPts val="1200"/>
              </a:spcBef>
              <a:spcAft>
                <a:spcPts val="0"/>
              </a:spcAft>
              <a:buNone/>
            </a:pPr>
            <a:r>
              <a:t/>
            </a:r>
            <a:endParaRPr sz="1100"/>
          </a:p>
          <a:p>
            <a:pPr indent="0" lvl="0" marL="0" rtl="0" algn="l">
              <a:spcBef>
                <a:spcPts val="1200"/>
              </a:spcBef>
              <a:spcAft>
                <a:spcPts val="0"/>
              </a:spcAft>
              <a:buNone/>
            </a:pPr>
            <a:r>
              <a:t/>
            </a:r>
            <a:endParaRPr sz="1100"/>
          </a:p>
          <a:p>
            <a:pPr indent="0" lvl="0" marL="0" rtl="0" algn="l">
              <a:spcBef>
                <a:spcPts val="1200"/>
              </a:spcBef>
              <a:spcAft>
                <a:spcPts val="0"/>
              </a:spcAft>
              <a:buNone/>
            </a:pPr>
            <a:r>
              <a:t/>
            </a:r>
            <a:endParaRPr sz="1100"/>
          </a:p>
          <a:p>
            <a:pPr indent="0" lvl="0" marL="0" rtl="0" algn="l">
              <a:spcBef>
                <a:spcPts val="1200"/>
              </a:spcBef>
              <a:spcAft>
                <a:spcPts val="0"/>
              </a:spcAft>
              <a:buNone/>
            </a:pPr>
            <a:r>
              <a:t/>
            </a:r>
            <a:endParaRPr sz="1100"/>
          </a:p>
          <a:p>
            <a:pPr indent="0" lvl="0" marL="0" rtl="0" algn="l">
              <a:spcBef>
                <a:spcPts val="1200"/>
              </a:spcBef>
              <a:spcAft>
                <a:spcPts val="0"/>
              </a:spcAft>
              <a:buNone/>
            </a:pPr>
            <a:r>
              <a:t/>
            </a:r>
            <a:endParaRPr sz="1100"/>
          </a:p>
          <a:p>
            <a:pPr indent="0" lvl="0" marL="0" rtl="0" algn="l">
              <a:spcBef>
                <a:spcPts val="1200"/>
              </a:spcBef>
              <a:spcAft>
                <a:spcPts val="0"/>
              </a:spcAft>
              <a:buNone/>
            </a:pPr>
            <a:r>
              <a:t/>
            </a:r>
            <a:endParaRPr sz="1100"/>
          </a:p>
          <a:p>
            <a:pPr indent="0" lvl="0" marL="0" rtl="0" algn="l">
              <a:spcBef>
                <a:spcPts val="1200"/>
              </a:spcBef>
              <a:spcAft>
                <a:spcPts val="0"/>
              </a:spcAft>
              <a:buNone/>
            </a:pPr>
            <a:r>
              <a:t/>
            </a:r>
            <a:endParaRPr sz="1100"/>
          </a:p>
          <a:p>
            <a:pPr indent="0" lvl="0" marL="0" rtl="0" algn="l">
              <a:spcBef>
                <a:spcPts val="1200"/>
              </a:spcBef>
              <a:spcAft>
                <a:spcPts val="0"/>
              </a:spcAft>
              <a:buNone/>
            </a:pPr>
            <a:r>
              <a:t/>
            </a:r>
            <a:endParaRPr sz="1100"/>
          </a:p>
          <a:p>
            <a:pPr indent="0" lvl="0" marL="0" rtl="0" algn="l">
              <a:spcBef>
                <a:spcPts val="1200"/>
              </a:spcBef>
              <a:spcAft>
                <a:spcPts val="0"/>
              </a:spcAft>
              <a:buNone/>
            </a:pPr>
            <a:r>
              <a:t/>
            </a:r>
            <a:endParaRPr sz="1100"/>
          </a:p>
          <a:p>
            <a:pPr indent="0" lvl="0" marL="0" rtl="0" algn="l">
              <a:spcBef>
                <a:spcPts val="1200"/>
              </a:spcBef>
              <a:spcAft>
                <a:spcPts val="0"/>
              </a:spcAft>
              <a:buNone/>
            </a:pPr>
            <a:r>
              <a:t/>
            </a:r>
            <a:endParaRPr sz="1100"/>
          </a:p>
          <a:p>
            <a:pPr indent="0" lvl="0" marL="0" rtl="0" algn="l">
              <a:spcBef>
                <a:spcPts val="1200"/>
              </a:spcBef>
              <a:spcAft>
                <a:spcPts val="0"/>
              </a:spcAft>
              <a:buNone/>
            </a:pPr>
            <a:r>
              <a:t/>
            </a:r>
            <a:endParaRPr sz="1100"/>
          </a:p>
          <a:p>
            <a:pPr indent="0" lvl="0" marL="0" rtl="0" algn="l">
              <a:spcBef>
                <a:spcPts val="1200"/>
              </a:spcBef>
              <a:spcAft>
                <a:spcPts val="0"/>
              </a:spcAft>
              <a:buNone/>
            </a:pPr>
            <a:r>
              <a:t/>
            </a:r>
            <a:endParaRPr sz="1100"/>
          </a:p>
          <a:p>
            <a:pPr indent="0" lvl="0" marL="0" rtl="0" algn="l">
              <a:spcBef>
                <a:spcPts val="1200"/>
              </a:spcBef>
              <a:spcAft>
                <a:spcPts val="0"/>
              </a:spcAft>
              <a:buNone/>
            </a:pPr>
            <a:r>
              <a:t/>
            </a:r>
            <a:endParaRPr sz="1100"/>
          </a:p>
          <a:p>
            <a:pPr indent="0" lvl="0" marL="0" rtl="0" algn="l">
              <a:spcBef>
                <a:spcPts val="1200"/>
              </a:spcBef>
              <a:spcAft>
                <a:spcPts val="0"/>
              </a:spcAft>
              <a:buNone/>
            </a:pPr>
            <a:r>
              <a:t/>
            </a:r>
            <a:endParaRPr sz="1300"/>
          </a:p>
          <a:p>
            <a:pPr indent="0" lvl="0" marL="0" rtl="0" algn="l">
              <a:spcBef>
                <a:spcPts val="1200"/>
              </a:spcBef>
              <a:spcAft>
                <a:spcPts val="0"/>
              </a:spcAft>
              <a:buNone/>
            </a:pPr>
            <a:r>
              <a:t/>
            </a:r>
            <a:endParaRPr sz="1300"/>
          </a:p>
          <a:p>
            <a:pPr indent="0" lvl="0" marL="0" rtl="0" algn="l">
              <a:spcBef>
                <a:spcPts val="1200"/>
              </a:spcBef>
              <a:spcAft>
                <a:spcPts val="0"/>
              </a:spcAft>
              <a:buNone/>
            </a:pPr>
            <a:r>
              <a:t/>
            </a:r>
            <a:endParaRPr sz="1300"/>
          </a:p>
          <a:p>
            <a:pPr indent="0" lvl="0" marL="0" rtl="0" algn="l">
              <a:spcBef>
                <a:spcPts val="1200"/>
              </a:spcBef>
              <a:spcAft>
                <a:spcPts val="0"/>
              </a:spcAft>
              <a:buNone/>
            </a:pPr>
            <a:r>
              <a:t/>
            </a:r>
            <a:endParaRPr sz="1100"/>
          </a:p>
          <a:p>
            <a:pPr indent="0" lvl="0" marL="0" rtl="0" algn="l">
              <a:spcBef>
                <a:spcPts val="1200"/>
              </a:spcBef>
              <a:spcAft>
                <a:spcPts val="0"/>
              </a:spcAft>
              <a:buNone/>
            </a:pPr>
            <a:r>
              <a:t/>
            </a:r>
            <a:endParaRPr sz="1100"/>
          </a:p>
          <a:p>
            <a:pPr indent="0" lvl="0" marL="0" rtl="0" algn="l">
              <a:spcBef>
                <a:spcPts val="1200"/>
              </a:spcBef>
              <a:spcAft>
                <a:spcPts val="0"/>
              </a:spcAft>
              <a:buNone/>
            </a:pPr>
            <a:r>
              <a:t/>
            </a:r>
            <a:endParaRPr sz="1100"/>
          </a:p>
          <a:p>
            <a:pPr indent="0" lvl="0" marL="0" rtl="0" algn="l">
              <a:spcBef>
                <a:spcPts val="1200"/>
              </a:spcBef>
              <a:spcAft>
                <a:spcPts val="0"/>
              </a:spcAft>
              <a:buNone/>
            </a:pPr>
            <a:r>
              <a:t/>
            </a:r>
            <a:endParaRPr sz="1100"/>
          </a:p>
          <a:p>
            <a:pPr indent="457200" lvl="0" marL="0" rtl="0" algn="l">
              <a:spcBef>
                <a:spcPts val="1200"/>
              </a:spcBef>
              <a:spcAft>
                <a:spcPts val="0"/>
              </a:spcAft>
              <a:buNone/>
            </a:pPr>
            <a:r>
              <a:t/>
            </a:r>
            <a:endParaRPr sz="1500"/>
          </a:p>
          <a:p>
            <a:pPr indent="0" lvl="0" marL="0" rtl="0" algn="l">
              <a:spcBef>
                <a:spcPts val="1200"/>
              </a:spcBef>
              <a:spcAft>
                <a:spcPts val="0"/>
              </a:spcAft>
              <a:buNone/>
            </a:pPr>
            <a:r>
              <a:t/>
            </a:r>
            <a:endParaRPr sz="1500"/>
          </a:p>
          <a:p>
            <a:pPr indent="0" lvl="0" marL="0" rtl="0" algn="l">
              <a:spcBef>
                <a:spcPts val="1200"/>
              </a:spcBef>
              <a:spcAft>
                <a:spcPts val="1200"/>
              </a:spcAft>
              <a:buNone/>
            </a:pPr>
            <a:r>
              <a:t/>
            </a:r>
            <a:endParaRPr sz="1500"/>
          </a:p>
        </p:txBody>
      </p:sp>
      <p:pic>
        <p:nvPicPr>
          <p:cNvPr id="294" name="Google Shape;294;p51"/>
          <p:cNvPicPr preferRelativeResize="0"/>
          <p:nvPr/>
        </p:nvPicPr>
        <p:blipFill>
          <a:blip r:embed="rId4">
            <a:alphaModFix/>
          </a:blip>
          <a:stretch>
            <a:fillRect/>
          </a:stretch>
        </p:blipFill>
        <p:spPr>
          <a:xfrm>
            <a:off x="3652838" y="1614488"/>
            <a:ext cx="1838325" cy="19145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Вопросо-ответные импликатуры</a:t>
            </a:r>
            <a:endParaRPr/>
          </a:p>
        </p:txBody>
      </p:sp>
      <p:sp>
        <p:nvSpPr>
          <p:cNvPr id="73" name="Google Shape;73;p16"/>
          <p:cNvSpPr txBox="1"/>
          <p:nvPr>
            <p:ph idx="1" type="body"/>
          </p:nvPr>
        </p:nvSpPr>
        <p:spPr>
          <a:xfrm>
            <a:off x="242500" y="1017725"/>
            <a:ext cx="8520600" cy="369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ru"/>
              <a:t>Вопросо-ответные импликатуры (</a:t>
            </a:r>
            <a:r>
              <a:rPr lang="ru"/>
              <a:t>или исчерпывающие умозаключения на основе соответствия вопроса и ответа</a:t>
            </a:r>
            <a:r>
              <a:rPr b="1" lang="ru"/>
              <a:t>, </a:t>
            </a:r>
            <a:r>
              <a:rPr b="1" lang="ru"/>
              <a:t>exhaustive answers, question-answer implicatures</a:t>
            </a:r>
            <a:r>
              <a:rPr b="1" lang="ru"/>
              <a:t>) </a:t>
            </a:r>
            <a:r>
              <a:rPr lang="ru"/>
              <a:t>– количественные импликатуры, которые порождаются в диалогах (Groenendijk, Stokhof, 1984).</a:t>
            </a:r>
            <a:endParaRPr/>
          </a:p>
          <a:p>
            <a:pPr indent="0" lvl="0" marL="0" rtl="0" algn="l">
              <a:spcBef>
                <a:spcPts val="1200"/>
              </a:spcBef>
              <a:spcAft>
                <a:spcPts val="0"/>
              </a:spcAft>
              <a:buNone/>
            </a:pPr>
            <a:r>
              <a:rPr lang="ru"/>
              <a:t>A. Кто просмотрел статьи?</a:t>
            </a:r>
            <a:endParaRPr/>
          </a:p>
          <a:p>
            <a:pPr indent="0" lvl="0" marL="0" rtl="0" algn="l">
              <a:spcBef>
                <a:spcPts val="1200"/>
              </a:spcBef>
              <a:spcAft>
                <a:spcPts val="0"/>
              </a:spcAft>
              <a:buNone/>
            </a:pPr>
            <a:r>
              <a:rPr lang="ru"/>
              <a:t>B. Евфросиния и Валентина.</a:t>
            </a:r>
            <a:endParaRPr/>
          </a:p>
          <a:p>
            <a:pPr indent="0" lvl="0" marL="0" rtl="0" algn="l">
              <a:spcBef>
                <a:spcPts val="1200"/>
              </a:spcBef>
              <a:spcAft>
                <a:spcPts val="0"/>
              </a:spcAft>
              <a:buNone/>
            </a:pPr>
            <a:r>
              <a:rPr lang="ru"/>
              <a:t>Импликатура: только Евфросиния и Валентина.</a:t>
            </a:r>
            <a:endParaRPr/>
          </a:p>
          <a:p>
            <a:pPr indent="0" lvl="0" marL="0" rtl="0" algn="l">
              <a:spcBef>
                <a:spcPts val="1200"/>
              </a:spcBef>
              <a:spcAft>
                <a:spcPts val="1200"/>
              </a:spcAft>
              <a:buNone/>
            </a:pPr>
            <a:r>
              <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5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sz="2133"/>
              <a:t>Лингвистическая избыточность: цвет и количество (</a:t>
            </a:r>
            <a:r>
              <a:rPr lang="ru" sz="2133" u="sng">
                <a:solidFill>
                  <a:schemeClr val="hlink"/>
                </a:solidFill>
                <a:hlinkClick r:id="rId3"/>
              </a:rPr>
              <a:t>Zevakhina et al. 2024</a:t>
            </a:r>
            <a:r>
              <a:rPr lang="ru" sz="2133"/>
              <a:t>)</a:t>
            </a:r>
            <a:endParaRPr sz="2133"/>
          </a:p>
          <a:p>
            <a:pPr indent="0" lvl="0" marL="0" rtl="0" algn="l">
              <a:spcBef>
                <a:spcPts val="0"/>
              </a:spcBef>
              <a:spcAft>
                <a:spcPts val="0"/>
              </a:spcAft>
              <a:buNone/>
            </a:pPr>
            <a:r>
              <a:t/>
            </a:r>
            <a:endParaRPr sz="2244"/>
          </a:p>
          <a:p>
            <a:pPr indent="0" lvl="0" marL="0" rtl="0" algn="l">
              <a:spcBef>
                <a:spcPts val="0"/>
              </a:spcBef>
              <a:spcAft>
                <a:spcPts val="0"/>
              </a:spcAft>
              <a:buNone/>
            </a:pPr>
            <a:r>
              <a:t/>
            </a:r>
            <a:endParaRPr/>
          </a:p>
        </p:txBody>
      </p:sp>
      <p:sp>
        <p:nvSpPr>
          <p:cNvPr id="300" name="Google Shape;300;p52"/>
          <p:cNvSpPr txBox="1"/>
          <p:nvPr>
            <p:ph idx="1" type="body"/>
          </p:nvPr>
        </p:nvSpPr>
        <p:spPr>
          <a:xfrm>
            <a:off x="311700" y="948000"/>
            <a:ext cx="8520600" cy="408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sz="1100"/>
          </a:p>
          <a:p>
            <a:pPr indent="0" lvl="0" marL="0" rtl="0" algn="l">
              <a:spcBef>
                <a:spcPts val="1200"/>
              </a:spcBef>
              <a:spcAft>
                <a:spcPts val="0"/>
              </a:spcAft>
              <a:buNone/>
            </a:pPr>
            <a:r>
              <a:t/>
            </a:r>
            <a:endParaRPr sz="1100"/>
          </a:p>
          <a:p>
            <a:pPr indent="0" lvl="0" marL="0" rtl="0" algn="l">
              <a:spcBef>
                <a:spcPts val="1200"/>
              </a:spcBef>
              <a:spcAft>
                <a:spcPts val="0"/>
              </a:spcAft>
              <a:buNone/>
            </a:pPr>
            <a:r>
              <a:t/>
            </a:r>
            <a:endParaRPr sz="1100"/>
          </a:p>
          <a:p>
            <a:pPr indent="0" lvl="0" marL="0" rtl="0" algn="l">
              <a:spcBef>
                <a:spcPts val="1200"/>
              </a:spcBef>
              <a:spcAft>
                <a:spcPts val="0"/>
              </a:spcAft>
              <a:buNone/>
            </a:pPr>
            <a:r>
              <a:t/>
            </a:r>
            <a:endParaRPr sz="1100"/>
          </a:p>
          <a:p>
            <a:pPr indent="0" lvl="0" marL="0" rtl="0" algn="l">
              <a:spcBef>
                <a:spcPts val="1200"/>
              </a:spcBef>
              <a:spcAft>
                <a:spcPts val="0"/>
              </a:spcAft>
              <a:buNone/>
            </a:pPr>
            <a:r>
              <a:t/>
            </a:r>
            <a:endParaRPr sz="1100"/>
          </a:p>
          <a:p>
            <a:pPr indent="0" lvl="0" marL="0" rtl="0" algn="l">
              <a:spcBef>
                <a:spcPts val="1200"/>
              </a:spcBef>
              <a:spcAft>
                <a:spcPts val="0"/>
              </a:spcAft>
              <a:buNone/>
            </a:pPr>
            <a:r>
              <a:t/>
            </a:r>
            <a:endParaRPr sz="1100"/>
          </a:p>
          <a:p>
            <a:pPr indent="0" lvl="0" marL="0" rtl="0" algn="l">
              <a:spcBef>
                <a:spcPts val="1200"/>
              </a:spcBef>
              <a:spcAft>
                <a:spcPts val="0"/>
              </a:spcAft>
              <a:buNone/>
            </a:pPr>
            <a:r>
              <a:t/>
            </a:r>
            <a:endParaRPr sz="1100"/>
          </a:p>
          <a:p>
            <a:pPr indent="0" lvl="0" marL="0" rtl="0" algn="l">
              <a:spcBef>
                <a:spcPts val="1200"/>
              </a:spcBef>
              <a:spcAft>
                <a:spcPts val="0"/>
              </a:spcAft>
              <a:buNone/>
            </a:pPr>
            <a:r>
              <a:t/>
            </a:r>
            <a:endParaRPr sz="1100"/>
          </a:p>
          <a:p>
            <a:pPr indent="0" lvl="0" marL="0" rtl="0" algn="l">
              <a:spcBef>
                <a:spcPts val="1200"/>
              </a:spcBef>
              <a:spcAft>
                <a:spcPts val="0"/>
              </a:spcAft>
              <a:buNone/>
            </a:pPr>
            <a:r>
              <a:t/>
            </a:r>
            <a:endParaRPr sz="1100"/>
          </a:p>
          <a:p>
            <a:pPr indent="0" lvl="0" marL="0" rtl="0" algn="l">
              <a:spcBef>
                <a:spcPts val="1200"/>
              </a:spcBef>
              <a:spcAft>
                <a:spcPts val="0"/>
              </a:spcAft>
              <a:buNone/>
            </a:pPr>
            <a:r>
              <a:t/>
            </a:r>
            <a:endParaRPr sz="1100"/>
          </a:p>
          <a:p>
            <a:pPr indent="0" lvl="0" marL="0" rtl="0" algn="l">
              <a:spcBef>
                <a:spcPts val="1200"/>
              </a:spcBef>
              <a:spcAft>
                <a:spcPts val="0"/>
              </a:spcAft>
              <a:buNone/>
            </a:pPr>
            <a:r>
              <a:t/>
            </a:r>
            <a:endParaRPr sz="1100"/>
          </a:p>
          <a:p>
            <a:pPr indent="0" lvl="0" marL="0" rtl="0" algn="l">
              <a:spcBef>
                <a:spcPts val="1200"/>
              </a:spcBef>
              <a:spcAft>
                <a:spcPts val="0"/>
              </a:spcAft>
              <a:buNone/>
            </a:pPr>
            <a:r>
              <a:t/>
            </a:r>
            <a:endParaRPr sz="1100"/>
          </a:p>
          <a:p>
            <a:pPr indent="0" lvl="0" marL="0" rtl="0" algn="l">
              <a:spcBef>
                <a:spcPts val="1200"/>
              </a:spcBef>
              <a:spcAft>
                <a:spcPts val="0"/>
              </a:spcAft>
              <a:buNone/>
            </a:pPr>
            <a:r>
              <a:t/>
            </a:r>
            <a:endParaRPr sz="1100"/>
          </a:p>
          <a:p>
            <a:pPr indent="0" lvl="0" marL="0" rtl="0" algn="l">
              <a:spcBef>
                <a:spcPts val="1200"/>
              </a:spcBef>
              <a:spcAft>
                <a:spcPts val="0"/>
              </a:spcAft>
              <a:buNone/>
            </a:pPr>
            <a:r>
              <a:t/>
            </a:r>
            <a:endParaRPr sz="1100"/>
          </a:p>
          <a:p>
            <a:pPr indent="0" lvl="0" marL="0" rtl="0" algn="l">
              <a:spcBef>
                <a:spcPts val="1200"/>
              </a:spcBef>
              <a:spcAft>
                <a:spcPts val="0"/>
              </a:spcAft>
              <a:buNone/>
            </a:pPr>
            <a:r>
              <a:t/>
            </a:r>
            <a:endParaRPr sz="1100"/>
          </a:p>
          <a:p>
            <a:pPr indent="0" lvl="0" marL="0" rtl="0" algn="l">
              <a:spcBef>
                <a:spcPts val="1200"/>
              </a:spcBef>
              <a:spcAft>
                <a:spcPts val="0"/>
              </a:spcAft>
              <a:buNone/>
            </a:pPr>
            <a:r>
              <a:t/>
            </a:r>
            <a:endParaRPr sz="1100"/>
          </a:p>
          <a:p>
            <a:pPr indent="0" lvl="0" marL="0" rtl="0" algn="l">
              <a:spcBef>
                <a:spcPts val="1200"/>
              </a:spcBef>
              <a:spcAft>
                <a:spcPts val="0"/>
              </a:spcAft>
              <a:buNone/>
            </a:pPr>
            <a:r>
              <a:t/>
            </a:r>
            <a:endParaRPr sz="1300"/>
          </a:p>
          <a:p>
            <a:pPr indent="0" lvl="0" marL="0" rtl="0" algn="l">
              <a:spcBef>
                <a:spcPts val="1200"/>
              </a:spcBef>
              <a:spcAft>
                <a:spcPts val="0"/>
              </a:spcAft>
              <a:buNone/>
            </a:pPr>
            <a:r>
              <a:t/>
            </a:r>
            <a:endParaRPr sz="1300"/>
          </a:p>
          <a:p>
            <a:pPr indent="0" lvl="0" marL="0" rtl="0" algn="l">
              <a:spcBef>
                <a:spcPts val="1200"/>
              </a:spcBef>
              <a:spcAft>
                <a:spcPts val="0"/>
              </a:spcAft>
              <a:buNone/>
            </a:pPr>
            <a:r>
              <a:t/>
            </a:r>
            <a:endParaRPr sz="1300"/>
          </a:p>
          <a:p>
            <a:pPr indent="0" lvl="0" marL="0" rtl="0" algn="l">
              <a:spcBef>
                <a:spcPts val="1200"/>
              </a:spcBef>
              <a:spcAft>
                <a:spcPts val="0"/>
              </a:spcAft>
              <a:buNone/>
            </a:pPr>
            <a:r>
              <a:t/>
            </a:r>
            <a:endParaRPr sz="1100"/>
          </a:p>
          <a:p>
            <a:pPr indent="0" lvl="0" marL="0" rtl="0" algn="l">
              <a:spcBef>
                <a:spcPts val="1200"/>
              </a:spcBef>
              <a:spcAft>
                <a:spcPts val="0"/>
              </a:spcAft>
              <a:buNone/>
            </a:pPr>
            <a:r>
              <a:t/>
            </a:r>
            <a:endParaRPr sz="1100"/>
          </a:p>
          <a:p>
            <a:pPr indent="0" lvl="0" marL="0" rtl="0" algn="l">
              <a:spcBef>
                <a:spcPts val="1200"/>
              </a:spcBef>
              <a:spcAft>
                <a:spcPts val="0"/>
              </a:spcAft>
              <a:buNone/>
            </a:pPr>
            <a:r>
              <a:t/>
            </a:r>
            <a:endParaRPr sz="1100"/>
          </a:p>
          <a:p>
            <a:pPr indent="0" lvl="0" marL="0" rtl="0" algn="l">
              <a:spcBef>
                <a:spcPts val="1200"/>
              </a:spcBef>
              <a:spcAft>
                <a:spcPts val="0"/>
              </a:spcAft>
              <a:buNone/>
            </a:pPr>
            <a:r>
              <a:t/>
            </a:r>
            <a:endParaRPr sz="1100"/>
          </a:p>
          <a:p>
            <a:pPr indent="457200" lvl="0" marL="0" rtl="0" algn="l">
              <a:spcBef>
                <a:spcPts val="1200"/>
              </a:spcBef>
              <a:spcAft>
                <a:spcPts val="0"/>
              </a:spcAft>
              <a:buNone/>
            </a:pPr>
            <a:r>
              <a:t/>
            </a:r>
            <a:endParaRPr sz="1500"/>
          </a:p>
          <a:p>
            <a:pPr indent="0" lvl="0" marL="0" rtl="0" algn="l">
              <a:spcBef>
                <a:spcPts val="1200"/>
              </a:spcBef>
              <a:spcAft>
                <a:spcPts val="0"/>
              </a:spcAft>
              <a:buNone/>
            </a:pPr>
            <a:r>
              <a:t/>
            </a:r>
            <a:endParaRPr sz="1500"/>
          </a:p>
          <a:p>
            <a:pPr indent="0" lvl="0" marL="0" rtl="0" algn="l">
              <a:spcBef>
                <a:spcPts val="1200"/>
              </a:spcBef>
              <a:spcAft>
                <a:spcPts val="1200"/>
              </a:spcAft>
              <a:buNone/>
            </a:pPr>
            <a:r>
              <a:t/>
            </a:r>
            <a:endParaRPr sz="1500"/>
          </a:p>
        </p:txBody>
      </p:sp>
      <p:pic>
        <p:nvPicPr>
          <p:cNvPr id="301" name="Google Shape;301;p52"/>
          <p:cNvPicPr preferRelativeResize="0"/>
          <p:nvPr/>
        </p:nvPicPr>
        <p:blipFill>
          <a:blip r:embed="rId4">
            <a:alphaModFix/>
          </a:blip>
          <a:stretch>
            <a:fillRect/>
          </a:stretch>
        </p:blipFill>
        <p:spPr>
          <a:xfrm>
            <a:off x="3738563" y="1676400"/>
            <a:ext cx="1666875" cy="179070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5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sz="2133"/>
              <a:t>Лингвистическая избыточность: цвет и количество (</a:t>
            </a:r>
            <a:r>
              <a:rPr lang="ru" sz="2133" u="sng">
                <a:solidFill>
                  <a:schemeClr val="hlink"/>
                </a:solidFill>
                <a:hlinkClick r:id="rId3"/>
              </a:rPr>
              <a:t>Zevakhina et al. 2024</a:t>
            </a:r>
            <a:r>
              <a:rPr lang="ru" sz="2133"/>
              <a:t>)</a:t>
            </a:r>
            <a:endParaRPr sz="2133"/>
          </a:p>
          <a:p>
            <a:pPr indent="0" lvl="0" marL="0" rtl="0" algn="l">
              <a:spcBef>
                <a:spcPts val="0"/>
              </a:spcBef>
              <a:spcAft>
                <a:spcPts val="0"/>
              </a:spcAft>
              <a:buNone/>
            </a:pPr>
            <a:r>
              <a:t/>
            </a:r>
            <a:endParaRPr sz="2244"/>
          </a:p>
          <a:p>
            <a:pPr indent="0" lvl="0" marL="0" rtl="0" algn="l">
              <a:spcBef>
                <a:spcPts val="0"/>
              </a:spcBef>
              <a:spcAft>
                <a:spcPts val="0"/>
              </a:spcAft>
              <a:buNone/>
            </a:pPr>
            <a:r>
              <a:t/>
            </a:r>
            <a:endParaRPr/>
          </a:p>
        </p:txBody>
      </p:sp>
      <p:sp>
        <p:nvSpPr>
          <p:cNvPr id="307" name="Google Shape;307;p53"/>
          <p:cNvSpPr txBox="1"/>
          <p:nvPr>
            <p:ph idx="1" type="body"/>
          </p:nvPr>
        </p:nvSpPr>
        <p:spPr>
          <a:xfrm>
            <a:off x="311700" y="948000"/>
            <a:ext cx="8520600" cy="408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sz="1100"/>
              <a:t>Hypothesis 1: the over-specification of small (2–4) cardinalities is expected to be higher than the over-specification of color</a:t>
            </a:r>
            <a:endParaRPr sz="1100"/>
          </a:p>
          <a:p>
            <a:pPr indent="0" lvl="0" marL="0" rtl="0" algn="l">
              <a:spcBef>
                <a:spcPts val="1200"/>
              </a:spcBef>
              <a:spcAft>
                <a:spcPts val="0"/>
              </a:spcAft>
              <a:buNone/>
            </a:pPr>
            <a:r>
              <a:rPr lang="ru" sz="1100"/>
              <a:t>Hypothesis 2: visual context influences over-specification rates.</a:t>
            </a:r>
            <a:endParaRPr sz="1100"/>
          </a:p>
          <a:p>
            <a:pPr indent="0" lvl="0" marL="0" rtl="0" algn="l">
              <a:spcBef>
                <a:spcPts val="1200"/>
              </a:spcBef>
              <a:spcAft>
                <a:spcPts val="0"/>
              </a:spcAft>
              <a:buNone/>
            </a:pPr>
            <a:r>
              <a:rPr lang="ru" sz="1100"/>
              <a:t>Hypothesis 2A: color over-specification is predicted to be higher in polychrome (visually contrastive) than in monochrome (visually neutral) contexts.</a:t>
            </a:r>
            <a:endParaRPr sz="1100"/>
          </a:p>
          <a:p>
            <a:pPr indent="0" lvl="0" marL="0" rtl="0" algn="l">
              <a:spcBef>
                <a:spcPts val="1200"/>
              </a:spcBef>
              <a:spcAft>
                <a:spcPts val="0"/>
              </a:spcAft>
              <a:buNone/>
            </a:pPr>
            <a:r>
              <a:rPr lang="ru" sz="1100"/>
              <a:t>Hypothesis 2B: the over-specification of small (2 to 4) cardinalities is expected to be higher in multi-cardinality contexts than in one-cardinality contexts. </a:t>
            </a:r>
            <a:endParaRPr sz="1100"/>
          </a:p>
          <a:p>
            <a:pPr indent="0" lvl="0" marL="0" rtl="0" algn="l">
              <a:spcBef>
                <a:spcPts val="1200"/>
              </a:spcBef>
              <a:spcAft>
                <a:spcPts val="0"/>
              </a:spcAft>
              <a:buNone/>
            </a:pPr>
            <a:r>
              <a:rPr lang="ru" sz="1100"/>
              <a:t>Hypothesis 2C: the over-specification of borderline (5–8) cardinalities is expected to be higher in an ordered design than in an unordered design.</a:t>
            </a:r>
            <a:endParaRPr sz="1100"/>
          </a:p>
          <a:p>
            <a:pPr indent="0" lvl="0" marL="0" rtl="0" algn="l">
              <a:spcBef>
                <a:spcPts val="1200"/>
              </a:spcBef>
              <a:spcAft>
                <a:spcPts val="0"/>
              </a:spcAft>
              <a:buNone/>
            </a:pPr>
            <a:r>
              <a:rPr lang="ru" sz="1100"/>
              <a:t>Hypothesis 3 deals with the modifier position.</a:t>
            </a:r>
            <a:endParaRPr sz="1100"/>
          </a:p>
          <a:p>
            <a:pPr indent="0" lvl="0" marL="0" rtl="0" algn="l">
              <a:spcBef>
                <a:spcPts val="1200"/>
              </a:spcBef>
              <a:spcAft>
                <a:spcPts val="0"/>
              </a:spcAft>
              <a:buNone/>
            </a:pPr>
            <a:r>
              <a:rPr lang="ru" sz="1100"/>
              <a:t>Hypothesis 3A: the prenominal position is more typical than the postnominal position for color adjectives in referential communication. </a:t>
            </a:r>
            <a:endParaRPr sz="1100"/>
          </a:p>
          <a:p>
            <a:pPr indent="0" lvl="0" marL="0" rtl="0" algn="l">
              <a:spcBef>
                <a:spcPts val="1200"/>
              </a:spcBef>
              <a:spcAft>
                <a:spcPts val="0"/>
              </a:spcAft>
              <a:buNone/>
            </a:pPr>
            <a:r>
              <a:rPr lang="ru" sz="1100"/>
              <a:t>Hypothesis 3B: the prenominal position is more typical than the postnominal position for numerals. </a:t>
            </a:r>
            <a:endParaRPr sz="1100"/>
          </a:p>
          <a:p>
            <a:pPr indent="0" lvl="0" marL="0" rtl="0" algn="l">
              <a:spcBef>
                <a:spcPts val="1200"/>
              </a:spcBef>
              <a:spcAft>
                <a:spcPts val="0"/>
              </a:spcAft>
              <a:buNone/>
            </a:pPr>
            <a:r>
              <a:rPr lang="ru" sz="1100"/>
              <a:t>Hypothesis 4: the speaker adheres to either minimal specification or over-specification of colored objects of small (2–4) cardinalities or of uncolored objects of borderline (5–8) cardinalities throughout a whole communication.</a:t>
            </a:r>
            <a:endParaRPr sz="1100"/>
          </a:p>
          <a:p>
            <a:pPr indent="0" lvl="0" marL="0" rtl="0" algn="l">
              <a:spcBef>
                <a:spcPts val="1200"/>
              </a:spcBef>
              <a:spcAft>
                <a:spcPts val="0"/>
              </a:spcAft>
              <a:buNone/>
            </a:pPr>
            <a:r>
              <a:t/>
            </a:r>
            <a:endParaRPr sz="1100"/>
          </a:p>
          <a:p>
            <a:pPr indent="0" lvl="0" marL="0" rtl="0" algn="l">
              <a:spcBef>
                <a:spcPts val="1200"/>
              </a:spcBef>
              <a:spcAft>
                <a:spcPts val="0"/>
              </a:spcAft>
              <a:buNone/>
            </a:pPr>
            <a:r>
              <a:t/>
            </a:r>
            <a:endParaRPr sz="1100"/>
          </a:p>
          <a:p>
            <a:pPr indent="0" lvl="0" marL="0" rtl="0" algn="l">
              <a:spcBef>
                <a:spcPts val="1200"/>
              </a:spcBef>
              <a:spcAft>
                <a:spcPts val="0"/>
              </a:spcAft>
              <a:buNone/>
            </a:pPr>
            <a:r>
              <a:t/>
            </a:r>
            <a:endParaRPr sz="1100"/>
          </a:p>
          <a:p>
            <a:pPr indent="0" lvl="0" marL="0" rtl="0" algn="l">
              <a:spcBef>
                <a:spcPts val="1200"/>
              </a:spcBef>
              <a:spcAft>
                <a:spcPts val="0"/>
              </a:spcAft>
              <a:buNone/>
            </a:pPr>
            <a:r>
              <a:t/>
            </a:r>
            <a:endParaRPr sz="1100"/>
          </a:p>
          <a:p>
            <a:pPr indent="0" lvl="0" marL="0" rtl="0" algn="l">
              <a:spcBef>
                <a:spcPts val="1200"/>
              </a:spcBef>
              <a:spcAft>
                <a:spcPts val="0"/>
              </a:spcAft>
              <a:buNone/>
            </a:pPr>
            <a:r>
              <a:t/>
            </a:r>
            <a:endParaRPr sz="1100"/>
          </a:p>
          <a:p>
            <a:pPr indent="0" lvl="0" marL="0" rtl="0" algn="l">
              <a:spcBef>
                <a:spcPts val="1200"/>
              </a:spcBef>
              <a:spcAft>
                <a:spcPts val="0"/>
              </a:spcAft>
              <a:buNone/>
            </a:pPr>
            <a:r>
              <a:t/>
            </a:r>
            <a:endParaRPr sz="1100"/>
          </a:p>
          <a:p>
            <a:pPr indent="0" lvl="0" marL="0" rtl="0" algn="l">
              <a:spcBef>
                <a:spcPts val="1200"/>
              </a:spcBef>
              <a:spcAft>
                <a:spcPts val="0"/>
              </a:spcAft>
              <a:buNone/>
            </a:pPr>
            <a:r>
              <a:t/>
            </a:r>
            <a:endParaRPr sz="1100"/>
          </a:p>
          <a:p>
            <a:pPr indent="0" lvl="0" marL="0" rtl="0" algn="l">
              <a:spcBef>
                <a:spcPts val="1200"/>
              </a:spcBef>
              <a:spcAft>
                <a:spcPts val="0"/>
              </a:spcAft>
              <a:buNone/>
            </a:pPr>
            <a:r>
              <a:t/>
            </a:r>
            <a:endParaRPr sz="1100"/>
          </a:p>
          <a:p>
            <a:pPr indent="0" lvl="0" marL="0" rtl="0" algn="l">
              <a:spcBef>
                <a:spcPts val="1200"/>
              </a:spcBef>
              <a:spcAft>
                <a:spcPts val="0"/>
              </a:spcAft>
              <a:buNone/>
            </a:pPr>
            <a:r>
              <a:t/>
            </a:r>
            <a:endParaRPr sz="1100"/>
          </a:p>
          <a:p>
            <a:pPr indent="0" lvl="0" marL="0" rtl="0" algn="l">
              <a:spcBef>
                <a:spcPts val="1200"/>
              </a:spcBef>
              <a:spcAft>
                <a:spcPts val="0"/>
              </a:spcAft>
              <a:buNone/>
            </a:pPr>
            <a:r>
              <a:t/>
            </a:r>
            <a:endParaRPr sz="1100"/>
          </a:p>
          <a:p>
            <a:pPr indent="0" lvl="0" marL="0" rtl="0" algn="l">
              <a:spcBef>
                <a:spcPts val="1200"/>
              </a:spcBef>
              <a:spcAft>
                <a:spcPts val="0"/>
              </a:spcAft>
              <a:buNone/>
            </a:pPr>
            <a:r>
              <a:t/>
            </a:r>
            <a:endParaRPr sz="1100"/>
          </a:p>
          <a:p>
            <a:pPr indent="0" lvl="0" marL="0" rtl="0" algn="l">
              <a:spcBef>
                <a:spcPts val="1200"/>
              </a:spcBef>
              <a:spcAft>
                <a:spcPts val="0"/>
              </a:spcAft>
              <a:buNone/>
            </a:pPr>
            <a:r>
              <a:t/>
            </a:r>
            <a:endParaRPr sz="1100"/>
          </a:p>
          <a:p>
            <a:pPr indent="0" lvl="0" marL="0" rtl="0" algn="l">
              <a:spcBef>
                <a:spcPts val="1200"/>
              </a:spcBef>
              <a:spcAft>
                <a:spcPts val="0"/>
              </a:spcAft>
              <a:buNone/>
            </a:pPr>
            <a:r>
              <a:t/>
            </a:r>
            <a:endParaRPr sz="1100"/>
          </a:p>
          <a:p>
            <a:pPr indent="0" lvl="0" marL="0" rtl="0" algn="l">
              <a:spcBef>
                <a:spcPts val="1200"/>
              </a:spcBef>
              <a:spcAft>
                <a:spcPts val="0"/>
              </a:spcAft>
              <a:buNone/>
            </a:pPr>
            <a:r>
              <a:t/>
            </a:r>
            <a:endParaRPr sz="1100"/>
          </a:p>
          <a:p>
            <a:pPr indent="0" lvl="0" marL="0" rtl="0" algn="l">
              <a:spcBef>
                <a:spcPts val="1200"/>
              </a:spcBef>
              <a:spcAft>
                <a:spcPts val="0"/>
              </a:spcAft>
              <a:buNone/>
            </a:pPr>
            <a:r>
              <a:t/>
            </a:r>
            <a:endParaRPr sz="1100"/>
          </a:p>
          <a:p>
            <a:pPr indent="0" lvl="0" marL="0" rtl="0" algn="l">
              <a:spcBef>
                <a:spcPts val="1200"/>
              </a:spcBef>
              <a:spcAft>
                <a:spcPts val="0"/>
              </a:spcAft>
              <a:buNone/>
            </a:pPr>
            <a:r>
              <a:t/>
            </a:r>
            <a:endParaRPr sz="1100"/>
          </a:p>
          <a:p>
            <a:pPr indent="0" lvl="0" marL="0" rtl="0" algn="l">
              <a:spcBef>
                <a:spcPts val="1200"/>
              </a:spcBef>
              <a:spcAft>
                <a:spcPts val="0"/>
              </a:spcAft>
              <a:buNone/>
            </a:pPr>
            <a:r>
              <a:t/>
            </a:r>
            <a:endParaRPr sz="1300"/>
          </a:p>
          <a:p>
            <a:pPr indent="0" lvl="0" marL="0" rtl="0" algn="l">
              <a:spcBef>
                <a:spcPts val="1200"/>
              </a:spcBef>
              <a:spcAft>
                <a:spcPts val="0"/>
              </a:spcAft>
              <a:buNone/>
            </a:pPr>
            <a:r>
              <a:t/>
            </a:r>
            <a:endParaRPr sz="1300"/>
          </a:p>
          <a:p>
            <a:pPr indent="0" lvl="0" marL="0" rtl="0" algn="l">
              <a:spcBef>
                <a:spcPts val="1200"/>
              </a:spcBef>
              <a:spcAft>
                <a:spcPts val="0"/>
              </a:spcAft>
              <a:buNone/>
            </a:pPr>
            <a:r>
              <a:t/>
            </a:r>
            <a:endParaRPr sz="1300"/>
          </a:p>
          <a:p>
            <a:pPr indent="0" lvl="0" marL="0" rtl="0" algn="l">
              <a:spcBef>
                <a:spcPts val="1200"/>
              </a:spcBef>
              <a:spcAft>
                <a:spcPts val="0"/>
              </a:spcAft>
              <a:buNone/>
            </a:pPr>
            <a:r>
              <a:t/>
            </a:r>
            <a:endParaRPr sz="1100"/>
          </a:p>
          <a:p>
            <a:pPr indent="0" lvl="0" marL="0" rtl="0" algn="l">
              <a:spcBef>
                <a:spcPts val="1200"/>
              </a:spcBef>
              <a:spcAft>
                <a:spcPts val="0"/>
              </a:spcAft>
              <a:buNone/>
            </a:pPr>
            <a:r>
              <a:t/>
            </a:r>
            <a:endParaRPr sz="1100"/>
          </a:p>
          <a:p>
            <a:pPr indent="0" lvl="0" marL="0" rtl="0" algn="l">
              <a:spcBef>
                <a:spcPts val="1200"/>
              </a:spcBef>
              <a:spcAft>
                <a:spcPts val="0"/>
              </a:spcAft>
              <a:buNone/>
            </a:pPr>
            <a:r>
              <a:t/>
            </a:r>
            <a:endParaRPr sz="1100"/>
          </a:p>
          <a:p>
            <a:pPr indent="0" lvl="0" marL="0" rtl="0" algn="l">
              <a:spcBef>
                <a:spcPts val="1200"/>
              </a:spcBef>
              <a:spcAft>
                <a:spcPts val="0"/>
              </a:spcAft>
              <a:buNone/>
            </a:pPr>
            <a:r>
              <a:t/>
            </a:r>
            <a:endParaRPr sz="1100"/>
          </a:p>
          <a:p>
            <a:pPr indent="457200" lvl="0" marL="0" rtl="0" algn="l">
              <a:spcBef>
                <a:spcPts val="1200"/>
              </a:spcBef>
              <a:spcAft>
                <a:spcPts val="0"/>
              </a:spcAft>
              <a:buNone/>
            </a:pPr>
            <a:r>
              <a:t/>
            </a:r>
            <a:endParaRPr sz="1500"/>
          </a:p>
          <a:p>
            <a:pPr indent="0" lvl="0" marL="0" rtl="0" algn="l">
              <a:spcBef>
                <a:spcPts val="1200"/>
              </a:spcBef>
              <a:spcAft>
                <a:spcPts val="0"/>
              </a:spcAft>
              <a:buNone/>
            </a:pPr>
            <a:r>
              <a:t/>
            </a:r>
            <a:endParaRPr sz="1500"/>
          </a:p>
          <a:p>
            <a:pPr indent="0" lvl="0" marL="0" rtl="0" algn="l">
              <a:spcBef>
                <a:spcPts val="1200"/>
              </a:spcBef>
              <a:spcAft>
                <a:spcPts val="1200"/>
              </a:spcAft>
              <a:buNone/>
            </a:pPr>
            <a:r>
              <a:t/>
            </a:r>
            <a:endParaRPr sz="1500"/>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5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sz="2133"/>
              <a:t>Лингвистическая избыточность: цвет и количество (</a:t>
            </a:r>
            <a:r>
              <a:rPr lang="ru" sz="2133" u="sng">
                <a:solidFill>
                  <a:schemeClr val="hlink"/>
                </a:solidFill>
                <a:hlinkClick r:id="rId3"/>
              </a:rPr>
              <a:t>Zevakhina et al. 2024</a:t>
            </a:r>
            <a:r>
              <a:rPr lang="ru" sz="2133"/>
              <a:t>)</a:t>
            </a:r>
            <a:endParaRPr sz="2133"/>
          </a:p>
          <a:p>
            <a:pPr indent="0" lvl="0" marL="0" rtl="0" algn="l">
              <a:spcBef>
                <a:spcPts val="0"/>
              </a:spcBef>
              <a:spcAft>
                <a:spcPts val="0"/>
              </a:spcAft>
              <a:buNone/>
            </a:pPr>
            <a:r>
              <a:t/>
            </a:r>
            <a:endParaRPr sz="2244"/>
          </a:p>
          <a:p>
            <a:pPr indent="0" lvl="0" marL="0" rtl="0" algn="l">
              <a:spcBef>
                <a:spcPts val="0"/>
              </a:spcBef>
              <a:spcAft>
                <a:spcPts val="0"/>
              </a:spcAft>
              <a:buNone/>
            </a:pPr>
            <a:r>
              <a:t/>
            </a:r>
            <a:endParaRPr/>
          </a:p>
        </p:txBody>
      </p:sp>
      <p:sp>
        <p:nvSpPr>
          <p:cNvPr id="313" name="Google Shape;313;p54"/>
          <p:cNvSpPr txBox="1"/>
          <p:nvPr>
            <p:ph idx="1" type="body"/>
          </p:nvPr>
        </p:nvSpPr>
        <p:spPr>
          <a:xfrm>
            <a:off x="311700" y="948000"/>
            <a:ext cx="8520600" cy="408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sz="1100"/>
              <a:t>Expected responses: a bare plural form of a noun (e.g., ‘triangles’), numeral + noun (e.g., ‘four triangles’), color adjective + noun (e.g., ‘blue triangles’), numeral + color adjective + noun (e.g., ‘four blue triangles’).</a:t>
            </a:r>
            <a:endParaRPr sz="1100"/>
          </a:p>
          <a:p>
            <a:pPr indent="0" lvl="0" marL="0" rtl="0" algn="l">
              <a:spcBef>
                <a:spcPts val="1200"/>
              </a:spcBef>
              <a:spcAft>
                <a:spcPts val="0"/>
              </a:spcAft>
              <a:buNone/>
            </a:pPr>
            <a:r>
              <a:t/>
            </a:r>
            <a:endParaRPr sz="1100"/>
          </a:p>
          <a:p>
            <a:pPr indent="0" lvl="0" marL="0" rtl="0" algn="l">
              <a:spcBef>
                <a:spcPts val="1200"/>
              </a:spcBef>
              <a:spcAft>
                <a:spcPts val="0"/>
              </a:spcAft>
              <a:buNone/>
            </a:pPr>
            <a:r>
              <a:t/>
            </a:r>
            <a:endParaRPr sz="1100"/>
          </a:p>
          <a:p>
            <a:pPr indent="0" lvl="0" marL="0" rtl="0" algn="l">
              <a:spcBef>
                <a:spcPts val="1200"/>
              </a:spcBef>
              <a:spcAft>
                <a:spcPts val="0"/>
              </a:spcAft>
              <a:buNone/>
            </a:pPr>
            <a:r>
              <a:t/>
            </a:r>
            <a:endParaRPr sz="1100"/>
          </a:p>
          <a:p>
            <a:pPr indent="0" lvl="0" marL="0" rtl="0" algn="l">
              <a:spcBef>
                <a:spcPts val="1200"/>
              </a:spcBef>
              <a:spcAft>
                <a:spcPts val="0"/>
              </a:spcAft>
              <a:buNone/>
            </a:pPr>
            <a:r>
              <a:t/>
            </a:r>
            <a:endParaRPr sz="1100"/>
          </a:p>
          <a:p>
            <a:pPr indent="0" lvl="0" marL="0" rtl="0" algn="l">
              <a:spcBef>
                <a:spcPts val="1200"/>
              </a:spcBef>
              <a:spcAft>
                <a:spcPts val="0"/>
              </a:spcAft>
              <a:buNone/>
            </a:pPr>
            <a:r>
              <a:t/>
            </a:r>
            <a:endParaRPr sz="1100"/>
          </a:p>
          <a:p>
            <a:pPr indent="0" lvl="0" marL="0" rtl="0" algn="l">
              <a:spcBef>
                <a:spcPts val="1200"/>
              </a:spcBef>
              <a:spcAft>
                <a:spcPts val="0"/>
              </a:spcAft>
              <a:buNone/>
            </a:pPr>
            <a:r>
              <a:t/>
            </a:r>
            <a:endParaRPr sz="1100"/>
          </a:p>
          <a:p>
            <a:pPr indent="0" lvl="0" marL="0" rtl="0" algn="l">
              <a:spcBef>
                <a:spcPts val="1200"/>
              </a:spcBef>
              <a:spcAft>
                <a:spcPts val="0"/>
              </a:spcAft>
              <a:buNone/>
            </a:pPr>
            <a:r>
              <a:t/>
            </a:r>
            <a:endParaRPr sz="1100"/>
          </a:p>
          <a:p>
            <a:pPr indent="0" lvl="0" marL="0" rtl="0" algn="l">
              <a:spcBef>
                <a:spcPts val="1200"/>
              </a:spcBef>
              <a:spcAft>
                <a:spcPts val="0"/>
              </a:spcAft>
              <a:buNone/>
            </a:pPr>
            <a:r>
              <a:t/>
            </a:r>
            <a:endParaRPr sz="1100"/>
          </a:p>
          <a:p>
            <a:pPr indent="0" lvl="0" marL="0" rtl="0" algn="l">
              <a:spcBef>
                <a:spcPts val="1200"/>
              </a:spcBef>
              <a:spcAft>
                <a:spcPts val="0"/>
              </a:spcAft>
              <a:buNone/>
            </a:pPr>
            <a:r>
              <a:t/>
            </a:r>
            <a:endParaRPr sz="1100"/>
          </a:p>
          <a:p>
            <a:pPr indent="0" lvl="0" marL="0" rtl="0" algn="l">
              <a:spcBef>
                <a:spcPts val="1200"/>
              </a:spcBef>
              <a:spcAft>
                <a:spcPts val="0"/>
              </a:spcAft>
              <a:buNone/>
            </a:pPr>
            <a:r>
              <a:t/>
            </a:r>
            <a:endParaRPr sz="1100"/>
          </a:p>
          <a:p>
            <a:pPr indent="0" lvl="0" marL="0" rtl="0" algn="l">
              <a:spcBef>
                <a:spcPts val="1200"/>
              </a:spcBef>
              <a:spcAft>
                <a:spcPts val="0"/>
              </a:spcAft>
              <a:buNone/>
            </a:pPr>
            <a:r>
              <a:t/>
            </a:r>
            <a:endParaRPr sz="1100"/>
          </a:p>
          <a:p>
            <a:pPr indent="0" lvl="0" marL="0" rtl="0" algn="l">
              <a:spcBef>
                <a:spcPts val="1200"/>
              </a:spcBef>
              <a:spcAft>
                <a:spcPts val="0"/>
              </a:spcAft>
              <a:buNone/>
            </a:pPr>
            <a:r>
              <a:t/>
            </a:r>
            <a:endParaRPr sz="1100"/>
          </a:p>
          <a:p>
            <a:pPr indent="0" lvl="0" marL="0" rtl="0" algn="l">
              <a:spcBef>
                <a:spcPts val="1200"/>
              </a:spcBef>
              <a:spcAft>
                <a:spcPts val="0"/>
              </a:spcAft>
              <a:buNone/>
            </a:pPr>
            <a:r>
              <a:t/>
            </a:r>
            <a:endParaRPr sz="1100"/>
          </a:p>
          <a:p>
            <a:pPr indent="0" lvl="0" marL="0" rtl="0" algn="l">
              <a:spcBef>
                <a:spcPts val="1200"/>
              </a:spcBef>
              <a:spcAft>
                <a:spcPts val="0"/>
              </a:spcAft>
              <a:buNone/>
            </a:pPr>
            <a:r>
              <a:t/>
            </a:r>
            <a:endParaRPr sz="1100"/>
          </a:p>
          <a:p>
            <a:pPr indent="0" lvl="0" marL="0" rtl="0" algn="l">
              <a:spcBef>
                <a:spcPts val="1200"/>
              </a:spcBef>
              <a:spcAft>
                <a:spcPts val="0"/>
              </a:spcAft>
              <a:buNone/>
            </a:pPr>
            <a:r>
              <a:t/>
            </a:r>
            <a:endParaRPr sz="1100"/>
          </a:p>
          <a:p>
            <a:pPr indent="0" lvl="0" marL="0" rtl="0" algn="l">
              <a:spcBef>
                <a:spcPts val="1200"/>
              </a:spcBef>
              <a:spcAft>
                <a:spcPts val="0"/>
              </a:spcAft>
              <a:buNone/>
            </a:pPr>
            <a:r>
              <a:t/>
            </a:r>
            <a:endParaRPr sz="1100"/>
          </a:p>
          <a:p>
            <a:pPr indent="0" lvl="0" marL="0" rtl="0" algn="l">
              <a:spcBef>
                <a:spcPts val="1200"/>
              </a:spcBef>
              <a:spcAft>
                <a:spcPts val="0"/>
              </a:spcAft>
              <a:buNone/>
            </a:pPr>
            <a:r>
              <a:t/>
            </a:r>
            <a:endParaRPr sz="1300"/>
          </a:p>
          <a:p>
            <a:pPr indent="0" lvl="0" marL="0" rtl="0" algn="l">
              <a:spcBef>
                <a:spcPts val="1200"/>
              </a:spcBef>
              <a:spcAft>
                <a:spcPts val="0"/>
              </a:spcAft>
              <a:buNone/>
            </a:pPr>
            <a:r>
              <a:t/>
            </a:r>
            <a:endParaRPr sz="1300"/>
          </a:p>
          <a:p>
            <a:pPr indent="0" lvl="0" marL="0" rtl="0" algn="l">
              <a:spcBef>
                <a:spcPts val="1200"/>
              </a:spcBef>
              <a:spcAft>
                <a:spcPts val="0"/>
              </a:spcAft>
              <a:buNone/>
            </a:pPr>
            <a:r>
              <a:t/>
            </a:r>
            <a:endParaRPr sz="1300"/>
          </a:p>
          <a:p>
            <a:pPr indent="0" lvl="0" marL="0" rtl="0" algn="l">
              <a:spcBef>
                <a:spcPts val="1200"/>
              </a:spcBef>
              <a:spcAft>
                <a:spcPts val="0"/>
              </a:spcAft>
              <a:buNone/>
            </a:pPr>
            <a:r>
              <a:t/>
            </a:r>
            <a:endParaRPr sz="1100"/>
          </a:p>
          <a:p>
            <a:pPr indent="0" lvl="0" marL="0" rtl="0" algn="l">
              <a:spcBef>
                <a:spcPts val="1200"/>
              </a:spcBef>
              <a:spcAft>
                <a:spcPts val="0"/>
              </a:spcAft>
              <a:buNone/>
            </a:pPr>
            <a:r>
              <a:t/>
            </a:r>
            <a:endParaRPr sz="1100"/>
          </a:p>
          <a:p>
            <a:pPr indent="0" lvl="0" marL="0" rtl="0" algn="l">
              <a:spcBef>
                <a:spcPts val="1200"/>
              </a:spcBef>
              <a:spcAft>
                <a:spcPts val="0"/>
              </a:spcAft>
              <a:buNone/>
            </a:pPr>
            <a:r>
              <a:t/>
            </a:r>
            <a:endParaRPr sz="1100"/>
          </a:p>
          <a:p>
            <a:pPr indent="0" lvl="0" marL="0" rtl="0" algn="l">
              <a:spcBef>
                <a:spcPts val="1200"/>
              </a:spcBef>
              <a:spcAft>
                <a:spcPts val="0"/>
              </a:spcAft>
              <a:buNone/>
            </a:pPr>
            <a:r>
              <a:t/>
            </a:r>
            <a:endParaRPr sz="1100"/>
          </a:p>
          <a:p>
            <a:pPr indent="457200" lvl="0" marL="0" rtl="0" algn="l">
              <a:spcBef>
                <a:spcPts val="1200"/>
              </a:spcBef>
              <a:spcAft>
                <a:spcPts val="0"/>
              </a:spcAft>
              <a:buNone/>
            </a:pPr>
            <a:r>
              <a:t/>
            </a:r>
            <a:endParaRPr sz="1500"/>
          </a:p>
          <a:p>
            <a:pPr indent="0" lvl="0" marL="0" rtl="0" algn="l">
              <a:spcBef>
                <a:spcPts val="1200"/>
              </a:spcBef>
              <a:spcAft>
                <a:spcPts val="0"/>
              </a:spcAft>
              <a:buNone/>
            </a:pPr>
            <a:r>
              <a:t/>
            </a:r>
            <a:endParaRPr sz="1500"/>
          </a:p>
          <a:p>
            <a:pPr indent="0" lvl="0" marL="0" rtl="0" algn="l">
              <a:spcBef>
                <a:spcPts val="1200"/>
              </a:spcBef>
              <a:spcAft>
                <a:spcPts val="1200"/>
              </a:spcAft>
              <a:buNone/>
            </a:pPr>
            <a:r>
              <a:t/>
            </a:r>
            <a:endParaRPr sz="1500"/>
          </a:p>
        </p:txBody>
      </p:sp>
      <p:pic>
        <p:nvPicPr>
          <p:cNvPr id="314" name="Google Shape;314;p54"/>
          <p:cNvPicPr preferRelativeResize="0"/>
          <p:nvPr/>
        </p:nvPicPr>
        <p:blipFill>
          <a:blip r:embed="rId4">
            <a:alphaModFix/>
          </a:blip>
          <a:stretch>
            <a:fillRect/>
          </a:stretch>
        </p:blipFill>
        <p:spPr>
          <a:xfrm>
            <a:off x="2026300" y="1459688"/>
            <a:ext cx="4953000" cy="3400425"/>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5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sz="2133"/>
              <a:t>Лингвистическая избыточность: цвет и количество (</a:t>
            </a:r>
            <a:r>
              <a:rPr lang="ru" sz="2133" u="sng">
                <a:solidFill>
                  <a:schemeClr val="hlink"/>
                </a:solidFill>
                <a:hlinkClick r:id="rId3"/>
              </a:rPr>
              <a:t>Zevakhina et al. 2024</a:t>
            </a:r>
            <a:r>
              <a:rPr lang="ru" sz="2133"/>
              <a:t>)</a:t>
            </a:r>
            <a:endParaRPr sz="2133"/>
          </a:p>
          <a:p>
            <a:pPr indent="0" lvl="0" marL="0" rtl="0" algn="l">
              <a:spcBef>
                <a:spcPts val="0"/>
              </a:spcBef>
              <a:spcAft>
                <a:spcPts val="0"/>
              </a:spcAft>
              <a:buNone/>
            </a:pPr>
            <a:r>
              <a:t/>
            </a:r>
            <a:endParaRPr sz="2244"/>
          </a:p>
          <a:p>
            <a:pPr indent="0" lvl="0" marL="0" rtl="0" algn="l">
              <a:spcBef>
                <a:spcPts val="0"/>
              </a:spcBef>
              <a:spcAft>
                <a:spcPts val="0"/>
              </a:spcAft>
              <a:buNone/>
            </a:pPr>
            <a:r>
              <a:t/>
            </a:r>
            <a:endParaRPr/>
          </a:p>
        </p:txBody>
      </p:sp>
      <p:sp>
        <p:nvSpPr>
          <p:cNvPr id="320" name="Google Shape;320;p55"/>
          <p:cNvSpPr txBox="1"/>
          <p:nvPr>
            <p:ph idx="1" type="body"/>
          </p:nvPr>
        </p:nvSpPr>
        <p:spPr>
          <a:xfrm>
            <a:off x="311700" y="948000"/>
            <a:ext cx="8520600" cy="408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sz="1100"/>
              <a:t>Expected responses: a bare plural form of a noun (e.g., ‘triangles’), numeral + noun (e.g., ‘four triangles’), color adjective + noun (e.g., ‘blue triangles’), numeral + color adjective + noun (e.g., ‘four blue triangles’).</a:t>
            </a:r>
            <a:endParaRPr sz="1100"/>
          </a:p>
          <a:p>
            <a:pPr indent="0" lvl="0" marL="0" rtl="0" algn="l">
              <a:spcBef>
                <a:spcPts val="1200"/>
              </a:spcBef>
              <a:spcAft>
                <a:spcPts val="0"/>
              </a:spcAft>
              <a:buNone/>
            </a:pPr>
            <a:r>
              <a:t/>
            </a:r>
            <a:endParaRPr sz="1100"/>
          </a:p>
          <a:p>
            <a:pPr indent="0" lvl="0" marL="0" rtl="0" algn="l">
              <a:spcBef>
                <a:spcPts val="1200"/>
              </a:spcBef>
              <a:spcAft>
                <a:spcPts val="0"/>
              </a:spcAft>
              <a:buNone/>
            </a:pPr>
            <a:r>
              <a:t/>
            </a:r>
            <a:endParaRPr sz="1100"/>
          </a:p>
          <a:p>
            <a:pPr indent="0" lvl="0" marL="0" rtl="0" algn="l">
              <a:spcBef>
                <a:spcPts val="1200"/>
              </a:spcBef>
              <a:spcAft>
                <a:spcPts val="0"/>
              </a:spcAft>
              <a:buNone/>
            </a:pPr>
            <a:r>
              <a:t/>
            </a:r>
            <a:endParaRPr sz="1100"/>
          </a:p>
          <a:p>
            <a:pPr indent="0" lvl="0" marL="0" rtl="0" algn="l">
              <a:spcBef>
                <a:spcPts val="1200"/>
              </a:spcBef>
              <a:spcAft>
                <a:spcPts val="0"/>
              </a:spcAft>
              <a:buNone/>
            </a:pPr>
            <a:r>
              <a:t/>
            </a:r>
            <a:endParaRPr sz="1100"/>
          </a:p>
          <a:p>
            <a:pPr indent="0" lvl="0" marL="0" rtl="0" algn="l">
              <a:spcBef>
                <a:spcPts val="1200"/>
              </a:spcBef>
              <a:spcAft>
                <a:spcPts val="0"/>
              </a:spcAft>
              <a:buNone/>
            </a:pPr>
            <a:r>
              <a:t/>
            </a:r>
            <a:endParaRPr sz="1100"/>
          </a:p>
          <a:p>
            <a:pPr indent="0" lvl="0" marL="0" rtl="0" algn="l">
              <a:spcBef>
                <a:spcPts val="1200"/>
              </a:spcBef>
              <a:spcAft>
                <a:spcPts val="0"/>
              </a:spcAft>
              <a:buNone/>
            </a:pPr>
            <a:r>
              <a:t/>
            </a:r>
            <a:endParaRPr sz="1100"/>
          </a:p>
          <a:p>
            <a:pPr indent="0" lvl="0" marL="0" rtl="0" algn="l">
              <a:spcBef>
                <a:spcPts val="1200"/>
              </a:spcBef>
              <a:spcAft>
                <a:spcPts val="0"/>
              </a:spcAft>
              <a:buNone/>
            </a:pPr>
            <a:r>
              <a:t/>
            </a:r>
            <a:endParaRPr sz="1100"/>
          </a:p>
          <a:p>
            <a:pPr indent="0" lvl="0" marL="0" rtl="0" algn="l">
              <a:spcBef>
                <a:spcPts val="1200"/>
              </a:spcBef>
              <a:spcAft>
                <a:spcPts val="0"/>
              </a:spcAft>
              <a:buNone/>
            </a:pPr>
            <a:r>
              <a:t/>
            </a:r>
            <a:endParaRPr sz="1100"/>
          </a:p>
          <a:p>
            <a:pPr indent="0" lvl="0" marL="0" rtl="0" algn="l">
              <a:spcBef>
                <a:spcPts val="1200"/>
              </a:spcBef>
              <a:spcAft>
                <a:spcPts val="0"/>
              </a:spcAft>
              <a:buNone/>
            </a:pPr>
            <a:r>
              <a:t/>
            </a:r>
            <a:endParaRPr sz="1100"/>
          </a:p>
          <a:p>
            <a:pPr indent="0" lvl="0" marL="0" rtl="0" algn="l">
              <a:spcBef>
                <a:spcPts val="1200"/>
              </a:spcBef>
              <a:spcAft>
                <a:spcPts val="0"/>
              </a:spcAft>
              <a:buNone/>
            </a:pPr>
            <a:r>
              <a:t/>
            </a:r>
            <a:endParaRPr sz="1100"/>
          </a:p>
          <a:p>
            <a:pPr indent="0" lvl="0" marL="0" rtl="0" algn="l">
              <a:spcBef>
                <a:spcPts val="1200"/>
              </a:spcBef>
              <a:spcAft>
                <a:spcPts val="0"/>
              </a:spcAft>
              <a:buNone/>
            </a:pPr>
            <a:r>
              <a:t/>
            </a:r>
            <a:endParaRPr sz="1100"/>
          </a:p>
          <a:p>
            <a:pPr indent="0" lvl="0" marL="0" rtl="0" algn="l">
              <a:spcBef>
                <a:spcPts val="1200"/>
              </a:spcBef>
              <a:spcAft>
                <a:spcPts val="0"/>
              </a:spcAft>
              <a:buNone/>
            </a:pPr>
            <a:r>
              <a:t/>
            </a:r>
            <a:endParaRPr sz="1100"/>
          </a:p>
          <a:p>
            <a:pPr indent="0" lvl="0" marL="0" rtl="0" algn="l">
              <a:spcBef>
                <a:spcPts val="1200"/>
              </a:spcBef>
              <a:spcAft>
                <a:spcPts val="0"/>
              </a:spcAft>
              <a:buNone/>
            </a:pPr>
            <a:r>
              <a:t/>
            </a:r>
            <a:endParaRPr sz="1100"/>
          </a:p>
          <a:p>
            <a:pPr indent="0" lvl="0" marL="0" rtl="0" algn="l">
              <a:spcBef>
                <a:spcPts val="1200"/>
              </a:spcBef>
              <a:spcAft>
                <a:spcPts val="0"/>
              </a:spcAft>
              <a:buNone/>
            </a:pPr>
            <a:r>
              <a:t/>
            </a:r>
            <a:endParaRPr sz="1100"/>
          </a:p>
          <a:p>
            <a:pPr indent="0" lvl="0" marL="0" rtl="0" algn="l">
              <a:spcBef>
                <a:spcPts val="1200"/>
              </a:spcBef>
              <a:spcAft>
                <a:spcPts val="0"/>
              </a:spcAft>
              <a:buNone/>
            </a:pPr>
            <a:r>
              <a:t/>
            </a:r>
            <a:endParaRPr sz="1100"/>
          </a:p>
          <a:p>
            <a:pPr indent="0" lvl="0" marL="0" rtl="0" algn="l">
              <a:spcBef>
                <a:spcPts val="1200"/>
              </a:spcBef>
              <a:spcAft>
                <a:spcPts val="0"/>
              </a:spcAft>
              <a:buNone/>
            </a:pPr>
            <a:r>
              <a:t/>
            </a:r>
            <a:endParaRPr sz="1100"/>
          </a:p>
          <a:p>
            <a:pPr indent="0" lvl="0" marL="0" rtl="0" algn="l">
              <a:spcBef>
                <a:spcPts val="1200"/>
              </a:spcBef>
              <a:spcAft>
                <a:spcPts val="0"/>
              </a:spcAft>
              <a:buNone/>
            </a:pPr>
            <a:r>
              <a:t/>
            </a:r>
            <a:endParaRPr sz="1300"/>
          </a:p>
          <a:p>
            <a:pPr indent="0" lvl="0" marL="0" rtl="0" algn="l">
              <a:spcBef>
                <a:spcPts val="1200"/>
              </a:spcBef>
              <a:spcAft>
                <a:spcPts val="0"/>
              </a:spcAft>
              <a:buNone/>
            </a:pPr>
            <a:r>
              <a:t/>
            </a:r>
            <a:endParaRPr sz="1300"/>
          </a:p>
          <a:p>
            <a:pPr indent="0" lvl="0" marL="0" rtl="0" algn="l">
              <a:spcBef>
                <a:spcPts val="1200"/>
              </a:spcBef>
              <a:spcAft>
                <a:spcPts val="0"/>
              </a:spcAft>
              <a:buNone/>
            </a:pPr>
            <a:r>
              <a:t/>
            </a:r>
            <a:endParaRPr sz="1300"/>
          </a:p>
          <a:p>
            <a:pPr indent="0" lvl="0" marL="0" rtl="0" algn="l">
              <a:spcBef>
                <a:spcPts val="1200"/>
              </a:spcBef>
              <a:spcAft>
                <a:spcPts val="0"/>
              </a:spcAft>
              <a:buNone/>
            </a:pPr>
            <a:r>
              <a:t/>
            </a:r>
            <a:endParaRPr sz="1100"/>
          </a:p>
          <a:p>
            <a:pPr indent="0" lvl="0" marL="0" rtl="0" algn="l">
              <a:spcBef>
                <a:spcPts val="1200"/>
              </a:spcBef>
              <a:spcAft>
                <a:spcPts val="0"/>
              </a:spcAft>
              <a:buNone/>
            </a:pPr>
            <a:r>
              <a:t/>
            </a:r>
            <a:endParaRPr sz="1100"/>
          </a:p>
          <a:p>
            <a:pPr indent="0" lvl="0" marL="0" rtl="0" algn="l">
              <a:spcBef>
                <a:spcPts val="1200"/>
              </a:spcBef>
              <a:spcAft>
                <a:spcPts val="0"/>
              </a:spcAft>
              <a:buNone/>
            </a:pPr>
            <a:r>
              <a:t/>
            </a:r>
            <a:endParaRPr sz="1100"/>
          </a:p>
          <a:p>
            <a:pPr indent="0" lvl="0" marL="0" rtl="0" algn="l">
              <a:spcBef>
                <a:spcPts val="1200"/>
              </a:spcBef>
              <a:spcAft>
                <a:spcPts val="0"/>
              </a:spcAft>
              <a:buNone/>
            </a:pPr>
            <a:r>
              <a:t/>
            </a:r>
            <a:endParaRPr sz="1100"/>
          </a:p>
          <a:p>
            <a:pPr indent="457200" lvl="0" marL="0" rtl="0" algn="l">
              <a:spcBef>
                <a:spcPts val="1200"/>
              </a:spcBef>
              <a:spcAft>
                <a:spcPts val="0"/>
              </a:spcAft>
              <a:buNone/>
            </a:pPr>
            <a:r>
              <a:t/>
            </a:r>
            <a:endParaRPr sz="1500"/>
          </a:p>
          <a:p>
            <a:pPr indent="0" lvl="0" marL="0" rtl="0" algn="l">
              <a:spcBef>
                <a:spcPts val="1200"/>
              </a:spcBef>
              <a:spcAft>
                <a:spcPts val="0"/>
              </a:spcAft>
              <a:buNone/>
            </a:pPr>
            <a:r>
              <a:t/>
            </a:r>
            <a:endParaRPr sz="1500"/>
          </a:p>
          <a:p>
            <a:pPr indent="0" lvl="0" marL="0" rtl="0" algn="l">
              <a:spcBef>
                <a:spcPts val="1200"/>
              </a:spcBef>
              <a:spcAft>
                <a:spcPts val="1200"/>
              </a:spcAft>
              <a:buNone/>
            </a:pPr>
            <a:r>
              <a:t/>
            </a:r>
            <a:endParaRPr sz="1500"/>
          </a:p>
        </p:txBody>
      </p:sp>
      <p:pic>
        <p:nvPicPr>
          <p:cNvPr id="321" name="Google Shape;321;p55"/>
          <p:cNvPicPr preferRelativeResize="0"/>
          <p:nvPr/>
        </p:nvPicPr>
        <p:blipFill>
          <a:blip r:embed="rId4">
            <a:alphaModFix/>
          </a:blip>
          <a:stretch>
            <a:fillRect/>
          </a:stretch>
        </p:blipFill>
        <p:spPr>
          <a:xfrm>
            <a:off x="2651838" y="1797900"/>
            <a:ext cx="3840325" cy="2946551"/>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5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sz="2133"/>
              <a:t>Лингвистическая избыточность: цвет и количество (</a:t>
            </a:r>
            <a:r>
              <a:rPr lang="ru" sz="2133" u="sng">
                <a:solidFill>
                  <a:schemeClr val="hlink"/>
                </a:solidFill>
                <a:hlinkClick r:id="rId3"/>
              </a:rPr>
              <a:t>Zevakhina et al. 2024</a:t>
            </a:r>
            <a:r>
              <a:rPr lang="ru" sz="2133"/>
              <a:t>)</a:t>
            </a:r>
            <a:endParaRPr sz="2133"/>
          </a:p>
          <a:p>
            <a:pPr indent="0" lvl="0" marL="0" rtl="0" algn="l">
              <a:spcBef>
                <a:spcPts val="0"/>
              </a:spcBef>
              <a:spcAft>
                <a:spcPts val="0"/>
              </a:spcAft>
              <a:buNone/>
            </a:pPr>
            <a:r>
              <a:t/>
            </a:r>
            <a:endParaRPr sz="2244"/>
          </a:p>
          <a:p>
            <a:pPr indent="0" lvl="0" marL="0" rtl="0" algn="l">
              <a:spcBef>
                <a:spcPts val="0"/>
              </a:spcBef>
              <a:spcAft>
                <a:spcPts val="0"/>
              </a:spcAft>
              <a:buNone/>
            </a:pPr>
            <a:r>
              <a:t/>
            </a:r>
            <a:endParaRPr/>
          </a:p>
        </p:txBody>
      </p:sp>
      <p:sp>
        <p:nvSpPr>
          <p:cNvPr id="327" name="Google Shape;327;p56"/>
          <p:cNvSpPr txBox="1"/>
          <p:nvPr>
            <p:ph idx="1" type="body"/>
          </p:nvPr>
        </p:nvSpPr>
        <p:spPr>
          <a:xfrm>
            <a:off x="311700" y="948000"/>
            <a:ext cx="8520600" cy="408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sz="1100"/>
              <a:t>Expected responses: a bare plural form of a noun (e.g., ‘triangles’), numeral + noun (e.g., ‘four triangles’), color adjective + noun (e.g., ‘blue triangles’), numeral + color adjective + noun (e.g., ‘four blue triangles’).</a:t>
            </a:r>
            <a:endParaRPr sz="1100"/>
          </a:p>
          <a:p>
            <a:pPr indent="0" lvl="0" marL="0" rtl="0" algn="l">
              <a:spcBef>
                <a:spcPts val="1200"/>
              </a:spcBef>
              <a:spcAft>
                <a:spcPts val="0"/>
              </a:spcAft>
              <a:buNone/>
            </a:pPr>
            <a:r>
              <a:t/>
            </a:r>
            <a:endParaRPr sz="1100"/>
          </a:p>
          <a:p>
            <a:pPr indent="0" lvl="0" marL="0" rtl="0" algn="l">
              <a:spcBef>
                <a:spcPts val="1200"/>
              </a:spcBef>
              <a:spcAft>
                <a:spcPts val="0"/>
              </a:spcAft>
              <a:buNone/>
            </a:pPr>
            <a:r>
              <a:t/>
            </a:r>
            <a:endParaRPr sz="1100"/>
          </a:p>
          <a:p>
            <a:pPr indent="0" lvl="0" marL="0" rtl="0" algn="l">
              <a:spcBef>
                <a:spcPts val="1200"/>
              </a:spcBef>
              <a:spcAft>
                <a:spcPts val="0"/>
              </a:spcAft>
              <a:buNone/>
            </a:pPr>
            <a:r>
              <a:t/>
            </a:r>
            <a:endParaRPr sz="1100"/>
          </a:p>
          <a:p>
            <a:pPr indent="0" lvl="0" marL="0" rtl="0" algn="l">
              <a:spcBef>
                <a:spcPts val="1200"/>
              </a:spcBef>
              <a:spcAft>
                <a:spcPts val="0"/>
              </a:spcAft>
              <a:buNone/>
            </a:pPr>
            <a:r>
              <a:t/>
            </a:r>
            <a:endParaRPr sz="1100"/>
          </a:p>
          <a:p>
            <a:pPr indent="0" lvl="0" marL="0" rtl="0" algn="l">
              <a:spcBef>
                <a:spcPts val="1200"/>
              </a:spcBef>
              <a:spcAft>
                <a:spcPts val="0"/>
              </a:spcAft>
              <a:buNone/>
            </a:pPr>
            <a:r>
              <a:t/>
            </a:r>
            <a:endParaRPr sz="1100"/>
          </a:p>
          <a:p>
            <a:pPr indent="0" lvl="0" marL="0" rtl="0" algn="l">
              <a:spcBef>
                <a:spcPts val="1200"/>
              </a:spcBef>
              <a:spcAft>
                <a:spcPts val="0"/>
              </a:spcAft>
              <a:buNone/>
            </a:pPr>
            <a:r>
              <a:t/>
            </a:r>
            <a:endParaRPr sz="1100"/>
          </a:p>
          <a:p>
            <a:pPr indent="0" lvl="0" marL="0" rtl="0" algn="l">
              <a:spcBef>
                <a:spcPts val="1200"/>
              </a:spcBef>
              <a:spcAft>
                <a:spcPts val="0"/>
              </a:spcAft>
              <a:buNone/>
            </a:pPr>
            <a:r>
              <a:t/>
            </a:r>
            <a:endParaRPr sz="1100"/>
          </a:p>
          <a:p>
            <a:pPr indent="0" lvl="0" marL="0" rtl="0" algn="l">
              <a:spcBef>
                <a:spcPts val="1200"/>
              </a:spcBef>
              <a:spcAft>
                <a:spcPts val="0"/>
              </a:spcAft>
              <a:buNone/>
            </a:pPr>
            <a:r>
              <a:t/>
            </a:r>
            <a:endParaRPr sz="1100"/>
          </a:p>
          <a:p>
            <a:pPr indent="0" lvl="0" marL="0" rtl="0" algn="l">
              <a:spcBef>
                <a:spcPts val="1200"/>
              </a:spcBef>
              <a:spcAft>
                <a:spcPts val="0"/>
              </a:spcAft>
              <a:buNone/>
            </a:pPr>
            <a:r>
              <a:t/>
            </a:r>
            <a:endParaRPr sz="1100"/>
          </a:p>
          <a:p>
            <a:pPr indent="0" lvl="0" marL="0" rtl="0" algn="l">
              <a:spcBef>
                <a:spcPts val="1200"/>
              </a:spcBef>
              <a:spcAft>
                <a:spcPts val="0"/>
              </a:spcAft>
              <a:buNone/>
            </a:pPr>
            <a:r>
              <a:t/>
            </a:r>
            <a:endParaRPr sz="1100"/>
          </a:p>
          <a:p>
            <a:pPr indent="0" lvl="0" marL="0" rtl="0" algn="l">
              <a:spcBef>
                <a:spcPts val="1200"/>
              </a:spcBef>
              <a:spcAft>
                <a:spcPts val="0"/>
              </a:spcAft>
              <a:buNone/>
            </a:pPr>
            <a:r>
              <a:t/>
            </a:r>
            <a:endParaRPr sz="1100"/>
          </a:p>
          <a:p>
            <a:pPr indent="0" lvl="0" marL="0" rtl="0" algn="l">
              <a:spcBef>
                <a:spcPts val="1200"/>
              </a:spcBef>
              <a:spcAft>
                <a:spcPts val="0"/>
              </a:spcAft>
              <a:buNone/>
            </a:pPr>
            <a:r>
              <a:t/>
            </a:r>
            <a:endParaRPr sz="1100"/>
          </a:p>
          <a:p>
            <a:pPr indent="0" lvl="0" marL="0" rtl="0" algn="l">
              <a:spcBef>
                <a:spcPts val="1200"/>
              </a:spcBef>
              <a:spcAft>
                <a:spcPts val="0"/>
              </a:spcAft>
              <a:buNone/>
            </a:pPr>
            <a:r>
              <a:t/>
            </a:r>
            <a:endParaRPr sz="1100"/>
          </a:p>
          <a:p>
            <a:pPr indent="0" lvl="0" marL="0" rtl="0" algn="l">
              <a:spcBef>
                <a:spcPts val="1200"/>
              </a:spcBef>
              <a:spcAft>
                <a:spcPts val="0"/>
              </a:spcAft>
              <a:buNone/>
            </a:pPr>
            <a:r>
              <a:t/>
            </a:r>
            <a:endParaRPr sz="1100"/>
          </a:p>
          <a:p>
            <a:pPr indent="0" lvl="0" marL="0" rtl="0" algn="l">
              <a:spcBef>
                <a:spcPts val="1200"/>
              </a:spcBef>
              <a:spcAft>
                <a:spcPts val="0"/>
              </a:spcAft>
              <a:buNone/>
            </a:pPr>
            <a:r>
              <a:t/>
            </a:r>
            <a:endParaRPr sz="1100"/>
          </a:p>
          <a:p>
            <a:pPr indent="0" lvl="0" marL="0" rtl="0" algn="l">
              <a:spcBef>
                <a:spcPts val="1200"/>
              </a:spcBef>
              <a:spcAft>
                <a:spcPts val="0"/>
              </a:spcAft>
              <a:buNone/>
            </a:pPr>
            <a:r>
              <a:t/>
            </a:r>
            <a:endParaRPr sz="1100"/>
          </a:p>
          <a:p>
            <a:pPr indent="0" lvl="0" marL="0" rtl="0" algn="l">
              <a:spcBef>
                <a:spcPts val="1200"/>
              </a:spcBef>
              <a:spcAft>
                <a:spcPts val="0"/>
              </a:spcAft>
              <a:buNone/>
            </a:pPr>
            <a:r>
              <a:t/>
            </a:r>
            <a:endParaRPr sz="1300"/>
          </a:p>
          <a:p>
            <a:pPr indent="0" lvl="0" marL="0" rtl="0" algn="l">
              <a:spcBef>
                <a:spcPts val="1200"/>
              </a:spcBef>
              <a:spcAft>
                <a:spcPts val="0"/>
              </a:spcAft>
              <a:buNone/>
            </a:pPr>
            <a:r>
              <a:t/>
            </a:r>
            <a:endParaRPr sz="1300"/>
          </a:p>
          <a:p>
            <a:pPr indent="0" lvl="0" marL="0" rtl="0" algn="l">
              <a:spcBef>
                <a:spcPts val="1200"/>
              </a:spcBef>
              <a:spcAft>
                <a:spcPts val="0"/>
              </a:spcAft>
              <a:buNone/>
            </a:pPr>
            <a:r>
              <a:t/>
            </a:r>
            <a:endParaRPr sz="1300"/>
          </a:p>
          <a:p>
            <a:pPr indent="0" lvl="0" marL="0" rtl="0" algn="l">
              <a:spcBef>
                <a:spcPts val="1200"/>
              </a:spcBef>
              <a:spcAft>
                <a:spcPts val="0"/>
              </a:spcAft>
              <a:buNone/>
            </a:pPr>
            <a:r>
              <a:t/>
            </a:r>
            <a:endParaRPr sz="1100"/>
          </a:p>
          <a:p>
            <a:pPr indent="0" lvl="0" marL="0" rtl="0" algn="l">
              <a:spcBef>
                <a:spcPts val="1200"/>
              </a:spcBef>
              <a:spcAft>
                <a:spcPts val="0"/>
              </a:spcAft>
              <a:buNone/>
            </a:pPr>
            <a:r>
              <a:t/>
            </a:r>
            <a:endParaRPr sz="1100"/>
          </a:p>
          <a:p>
            <a:pPr indent="0" lvl="0" marL="0" rtl="0" algn="l">
              <a:spcBef>
                <a:spcPts val="1200"/>
              </a:spcBef>
              <a:spcAft>
                <a:spcPts val="0"/>
              </a:spcAft>
              <a:buNone/>
            </a:pPr>
            <a:r>
              <a:t/>
            </a:r>
            <a:endParaRPr sz="1100"/>
          </a:p>
          <a:p>
            <a:pPr indent="0" lvl="0" marL="0" rtl="0" algn="l">
              <a:spcBef>
                <a:spcPts val="1200"/>
              </a:spcBef>
              <a:spcAft>
                <a:spcPts val="0"/>
              </a:spcAft>
              <a:buNone/>
            </a:pPr>
            <a:r>
              <a:t/>
            </a:r>
            <a:endParaRPr sz="1100"/>
          </a:p>
          <a:p>
            <a:pPr indent="457200" lvl="0" marL="0" rtl="0" algn="l">
              <a:spcBef>
                <a:spcPts val="1200"/>
              </a:spcBef>
              <a:spcAft>
                <a:spcPts val="0"/>
              </a:spcAft>
              <a:buNone/>
            </a:pPr>
            <a:r>
              <a:t/>
            </a:r>
            <a:endParaRPr sz="1500"/>
          </a:p>
          <a:p>
            <a:pPr indent="0" lvl="0" marL="0" rtl="0" algn="l">
              <a:spcBef>
                <a:spcPts val="1200"/>
              </a:spcBef>
              <a:spcAft>
                <a:spcPts val="0"/>
              </a:spcAft>
              <a:buNone/>
            </a:pPr>
            <a:r>
              <a:t/>
            </a:r>
            <a:endParaRPr sz="1500"/>
          </a:p>
          <a:p>
            <a:pPr indent="0" lvl="0" marL="0" rtl="0" algn="l">
              <a:spcBef>
                <a:spcPts val="1200"/>
              </a:spcBef>
              <a:spcAft>
                <a:spcPts val="1200"/>
              </a:spcAft>
              <a:buNone/>
            </a:pPr>
            <a:r>
              <a:t/>
            </a:r>
            <a:endParaRPr sz="1500"/>
          </a:p>
        </p:txBody>
      </p:sp>
      <p:pic>
        <p:nvPicPr>
          <p:cNvPr id="328" name="Google Shape;328;p56"/>
          <p:cNvPicPr preferRelativeResize="0"/>
          <p:nvPr/>
        </p:nvPicPr>
        <p:blipFill>
          <a:blip r:embed="rId4">
            <a:alphaModFix/>
          </a:blip>
          <a:stretch>
            <a:fillRect/>
          </a:stretch>
        </p:blipFill>
        <p:spPr>
          <a:xfrm>
            <a:off x="0" y="1957391"/>
            <a:ext cx="9144001" cy="2889368"/>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5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sz="2133"/>
              <a:t>Лингвистическая избыточность: цвет и количество (</a:t>
            </a:r>
            <a:r>
              <a:rPr lang="ru" sz="2133" u="sng">
                <a:solidFill>
                  <a:schemeClr val="hlink"/>
                </a:solidFill>
                <a:hlinkClick r:id="rId3"/>
              </a:rPr>
              <a:t>Zevakhina et al. 2024</a:t>
            </a:r>
            <a:r>
              <a:rPr lang="ru" sz="2133"/>
              <a:t>)</a:t>
            </a:r>
            <a:endParaRPr sz="2133"/>
          </a:p>
          <a:p>
            <a:pPr indent="0" lvl="0" marL="0" rtl="0" algn="l">
              <a:spcBef>
                <a:spcPts val="0"/>
              </a:spcBef>
              <a:spcAft>
                <a:spcPts val="0"/>
              </a:spcAft>
              <a:buNone/>
            </a:pPr>
            <a:r>
              <a:t/>
            </a:r>
            <a:endParaRPr sz="2244"/>
          </a:p>
          <a:p>
            <a:pPr indent="0" lvl="0" marL="0" rtl="0" algn="l">
              <a:spcBef>
                <a:spcPts val="0"/>
              </a:spcBef>
              <a:spcAft>
                <a:spcPts val="0"/>
              </a:spcAft>
              <a:buNone/>
            </a:pPr>
            <a:r>
              <a:t/>
            </a:r>
            <a:endParaRPr/>
          </a:p>
        </p:txBody>
      </p:sp>
      <p:sp>
        <p:nvSpPr>
          <p:cNvPr id="334" name="Google Shape;334;p57"/>
          <p:cNvSpPr txBox="1"/>
          <p:nvPr>
            <p:ph idx="1" type="body"/>
          </p:nvPr>
        </p:nvSpPr>
        <p:spPr>
          <a:xfrm>
            <a:off x="311700" y="948000"/>
            <a:ext cx="8520600" cy="408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sz="1100"/>
              <a:t>Expected responses: a bare plural form of a noun (e.g., ‘triangles’), numeral + noun (e.g., ‘four triangles’), color adjective + noun (e.g., ‘blue triangles’), numeral + color adjective + noun (e.g., ‘four blue triangles’).</a:t>
            </a:r>
            <a:endParaRPr sz="1100"/>
          </a:p>
          <a:p>
            <a:pPr indent="0" lvl="0" marL="0" rtl="0" algn="l">
              <a:spcBef>
                <a:spcPts val="1200"/>
              </a:spcBef>
              <a:spcAft>
                <a:spcPts val="0"/>
              </a:spcAft>
              <a:buNone/>
            </a:pPr>
            <a:r>
              <a:t/>
            </a:r>
            <a:endParaRPr sz="1100"/>
          </a:p>
          <a:p>
            <a:pPr indent="0" lvl="0" marL="0" rtl="0" algn="l">
              <a:spcBef>
                <a:spcPts val="1200"/>
              </a:spcBef>
              <a:spcAft>
                <a:spcPts val="0"/>
              </a:spcAft>
              <a:buNone/>
            </a:pPr>
            <a:r>
              <a:t/>
            </a:r>
            <a:endParaRPr sz="1100"/>
          </a:p>
          <a:p>
            <a:pPr indent="0" lvl="0" marL="0" rtl="0" algn="l">
              <a:spcBef>
                <a:spcPts val="1200"/>
              </a:spcBef>
              <a:spcAft>
                <a:spcPts val="0"/>
              </a:spcAft>
              <a:buNone/>
            </a:pPr>
            <a:r>
              <a:t/>
            </a:r>
            <a:endParaRPr sz="1100"/>
          </a:p>
          <a:p>
            <a:pPr indent="0" lvl="0" marL="0" rtl="0" algn="l">
              <a:spcBef>
                <a:spcPts val="1200"/>
              </a:spcBef>
              <a:spcAft>
                <a:spcPts val="0"/>
              </a:spcAft>
              <a:buNone/>
            </a:pPr>
            <a:r>
              <a:t/>
            </a:r>
            <a:endParaRPr sz="1100"/>
          </a:p>
          <a:p>
            <a:pPr indent="0" lvl="0" marL="0" rtl="0" algn="l">
              <a:spcBef>
                <a:spcPts val="1200"/>
              </a:spcBef>
              <a:spcAft>
                <a:spcPts val="0"/>
              </a:spcAft>
              <a:buNone/>
            </a:pPr>
            <a:r>
              <a:t/>
            </a:r>
            <a:endParaRPr sz="1100"/>
          </a:p>
          <a:p>
            <a:pPr indent="0" lvl="0" marL="0" rtl="0" algn="l">
              <a:spcBef>
                <a:spcPts val="1200"/>
              </a:spcBef>
              <a:spcAft>
                <a:spcPts val="0"/>
              </a:spcAft>
              <a:buNone/>
            </a:pPr>
            <a:r>
              <a:t/>
            </a:r>
            <a:endParaRPr sz="1100"/>
          </a:p>
          <a:p>
            <a:pPr indent="0" lvl="0" marL="0" rtl="0" algn="l">
              <a:spcBef>
                <a:spcPts val="1200"/>
              </a:spcBef>
              <a:spcAft>
                <a:spcPts val="0"/>
              </a:spcAft>
              <a:buNone/>
            </a:pPr>
            <a:r>
              <a:t/>
            </a:r>
            <a:endParaRPr sz="1100"/>
          </a:p>
          <a:p>
            <a:pPr indent="0" lvl="0" marL="0" rtl="0" algn="l">
              <a:spcBef>
                <a:spcPts val="1200"/>
              </a:spcBef>
              <a:spcAft>
                <a:spcPts val="0"/>
              </a:spcAft>
              <a:buNone/>
            </a:pPr>
            <a:r>
              <a:t/>
            </a:r>
            <a:endParaRPr sz="1100"/>
          </a:p>
          <a:p>
            <a:pPr indent="0" lvl="0" marL="0" rtl="0" algn="l">
              <a:spcBef>
                <a:spcPts val="1200"/>
              </a:spcBef>
              <a:spcAft>
                <a:spcPts val="0"/>
              </a:spcAft>
              <a:buNone/>
            </a:pPr>
            <a:r>
              <a:t/>
            </a:r>
            <a:endParaRPr sz="1100"/>
          </a:p>
          <a:p>
            <a:pPr indent="0" lvl="0" marL="0" rtl="0" algn="l">
              <a:spcBef>
                <a:spcPts val="1200"/>
              </a:spcBef>
              <a:spcAft>
                <a:spcPts val="0"/>
              </a:spcAft>
              <a:buNone/>
            </a:pPr>
            <a:r>
              <a:t/>
            </a:r>
            <a:endParaRPr sz="1100"/>
          </a:p>
          <a:p>
            <a:pPr indent="0" lvl="0" marL="0" rtl="0" algn="l">
              <a:spcBef>
                <a:spcPts val="1200"/>
              </a:spcBef>
              <a:spcAft>
                <a:spcPts val="0"/>
              </a:spcAft>
              <a:buNone/>
            </a:pPr>
            <a:r>
              <a:t/>
            </a:r>
            <a:endParaRPr sz="1100"/>
          </a:p>
          <a:p>
            <a:pPr indent="0" lvl="0" marL="0" rtl="0" algn="l">
              <a:spcBef>
                <a:spcPts val="1200"/>
              </a:spcBef>
              <a:spcAft>
                <a:spcPts val="0"/>
              </a:spcAft>
              <a:buNone/>
            </a:pPr>
            <a:r>
              <a:t/>
            </a:r>
            <a:endParaRPr sz="1100"/>
          </a:p>
          <a:p>
            <a:pPr indent="0" lvl="0" marL="0" rtl="0" algn="l">
              <a:spcBef>
                <a:spcPts val="1200"/>
              </a:spcBef>
              <a:spcAft>
                <a:spcPts val="0"/>
              </a:spcAft>
              <a:buNone/>
            </a:pPr>
            <a:r>
              <a:t/>
            </a:r>
            <a:endParaRPr sz="1100"/>
          </a:p>
          <a:p>
            <a:pPr indent="0" lvl="0" marL="0" rtl="0" algn="l">
              <a:spcBef>
                <a:spcPts val="1200"/>
              </a:spcBef>
              <a:spcAft>
                <a:spcPts val="0"/>
              </a:spcAft>
              <a:buNone/>
            </a:pPr>
            <a:r>
              <a:t/>
            </a:r>
            <a:endParaRPr sz="1100"/>
          </a:p>
          <a:p>
            <a:pPr indent="0" lvl="0" marL="0" rtl="0" algn="l">
              <a:spcBef>
                <a:spcPts val="1200"/>
              </a:spcBef>
              <a:spcAft>
                <a:spcPts val="0"/>
              </a:spcAft>
              <a:buNone/>
            </a:pPr>
            <a:r>
              <a:t/>
            </a:r>
            <a:endParaRPr sz="1100"/>
          </a:p>
          <a:p>
            <a:pPr indent="0" lvl="0" marL="0" rtl="0" algn="l">
              <a:spcBef>
                <a:spcPts val="1200"/>
              </a:spcBef>
              <a:spcAft>
                <a:spcPts val="0"/>
              </a:spcAft>
              <a:buNone/>
            </a:pPr>
            <a:r>
              <a:t/>
            </a:r>
            <a:endParaRPr sz="1100"/>
          </a:p>
          <a:p>
            <a:pPr indent="0" lvl="0" marL="0" rtl="0" algn="l">
              <a:spcBef>
                <a:spcPts val="1200"/>
              </a:spcBef>
              <a:spcAft>
                <a:spcPts val="0"/>
              </a:spcAft>
              <a:buNone/>
            </a:pPr>
            <a:r>
              <a:t/>
            </a:r>
            <a:endParaRPr sz="1300"/>
          </a:p>
          <a:p>
            <a:pPr indent="0" lvl="0" marL="0" rtl="0" algn="l">
              <a:spcBef>
                <a:spcPts val="1200"/>
              </a:spcBef>
              <a:spcAft>
                <a:spcPts val="0"/>
              </a:spcAft>
              <a:buNone/>
            </a:pPr>
            <a:r>
              <a:t/>
            </a:r>
            <a:endParaRPr sz="1300"/>
          </a:p>
          <a:p>
            <a:pPr indent="0" lvl="0" marL="0" rtl="0" algn="l">
              <a:spcBef>
                <a:spcPts val="1200"/>
              </a:spcBef>
              <a:spcAft>
                <a:spcPts val="0"/>
              </a:spcAft>
              <a:buNone/>
            </a:pPr>
            <a:r>
              <a:t/>
            </a:r>
            <a:endParaRPr sz="1300"/>
          </a:p>
          <a:p>
            <a:pPr indent="0" lvl="0" marL="0" rtl="0" algn="l">
              <a:spcBef>
                <a:spcPts val="1200"/>
              </a:spcBef>
              <a:spcAft>
                <a:spcPts val="0"/>
              </a:spcAft>
              <a:buNone/>
            </a:pPr>
            <a:r>
              <a:t/>
            </a:r>
            <a:endParaRPr sz="1100"/>
          </a:p>
          <a:p>
            <a:pPr indent="0" lvl="0" marL="0" rtl="0" algn="l">
              <a:spcBef>
                <a:spcPts val="1200"/>
              </a:spcBef>
              <a:spcAft>
                <a:spcPts val="0"/>
              </a:spcAft>
              <a:buNone/>
            </a:pPr>
            <a:r>
              <a:t/>
            </a:r>
            <a:endParaRPr sz="1100"/>
          </a:p>
          <a:p>
            <a:pPr indent="0" lvl="0" marL="0" rtl="0" algn="l">
              <a:spcBef>
                <a:spcPts val="1200"/>
              </a:spcBef>
              <a:spcAft>
                <a:spcPts val="0"/>
              </a:spcAft>
              <a:buNone/>
            </a:pPr>
            <a:r>
              <a:t/>
            </a:r>
            <a:endParaRPr sz="1100"/>
          </a:p>
          <a:p>
            <a:pPr indent="0" lvl="0" marL="0" rtl="0" algn="l">
              <a:spcBef>
                <a:spcPts val="1200"/>
              </a:spcBef>
              <a:spcAft>
                <a:spcPts val="0"/>
              </a:spcAft>
              <a:buNone/>
            </a:pPr>
            <a:r>
              <a:t/>
            </a:r>
            <a:endParaRPr sz="1100"/>
          </a:p>
          <a:p>
            <a:pPr indent="457200" lvl="0" marL="0" rtl="0" algn="l">
              <a:spcBef>
                <a:spcPts val="1200"/>
              </a:spcBef>
              <a:spcAft>
                <a:spcPts val="0"/>
              </a:spcAft>
              <a:buNone/>
            </a:pPr>
            <a:r>
              <a:t/>
            </a:r>
            <a:endParaRPr sz="1500"/>
          </a:p>
          <a:p>
            <a:pPr indent="0" lvl="0" marL="0" rtl="0" algn="l">
              <a:spcBef>
                <a:spcPts val="1200"/>
              </a:spcBef>
              <a:spcAft>
                <a:spcPts val="0"/>
              </a:spcAft>
              <a:buNone/>
            </a:pPr>
            <a:r>
              <a:t/>
            </a:r>
            <a:endParaRPr sz="1500"/>
          </a:p>
          <a:p>
            <a:pPr indent="0" lvl="0" marL="0" rtl="0" algn="l">
              <a:spcBef>
                <a:spcPts val="1200"/>
              </a:spcBef>
              <a:spcAft>
                <a:spcPts val="1200"/>
              </a:spcAft>
              <a:buNone/>
            </a:pPr>
            <a:r>
              <a:t/>
            </a:r>
            <a:endParaRPr sz="1500"/>
          </a:p>
        </p:txBody>
      </p:sp>
      <p:pic>
        <p:nvPicPr>
          <p:cNvPr id="335" name="Google Shape;335;p57"/>
          <p:cNvPicPr preferRelativeResize="0"/>
          <p:nvPr/>
        </p:nvPicPr>
        <p:blipFill>
          <a:blip r:embed="rId4">
            <a:alphaModFix/>
          </a:blip>
          <a:stretch>
            <a:fillRect/>
          </a:stretch>
        </p:blipFill>
        <p:spPr>
          <a:xfrm>
            <a:off x="126850" y="1618786"/>
            <a:ext cx="9143999" cy="3305577"/>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5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sz="2133"/>
              <a:t>Лингвистическая избыточность: цвет и количество (</a:t>
            </a:r>
            <a:r>
              <a:rPr lang="ru" sz="2133" u="sng">
                <a:solidFill>
                  <a:schemeClr val="hlink"/>
                </a:solidFill>
                <a:hlinkClick r:id="rId3"/>
              </a:rPr>
              <a:t>Zevakhina et al. 2024</a:t>
            </a:r>
            <a:r>
              <a:rPr lang="ru" sz="2133"/>
              <a:t>)</a:t>
            </a:r>
            <a:endParaRPr sz="2133"/>
          </a:p>
          <a:p>
            <a:pPr indent="0" lvl="0" marL="0" rtl="0" algn="l">
              <a:spcBef>
                <a:spcPts val="0"/>
              </a:spcBef>
              <a:spcAft>
                <a:spcPts val="0"/>
              </a:spcAft>
              <a:buNone/>
            </a:pPr>
            <a:r>
              <a:t/>
            </a:r>
            <a:endParaRPr sz="2244"/>
          </a:p>
          <a:p>
            <a:pPr indent="0" lvl="0" marL="0" rtl="0" algn="l">
              <a:spcBef>
                <a:spcPts val="0"/>
              </a:spcBef>
              <a:spcAft>
                <a:spcPts val="0"/>
              </a:spcAft>
              <a:buNone/>
            </a:pPr>
            <a:r>
              <a:t/>
            </a:r>
            <a:endParaRPr/>
          </a:p>
        </p:txBody>
      </p:sp>
      <p:sp>
        <p:nvSpPr>
          <p:cNvPr id="341" name="Google Shape;341;p58"/>
          <p:cNvSpPr txBox="1"/>
          <p:nvPr>
            <p:ph idx="1" type="body"/>
          </p:nvPr>
        </p:nvSpPr>
        <p:spPr>
          <a:xfrm>
            <a:off x="311700" y="948000"/>
            <a:ext cx="8520600" cy="408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sz="1100"/>
              <a:t>Expected responses: a bare plural form of a noun (e.g., ‘triangles’), numeral + noun (e.g., ‘four triangles’), color adjective + noun (e.g., ‘blue triangles’), numeral + color adjective + noun (e.g., ‘four blue triangles’).</a:t>
            </a:r>
            <a:endParaRPr sz="1100"/>
          </a:p>
          <a:p>
            <a:pPr indent="0" lvl="0" marL="0" rtl="0" algn="l">
              <a:spcBef>
                <a:spcPts val="1200"/>
              </a:spcBef>
              <a:spcAft>
                <a:spcPts val="0"/>
              </a:spcAft>
              <a:buNone/>
            </a:pPr>
            <a:r>
              <a:t/>
            </a:r>
            <a:endParaRPr sz="1100"/>
          </a:p>
          <a:p>
            <a:pPr indent="0" lvl="0" marL="0" rtl="0" algn="l">
              <a:spcBef>
                <a:spcPts val="1200"/>
              </a:spcBef>
              <a:spcAft>
                <a:spcPts val="0"/>
              </a:spcAft>
              <a:buNone/>
            </a:pPr>
            <a:r>
              <a:t/>
            </a:r>
            <a:endParaRPr sz="1100"/>
          </a:p>
          <a:p>
            <a:pPr indent="0" lvl="0" marL="0" rtl="0" algn="l">
              <a:spcBef>
                <a:spcPts val="1200"/>
              </a:spcBef>
              <a:spcAft>
                <a:spcPts val="0"/>
              </a:spcAft>
              <a:buNone/>
            </a:pPr>
            <a:r>
              <a:t/>
            </a:r>
            <a:endParaRPr sz="1100"/>
          </a:p>
          <a:p>
            <a:pPr indent="0" lvl="0" marL="0" rtl="0" algn="l">
              <a:spcBef>
                <a:spcPts val="1200"/>
              </a:spcBef>
              <a:spcAft>
                <a:spcPts val="0"/>
              </a:spcAft>
              <a:buNone/>
            </a:pPr>
            <a:r>
              <a:t/>
            </a:r>
            <a:endParaRPr sz="1100"/>
          </a:p>
          <a:p>
            <a:pPr indent="0" lvl="0" marL="0" rtl="0" algn="l">
              <a:spcBef>
                <a:spcPts val="1200"/>
              </a:spcBef>
              <a:spcAft>
                <a:spcPts val="0"/>
              </a:spcAft>
              <a:buNone/>
            </a:pPr>
            <a:r>
              <a:t/>
            </a:r>
            <a:endParaRPr sz="1100"/>
          </a:p>
          <a:p>
            <a:pPr indent="0" lvl="0" marL="0" rtl="0" algn="l">
              <a:spcBef>
                <a:spcPts val="1200"/>
              </a:spcBef>
              <a:spcAft>
                <a:spcPts val="0"/>
              </a:spcAft>
              <a:buNone/>
            </a:pPr>
            <a:r>
              <a:t/>
            </a:r>
            <a:endParaRPr sz="1100"/>
          </a:p>
          <a:p>
            <a:pPr indent="0" lvl="0" marL="0" rtl="0" algn="l">
              <a:spcBef>
                <a:spcPts val="1200"/>
              </a:spcBef>
              <a:spcAft>
                <a:spcPts val="0"/>
              </a:spcAft>
              <a:buNone/>
            </a:pPr>
            <a:r>
              <a:t/>
            </a:r>
            <a:endParaRPr sz="1100"/>
          </a:p>
          <a:p>
            <a:pPr indent="0" lvl="0" marL="0" rtl="0" algn="l">
              <a:spcBef>
                <a:spcPts val="1200"/>
              </a:spcBef>
              <a:spcAft>
                <a:spcPts val="0"/>
              </a:spcAft>
              <a:buNone/>
            </a:pPr>
            <a:r>
              <a:t/>
            </a:r>
            <a:endParaRPr sz="1100"/>
          </a:p>
          <a:p>
            <a:pPr indent="0" lvl="0" marL="0" rtl="0" algn="l">
              <a:spcBef>
                <a:spcPts val="1200"/>
              </a:spcBef>
              <a:spcAft>
                <a:spcPts val="0"/>
              </a:spcAft>
              <a:buNone/>
            </a:pPr>
            <a:r>
              <a:t/>
            </a:r>
            <a:endParaRPr sz="1100"/>
          </a:p>
          <a:p>
            <a:pPr indent="0" lvl="0" marL="0" rtl="0" algn="l">
              <a:spcBef>
                <a:spcPts val="1200"/>
              </a:spcBef>
              <a:spcAft>
                <a:spcPts val="0"/>
              </a:spcAft>
              <a:buNone/>
            </a:pPr>
            <a:r>
              <a:t/>
            </a:r>
            <a:endParaRPr sz="1100"/>
          </a:p>
          <a:p>
            <a:pPr indent="0" lvl="0" marL="0" rtl="0" algn="l">
              <a:spcBef>
                <a:spcPts val="1200"/>
              </a:spcBef>
              <a:spcAft>
                <a:spcPts val="0"/>
              </a:spcAft>
              <a:buNone/>
            </a:pPr>
            <a:r>
              <a:t/>
            </a:r>
            <a:endParaRPr sz="1100"/>
          </a:p>
          <a:p>
            <a:pPr indent="0" lvl="0" marL="0" rtl="0" algn="l">
              <a:spcBef>
                <a:spcPts val="1200"/>
              </a:spcBef>
              <a:spcAft>
                <a:spcPts val="0"/>
              </a:spcAft>
              <a:buNone/>
            </a:pPr>
            <a:r>
              <a:t/>
            </a:r>
            <a:endParaRPr sz="1100"/>
          </a:p>
          <a:p>
            <a:pPr indent="0" lvl="0" marL="0" rtl="0" algn="l">
              <a:spcBef>
                <a:spcPts val="1200"/>
              </a:spcBef>
              <a:spcAft>
                <a:spcPts val="0"/>
              </a:spcAft>
              <a:buNone/>
            </a:pPr>
            <a:r>
              <a:t/>
            </a:r>
            <a:endParaRPr sz="1100"/>
          </a:p>
          <a:p>
            <a:pPr indent="0" lvl="0" marL="0" rtl="0" algn="l">
              <a:spcBef>
                <a:spcPts val="1200"/>
              </a:spcBef>
              <a:spcAft>
                <a:spcPts val="0"/>
              </a:spcAft>
              <a:buNone/>
            </a:pPr>
            <a:r>
              <a:t/>
            </a:r>
            <a:endParaRPr sz="1100"/>
          </a:p>
          <a:p>
            <a:pPr indent="0" lvl="0" marL="0" rtl="0" algn="l">
              <a:spcBef>
                <a:spcPts val="1200"/>
              </a:spcBef>
              <a:spcAft>
                <a:spcPts val="0"/>
              </a:spcAft>
              <a:buNone/>
            </a:pPr>
            <a:r>
              <a:t/>
            </a:r>
            <a:endParaRPr sz="1100"/>
          </a:p>
          <a:p>
            <a:pPr indent="0" lvl="0" marL="0" rtl="0" algn="l">
              <a:spcBef>
                <a:spcPts val="1200"/>
              </a:spcBef>
              <a:spcAft>
                <a:spcPts val="0"/>
              </a:spcAft>
              <a:buNone/>
            </a:pPr>
            <a:r>
              <a:t/>
            </a:r>
            <a:endParaRPr sz="1100"/>
          </a:p>
          <a:p>
            <a:pPr indent="0" lvl="0" marL="0" rtl="0" algn="l">
              <a:spcBef>
                <a:spcPts val="1200"/>
              </a:spcBef>
              <a:spcAft>
                <a:spcPts val="0"/>
              </a:spcAft>
              <a:buNone/>
            </a:pPr>
            <a:r>
              <a:t/>
            </a:r>
            <a:endParaRPr sz="1300"/>
          </a:p>
          <a:p>
            <a:pPr indent="0" lvl="0" marL="0" rtl="0" algn="l">
              <a:spcBef>
                <a:spcPts val="1200"/>
              </a:spcBef>
              <a:spcAft>
                <a:spcPts val="0"/>
              </a:spcAft>
              <a:buNone/>
            </a:pPr>
            <a:r>
              <a:t/>
            </a:r>
            <a:endParaRPr sz="1300"/>
          </a:p>
          <a:p>
            <a:pPr indent="0" lvl="0" marL="0" rtl="0" algn="l">
              <a:spcBef>
                <a:spcPts val="1200"/>
              </a:spcBef>
              <a:spcAft>
                <a:spcPts val="0"/>
              </a:spcAft>
              <a:buNone/>
            </a:pPr>
            <a:r>
              <a:t/>
            </a:r>
            <a:endParaRPr sz="1300"/>
          </a:p>
          <a:p>
            <a:pPr indent="0" lvl="0" marL="0" rtl="0" algn="l">
              <a:spcBef>
                <a:spcPts val="1200"/>
              </a:spcBef>
              <a:spcAft>
                <a:spcPts val="0"/>
              </a:spcAft>
              <a:buNone/>
            </a:pPr>
            <a:r>
              <a:t/>
            </a:r>
            <a:endParaRPr sz="1100"/>
          </a:p>
          <a:p>
            <a:pPr indent="0" lvl="0" marL="0" rtl="0" algn="l">
              <a:spcBef>
                <a:spcPts val="1200"/>
              </a:spcBef>
              <a:spcAft>
                <a:spcPts val="0"/>
              </a:spcAft>
              <a:buNone/>
            </a:pPr>
            <a:r>
              <a:t/>
            </a:r>
            <a:endParaRPr sz="1100"/>
          </a:p>
          <a:p>
            <a:pPr indent="0" lvl="0" marL="0" rtl="0" algn="l">
              <a:spcBef>
                <a:spcPts val="1200"/>
              </a:spcBef>
              <a:spcAft>
                <a:spcPts val="0"/>
              </a:spcAft>
              <a:buNone/>
            </a:pPr>
            <a:r>
              <a:t/>
            </a:r>
            <a:endParaRPr sz="1100"/>
          </a:p>
          <a:p>
            <a:pPr indent="0" lvl="0" marL="0" rtl="0" algn="l">
              <a:spcBef>
                <a:spcPts val="1200"/>
              </a:spcBef>
              <a:spcAft>
                <a:spcPts val="0"/>
              </a:spcAft>
              <a:buNone/>
            </a:pPr>
            <a:r>
              <a:t/>
            </a:r>
            <a:endParaRPr sz="1100"/>
          </a:p>
          <a:p>
            <a:pPr indent="457200" lvl="0" marL="0" rtl="0" algn="l">
              <a:spcBef>
                <a:spcPts val="1200"/>
              </a:spcBef>
              <a:spcAft>
                <a:spcPts val="0"/>
              </a:spcAft>
              <a:buNone/>
            </a:pPr>
            <a:r>
              <a:t/>
            </a:r>
            <a:endParaRPr sz="1500"/>
          </a:p>
          <a:p>
            <a:pPr indent="0" lvl="0" marL="0" rtl="0" algn="l">
              <a:spcBef>
                <a:spcPts val="1200"/>
              </a:spcBef>
              <a:spcAft>
                <a:spcPts val="0"/>
              </a:spcAft>
              <a:buNone/>
            </a:pPr>
            <a:r>
              <a:t/>
            </a:r>
            <a:endParaRPr sz="1500"/>
          </a:p>
          <a:p>
            <a:pPr indent="0" lvl="0" marL="0" rtl="0" algn="l">
              <a:spcBef>
                <a:spcPts val="1200"/>
              </a:spcBef>
              <a:spcAft>
                <a:spcPts val="1200"/>
              </a:spcAft>
              <a:buNone/>
            </a:pPr>
            <a:r>
              <a:t/>
            </a:r>
            <a:endParaRPr sz="1500"/>
          </a:p>
        </p:txBody>
      </p:sp>
      <p:pic>
        <p:nvPicPr>
          <p:cNvPr id="342" name="Google Shape;342;p58"/>
          <p:cNvPicPr preferRelativeResize="0"/>
          <p:nvPr/>
        </p:nvPicPr>
        <p:blipFill>
          <a:blip r:embed="rId4">
            <a:alphaModFix/>
          </a:blip>
          <a:stretch>
            <a:fillRect/>
          </a:stretch>
        </p:blipFill>
        <p:spPr>
          <a:xfrm>
            <a:off x="0" y="1436847"/>
            <a:ext cx="9144000" cy="3595955"/>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5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sz="2133"/>
              <a:t>Лингвистическая избыточность: цвет и количество (</a:t>
            </a:r>
            <a:r>
              <a:rPr lang="ru" sz="2133" u="sng">
                <a:solidFill>
                  <a:schemeClr val="hlink"/>
                </a:solidFill>
                <a:hlinkClick r:id="rId3"/>
              </a:rPr>
              <a:t>Zevakhina et al. 2024</a:t>
            </a:r>
            <a:r>
              <a:rPr lang="ru" sz="2133"/>
              <a:t>)</a:t>
            </a:r>
            <a:endParaRPr sz="2133"/>
          </a:p>
          <a:p>
            <a:pPr indent="0" lvl="0" marL="0" rtl="0" algn="l">
              <a:spcBef>
                <a:spcPts val="0"/>
              </a:spcBef>
              <a:spcAft>
                <a:spcPts val="0"/>
              </a:spcAft>
              <a:buNone/>
            </a:pPr>
            <a:r>
              <a:t/>
            </a:r>
            <a:endParaRPr sz="2244"/>
          </a:p>
          <a:p>
            <a:pPr indent="0" lvl="0" marL="0" rtl="0" algn="l">
              <a:spcBef>
                <a:spcPts val="0"/>
              </a:spcBef>
              <a:spcAft>
                <a:spcPts val="0"/>
              </a:spcAft>
              <a:buNone/>
            </a:pPr>
            <a:r>
              <a:t/>
            </a:r>
            <a:endParaRPr/>
          </a:p>
        </p:txBody>
      </p:sp>
      <p:sp>
        <p:nvSpPr>
          <p:cNvPr id="348" name="Google Shape;348;p59"/>
          <p:cNvSpPr txBox="1"/>
          <p:nvPr>
            <p:ph idx="1" type="body"/>
          </p:nvPr>
        </p:nvSpPr>
        <p:spPr>
          <a:xfrm>
            <a:off x="311700" y="948000"/>
            <a:ext cx="8520600" cy="408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sz="1100"/>
              <a:t>The second experiment tested cardinalities ranging from 5 to 8 and had a between-subjects design (Ordered vs. Unordered conditions). </a:t>
            </a:r>
            <a:endParaRPr sz="1100"/>
          </a:p>
          <a:p>
            <a:pPr indent="0" lvl="0" marL="0" rtl="0" algn="l">
              <a:spcBef>
                <a:spcPts val="1200"/>
              </a:spcBef>
              <a:spcAft>
                <a:spcPts val="0"/>
              </a:spcAft>
              <a:buNone/>
            </a:pPr>
            <a:r>
              <a:t/>
            </a:r>
            <a:endParaRPr sz="1100"/>
          </a:p>
          <a:p>
            <a:pPr indent="0" lvl="0" marL="0" rtl="0" algn="l">
              <a:spcBef>
                <a:spcPts val="1200"/>
              </a:spcBef>
              <a:spcAft>
                <a:spcPts val="0"/>
              </a:spcAft>
              <a:buNone/>
            </a:pPr>
            <a:r>
              <a:t/>
            </a:r>
            <a:endParaRPr sz="1100"/>
          </a:p>
          <a:p>
            <a:pPr indent="0" lvl="0" marL="0" rtl="0" algn="l">
              <a:spcBef>
                <a:spcPts val="1200"/>
              </a:spcBef>
              <a:spcAft>
                <a:spcPts val="0"/>
              </a:spcAft>
              <a:buNone/>
            </a:pPr>
            <a:r>
              <a:t/>
            </a:r>
            <a:endParaRPr sz="1100"/>
          </a:p>
          <a:p>
            <a:pPr indent="0" lvl="0" marL="0" rtl="0" algn="l">
              <a:spcBef>
                <a:spcPts val="1200"/>
              </a:spcBef>
              <a:spcAft>
                <a:spcPts val="0"/>
              </a:spcAft>
              <a:buNone/>
            </a:pPr>
            <a:r>
              <a:t/>
            </a:r>
            <a:endParaRPr sz="1100"/>
          </a:p>
          <a:p>
            <a:pPr indent="0" lvl="0" marL="0" rtl="0" algn="l">
              <a:spcBef>
                <a:spcPts val="1200"/>
              </a:spcBef>
              <a:spcAft>
                <a:spcPts val="0"/>
              </a:spcAft>
              <a:buNone/>
            </a:pPr>
            <a:r>
              <a:t/>
            </a:r>
            <a:endParaRPr sz="1100"/>
          </a:p>
          <a:p>
            <a:pPr indent="0" lvl="0" marL="0" rtl="0" algn="l">
              <a:spcBef>
                <a:spcPts val="1200"/>
              </a:spcBef>
              <a:spcAft>
                <a:spcPts val="0"/>
              </a:spcAft>
              <a:buNone/>
            </a:pPr>
            <a:r>
              <a:t/>
            </a:r>
            <a:endParaRPr sz="1100"/>
          </a:p>
          <a:p>
            <a:pPr indent="0" lvl="0" marL="0" rtl="0" algn="l">
              <a:spcBef>
                <a:spcPts val="1200"/>
              </a:spcBef>
              <a:spcAft>
                <a:spcPts val="0"/>
              </a:spcAft>
              <a:buNone/>
            </a:pPr>
            <a:r>
              <a:t/>
            </a:r>
            <a:endParaRPr sz="1100"/>
          </a:p>
          <a:p>
            <a:pPr indent="0" lvl="0" marL="0" rtl="0" algn="l">
              <a:spcBef>
                <a:spcPts val="1200"/>
              </a:spcBef>
              <a:spcAft>
                <a:spcPts val="0"/>
              </a:spcAft>
              <a:buNone/>
            </a:pPr>
            <a:r>
              <a:t/>
            </a:r>
            <a:endParaRPr sz="1100"/>
          </a:p>
          <a:p>
            <a:pPr indent="0" lvl="0" marL="0" rtl="0" algn="l">
              <a:spcBef>
                <a:spcPts val="1200"/>
              </a:spcBef>
              <a:spcAft>
                <a:spcPts val="0"/>
              </a:spcAft>
              <a:buNone/>
            </a:pPr>
            <a:r>
              <a:t/>
            </a:r>
            <a:endParaRPr sz="1100"/>
          </a:p>
          <a:p>
            <a:pPr indent="0" lvl="0" marL="0" rtl="0" algn="l">
              <a:spcBef>
                <a:spcPts val="1200"/>
              </a:spcBef>
              <a:spcAft>
                <a:spcPts val="0"/>
              </a:spcAft>
              <a:buNone/>
            </a:pPr>
            <a:r>
              <a:t/>
            </a:r>
            <a:endParaRPr sz="1100"/>
          </a:p>
          <a:p>
            <a:pPr indent="0" lvl="0" marL="0" rtl="0" algn="l">
              <a:spcBef>
                <a:spcPts val="1200"/>
              </a:spcBef>
              <a:spcAft>
                <a:spcPts val="0"/>
              </a:spcAft>
              <a:buNone/>
            </a:pPr>
            <a:r>
              <a:t/>
            </a:r>
            <a:endParaRPr sz="1100"/>
          </a:p>
          <a:p>
            <a:pPr indent="0" lvl="0" marL="0" rtl="0" algn="l">
              <a:spcBef>
                <a:spcPts val="1200"/>
              </a:spcBef>
              <a:spcAft>
                <a:spcPts val="0"/>
              </a:spcAft>
              <a:buNone/>
            </a:pPr>
            <a:r>
              <a:t/>
            </a:r>
            <a:endParaRPr sz="1100"/>
          </a:p>
          <a:p>
            <a:pPr indent="0" lvl="0" marL="0" rtl="0" algn="l">
              <a:spcBef>
                <a:spcPts val="1200"/>
              </a:spcBef>
              <a:spcAft>
                <a:spcPts val="0"/>
              </a:spcAft>
              <a:buNone/>
            </a:pPr>
            <a:r>
              <a:t/>
            </a:r>
            <a:endParaRPr sz="1100"/>
          </a:p>
          <a:p>
            <a:pPr indent="0" lvl="0" marL="0" rtl="0" algn="l">
              <a:spcBef>
                <a:spcPts val="1200"/>
              </a:spcBef>
              <a:spcAft>
                <a:spcPts val="0"/>
              </a:spcAft>
              <a:buNone/>
            </a:pPr>
            <a:r>
              <a:t/>
            </a:r>
            <a:endParaRPr sz="1100"/>
          </a:p>
          <a:p>
            <a:pPr indent="0" lvl="0" marL="0" rtl="0" algn="l">
              <a:spcBef>
                <a:spcPts val="1200"/>
              </a:spcBef>
              <a:spcAft>
                <a:spcPts val="0"/>
              </a:spcAft>
              <a:buNone/>
            </a:pPr>
            <a:r>
              <a:t/>
            </a:r>
            <a:endParaRPr sz="1100"/>
          </a:p>
          <a:p>
            <a:pPr indent="0" lvl="0" marL="0" rtl="0" algn="l">
              <a:spcBef>
                <a:spcPts val="1200"/>
              </a:spcBef>
              <a:spcAft>
                <a:spcPts val="0"/>
              </a:spcAft>
              <a:buNone/>
            </a:pPr>
            <a:r>
              <a:t/>
            </a:r>
            <a:endParaRPr sz="1100"/>
          </a:p>
          <a:p>
            <a:pPr indent="0" lvl="0" marL="0" rtl="0" algn="l">
              <a:spcBef>
                <a:spcPts val="1200"/>
              </a:spcBef>
              <a:spcAft>
                <a:spcPts val="0"/>
              </a:spcAft>
              <a:buNone/>
            </a:pPr>
            <a:r>
              <a:t/>
            </a:r>
            <a:endParaRPr sz="1300"/>
          </a:p>
          <a:p>
            <a:pPr indent="0" lvl="0" marL="0" rtl="0" algn="l">
              <a:spcBef>
                <a:spcPts val="1200"/>
              </a:spcBef>
              <a:spcAft>
                <a:spcPts val="0"/>
              </a:spcAft>
              <a:buNone/>
            </a:pPr>
            <a:r>
              <a:t/>
            </a:r>
            <a:endParaRPr sz="1300"/>
          </a:p>
          <a:p>
            <a:pPr indent="0" lvl="0" marL="0" rtl="0" algn="l">
              <a:spcBef>
                <a:spcPts val="1200"/>
              </a:spcBef>
              <a:spcAft>
                <a:spcPts val="0"/>
              </a:spcAft>
              <a:buNone/>
            </a:pPr>
            <a:r>
              <a:t/>
            </a:r>
            <a:endParaRPr sz="1300"/>
          </a:p>
          <a:p>
            <a:pPr indent="0" lvl="0" marL="0" rtl="0" algn="l">
              <a:spcBef>
                <a:spcPts val="1200"/>
              </a:spcBef>
              <a:spcAft>
                <a:spcPts val="0"/>
              </a:spcAft>
              <a:buNone/>
            </a:pPr>
            <a:r>
              <a:t/>
            </a:r>
            <a:endParaRPr sz="1100"/>
          </a:p>
          <a:p>
            <a:pPr indent="0" lvl="0" marL="0" rtl="0" algn="l">
              <a:spcBef>
                <a:spcPts val="1200"/>
              </a:spcBef>
              <a:spcAft>
                <a:spcPts val="0"/>
              </a:spcAft>
              <a:buNone/>
            </a:pPr>
            <a:r>
              <a:t/>
            </a:r>
            <a:endParaRPr sz="1100"/>
          </a:p>
          <a:p>
            <a:pPr indent="0" lvl="0" marL="0" rtl="0" algn="l">
              <a:spcBef>
                <a:spcPts val="1200"/>
              </a:spcBef>
              <a:spcAft>
                <a:spcPts val="0"/>
              </a:spcAft>
              <a:buNone/>
            </a:pPr>
            <a:r>
              <a:t/>
            </a:r>
            <a:endParaRPr sz="1100"/>
          </a:p>
          <a:p>
            <a:pPr indent="0" lvl="0" marL="0" rtl="0" algn="l">
              <a:spcBef>
                <a:spcPts val="1200"/>
              </a:spcBef>
              <a:spcAft>
                <a:spcPts val="0"/>
              </a:spcAft>
              <a:buNone/>
            </a:pPr>
            <a:r>
              <a:t/>
            </a:r>
            <a:endParaRPr sz="1100"/>
          </a:p>
          <a:p>
            <a:pPr indent="457200" lvl="0" marL="0" rtl="0" algn="l">
              <a:spcBef>
                <a:spcPts val="1200"/>
              </a:spcBef>
              <a:spcAft>
                <a:spcPts val="0"/>
              </a:spcAft>
              <a:buNone/>
            </a:pPr>
            <a:r>
              <a:t/>
            </a:r>
            <a:endParaRPr sz="1500"/>
          </a:p>
          <a:p>
            <a:pPr indent="0" lvl="0" marL="0" rtl="0" algn="l">
              <a:spcBef>
                <a:spcPts val="1200"/>
              </a:spcBef>
              <a:spcAft>
                <a:spcPts val="0"/>
              </a:spcAft>
              <a:buNone/>
            </a:pPr>
            <a:r>
              <a:t/>
            </a:r>
            <a:endParaRPr sz="1500"/>
          </a:p>
          <a:p>
            <a:pPr indent="0" lvl="0" marL="0" rtl="0" algn="l">
              <a:spcBef>
                <a:spcPts val="1200"/>
              </a:spcBef>
              <a:spcAft>
                <a:spcPts val="1200"/>
              </a:spcAft>
              <a:buNone/>
            </a:pPr>
            <a:r>
              <a:t/>
            </a:r>
            <a:endParaRPr sz="1500"/>
          </a:p>
        </p:txBody>
      </p:sp>
      <p:pic>
        <p:nvPicPr>
          <p:cNvPr id="349" name="Google Shape;349;p59"/>
          <p:cNvPicPr preferRelativeResize="0"/>
          <p:nvPr/>
        </p:nvPicPr>
        <p:blipFill>
          <a:blip r:embed="rId4">
            <a:alphaModFix/>
          </a:blip>
          <a:stretch>
            <a:fillRect/>
          </a:stretch>
        </p:blipFill>
        <p:spPr>
          <a:xfrm>
            <a:off x="567400" y="1526900"/>
            <a:ext cx="7657576" cy="3263700"/>
          </a:xfrm>
          <a:prstGeom prst="rect">
            <a:avLst/>
          </a:prstGeom>
          <a:noFill/>
          <a:ln>
            <a:noFill/>
          </a:ln>
        </p:spPr>
      </p:pic>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6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sz="2133"/>
              <a:t>Лингвистическая избыточность: цвет и количество (</a:t>
            </a:r>
            <a:r>
              <a:rPr lang="ru" sz="2133" u="sng">
                <a:solidFill>
                  <a:schemeClr val="hlink"/>
                </a:solidFill>
                <a:hlinkClick r:id="rId3"/>
              </a:rPr>
              <a:t>Zevakhina et al. 2024</a:t>
            </a:r>
            <a:r>
              <a:rPr lang="ru" sz="2133"/>
              <a:t>)</a:t>
            </a:r>
            <a:endParaRPr sz="2133"/>
          </a:p>
          <a:p>
            <a:pPr indent="0" lvl="0" marL="0" rtl="0" algn="l">
              <a:spcBef>
                <a:spcPts val="0"/>
              </a:spcBef>
              <a:spcAft>
                <a:spcPts val="0"/>
              </a:spcAft>
              <a:buNone/>
            </a:pPr>
            <a:r>
              <a:t/>
            </a:r>
            <a:endParaRPr sz="2244"/>
          </a:p>
          <a:p>
            <a:pPr indent="0" lvl="0" marL="0" rtl="0" algn="l">
              <a:spcBef>
                <a:spcPts val="0"/>
              </a:spcBef>
              <a:spcAft>
                <a:spcPts val="0"/>
              </a:spcAft>
              <a:buNone/>
            </a:pPr>
            <a:r>
              <a:t/>
            </a:r>
            <a:endParaRPr/>
          </a:p>
        </p:txBody>
      </p:sp>
      <p:sp>
        <p:nvSpPr>
          <p:cNvPr id="355" name="Google Shape;355;p60"/>
          <p:cNvSpPr txBox="1"/>
          <p:nvPr>
            <p:ph idx="1" type="body"/>
          </p:nvPr>
        </p:nvSpPr>
        <p:spPr>
          <a:xfrm>
            <a:off x="311700" y="948000"/>
            <a:ext cx="8520600" cy="408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sz="1100"/>
              <a:t>The second experiment tested cardinalities ranging from 5 to 8 and had a between-subjects design (Ordered vs. Unordered conditions). </a:t>
            </a:r>
            <a:endParaRPr sz="1100"/>
          </a:p>
          <a:p>
            <a:pPr indent="0" lvl="0" marL="0" rtl="0" algn="l">
              <a:spcBef>
                <a:spcPts val="1200"/>
              </a:spcBef>
              <a:spcAft>
                <a:spcPts val="0"/>
              </a:spcAft>
              <a:buNone/>
            </a:pPr>
            <a:r>
              <a:t/>
            </a:r>
            <a:endParaRPr sz="1100"/>
          </a:p>
          <a:p>
            <a:pPr indent="0" lvl="0" marL="0" rtl="0" algn="l">
              <a:spcBef>
                <a:spcPts val="1200"/>
              </a:spcBef>
              <a:spcAft>
                <a:spcPts val="0"/>
              </a:spcAft>
              <a:buNone/>
            </a:pPr>
            <a:r>
              <a:t/>
            </a:r>
            <a:endParaRPr sz="1100"/>
          </a:p>
          <a:p>
            <a:pPr indent="0" lvl="0" marL="0" rtl="0" algn="l">
              <a:spcBef>
                <a:spcPts val="1200"/>
              </a:spcBef>
              <a:spcAft>
                <a:spcPts val="0"/>
              </a:spcAft>
              <a:buNone/>
            </a:pPr>
            <a:r>
              <a:t/>
            </a:r>
            <a:endParaRPr sz="1100"/>
          </a:p>
          <a:p>
            <a:pPr indent="0" lvl="0" marL="0" rtl="0" algn="l">
              <a:spcBef>
                <a:spcPts val="1200"/>
              </a:spcBef>
              <a:spcAft>
                <a:spcPts val="0"/>
              </a:spcAft>
              <a:buNone/>
            </a:pPr>
            <a:r>
              <a:t/>
            </a:r>
            <a:endParaRPr sz="1100"/>
          </a:p>
          <a:p>
            <a:pPr indent="0" lvl="0" marL="0" rtl="0" algn="l">
              <a:spcBef>
                <a:spcPts val="1200"/>
              </a:spcBef>
              <a:spcAft>
                <a:spcPts val="0"/>
              </a:spcAft>
              <a:buNone/>
            </a:pPr>
            <a:r>
              <a:t/>
            </a:r>
            <a:endParaRPr sz="1100"/>
          </a:p>
          <a:p>
            <a:pPr indent="0" lvl="0" marL="0" rtl="0" algn="l">
              <a:spcBef>
                <a:spcPts val="1200"/>
              </a:spcBef>
              <a:spcAft>
                <a:spcPts val="0"/>
              </a:spcAft>
              <a:buNone/>
            </a:pPr>
            <a:r>
              <a:t/>
            </a:r>
            <a:endParaRPr sz="1100"/>
          </a:p>
          <a:p>
            <a:pPr indent="0" lvl="0" marL="0" rtl="0" algn="l">
              <a:spcBef>
                <a:spcPts val="1200"/>
              </a:spcBef>
              <a:spcAft>
                <a:spcPts val="0"/>
              </a:spcAft>
              <a:buNone/>
            </a:pPr>
            <a:r>
              <a:t/>
            </a:r>
            <a:endParaRPr sz="1100"/>
          </a:p>
          <a:p>
            <a:pPr indent="0" lvl="0" marL="0" rtl="0" algn="l">
              <a:spcBef>
                <a:spcPts val="1200"/>
              </a:spcBef>
              <a:spcAft>
                <a:spcPts val="0"/>
              </a:spcAft>
              <a:buNone/>
            </a:pPr>
            <a:r>
              <a:t/>
            </a:r>
            <a:endParaRPr sz="1100"/>
          </a:p>
          <a:p>
            <a:pPr indent="0" lvl="0" marL="0" rtl="0" algn="l">
              <a:spcBef>
                <a:spcPts val="1200"/>
              </a:spcBef>
              <a:spcAft>
                <a:spcPts val="0"/>
              </a:spcAft>
              <a:buNone/>
            </a:pPr>
            <a:r>
              <a:t/>
            </a:r>
            <a:endParaRPr sz="1100"/>
          </a:p>
          <a:p>
            <a:pPr indent="0" lvl="0" marL="0" rtl="0" algn="l">
              <a:spcBef>
                <a:spcPts val="1200"/>
              </a:spcBef>
              <a:spcAft>
                <a:spcPts val="0"/>
              </a:spcAft>
              <a:buNone/>
            </a:pPr>
            <a:r>
              <a:t/>
            </a:r>
            <a:endParaRPr sz="1100"/>
          </a:p>
          <a:p>
            <a:pPr indent="0" lvl="0" marL="0" rtl="0" algn="l">
              <a:spcBef>
                <a:spcPts val="1200"/>
              </a:spcBef>
              <a:spcAft>
                <a:spcPts val="0"/>
              </a:spcAft>
              <a:buNone/>
            </a:pPr>
            <a:r>
              <a:t/>
            </a:r>
            <a:endParaRPr sz="1100"/>
          </a:p>
          <a:p>
            <a:pPr indent="0" lvl="0" marL="0" rtl="0" algn="l">
              <a:spcBef>
                <a:spcPts val="1200"/>
              </a:spcBef>
              <a:spcAft>
                <a:spcPts val="0"/>
              </a:spcAft>
              <a:buNone/>
            </a:pPr>
            <a:r>
              <a:t/>
            </a:r>
            <a:endParaRPr sz="1100"/>
          </a:p>
          <a:p>
            <a:pPr indent="0" lvl="0" marL="0" rtl="0" algn="l">
              <a:spcBef>
                <a:spcPts val="1200"/>
              </a:spcBef>
              <a:spcAft>
                <a:spcPts val="0"/>
              </a:spcAft>
              <a:buNone/>
            </a:pPr>
            <a:r>
              <a:t/>
            </a:r>
            <a:endParaRPr sz="1100"/>
          </a:p>
          <a:p>
            <a:pPr indent="0" lvl="0" marL="0" rtl="0" algn="l">
              <a:spcBef>
                <a:spcPts val="1200"/>
              </a:spcBef>
              <a:spcAft>
                <a:spcPts val="0"/>
              </a:spcAft>
              <a:buNone/>
            </a:pPr>
            <a:r>
              <a:t/>
            </a:r>
            <a:endParaRPr sz="1100"/>
          </a:p>
          <a:p>
            <a:pPr indent="0" lvl="0" marL="0" rtl="0" algn="l">
              <a:spcBef>
                <a:spcPts val="1200"/>
              </a:spcBef>
              <a:spcAft>
                <a:spcPts val="0"/>
              </a:spcAft>
              <a:buNone/>
            </a:pPr>
            <a:r>
              <a:t/>
            </a:r>
            <a:endParaRPr sz="1100"/>
          </a:p>
          <a:p>
            <a:pPr indent="0" lvl="0" marL="0" rtl="0" algn="l">
              <a:spcBef>
                <a:spcPts val="1200"/>
              </a:spcBef>
              <a:spcAft>
                <a:spcPts val="0"/>
              </a:spcAft>
              <a:buNone/>
            </a:pPr>
            <a:r>
              <a:t/>
            </a:r>
            <a:endParaRPr sz="1100"/>
          </a:p>
          <a:p>
            <a:pPr indent="0" lvl="0" marL="0" rtl="0" algn="l">
              <a:spcBef>
                <a:spcPts val="1200"/>
              </a:spcBef>
              <a:spcAft>
                <a:spcPts val="0"/>
              </a:spcAft>
              <a:buNone/>
            </a:pPr>
            <a:r>
              <a:t/>
            </a:r>
            <a:endParaRPr sz="1300"/>
          </a:p>
          <a:p>
            <a:pPr indent="0" lvl="0" marL="0" rtl="0" algn="l">
              <a:spcBef>
                <a:spcPts val="1200"/>
              </a:spcBef>
              <a:spcAft>
                <a:spcPts val="0"/>
              </a:spcAft>
              <a:buNone/>
            </a:pPr>
            <a:r>
              <a:t/>
            </a:r>
            <a:endParaRPr sz="1300"/>
          </a:p>
          <a:p>
            <a:pPr indent="0" lvl="0" marL="0" rtl="0" algn="l">
              <a:spcBef>
                <a:spcPts val="1200"/>
              </a:spcBef>
              <a:spcAft>
                <a:spcPts val="0"/>
              </a:spcAft>
              <a:buNone/>
            </a:pPr>
            <a:r>
              <a:t/>
            </a:r>
            <a:endParaRPr sz="1300"/>
          </a:p>
          <a:p>
            <a:pPr indent="0" lvl="0" marL="0" rtl="0" algn="l">
              <a:spcBef>
                <a:spcPts val="1200"/>
              </a:spcBef>
              <a:spcAft>
                <a:spcPts val="0"/>
              </a:spcAft>
              <a:buNone/>
            </a:pPr>
            <a:r>
              <a:t/>
            </a:r>
            <a:endParaRPr sz="1100"/>
          </a:p>
          <a:p>
            <a:pPr indent="0" lvl="0" marL="0" rtl="0" algn="l">
              <a:spcBef>
                <a:spcPts val="1200"/>
              </a:spcBef>
              <a:spcAft>
                <a:spcPts val="0"/>
              </a:spcAft>
              <a:buNone/>
            </a:pPr>
            <a:r>
              <a:t/>
            </a:r>
            <a:endParaRPr sz="1100"/>
          </a:p>
          <a:p>
            <a:pPr indent="0" lvl="0" marL="0" rtl="0" algn="l">
              <a:spcBef>
                <a:spcPts val="1200"/>
              </a:spcBef>
              <a:spcAft>
                <a:spcPts val="0"/>
              </a:spcAft>
              <a:buNone/>
            </a:pPr>
            <a:r>
              <a:t/>
            </a:r>
            <a:endParaRPr sz="1100"/>
          </a:p>
          <a:p>
            <a:pPr indent="0" lvl="0" marL="0" rtl="0" algn="l">
              <a:spcBef>
                <a:spcPts val="1200"/>
              </a:spcBef>
              <a:spcAft>
                <a:spcPts val="0"/>
              </a:spcAft>
              <a:buNone/>
            </a:pPr>
            <a:r>
              <a:t/>
            </a:r>
            <a:endParaRPr sz="1100"/>
          </a:p>
          <a:p>
            <a:pPr indent="457200" lvl="0" marL="0" rtl="0" algn="l">
              <a:spcBef>
                <a:spcPts val="1200"/>
              </a:spcBef>
              <a:spcAft>
                <a:spcPts val="0"/>
              </a:spcAft>
              <a:buNone/>
            </a:pPr>
            <a:r>
              <a:t/>
            </a:r>
            <a:endParaRPr sz="1500"/>
          </a:p>
          <a:p>
            <a:pPr indent="0" lvl="0" marL="0" rtl="0" algn="l">
              <a:spcBef>
                <a:spcPts val="1200"/>
              </a:spcBef>
              <a:spcAft>
                <a:spcPts val="0"/>
              </a:spcAft>
              <a:buNone/>
            </a:pPr>
            <a:r>
              <a:t/>
            </a:r>
            <a:endParaRPr sz="1500"/>
          </a:p>
          <a:p>
            <a:pPr indent="0" lvl="0" marL="0" rtl="0" algn="l">
              <a:spcBef>
                <a:spcPts val="1200"/>
              </a:spcBef>
              <a:spcAft>
                <a:spcPts val="1200"/>
              </a:spcAft>
              <a:buNone/>
            </a:pPr>
            <a:r>
              <a:t/>
            </a:r>
            <a:endParaRPr sz="1500"/>
          </a:p>
        </p:txBody>
      </p:sp>
      <p:pic>
        <p:nvPicPr>
          <p:cNvPr id="356" name="Google Shape;356;p60"/>
          <p:cNvPicPr preferRelativeResize="0"/>
          <p:nvPr/>
        </p:nvPicPr>
        <p:blipFill>
          <a:blip r:embed="rId4">
            <a:alphaModFix/>
          </a:blip>
          <a:stretch>
            <a:fillRect/>
          </a:stretch>
        </p:blipFill>
        <p:spPr>
          <a:xfrm>
            <a:off x="2292249" y="1387375"/>
            <a:ext cx="4006800" cy="3344451"/>
          </a:xfrm>
          <a:prstGeom prst="rect">
            <a:avLst/>
          </a:prstGeom>
          <a:noFill/>
          <a:ln>
            <a:noFill/>
          </a:ln>
        </p:spPr>
      </p:pic>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6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sz="2133"/>
              <a:t>Лингвистическая избыточность: цвет и количество (</a:t>
            </a:r>
            <a:r>
              <a:rPr lang="ru" sz="2133" u="sng">
                <a:solidFill>
                  <a:schemeClr val="hlink"/>
                </a:solidFill>
                <a:hlinkClick r:id="rId3"/>
              </a:rPr>
              <a:t>Zevakhina et al. 2024</a:t>
            </a:r>
            <a:r>
              <a:rPr lang="ru" sz="2133"/>
              <a:t>)</a:t>
            </a:r>
            <a:endParaRPr sz="2133"/>
          </a:p>
          <a:p>
            <a:pPr indent="0" lvl="0" marL="0" rtl="0" algn="l">
              <a:spcBef>
                <a:spcPts val="0"/>
              </a:spcBef>
              <a:spcAft>
                <a:spcPts val="0"/>
              </a:spcAft>
              <a:buNone/>
            </a:pPr>
            <a:r>
              <a:t/>
            </a:r>
            <a:endParaRPr sz="2244"/>
          </a:p>
          <a:p>
            <a:pPr indent="0" lvl="0" marL="0" rtl="0" algn="l">
              <a:spcBef>
                <a:spcPts val="0"/>
              </a:spcBef>
              <a:spcAft>
                <a:spcPts val="0"/>
              </a:spcAft>
              <a:buNone/>
            </a:pPr>
            <a:r>
              <a:t/>
            </a:r>
            <a:endParaRPr/>
          </a:p>
        </p:txBody>
      </p:sp>
      <p:sp>
        <p:nvSpPr>
          <p:cNvPr id="362" name="Google Shape;362;p61"/>
          <p:cNvSpPr txBox="1"/>
          <p:nvPr>
            <p:ph idx="1" type="body"/>
          </p:nvPr>
        </p:nvSpPr>
        <p:spPr>
          <a:xfrm>
            <a:off x="311700" y="948000"/>
            <a:ext cx="8520600" cy="408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sz="1100"/>
              <a:t>The second experiment tested cardinalities ranging from 5 to 8 and had a between-subjects design (Ordered vs. Unordered conditions). </a:t>
            </a:r>
            <a:endParaRPr sz="1100"/>
          </a:p>
          <a:p>
            <a:pPr indent="0" lvl="0" marL="0" rtl="0" algn="l">
              <a:spcBef>
                <a:spcPts val="1200"/>
              </a:spcBef>
              <a:spcAft>
                <a:spcPts val="0"/>
              </a:spcAft>
              <a:buNone/>
            </a:pPr>
            <a:r>
              <a:t/>
            </a:r>
            <a:endParaRPr sz="1100"/>
          </a:p>
          <a:p>
            <a:pPr indent="0" lvl="0" marL="0" rtl="0" algn="l">
              <a:spcBef>
                <a:spcPts val="1200"/>
              </a:spcBef>
              <a:spcAft>
                <a:spcPts val="0"/>
              </a:spcAft>
              <a:buNone/>
            </a:pPr>
            <a:r>
              <a:t/>
            </a:r>
            <a:endParaRPr sz="1100"/>
          </a:p>
          <a:p>
            <a:pPr indent="0" lvl="0" marL="0" rtl="0" algn="l">
              <a:spcBef>
                <a:spcPts val="1200"/>
              </a:spcBef>
              <a:spcAft>
                <a:spcPts val="0"/>
              </a:spcAft>
              <a:buNone/>
            </a:pPr>
            <a:r>
              <a:t/>
            </a:r>
            <a:endParaRPr sz="1100"/>
          </a:p>
          <a:p>
            <a:pPr indent="0" lvl="0" marL="0" rtl="0" algn="l">
              <a:spcBef>
                <a:spcPts val="1200"/>
              </a:spcBef>
              <a:spcAft>
                <a:spcPts val="0"/>
              </a:spcAft>
              <a:buNone/>
            </a:pPr>
            <a:r>
              <a:t/>
            </a:r>
            <a:endParaRPr sz="1100"/>
          </a:p>
          <a:p>
            <a:pPr indent="0" lvl="0" marL="0" rtl="0" algn="l">
              <a:spcBef>
                <a:spcPts val="1200"/>
              </a:spcBef>
              <a:spcAft>
                <a:spcPts val="0"/>
              </a:spcAft>
              <a:buNone/>
            </a:pPr>
            <a:r>
              <a:t/>
            </a:r>
            <a:endParaRPr sz="1100"/>
          </a:p>
          <a:p>
            <a:pPr indent="0" lvl="0" marL="0" rtl="0" algn="l">
              <a:spcBef>
                <a:spcPts val="1200"/>
              </a:spcBef>
              <a:spcAft>
                <a:spcPts val="0"/>
              </a:spcAft>
              <a:buNone/>
            </a:pPr>
            <a:r>
              <a:t/>
            </a:r>
            <a:endParaRPr sz="1100"/>
          </a:p>
          <a:p>
            <a:pPr indent="0" lvl="0" marL="0" rtl="0" algn="l">
              <a:spcBef>
                <a:spcPts val="1200"/>
              </a:spcBef>
              <a:spcAft>
                <a:spcPts val="0"/>
              </a:spcAft>
              <a:buNone/>
            </a:pPr>
            <a:r>
              <a:t/>
            </a:r>
            <a:endParaRPr sz="1100"/>
          </a:p>
          <a:p>
            <a:pPr indent="0" lvl="0" marL="0" rtl="0" algn="l">
              <a:spcBef>
                <a:spcPts val="1200"/>
              </a:spcBef>
              <a:spcAft>
                <a:spcPts val="0"/>
              </a:spcAft>
              <a:buNone/>
            </a:pPr>
            <a:r>
              <a:t/>
            </a:r>
            <a:endParaRPr sz="1100"/>
          </a:p>
          <a:p>
            <a:pPr indent="0" lvl="0" marL="0" rtl="0" algn="l">
              <a:spcBef>
                <a:spcPts val="1200"/>
              </a:spcBef>
              <a:spcAft>
                <a:spcPts val="0"/>
              </a:spcAft>
              <a:buNone/>
            </a:pPr>
            <a:r>
              <a:t/>
            </a:r>
            <a:endParaRPr sz="1100"/>
          </a:p>
          <a:p>
            <a:pPr indent="0" lvl="0" marL="0" rtl="0" algn="l">
              <a:spcBef>
                <a:spcPts val="1200"/>
              </a:spcBef>
              <a:spcAft>
                <a:spcPts val="0"/>
              </a:spcAft>
              <a:buNone/>
            </a:pPr>
            <a:r>
              <a:t/>
            </a:r>
            <a:endParaRPr sz="1100"/>
          </a:p>
          <a:p>
            <a:pPr indent="0" lvl="0" marL="0" rtl="0" algn="l">
              <a:spcBef>
                <a:spcPts val="1200"/>
              </a:spcBef>
              <a:spcAft>
                <a:spcPts val="0"/>
              </a:spcAft>
              <a:buNone/>
            </a:pPr>
            <a:r>
              <a:t/>
            </a:r>
            <a:endParaRPr sz="1100"/>
          </a:p>
          <a:p>
            <a:pPr indent="0" lvl="0" marL="0" rtl="0" algn="l">
              <a:spcBef>
                <a:spcPts val="1200"/>
              </a:spcBef>
              <a:spcAft>
                <a:spcPts val="0"/>
              </a:spcAft>
              <a:buNone/>
            </a:pPr>
            <a:r>
              <a:t/>
            </a:r>
            <a:endParaRPr sz="1100"/>
          </a:p>
          <a:p>
            <a:pPr indent="0" lvl="0" marL="0" rtl="0" algn="l">
              <a:spcBef>
                <a:spcPts val="1200"/>
              </a:spcBef>
              <a:spcAft>
                <a:spcPts val="0"/>
              </a:spcAft>
              <a:buNone/>
            </a:pPr>
            <a:r>
              <a:t/>
            </a:r>
            <a:endParaRPr sz="1100"/>
          </a:p>
          <a:p>
            <a:pPr indent="0" lvl="0" marL="0" rtl="0" algn="l">
              <a:spcBef>
                <a:spcPts val="1200"/>
              </a:spcBef>
              <a:spcAft>
                <a:spcPts val="0"/>
              </a:spcAft>
              <a:buNone/>
            </a:pPr>
            <a:r>
              <a:t/>
            </a:r>
            <a:endParaRPr sz="1100"/>
          </a:p>
          <a:p>
            <a:pPr indent="0" lvl="0" marL="0" rtl="0" algn="l">
              <a:spcBef>
                <a:spcPts val="1200"/>
              </a:spcBef>
              <a:spcAft>
                <a:spcPts val="0"/>
              </a:spcAft>
              <a:buNone/>
            </a:pPr>
            <a:r>
              <a:t/>
            </a:r>
            <a:endParaRPr sz="1100"/>
          </a:p>
          <a:p>
            <a:pPr indent="0" lvl="0" marL="0" rtl="0" algn="l">
              <a:spcBef>
                <a:spcPts val="1200"/>
              </a:spcBef>
              <a:spcAft>
                <a:spcPts val="0"/>
              </a:spcAft>
              <a:buNone/>
            </a:pPr>
            <a:r>
              <a:t/>
            </a:r>
            <a:endParaRPr sz="1100"/>
          </a:p>
          <a:p>
            <a:pPr indent="0" lvl="0" marL="0" rtl="0" algn="l">
              <a:spcBef>
                <a:spcPts val="1200"/>
              </a:spcBef>
              <a:spcAft>
                <a:spcPts val="0"/>
              </a:spcAft>
              <a:buNone/>
            </a:pPr>
            <a:r>
              <a:t/>
            </a:r>
            <a:endParaRPr sz="1300"/>
          </a:p>
          <a:p>
            <a:pPr indent="0" lvl="0" marL="0" rtl="0" algn="l">
              <a:spcBef>
                <a:spcPts val="1200"/>
              </a:spcBef>
              <a:spcAft>
                <a:spcPts val="0"/>
              </a:spcAft>
              <a:buNone/>
            </a:pPr>
            <a:r>
              <a:t/>
            </a:r>
            <a:endParaRPr sz="1300"/>
          </a:p>
          <a:p>
            <a:pPr indent="0" lvl="0" marL="0" rtl="0" algn="l">
              <a:spcBef>
                <a:spcPts val="1200"/>
              </a:spcBef>
              <a:spcAft>
                <a:spcPts val="0"/>
              </a:spcAft>
              <a:buNone/>
            </a:pPr>
            <a:r>
              <a:t/>
            </a:r>
            <a:endParaRPr sz="1300"/>
          </a:p>
          <a:p>
            <a:pPr indent="0" lvl="0" marL="0" rtl="0" algn="l">
              <a:spcBef>
                <a:spcPts val="1200"/>
              </a:spcBef>
              <a:spcAft>
                <a:spcPts val="0"/>
              </a:spcAft>
              <a:buNone/>
            </a:pPr>
            <a:r>
              <a:t/>
            </a:r>
            <a:endParaRPr sz="1100"/>
          </a:p>
          <a:p>
            <a:pPr indent="0" lvl="0" marL="0" rtl="0" algn="l">
              <a:spcBef>
                <a:spcPts val="1200"/>
              </a:spcBef>
              <a:spcAft>
                <a:spcPts val="0"/>
              </a:spcAft>
              <a:buNone/>
            </a:pPr>
            <a:r>
              <a:t/>
            </a:r>
            <a:endParaRPr sz="1100"/>
          </a:p>
          <a:p>
            <a:pPr indent="0" lvl="0" marL="0" rtl="0" algn="l">
              <a:spcBef>
                <a:spcPts val="1200"/>
              </a:spcBef>
              <a:spcAft>
                <a:spcPts val="0"/>
              </a:spcAft>
              <a:buNone/>
            </a:pPr>
            <a:r>
              <a:t/>
            </a:r>
            <a:endParaRPr sz="1100"/>
          </a:p>
          <a:p>
            <a:pPr indent="0" lvl="0" marL="0" rtl="0" algn="l">
              <a:spcBef>
                <a:spcPts val="1200"/>
              </a:spcBef>
              <a:spcAft>
                <a:spcPts val="0"/>
              </a:spcAft>
              <a:buNone/>
            </a:pPr>
            <a:r>
              <a:t/>
            </a:r>
            <a:endParaRPr sz="1100"/>
          </a:p>
          <a:p>
            <a:pPr indent="457200" lvl="0" marL="0" rtl="0" algn="l">
              <a:spcBef>
                <a:spcPts val="1200"/>
              </a:spcBef>
              <a:spcAft>
                <a:spcPts val="0"/>
              </a:spcAft>
              <a:buNone/>
            </a:pPr>
            <a:r>
              <a:t/>
            </a:r>
            <a:endParaRPr sz="1500"/>
          </a:p>
          <a:p>
            <a:pPr indent="0" lvl="0" marL="0" rtl="0" algn="l">
              <a:spcBef>
                <a:spcPts val="1200"/>
              </a:spcBef>
              <a:spcAft>
                <a:spcPts val="0"/>
              </a:spcAft>
              <a:buNone/>
            </a:pPr>
            <a:r>
              <a:t/>
            </a:r>
            <a:endParaRPr sz="1500"/>
          </a:p>
          <a:p>
            <a:pPr indent="0" lvl="0" marL="0" rtl="0" algn="l">
              <a:spcBef>
                <a:spcPts val="1200"/>
              </a:spcBef>
              <a:spcAft>
                <a:spcPts val="1200"/>
              </a:spcAft>
              <a:buNone/>
            </a:pPr>
            <a:r>
              <a:t/>
            </a:r>
            <a:endParaRPr sz="1500"/>
          </a:p>
        </p:txBody>
      </p:sp>
      <p:pic>
        <p:nvPicPr>
          <p:cNvPr id="363" name="Google Shape;363;p61"/>
          <p:cNvPicPr preferRelativeResize="0"/>
          <p:nvPr/>
        </p:nvPicPr>
        <p:blipFill>
          <a:blip r:embed="rId4">
            <a:alphaModFix/>
          </a:blip>
          <a:stretch>
            <a:fillRect/>
          </a:stretch>
        </p:blipFill>
        <p:spPr>
          <a:xfrm>
            <a:off x="1942075" y="1352550"/>
            <a:ext cx="5029200" cy="37909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Импликатуры в условных предложениях</a:t>
            </a:r>
            <a:endParaRPr/>
          </a:p>
        </p:txBody>
      </p:sp>
      <p:sp>
        <p:nvSpPr>
          <p:cNvPr id="79" name="Google Shape;79;p17"/>
          <p:cNvSpPr txBox="1"/>
          <p:nvPr>
            <p:ph idx="1" type="body"/>
          </p:nvPr>
        </p:nvSpPr>
        <p:spPr>
          <a:xfrm>
            <a:off x="242500" y="1017725"/>
            <a:ext cx="8520600" cy="369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ru"/>
              <a:t>Импликатуры в условных предложениях (</a:t>
            </a:r>
            <a:r>
              <a:rPr b="1" lang="ru"/>
              <a:t>Conditional perfection</a:t>
            </a:r>
            <a:r>
              <a:rPr b="1" lang="ru"/>
              <a:t>) </a:t>
            </a:r>
            <a:r>
              <a:rPr lang="ru"/>
              <a:t>– количественные импликатуры, которые порождаются в условных предложениях вида “если ..., то …” (Geis, Zwicky, 1971; Horn, 2000; van der Auwera, 1997).</a:t>
            </a:r>
            <a:endParaRPr/>
          </a:p>
          <a:p>
            <a:pPr indent="0" lvl="0" marL="0" rtl="0" algn="l">
              <a:spcBef>
                <a:spcPts val="1200"/>
              </a:spcBef>
              <a:spcAft>
                <a:spcPts val="0"/>
              </a:spcAft>
              <a:buNone/>
            </a:pPr>
            <a:r>
              <a:rPr lang="ru"/>
              <a:t>А: If you mow the lawn, I’ll give you five dollars.</a:t>
            </a:r>
            <a:endParaRPr/>
          </a:p>
          <a:p>
            <a:pPr indent="0" lvl="0" marL="0" rtl="0" algn="l">
              <a:spcBef>
                <a:spcPts val="1200"/>
              </a:spcBef>
              <a:spcAft>
                <a:spcPts val="0"/>
              </a:spcAft>
              <a:buNone/>
            </a:pPr>
            <a:r>
              <a:rPr lang="ru"/>
              <a:t>Импликатура: If you don’t mow the lawn, I won’t give you five dollars.</a:t>
            </a:r>
            <a:endParaRPr/>
          </a:p>
          <a:p>
            <a:pPr indent="0" lvl="0" marL="0" rtl="0" algn="l">
              <a:spcBef>
                <a:spcPts val="1200"/>
              </a:spcBef>
              <a:spcAft>
                <a:spcPts val="0"/>
              </a:spcAft>
              <a:buNone/>
            </a:pPr>
            <a:r>
              <a:rPr lang="ru"/>
              <a:t>(</a:t>
            </a:r>
            <a:r>
              <a:rPr lang="ru"/>
              <a:t>Geis, Zwicky, 1971)</a:t>
            </a:r>
            <a:endParaRPr b="1"/>
          </a:p>
          <a:p>
            <a:pPr indent="0" lvl="0" marL="0" rtl="0" algn="l">
              <a:spcBef>
                <a:spcPts val="1200"/>
              </a:spcBef>
              <a:spcAft>
                <a:spcPts val="1200"/>
              </a:spcAft>
              <a:buNone/>
            </a:pPr>
            <a:r>
              <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6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sz="2133"/>
              <a:t>Лингвистическая избыточность: цвет и количество (</a:t>
            </a:r>
            <a:r>
              <a:rPr lang="ru" sz="2133" u="sng">
                <a:solidFill>
                  <a:schemeClr val="hlink"/>
                </a:solidFill>
                <a:hlinkClick r:id="rId3"/>
              </a:rPr>
              <a:t>Zevakhina et al. 2024</a:t>
            </a:r>
            <a:r>
              <a:rPr lang="ru" sz="2133"/>
              <a:t>)</a:t>
            </a:r>
            <a:endParaRPr sz="2133"/>
          </a:p>
          <a:p>
            <a:pPr indent="0" lvl="0" marL="0" rtl="0" algn="l">
              <a:spcBef>
                <a:spcPts val="0"/>
              </a:spcBef>
              <a:spcAft>
                <a:spcPts val="0"/>
              </a:spcAft>
              <a:buNone/>
            </a:pPr>
            <a:r>
              <a:t/>
            </a:r>
            <a:endParaRPr sz="2244"/>
          </a:p>
          <a:p>
            <a:pPr indent="0" lvl="0" marL="0" rtl="0" algn="l">
              <a:spcBef>
                <a:spcPts val="0"/>
              </a:spcBef>
              <a:spcAft>
                <a:spcPts val="0"/>
              </a:spcAft>
              <a:buNone/>
            </a:pPr>
            <a:r>
              <a:t/>
            </a:r>
            <a:endParaRPr/>
          </a:p>
        </p:txBody>
      </p:sp>
      <p:sp>
        <p:nvSpPr>
          <p:cNvPr id="369" name="Google Shape;369;p62"/>
          <p:cNvSpPr txBox="1"/>
          <p:nvPr>
            <p:ph idx="1" type="body"/>
          </p:nvPr>
        </p:nvSpPr>
        <p:spPr>
          <a:xfrm>
            <a:off x="311700" y="948000"/>
            <a:ext cx="8520600" cy="408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sz="1100"/>
              <a:t>The second experiment tested cardinalities ranging from 5 to 8 and had a between-subjects design (Ordered vs. Unordered conditions). </a:t>
            </a:r>
            <a:endParaRPr sz="1100"/>
          </a:p>
          <a:p>
            <a:pPr indent="0" lvl="0" marL="0" rtl="0" algn="l">
              <a:spcBef>
                <a:spcPts val="1200"/>
              </a:spcBef>
              <a:spcAft>
                <a:spcPts val="0"/>
              </a:spcAft>
              <a:buNone/>
            </a:pPr>
            <a:r>
              <a:t/>
            </a:r>
            <a:endParaRPr sz="1100"/>
          </a:p>
          <a:p>
            <a:pPr indent="0" lvl="0" marL="0" rtl="0" algn="l">
              <a:spcBef>
                <a:spcPts val="1200"/>
              </a:spcBef>
              <a:spcAft>
                <a:spcPts val="0"/>
              </a:spcAft>
              <a:buNone/>
            </a:pPr>
            <a:r>
              <a:t/>
            </a:r>
            <a:endParaRPr sz="1100"/>
          </a:p>
          <a:p>
            <a:pPr indent="0" lvl="0" marL="0" rtl="0" algn="l">
              <a:spcBef>
                <a:spcPts val="1200"/>
              </a:spcBef>
              <a:spcAft>
                <a:spcPts val="0"/>
              </a:spcAft>
              <a:buNone/>
            </a:pPr>
            <a:r>
              <a:t/>
            </a:r>
            <a:endParaRPr sz="1100"/>
          </a:p>
          <a:p>
            <a:pPr indent="0" lvl="0" marL="0" rtl="0" algn="l">
              <a:spcBef>
                <a:spcPts val="1200"/>
              </a:spcBef>
              <a:spcAft>
                <a:spcPts val="0"/>
              </a:spcAft>
              <a:buNone/>
            </a:pPr>
            <a:r>
              <a:t/>
            </a:r>
            <a:endParaRPr sz="1100"/>
          </a:p>
          <a:p>
            <a:pPr indent="0" lvl="0" marL="0" rtl="0" algn="l">
              <a:spcBef>
                <a:spcPts val="1200"/>
              </a:spcBef>
              <a:spcAft>
                <a:spcPts val="0"/>
              </a:spcAft>
              <a:buNone/>
            </a:pPr>
            <a:r>
              <a:t/>
            </a:r>
            <a:endParaRPr sz="1100"/>
          </a:p>
          <a:p>
            <a:pPr indent="0" lvl="0" marL="0" rtl="0" algn="l">
              <a:spcBef>
                <a:spcPts val="1200"/>
              </a:spcBef>
              <a:spcAft>
                <a:spcPts val="0"/>
              </a:spcAft>
              <a:buNone/>
            </a:pPr>
            <a:r>
              <a:t/>
            </a:r>
            <a:endParaRPr sz="1100"/>
          </a:p>
          <a:p>
            <a:pPr indent="0" lvl="0" marL="0" rtl="0" algn="l">
              <a:spcBef>
                <a:spcPts val="1200"/>
              </a:spcBef>
              <a:spcAft>
                <a:spcPts val="0"/>
              </a:spcAft>
              <a:buNone/>
            </a:pPr>
            <a:r>
              <a:t/>
            </a:r>
            <a:endParaRPr sz="1100"/>
          </a:p>
          <a:p>
            <a:pPr indent="0" lvl="0" marL="0" rtl="0" algn="l">
              <a:spcBef>
                <a:spcPts val="1200"/>
              </a:spcBef>
              <a:spcAft>
                <a:spcPts val="0"/>
              </a:spcAft>
              <a:buNone/>
            </a:pPr>
            <a:r>
              <a:t/>
            </a:r>
            <a:endParaRPr sz="1100"/>
          </a:p>
          <a:p>
            <a:pPr indent="0" lvl="0" marL="0" rtl="0" algn="l">
              <a:spcBef>
                <a:spcPts val="1200"/>
              </a:spcBef>
              <a:spcAft>
                <a:spcPts val="0"/>
              </a:spcAft>
              <a:buNone/>
            </a:pPr>
            <a:r>
              <a:t/>
            </a:r>
            <a:endParaRPr sz="1100"/>
          </a:p>
          <a:p>
            <a:pPr indent="0" lvl="0" marL="0" rtl="0" algn="l">
              <a:spcBef>
                <a:spcPts val="1200"/>
              </a:spcBef>
              <a:spcAft>
                <a:spcPts val="0"/>
              </a:spcAft>
              <a:buNone/>
            </a:pPr>
            <a:r>
              <a:t/>
            </a:r>
            <a:endParaRPr sz="1100"/>
          </a:p>
          <a:p>
            <a:pPr indent="0" lvl="0" marL="0" rtl="0" algn="l">
              <a:spcBef>
                <a:spcPts val="1200"/>
              </a:spcBef>
              <a:spcAft>
                <a:spcPts val="0"/>
              </a:spcAft>
              <a:buNone/>
            </a:pPr>
            <a:r>
              <a:t/>
            </a:r>
            <a:endParaRPr sz="1100"/>
          </a:p>
          <a:p>
            <a:pPr indent="0" lvl="0" marL="0" rtl="0" algn="l">
              <a:spcBef>
                <a:spcPts val="1200"/>
              </a:spcBef>
              <a:spcAft>
                <a:spcPts val="0"/>
              </a:spcAft>
              <a:buNone/>
            </a:pPr>
            <a:r>
              <a:t/>
            </a:r>
            <a:endParaRPr sz="1100"/>
          </a:p>
          <a:p>
            <a:pPr indent="0" lvl="0" marL="0" rtl="0" algn="l">
              <a:spcBef>
                <a:spcPts val="1200"/>
              </a:spcBef>
              <a:spcAft>
                <a:spcPts val="0"/>
              </a:spcAft>
              <a:buNone/>
            </a:pPr>
            <a:r>
              <a:t/>
            </a:r>
            <a:endParaRPr sz="1100"/>
          </a:p>
          <a:p>
            <a:pPr indent="0" lvl="0" marL="0" rtl="0" algn="l">
              <a:spcBef>
                <a:spcPts val="1200"/>
              </a:spcBef>
              <a:spcAft>
                <a:spcPts val="0"/>
              </a:spcAft>
              <a:buNone/>
            </a:pPr>
            <a:r>
              <a:t/>
            </a:r>
            <a:endParaRPr sz="1100"/>
          </a:p>
          <a:p>
            <a:pPr indent="0" lvl="0" marL="0" rtl="0" algn="l">
              <a:spcBef>
                <a:spcPts val="1200"/>
              </a:spcBef>
              <a:spcAft>
                <a:spcPts val="0"/>
              </a:spcAft>
              <a:buNone/>
            </a:pPr>
            <a:r>
              <a:t/>
            </a:r>
            <a:endParaRPr sz="1100"/>
          </a:p>
          <a:p>
            <a:pPr indent="0" lvl="0" marL="0" rtl="0" algn="l">
              <a:spcBef>
                <a:spcPts val="1200"/>
              </a:spcBef>
              <a:spcAft>
                <a:spcPts val="0"/>
              </a:spcAft>
              <a:buNone/>
            </a:pPr>
            <a:r>
              <a:t/>
            </a:r>
            <a:endParaRPr sz="1100"/>
          </a:p>
          <a:p>
            <a:pPr indent="0" lvl="0" marL="0" rtl="0" algn="l">
              <a:spcBef>
                <a:spcPts val="1200"/>
              </a:spcBef>
              <a:spcAft>
                <a:spcPts val="0"/>
              </a:spcAft>
              <a:buNone/>
            </a:pPr>
            <a:r>
              <a:t/>
            </a:r>
            <a:endParaRPr sz="1300"/>
          </a:p>
          <a:p>
            <a:pPr indent="0" lvl="0" marL="0" rtl="0" algn="l">
              <a:spcBef>
                <a:spcPts val="1200"/>
              </a:spcBef>
              <a:spcAft>
                <a:spcPts val="0"/>
              </a:spcAft>
              <a:buNone/>
            </a:pPr>
            <a:r>
              <a:t/>
            </a:r>
            <a:endParaRPr sz="1300"/>
          </a:p>
          <a:p>
            <a:pPr indent="0" lvl="0" marL="0" rtl="0" algn="l">
              <a:spcBef>
                <a:spcPts val="1200"/>
              </a:spcBef>
              <a:spcAft>
                <a:spcPts val="0"/>
              </a:spcAft>
              <a:buNone/>
            </a:pPr>
            <a:r>
              <a:t/>
            </a:r>
            <a:endParaRPr sz="1300"/>
          </a:p>
          <a:p>
            <a:pPr indent="0" lvl="0" marL="0" rtl="0" algn="l">
              <a:spcBef>
                <a:spcPts val="1200"/>
              </a:spcBef>
              <a:spcAft>
                <a:spcPts val="0"/>
              </a:spcAft>
              <a:buNone/>
            </a:pPr>
            <a:r>
              <a:t/>
            </a:r>
            <a:endParaRPr sz="1100"/>
          </a:p>
          <a:p>
            <a:pPr indent="0" lvl="0" marL="0" rtl="0" algn="l">
              <a:spcBef>
                <a:spcPts val="1200"/>
              </a:spcBef>
              <a:spcAft>
                <a:spcPts val="0"/>
              </a:spcAft>
              <a:buNone/>
            </a:pPr>
            <a:r>
              <a:t/>
            </a:r>
            <a:endParaRPr sz="1100"/>
          </a:p>
          <a:p>
            <a:pPr indent="0" lvl="0" marL="0" rtl="0" algn="l">
              <a:spcBef>
                <a:spcPts val="1200"/>
              </a:spcBef>
              <a:spcAft>
                <a:spcPts val="0"/>
              </a:spcAft>
              <a:buNone/>
            </a:pPr>
            <a:r>
              <a:t/>
            </a:r>
            <a:endParaRPr sz="1100"/>
          </a:p>
          <a:p>
            <a:pPr indent="0" lvl="0" marL="0" rtl="0" algn="l">
              <a:spcBef>
                <a:spcPts val="1200"/>
              </a:spcBef>
              <a:spcAft>
                <a:spcPts val="0"/>
              </a:spcAft>
              <a:buNone/>
            </a:pPr>
            <a:r>
              <a:t/>
            </a:r>
            <a:endParaRPr sz="1100"/>
          </a:p>
          <a:p>
            <a:pPr indent="457200" lvl="0" marL="0" rtl="0" algn="l">
              <a:spcBef>
                <a:spcPts val="1200"/>
              </a:spcBef>
              <a:spcAft>
                <a:spcPts val="0"/>
              </a:spcAft>
              <a:buNone/>
            </a:pPr>
            <a:r>
              <a:t/>
            </a:r>
            <a:endParaRPr sz="1500"/>
          </a:p>
          <a:p>
            <a:pPr indent="0" lvl="0" marL="0" rtl="0" algn="l">
              <a:spcBef>
                <a:spcPts val="1200"/>
              </a:spcBef>
              <a:spcAft>
                <a:spcPts val="0"/>
              </a:spcAft>
              <a:buNone/>
            </a:pPr>
            <a:r>
              <a:t/>
            </a:r>
            <a:endParaRPr sz="1500"/>
          </a:p>
          <a:p>
            <a:pPr indent="0" lvl="0" marL="0" rtl="0" algn="l">
              <a:spcBef>
                <a:spcPts val="1200"/>
              </a:spcBef>
              <a:spcAft>
                <a:spcPts val="1200"/>
              </a:spcAft>
              <a:buNone/>
            </a:pPr>
            <a:r>
              <a:t/>
            </a:r>
            <a:endParaRPr sz="1500"/>
          </a:p>
        </p:txBody>
      </p:sp>
      <p:pic>
        <p:nvPicPr>
          <p:cNvPr id="370" name="Google Shape;370;p62"/>
          <p:cNvPicPr preferRelativeResize="0"/>
          <p:nvPr/>
        </p:nvPicPr>
        <p:blipFill>
          <a:blip r:embed="rId4">
            <a:alphaModFix/>
          </a:blip>
          <a:stretch>
            <a:fillRect/>
          </a:stretch>
        </p:blipFill>
        <p:spPr>
          <a:xfrm>
            <a:off x="103775" y="1426954"/>
            <a:ext cx="9144000" cy="3605841"/>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6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sz="2133"/>
              <a:t>Лингвистическая избыточность: цвет и количество (</a:t>
            </a:r>
            <a:r>
              <a:rPr lang="ru" sz="2133" u="sng">
                <a:solidFill>
                  <a:schemeClr val="hlink"/>
                </a:solidFill>
                <a:hlinkClick r:id="rId3"/>
              </a:rPr>
              <a:t>Zevakhina et al. 2024</a:t>
            </a:r>
            <a:r>
              <a:rPr lang="ru" sz="2133"/>
              <a:t>)</a:t>
            </a:r>
            <a:endParaRPr sz="2133"/>
          </a:p>
          <a:p>
            <a:pPr indent="0" lvl="0" marL="0" rtl="0" algn="l">
              <a:spcBef>
                <a:spcPts val="0"/>
              </a:spcBef>
              <a:spcAft>
                <a:spcPts val="0"/>
              </a:spcAft>
              <a:buNone/>
            </a:pPr>
            <a:r>
              <a:t/>
            </a:r>
            <a:endParaRPr sz="2244"/>
          </a:p>
          <a:p>
            <a:pPr indent="0" lvl="0" marL="0" rtl="0" algn="l">
              <a:spcBef>
                <a:spcPts val="0"/>
              </a:spcBef>
              <a:spcAft>
                <a:spcPts val="0"/>
              </a:spcAft>
              <a:buNone/>
            </a:pPr>
            <a:r>
              <a:t/>
            </a:r>
            <a:endParaRPr/>
          </a:p>
        </p:txBody>
      </p:sp>
      <p:sp>
        <p:nvSpPr>
          <p:cNvPr id="376" name="Google Shape;376;p63"/>
          <p:cNvSpPr txBox="1"/>
          <p:nvPr>
            <p:ph idx="1" type="body"/>
          </p:nvPr>
        </p:nvSpPr>
        <p:spPr>
          <a:xfrm>
            <a:off x="311700" y="948000"/>
            <a:ext cx="8520600" cy="408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sz="1100"/>
              <a:t>The second experiment tested cardinalities ranging from 5 to 8 and had a between-subjects design (Ordered vs. Unordered conditions). </a:t>
            </a:r>
            <a:endParaRPr sz="1100"/>
          </a:p>
          <a:p>
            <a:pPr indent="0" lvl="0" marL="0" rtl="0" algn="l">
              <a:spcBef>
                <a:spcPts val="1200"/>
              </a:spcBef>
              <a:spcAft>
                <a:spcPts val="0"/>
              </a:spcAft>
              <a:buNone/>
            </a:pPr>
            <a:r>
              <a:t/>
            </a:r>
            <a:endParaRPr sz="1100"/>
          </a:p>
          <a:p>
            <a:pPr indent="0" lvl="0" marL="0" rtl="0" algn="l">
              <a:spcBef>
                <a:spcPts val="1200"/>
              </a:spcBef>
              <a:spcAft>
                <a:spcPts val="0"/>
              </a:spcAft>
              <a:buNone/>
            </a:pPr>
            <a:r>
              <a:t/>
            </a:r>
            <a:endParaRPr sz="1100"/>
          </a:p>
          <a:p>
            <a:pPr indent="0" lvl="0" marL="0" rtl="0" algn="l">
              <a:spcBef>
                <a:spcPts val="1200"/>
              </a:spcBef>
              <a:spcAft>
                <a:spcPts val="0"/>
              </a:spcAft>
              <a:buNone/>
            </a:pPr>
            <a:r>
              <a:t/>
            </a:r>
            <a:endParaRPr sz="1100"/>
          </a:p>
          <a:p>
            <a:pPr indent="0" lvl="0" marL="0" rtl="0" algn="l">
              <a:spcBef>
                <a:spcPts val="1200"/>
              </a:spcBef>
              <a:spcAft>
                <a:spcPts val="0"/>
              </a:spcAft>
              <a:buNone/>
            </a:pPr>
            <a:r>
              <a:t/>
            </a:r>
            <a:endParaRPr sz="1100"/>
          </a:p>
          <a:p>
            <a:pPr indent="0" lvl="0" marL="0" rtl="0" algn="l">
              <a:spcBef>
                <a:spcPts val="1200"/>
              </a:spcBef>
              <a:spcAft>
                <a:spcPts val="0"/>
              </a:spcAft>
              <a:buNone/>
            </a:pPr>
            <a:r>
              <a:t/>
            </a:r>
            <a:endParaRPr sz="1100"/>
          </a:p>
          <a:p>
            <a:pPr indent="0" lvl="0" marL="0" rtl="0" algn="l">
              <a:spcBef>
                <a:spcPts val="1200"/>
              </a:spcBef>
              <a:spcAft>
                <a:spcPts val="0"/>
              </a:spcAft>
              <a:buNone/>
            </a:pPr>
            <a:r>
              <a:t/>
            </a:r>
            <a:endParaRPr sz="1100"/>
          </a:p>
          <a:p>
            <a:pPr indent="0" lvl="0" marL="0" rtl="0" algn="l">
              <a:spcBef>
                <a:spcPts val="1200"/>
              </a:spcBef>
              <a:spcAft>
                <a:spcPts val="0"/>
              </a:spcAft>
              <a:buNone/>
            </a:pPr>
            <a:r>
              <a:t/>
            </a:r>
            <a:endParaRPr sz="1100"/>
          </a:p>
          <a:p>
            <a:pPr indent="0" lvl="0" marL="0" rtl="0" algn="l">
              <a:spcBef>
                <a:spcPts val="1200"/>
              </a:spcBef>
              <a:spcAft>
                <a:spcPts val="0"/>
              </a:spcAft>
              <a:buNone/>
            </a:pPr>
            <a:r>
              <a:t/>
            </a:r>
            <a:endParaRPr sz="1100"/>
          </a:p>
          <a:p>
            <a:pPr indent="0" lvl="0" marL="0" rtl="0" algn="l">
              <a:spcBef>
                <a:spcPts val="1200"/>
              </a:spcBef>
              <a:spcAft>
                <a:spcPts val="0"/>
              </a:spcAft>
              <a:buNone/>
            </a:pPr>
            <a:r>
              <a:t/>
            </a:r>
            <a:endParaRPr sz="1100"/>
          </a:p>
          <a:p>
            <a:pPr indent="0" lvl="0" marL="0" rtl="0" algn="l">
              <a:spcBef>
                <a:spcPts val="1200"/>
              </a:spcBef>
              <a:spcAft>
                <a:spcPts val="0"/>
              </a:spcAft>
              <a:buNone/>
            </a:pPr>
            <a:r>
              <a:t/>
            </a:r>
            <a:endParaRPr sz="1100"/>
          </a:p>
          <a:p>
            <a:pPr indent="0" lvl="0" marL="0" rtl="0" algn="l">
              <a:spcBef>
                <a:spcPts val="1200"/>
              </a:spcBef>
              <a:spcAft>
                <a:spcPts val="0"/>
              </a:spcAft>
              <a:buNone/>
            </a:pPr>
            <a:r>
              <a:t/>
            </a:r>
            <a:endParaRPr sz="1100"/>
          </a:p>
          <a:p>
            <a:pPr indent="0" lvl="0" marL="0" rtl="0" algn="l">
              <a:spcBef>
                <a:spcPts val="1200"/>
              </a:spcBef>
              <a:spcAft>
                <a:spcPts val="0"/>
              </a:spcAft>
              <a:buNone/>
            </a:pPr>
            <a:r>
              <a:t/>
            </a:r>
            <a:endParaRPr sz="1100"/>
          </a:p>
          <a:p>
            <a:pPr indent="0" lvl="0" marL="0" rtl="0" algn="l">
              <a:spcBef>
                <a:spcPts val="1200"/>
              </a:spcBef>
              <a:spcAft>
                <a:spcPts val="0"/>
              </a:spcAft>
              <a:buNone/>
            </a:pPr>
            <a:r>
              <a:t/>
            </a:r>
            <a:endParaRPr sz="1100"/>
          </a:p>
          <a:p>
            <a:pPr indent="0" lvl="0" marL="0" rtl="0" algn="l">
              <a:spcBef>
                <a:spcPts val="1200"/>
              </a:spcBef>
              <a:spcAft>
                <a:spcPts val="0"/>
              </a:spcAft>
              <a:buNone/>
            </a:pPr>
            <a:r>
              <a:t/>
            </a:r>
            <a:endParaRPr sz="1100"/>
          </a:p>
          <a:p>
            <a:pPr indent="0" lvl="0" marL="0" rtl="0" algn="l">
              <a:spcBef>
                <a:spcPts val="1200"/>
              </a:spcBef>
              <a:spcAft>
                <a:spcPts val="0"/>
              </a:spcAft>
              <a:buNone/>
            </a:pPr>
            <a:r>
              <a:t/>
            </a:r>
            <a:endParaRPr sz="1100"/>
          </a:p>
          <a:p>
            <a:pPr indent="0" lvl="0" marL="0" rtl="0" algn="l">
              <a:spcBef>
                <a:spcPts val="1200"/>
              </a:spcBef>
              <a:spcAft>
                <a:spcPts val="0"/>
              </a:spcAft>
              <a:buNone/>
            </a:pPr>
            <a:r>
              <a:t/>
            </a:r>
            <a:endParaRPr sz="1100"/>
          </a:p>
          <a:p>
            <a:pPr indent="0" lvl="0" marL="0" rtl="0" algn="l">
              <a:spcBef>
                <a:spcPts val="1200"/>
              </a:spcBef>
              <a:spcAft>
                <a:spcPts val="0"/>
              </a:spcAft>
              <a:buNone/>
            </a:pPr>
            <a:r>
              <a:t/>
            </a:r>
            <a:endParaRPr sz="1300"/>
          </a:p>
          <a:p>
            <a:pPr indent="0" lvl="0" marL="0" rtl="0" algn="l">
              <a:spcBef>
                <a:spcPts val="1200"/>
              </a:spcBef>
              <a:spcAft>
                <a:spcPts val="0"/>
              </a:spcAft>
              <a:buNone/>
            </a:pPr>
            <a:r>
              <a:t/>
            </a:r>
            <a:endParaRPr sz="1300"/>
          </a:p>
          <a:p>
            <a:pPr indent="0" lvl="0" marL="0" rtl="0" algn="l">
              <a:spcBef>
                <a:spcPts val="1200"/>
              </a:spcBef>
              <a:spcAft>
                <a:spcPts val="0"/>
              </a:spcAft>
              <a:buNone/>
            </a:pPr>
            <a:r>
              <a:t/>
            </a:r>
            <a:endParaRPr sz="1300"/>
          </a:p>
          <a:p>
            <a:pPr indent="0" lvl="0" marL="0" rtl="0" algn="l">
              <a:spcBef>
                <a:spcPts val="1200"/>
              </a:spcBef>
              <a:spcAft>
                <a:spcPts val="0"/>
              </a:spcAft>
              <a:buNone/>
            </a:pPr>
            <a:r>
              <a:t/>
            </a:r>
            <a:endParaRPr sz="1100"/>
          </a:p>
          <a:p>
            <a:pPr indent="0" lvl="0" marL="0" rtl="0" algn="l">
              <a:spcBef>
                <a:spcPts val="1200"/>
              </a:spcBef>
              <a:spcAft>
                <a:spcPts val="0"/>
              </a:spcAft>
              <a:buNone/>
            </a:pPr>
            <a:r>
              <a:t/>
            </a:r>
            <a:endParaRPr sz="1100"/>
          </a:p>
          <a:p>
            <a:pPr indent="0" lvl="0" marL="0" rtl="0" algn="l">
              <a:spcBef>
                <a:spcPts val="1200"/>
              </a:spcBef>
              <a:spcAft>
                <a:spcPts val="0"/>
              </a:spcAft>
              <a:buNone/>
            </a:pPr>
            <a:r>
              <a:t/>
            </a:r>
            <a:endParaRPr sz="1100"/>
          </a:p>
          <a:p>
            <a:pPr indent="0" lvl="0" marL="0" rtl="0" algn="l">
              <a:spcBef>
                <a:spcPts val="1200"/>
              </a:spcBef>
              <a:spcAft>
                <a:spcPts val="0"/>
              </a:spcAft>
              <a:buNone/>
            </a:pPr>
            <a:r>
              <a:t/>
            </a:r>
            <a:endParaRPr sz="1100"/>
          </a:p>
          <a:p>
            <a:pPr indent="457200" lvl="0" marL="0" rtl="0" algn="l">
              <a:spcBef>
                <a:spcPts val="1200"/>
              </a:spcBef>
              <a:spcAft>
                <a:spcPts val="0"/>
              </a:spcAft>
              <a:buNone/>
            </a:pPr>
            <a:r>
              <a:t/>
            </a:r>
            <a:endParaRPr sz="1500"/>
          </a:p>
          <a:p>
            <a:pPr indent="0" lvl="0" marL="0" rtl="0" algn="l">
              <a:spcBef>
                <a:spcPts val="1200"/>
              </a:spcBef>
              <a:spcAft>
                <a:spcPts val="0"/>
              </a:spcAft>
              <a:buNone/>
            </a:pPr>
            <a:r>
              <a:t/>
            </a:r>
            <a:endParaRPr sz="1500"/>
          </a:p>
          <a:p>
            <a:pPr indent="0" lvl="0" marL="0" rtl="0" algn="l">
              <a:spcBef>
                <a:spcPts val="1200"/>
              </a:spcBef>
              <a:spcAft>
                <a:spcPts val="1200"/>
              </a:spcAft>
              <a:buNone/>
            </a:pPr>
            <a:r>
              <a:t/>
            </a:r>
            <a:endParaRPr sz="1500"/>
          </a:p>
        </p:txBody>
      </p:sp>
      <p:pic>
        <p:nvPicPr>
          <p:cNvPr id="377" name="Google Shape;377;p63"/>
          <p:cNvPicPr preferRelativeResize="0"/>
          <p:nvPr/>
        </p:nvPicPr>
        <p:blipFill>
          <a:blip r:embed="rId4">
            <a:alphaModFix/>
          </a:blip>
          <a:stretch>
            <a:fillRect/>
          </a:stretch>
        </p:blipFill>
        <p:spPr>
          <a:xfrm>
            <a:off x="-46150" y="1475559"/>
            <a:ext cx="9144001" cy="3667932"/>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1" name="Shape 381"/>
        <p:cNvGrpSpPr/>
        <p:nvPr/>
      </p:nvGrpSpPr>
      <p:grpSpPr>
        <a:xfrm>
          <a:off x="0" y="0"/>
          <a:ext cx="0" cy="0"/>
          <a:chOff x="0" y="0"/>
          <a:chExt cx="0" cy="0"/>
        </a:xfrm>
      </p:grpSpPr>
      <p:sp>
        <p:nvSpPr>
          <p:cNvPr id="382" name="Google Shape;382;p6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sz="2244"/>
              <a:t>Усвоение импликатур</a:t>
            </a:r>
            <a:endParaRPr sz="2244"/>
          </a:p>
          <a:p>
            <a:pPr indent="0" lvl="0" marL="0" rtl="0" algn="l">
              <a:spcBef>
                <a:spcPts val="0"/>
              </a:spcBef>
              <a:spcAft>
                <a:spcPts val="0"/>
              </a:spcAft>
              <a:buNone/>
            </a:pPr>
            <a:r>
              <a:t/>
            </a:r>
            <a:endParaRPr sz="2244"/>
          </a:p>
          <a:p>
            <a:pPr indent="0" lvl="0" marL="0" rtl="0" algn="l">
              <a:spcBef>
                <a:spcPts val="0"/>
              </a:spcBef>
              <a:spcAft>
                <a:spcPts val="0"/>
              </a:spcAft>
              <a:buNone/>
            </a:pPr>
            <a:r>
              <a:t/>
            </a:r>
            <a:endParaRPr/>
          </a:p>
        </p:txBody>
      </p:sp>
      <p:sp>
        <p:nvSpPr>
          <p:cNvPr id="383" name="Google Shape;383;p64"/>
          <p:cNvSpPr txBox="1"/>
          <p:nvPr>
            <p:ph idx="1" type="body"/>
          </p:nvPr>
        </p:nvSpPr>
        <p:spPr>
          <a:xfrm>
            <a:off x="242500" y="936450"/>
            <a:ext cx="8520600" cy="389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sz="1300"/>
              <a:t>Еще в</a:t>
            </a:r>
            <a:r>
              <a:rPr lang="ru" sz="1300"/>
              <a:t> 1970-1980 годы, прежде всего, благодаря работам (Braine, Rumain, 1981; Paris, 1973; Smith, 1980) стало известно, что дети понимают высказывания, содержащие скалярные выражения в буквальном, логическом значении, т.е. не порождают импликатуры. </a:t>
            </a:r>
            <a:endParaRPr sz="1300"/>
          </a:p>
          <a:p>
            <a:pPr indent="0" lvl="0" marL="0" rtl="0" algn="l">
              <a:spcBef>
                <a:spcPts val="1200"/>
              </a:spcBef>
              <a:spcAft>
                <a:spcPts val="0"/>
              </a:spcAft>
              <a:buNone/>
            </a:pPr>
            <a:r>
              <a:rPr lang="ru" sz="1300"/>
              <a:t>Например, когда они слышат высказывание </a:t>
            </a:r>
            <a:r>
              <a:rPr i="1" lang="ru" sz="1300"/>
              <a:t>Вася съел несколько слив</a:t>
            </a:r>
            <a:r>
              <a:rPr lang="ru" sz="1300"/>
              <a:t>, обычно они не делают вывод о том, что Вася съел не все сливы, в то время как для взрослых совершенно естественна эта импликатура. В этом смысле дети “более логичны”, чем взрослые.</a:t>
            </a:r>
            <a:endParaRPr sz="1300"/>
          </a:p>
          <a:p>
            <a:pPr indent="0" lvl="0" marL="0" rtl="0" algn="l">
              <a:spcBef>
                <a:spcPts val="1200"/>
              </a:spcBef>
              <a:spcAft>
                <a:spcPts val="0"/>
              </a:spcAft>
              <a:buNone/>
            </a:pPr>
            <a:r>
              <a:t/>
            </a:r>
            <a:endParaRPr sz="1300"/>
          </a:p>
          <a:p>
            <a:pPr indent="0" lvl="0" marL="0" rtl="0" algn="l">
              <a:spcBef>
                <a:spcPts val="1200"/>
              </a:spcBef>
              <a:spcAft>
                <a:spcPts val="0"/>
              </a:spcAft>
              <a:buNone/>
            </a:pPr>
            <a:r>
              <a:t/>
            </a:r>
            <a:endParaRPr sz="1300"/>
          </a:p>
          <a:p>
            <a:pPr indent="0" lvl="0" marL="0" rtl="0" algn="l">
              <a:spcBef>
                <a:spcPts val="1200"/>
              </a:spcBef>
              <a:spcAft>
                <a:spcPts val="0"/>
              </a:spcAft>
              <a:buNone/>
            </a:pPr>
            <a:r>
              <a:t/>
            </a:r>
            <a:endParaRPr sz="1300"/>
          </a:p>
          <a:p>
            <a:pPr indent="0" lvl="0" marL="0" rtl="0" algn="l">
              <a:spcBef>
                <a:spcPts val="1200"/>
              </a:spcBef>
              <a:spcAft>
                <a:spcPts val="0"/>
              </a:spcAft>
              <a:buNone/>
            </a:pPr>
            <a:r>
              <a:t/>
            </a:r>
            <a:endParaRPr sz="1300"/>
          </a:p>
          <a:p>
            <a:pPr indent="0" lvl="0" marL="0" rtl="0" algn="l">
              <a:spcBef>
                <a:spcPts val="1200"/>
              </a:spcBef>
              <a:spcAft>
                <a:spcPts val="0"/>
              </a:spcAft>
              <a:buNone/>
            </a:pPr>
            <a:r>
              <a:t/>
            </a:r>
            <a:endParaRPr sz="1300"/>
          </a:p>
          <a:p>
            <a:pPr indent="0" lvl="0" marL="0" rtl="0" algn="l">
              <a:spcBef>
                <a:spcPts val="1200"/>
              </a:spcBef>
              <a:spcAft>
                <a:spcPts val="0"/>
              </a:spcAft>
              <a:buNone/>
            </a:pPr>
            <a:r>
              <a:t/>
            </a:r>
            <a:endParaRPr sz="1300"/>
          </a:p>
          <a:p>
            <a:pPr indent="0" lvl="0" marL="0" rtl="0" algn="l">
              <a:spcBef>
                <a:spcPts val="1200"/>
              </a:spcBef>
              <a:spcAft>
                <a:spcPts val="0"/>
              </a:spcAft>
              <a:buNone/>
            </a:pPr>
            <a:r>
              <a:t/>
            </a:r>
            <a:endParaRPr sz="1300"/>
          </a:p>
          <a:p>
            <a:pPr indent="0" lvl="0" marL="0" rtl="0" algn="l">
              <a:spcBef>
                <a:spcPts val="1200"/>
              </a:spcBef>
              <a:spcAft>
                <a:spcPts val="0"/>
              </a:spcAft>
              <a:buNone/>
            </a:pPr>
            <a:r>
              <a:t/>
            </a:r>
            <a:endParaRPr sz="1300"/>
          </a:p>
          <a:p>
            <a:pPr indent="0" lvl="0" marL="0" rtl="0" algn="l">
              <a:spcBef>
                <a:spcPts val="1200"/>
              </a:spcBef>
              <a:spcAft>
                <a:spcPts val="0"/>
              </a:spcAft>
              <a:buNone/>
            </a:pPr>
            <a:r>
              <a:t/>
            </a:r>
            <a:endParaRPr sz="1300"/>
          </a:p>
          <a:p>
            <a:pPr indent="0" lvl="0" marL="0" rtl="0" algn="l">
              <a:spcBef>
                <a:spcPts val="1200"/>
              </a:spcBef>
              <a:spcAft>
                <a:spcPts val="0"/>
              </a:spcAft>
              <a:buNone/>
            </a:pPr>
            <a:r>
              <a:t/>
            </a:r>
            <a:endParaRPr sz="1300"/>
          </a:p>
          <a:p>
            <a:pPr indent="0" lvl="0" marL="0" rtl="0" algn="l">
              <a:spcBef>
                <a:spcPts val="1200"/>
              </a:spcBef>
              <a:spcAft>
                <a:spcPts val="0"/>
              </a:spcAft>
              <a:buNone/>
            </a:pPr>
            <a:r>
              <a:t/>
            </a:r>
            <a:endParaRPr sz="1300"/>
          </a:p>
          <a:p>
            <a:pPr indent="0" lvl="0" marL="0" rtl="0" algn="l">
              <a:spcBef>
                <a:spcPts val="1200"/>
              </a:spcBef>
              <a:spcAft>
                <a:spcPts val="0"/>
              </a:spcAft>
              <a:buNone/>
            </a:pPr>
            <a:r>
              <a:t/>
            </a:r>
            <a:endParaRPr sz="1300"/>
          </a:p>
          <a:p>
            <a:pPr indent="0" lvl="0" marL="0" rtl="0" algn="l">
              <a:spcBef>
                <a:spcPts val="1200"/>
              </a:spcBef>
              <a:spcAft>
                <a:spcPts val="0"/>
              </a:spcAft>
              <a:buNone/>
            </a:pPr>
            <a:r>
              <a:t/>
            </a:r>
            <a:endParaRPr sz="1300"/>
          </a:p>
          <a:p>
            <a:pPr indent="0" lvl="0" marL="0" rtl="0" algn="l">
              <a:spcBef>
                <a:spcPts val="1200"/>
              </a:spcBef>
              <a:spcAft>
                <a:spcPts val="0"/>
              </a:spcAft>
              <a:buNone/>
            </a:pPr>
            <a:r>
              <a:t/>
            </a:r>
            <a:endParaRPr sz="1300"/>
          </a:p>
          <a:p>
            <a:pPr indent="0" lvl="0" marL="0" rtl="0" algn="l">
              <a:spcBef>
                <a:spcPts val="1200"/>
              </a:spcBef>
              <a:spcAft>
                <a:spcPts val="0"/>
              </a:spcAft>
              <a:buNone/>
            </a:pPr>
            <a:r>
              <a:t/>
            </a:r>
            <a:endParaRPr sz="1300"/>
          </a:p>
          <a:p>
            <a:pPr indent="0" lvl="0" marL="0" rtl="0" algn="l">
              <a:spcBef>
                <a:spcPts val="1200"/>
              </a:spcBef>
              <a:spcAft>
                <a:spcPts val="0"/>
              </a:spcAft>
              <a:buNone/>
            </a:pPr>
            <a:r>
              <a:t/>
            </a:r>
            <a:endParaRPr sz="1300"/>
          </a:p>
          <a:p>
            <a:pPr indent="0" lvl="0" marL="0" rtl="0" algn="l">
              <a:spcBef>
                <a:spcPts val="1200"/>
              </a:spcBef>
              <a:spcAft>
                <a:spcPts val="0"/>
              </a:spcAft>
              <a:buNone/>
            </a:pPr>
            <a:r>
              <a:t/>
            </a:r>
            <a:endParaRPr sz="1300"/>
          </a:p>
          <a:p>
            <a:pPr indent="0" lvl="0" marL="0" rtl="0" algn="l">
              <a:spcBef>
                <a:spcPts val="1200"/>
              </a:spcBef>
              <a:spcAft>
                <a:spcPts val="0"/>
              </a:spcAft>
              <a:buNone/>
            </a:pPr>
            <a:r>
              <a:t/>
            </a:r>
            <a:endParaRPr sz="1300"/>
          </a:p>
          <a:p>
            <a:pPr indent="0" lvl="0" marL="0" rtl="0" algn="l">
              <a:spcBef>
                <a:spcPts val="1200"/>
              </a:spcBef>
              <a:spcAft>
                <a:spcPts val="0"/>
              </a:spcAft>
              <a:buNone/>
            </a:pPr>
            <a:r>
              <a:t/>
            </a:r>
            <a:endParaRPr sz="1300"/>
          </a:p>
          <a:p>
            <a:pPr indent="0" lvl="0" marL="0" rtl="0" algn="l">
              <a:spcBef>
                <a:spcPts val="1200"/>
              </a:spcBef>
              <a:spcAft>
                <a:spcPts val="0"/>
              </a:spcAft>
              <a:buNone/>
            </a:pPr>
            <a:r>
              <a:t/>
            </a:r>
            <a:endParaRPr sz="1100"/>
          </a:p>
          <a:p>
            <a:pPr indent="0" lvl="0" marL="0" rtl="0" algn="l">
              <a:spcBef>
                <a:spcPts val="1200"/>
              </a:spcBef>
              <a:spcAft>
                <a:spcPts val="0"/>
              </a:spcAft>
              <a:buNone/>
            </a:pPr>
            <a:r>
              <a:t/>
            </a:r>
            <a:endParaRPr sz="1100"/>
          </a:p>
          <a:p>
            <a:pPr indent="0" lvl="0" marL="0" rtl="0" algn="l">
              <a:spcBef>
                <a:spcPts val="1200"/>
              </a:spcBef>
              <a:spcAft>
                <a:spcPts val="0"/>
              </a:spcAft>
              <a:buNone/>
            </a:pPr>
            <a:r>
              <a:t/>
            </a:r>
            <a:endParaRPr sz="1100"/>
          </a:p>
          <a:p>
            <a:pPr indent="0" lvl="0" marL="0" rtl="0" algn="l">
              <a:spcBef>
                <a:spcPts val="1200"/>
              </a:spcBef>
              <a:spcAft>
                <a:spcPts val="0"/>
              </a:spcAft>
              <a:buNone/>
            </a:pPr>
            <a:r>
              <a:t/>
            </a:r>
            <a:endParaRPr sz="1100"/>
          </a:p>
          <a:p>
            <a:pPr indent="457200" lvl="0" marL="0" rtl="0" algn="l">
              <a:spcBef>
                <a:spcPts val="1200"/>
              </a:spcBef>
              <a:spcAft>
                <a:spcPts val="0"/>
              </a:spcAft>
              <a:buNone/>
            </a:pPr>
            <a:r>
              <a:t/>
            </a:r>
            <a:endParaRPr sz="1500"/>
          </a:p>
          <a:p>
            <a:pPr indent="0" lvl="0" marL="0" rtl="0" algn="l">
              <a:spcBef>
                <a:spcPts val="1200"/>
              </a:spcBef>
              <a:spcAft>
                <a:spcPts val="0"/>
              </a:spcAft>
              <a:buNone/>
            </a:pPr>
            <a:r>
              <a:t/>
            </a:r>
            <a:endParaRPr sz="1500"/>
          </a:p>
          <a:p>
            <a:pPr indent="0" lvl="0" marL="0" rtl="0" algn="l">
              <a:spcBef>
                <a:spcPts val="1200"/>
              </a:spcBef>
              <a:spcAft>
                <a:spcPts val="1200"/>
              </a:spcAft>
              <a:buNone/>
            </a:pPr>
            <a:r>
              <a:t/>
            </a:r>
            <a:endParaRPr sz="1500"/>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p6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sz="2244"/>
              <a:t>Усвоение импликатур</a:t>
            </a:r>
            <a:endParaRPr sz="2244"/>
          </a:p>
          <a:p>
            <a:pPr indent="0" lvl="0" marL="0" rtl="0" algn="l">
              <a:spcBef>
                <a:spcPts val="0"/>
              </a:spcBef>
              <a:spcAft>
                <a:spcPts val="0"/>
              </a:spcAft>
              <a:buNone/>
            </a:pPr>
            <a:r>
              <a:t/>
            </a:r>
            <a:endParaRPr sz="2244"/>
          </a:p>
          <a:p>
            <a:pPr indent="0" lvl="0" marL="0" rtl="0" algn="l">
              <a:spcBef>
                <a:spcPts val="0"/>
              </a:spcBef>
              <a:spcAft>
                <a:spcPts val="0"/>
              </a:spcAft>
              <a:buNone/>
            </a:pPr>
            <a:r>
              <a:t/>
            </a:r>
            <a:endParaRPr/>
          </a:p>
        </p:txBody>
      </p:sp>
      <p:sp>
        <p:nvSpPr>
          <p:cNvPr id="389" name="Google Shape;389;p65"/>
          <p:cNvSpPr txBox="1"/>
          <p:nvPr>
            <p:ph idx="1" type="body"/>
          </p:nvPr>
        </p:nvSpPr>
        <p:spPr>
          <a:xfrm>
            <a:off x="242500" y="936450"/>
            <a:ext cx="8520600" cy="389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sz="1300"/>
              <a:t>Некоторые методологические изменения способствуют порождению импликатур у детей, а именно: </a:t>
            </a:r>
            <a:endParaRPr sz="1300"/>
          </a:p>
          <a:p>
            <a:pPr indent="0" lvl="0" marL="0" rtl="0" algn="l">
              <a:spcBef>
                <a:spcPts val="1200"/>
              </a:spcBef>
              <a:spcAft>
                <a:spcPts val="0"/>
              </a:spcAft>
              <a:buNone/>
            </a:pPr>
            <a:r>
              <a:rPr lang="ru" sz="1300"/>
              <a:t>– тренировка, погружение в ситуативный контекст (вместо абстрактных вопросов, не относящихся к текущей ситуации)</a:t>
            </a:r>
            <a:endParaRPr sz="1300"/>
          </a:p>
          <a:p>
            <a:pPr indent="0" lvl="0" marL="0" rtl="0" algn="l">
              <a:spcBef>
                <a:spcPts val="1200"/>
              </a:spcBef>
              <a:spcAft>
                <a:spcPts val="0"/>
              </a:spcAft>
              <a:buNone/>
            </a:pPr>
            <a:r>
              <a:rPr lang="ru" sz="1300"/>
              <a:t>– большая выделенность альтернатив или даже эксплицитное предъявление альтернатив, а также релевантность подобных альтернатив</a:t>
            </a:r>
            <a:endParaRPr sz="1300"/>
          </a:p>
          <a:p>
            <a:pPr indent="0" lvl="0" marL="0" rtl="0" algn="l">
              <a:spcBef>
                <a:spcPts val="1200"/>
              </a:spcBef>
              <a:spcAft>
                <a:spcPts val="0"/>
              </a:spcAft>
              <a:buNone/>
            </a:pPr>
            <a:r>
              <a:rPr lang="ru" sz="1300"/>
              <a:t>– фокусирование внимания ребенка на действиях персонажа эксперимента</a:t>
            </a:r>
            <a:endParaRPr sz="1300"/>
          </a:p>
          <a:p>
            <a:pPr indent="0" lvl="0" marL="0" rtl="0" algn="l">
              <a:spcBef>
                <a:spcPts val="1200"/>
              </a:spcBef>
              <a:spcAft>
                <a:spcPts val="0"/>
              </a:spcAft>
              <a:buNone/>
            </a:pPr>
            <a:r>
              <a:rPr lang="ru" sz="1300"/>
              <a:t>– методика проведения эксперимента (невербальные задания вместо вербальных)</a:t>
            </a:r>
            <a:endParaRPr sz="1300"/>
          </a:p>
          <a:p>
            <a:pPr indent="0" lvl="0" marL="0" rtl="0" algn="l">
              <a:spcBef>
                <a:spcPts val="1200"/>
              </a:spcBef>
              <a:spcAft>
                <a:spcPts val="0"/>
              </a:spcAft>
              <a:buNone/>
            </a:pPr>
            <a:r>
              <a:rPr lang="ru" sz="1300"/>
              <a:t>– эффект предшествования (предъявление предложения с более сильным скалярным выражением перед предъявлением предложения с более слабым выражением)</a:t>
            </a:r>
            <a:endParaRPr sz="1300"/>
          </a:p>
          <a:p>
            <a:pPr indent="0" lvl="0" marL="0" rtl="0" algn="l">
              <a:spcBef>
                <a:spcPts val="1200"/>
              </a:spcBef>
              <a:spcAft>
                <a:spcPts val="0"/>
              </a:spcAft>
              <a:buNone/>
            </a:pPr>
            <a:r>
              <a:t/>
            </a:r>
            <a:endParaRPr sz="1300"/>
          </a:p>
          <a:p>
            <a:pPr indent="0" lvl="0" marL="0" rtl="0" algn="l">
              <a:spcBef>
                <a:spcPts val="1200"/>
              </a:spcBef>
              <a:spcAft>
                <a:spcPts val="0"/>
              </a:spcAft>
              <a:buNone/>
            </a:pPr>
            <a:r>
              <a:t/>
            </a:r>
            <a:endParaRPr sz="1300"/>
          </a:p>
          <a:p>
            <a:pPr indent="0" lvl="0" marL="0" rtl="0" algn="l">
              <a:spcBef>
                <a:spcPts val="1200"/>
              </a:spcBef>
              <a:spcAft>
                <a:spcPts val="0"/>
              </a:spcAft>
              <a:buNone/>
            </a:pPr>
            <a:r>
              <a:t/>
            </a:r>
            <a:endParaRPr sz="1300"/>
          </a:p>
          <a:p>
            <a:pPr indent="0" lvl="0" marL="0" rtl="0" algn="l">
              <a:spcBef>
                <a:spcPts val="1200"/>
              </a:spcBef>
              <a:spcAft>
                <a:spcPts val="0"/>
              </a:spcAft>
              <a:buNone/>
            </a:pPr>
            <a:r>
              <a:t/>
            </a:r>
            <a:endParaRPr sz="1300"/>
          </a:p>
          <a:p>
            <a:pPr indent="0" lvl="0" marL="0" rtl="0" algn="l">
              <a:spcBef>
                <a:spcPts val="1200"/>
              </a:spcBef>
              <a:spcAft>
                <a:spcPts val="0"/>
              </a:spcAft>
              <a:buNone/>
            </a:pPr>
            <a:r>
              <a:t/>
            </a:r>
            <a:endParaRPr sz="1300"/>
          </a:p>
          <a:p>
            <a:pPr indent="0" lvl="0" marL="0" rtl="0" algn="l">
              <a:spcBef>
                <a:spcPts val="1200"/>
              </a:spcBef>
              <a:spcAft>
                <a:spcPts val="0"/>
              </a:spcAft>
              <a:buNone/>
            </a:pPr>
            <a:r>
              <a:t/>
            </a:r>
            <a:endParaRPr sz="1300"/>
          </a:p>
          <a:p>
            <a:pPr indent="0" lvl="0" marL="0" rtl="0" algn="l">
              <a:spcBef>
                <a:spcPts val="1200"/>
              </a:spcBef>
              <a:spcAft>
                <a:spcPts val="0"/>
              </a:spcAft>
              <a:buNone/>
            </a:pPr>
            <a:r>
              <a:t/>
            </a:r>
            <a:endParaRPr sz="1300"/>
          </a:p>
          <a:p>
            <a:pPr indent="0" lvl="0" marL="0" rtl="0" algn="l">
              <a:spcBef>
                <a:spcPts val="1200"/>
              </a:spcBef>
              <a:spcAft>
                <a:spcPts val="0"/>
              </a:spcAft>
              <a:buNone/>
            </a:pPr>
            <a:r>
              <a:t/>
            </a:r>
            <a:endParaRPr sz="1300"/>
          </a:p>
          <a:p>
            <a:pPr indent="0" lvl="0" marL="0" rtl="0" algn="l">
              <a:spcBef>
                <a:spcPts val="1200"/>
              </a:spcBef>
              <a:spcAft>
                <a:spcPts val="0"/>
              </a:spcAft>
              <a:buNone/>
            </a:pPr>
            <a:r>
              <a:t/>
            </a:r>
            <a:endParaRPr sz="1300"/>
          </a:p>
          <a:p>
            <a:pPr indent="0" lvl="0" marL="0" rtl="0" algn="l">
              <a:spcBef>
                <a:spcPts val="1200"/>
              </a:spcBef>
              <a:spcAft>
                <a:spcPts val="0"/>
              </a:spcAft>
              <a:buNone/>
            </a:pPr>
            <a:r>
              <a:t/>
            </a:r>
            <a:endParaRPr sz="1300"/>
          </a:p>
          <a:p>
            <a:pPr indent="0" lvl="0" marL="0" rtl="0" algn="l">
              <a:spcBef>
                <a:spcPts val="1200"/>
              </a:spcBef>
              <a:spcAft>
                <a:spcPts val="0"/>
              </a:spcAft>
              <a:buNone/>
            </a:pPr>
            <a:r>
              <a:t/>
            </a:r>
            <a:endParaRPr sz="1300"/>
          </a:p>
          <a:p>
            <a:pPr indent="0" lvl="0" marL="0" rtl="0" algn="l">
              <a:spcBef>
                <a:spcPts val="1200"/>
              </a:spcBef>
              <a:spcAft>
                <a:spcPts val="0"/>
              </a:spcAft>
              <a:buNone/>
            </a:pPr>
            <a:r>
              <a:t/>
            </a:r>
            <a:endParaRPr sz="1300"/>
          </a:p>
          <a:p>
            <a:pPr indent="0" lvl="0" marL="0" rtl="0" algn="l">
              <a:spcBef>
                <a:spcPts val="1200"/>
              </a:spcBef>
              <a:spcAft>
                <a:spcPts val="0"/>
              </a:spcAft>
              <a:buNone/>
            </a:pPr>
            <a:r>
              <a:t/>
            </a:r>
            <a:endParaRPr sz="1300"/>
          </a:p>
          <a:p>
            <a:pPr indent="0" lvl="0" marL="0" rtl="0" algn="l">
              <a:spcBef>
                <a:spcPts val="1200"/>
              </a:spcBef>
              <a:spcAft>
                <a:spcPts val="0"/>
              </a:spcAft>
              <a:buNone/>
            </a:pPr>
            <a:r>
              <a:t/>
            </a:r>
            <a:endParaRPr sz="1300"/>
          </a:p>
          <a:p>
            <a:pPr indent="0" lvl="0" marL="0" rtl="0" algn="l">
              <a:spcBef>
                <a:spcPts val="1200"/>
              </a:spcBef>
              <a:spcAft>
                <a:spcPts val="0"/>
              </a:spcAft>
              <a:buNone/>
            </a:pPr>
            <a:r>
              <a:t/>
            </a:r>
            <a:endParaRPr sz="1300"/>
          </a:p>
          <a:p>
            <a:pPr indent="0" lvl="0" marL="0" rtl="0" algn="l">
              <a:spcBef>
                <a:spcPts val="1200"/>
              </a:spcBef>
              <a:spcAft>
                <a:spcPts val="0"/>
              </a:spcAft>
              <a:buNone/>
            </a:pPr>
            <a:r>
              <a:t/>
            </a:r>
            <a:endParaRPr sz="1300"/>
          </a:p>
          <a:p>
            <a:pPr indent="0" lvl="0" marL="0" rtl="0" algn="l">
              <a:spcBef>
                <a:spcPts val="1200"/>
              </a:spcBef>
              <a:spcAft>
                <a:spcPts val="0"/>
              </a:spcAft>
              <a:buNone/>
            </a:pPr>
            <a:r>
              <a:t/>
            </a:r>
            <a:endParaRPr sz="1300"/>
          </a:p>
          <a:p>
            <a:pPr indent="0" lvl="0" marL="0" rtl="0" algn="l">
              <a:spcBef>
                <a:spcPts val="1200"/>
              </a:spcBef>
              <a:spcAft>
                <a:spcPts val="0"/>
              </a:spcAft>
              <a:buNone/>
            </a:pPr>
            <a:r>
              <a:t/>
            </a:r>
            <a:endParaRPr sz="1300"/>
          </a:p>
          <a:p>
            <a:pPr indent="0" lvl="0" marL="0" rtl="0" algn="l">
              <a:spcBef>
                <a:spcPts val="1200"/>
              </a:spcBef>
              <a:spcAft>
                <a:spcPts val="0"/>
              </a:spcAft>
              <a:buNone/>
            </a:pPr>
            <a:r>
              <a:t/>
            </a:r>
            <a:endParaRPr sz="1100"/>
          </a:p>
          <a:p>
            <a:pPr indent="0" lvl="0" marL="0" rtl="0" algn="l">
              <a:spcBef>
                <a:spcPts val="1200"/>
              </a:spcBef>
              <a:spcAft>
                <a:spcPts val="0"/>
              </a:spcAft>
              <a:buNone/>
            </a:pPr>
            <a:r>
              <a:t/>
            </a:r>
            <a:endParaRPr sz="1100"/>
          </a:p>
          <a:p>
            <a:pPr indent="0" lvl="0" marL="0" rtl="0" algn="l">
              <a:spcBef>
                <a:spcPts val="1200"/>
              </a:spcBef>
              <a:spcAft>
                <a:spcPts val="0"/>
              </a:spcAft>
              <a:buNone/>
            </a:pPr>
            <a:r>
              <a:t/>
            </a:r>
            <a:endParaRPr sz="1100"/>
          </a:p>
          <a:p>
            <a:pPr indent="0" lvl="0" marL="0" rtl="0" algn="l">
              <a:spcBef>
                <a:spcPts val="1200"/>
              </a:spcBef>
              <a:spcAft>
                <a:spcPts val="0"/>
              </a:spcAft>
              <a:buNone/>
            </a:pPr>
            <a:r>
              <a:t/>
            </a:r>
            <a:endParaRPr sz="1100"/>
          </a:p>
          <a:p>
            <a:pPr indent="457200" lvl="0" marL="0" rtl="0" algn="l">
              <a:spcBef>
                <a:spcPts val="1200"/>
              </a:spcBef>
              <a:spcAft>
                <a:spcPts val="0"/>
              </a:spcAft>
              <a:buNone/>
            </a:pPr>
            <a:r>
              <a:t/>
            </a:r>
            <a:endParaRPr sz="1500"/>
          </a:p>
          <a:p>
            <a:pPr indent="0" lvl="0" marL="0" rtl="0" algn="l">
              <a:spcBef>
                <a:spcPts val="1200"/>
              </a:spcBef>
              <a:spcAft>
                <a:spcPts val="0"/>
              </a:spcAft>
              <a:buNone/>
            </a:pPr>
            <a:r>
              <a:t/>
            </a:r>
            <a:endParaRPr sz="1500"/>
          </a:p>
          <a:p>
            <a:pPr indent="0" lvl="0" marL="0" rtl="0" algn="l">
              <a:spcBef>
                <a:spcPts val="1200"/>
              </a:spcBef>
              <a:spcAft>
                <a:spcPts val="1200"/>
              </a:spcAft>
              <a:buNone/>
            </a:pPr>
            <a:r>
              <a:t/>
            </a:r>
            <a:endParaRPr sz="1500"/>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p6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sz="2244"/>
              <a:t>Усвоение импликатур</a:t>
            </a:r>
            <a:endParaRPr sz="2244"/>
          </a:p>
          <a:p>
            <a:pPr indent="0" lvl="0" marL="0" rtl="0" algn="l">
              <a:spcBef>
                <a:spcPts val="0"/>
              </a:spcBef>
              <a:spcAft>
                <a:spcPts val="0"/>
              </a:spcAft>
              <a:buNone/>
            </a:pPr>
            <a:r>
              <a:t/>
            </a:r>
            <a:endParaRPr sz="2244"/>
          </a:p>
          <a:p>
            <a:pPr indent="0" lvl="0" marL="0" rtl="0" algn="l">
              <a:spcBef>
                <a:spcPts val="0"/>
              </a:spcBef>
              <a:spcAft>
                <a:spcPts val="0"/>
              </a:spcAft>
              <a:buNone/>
            </a:pPr>
            <a:r>
              <a:t/>
            </a:r>
            <a:endParaRPr/>
          </a:p>
        </p:txBody>
      </p:sp>
      <p:sp>
        <p:nvSpPr>
          <p:cNvPr id="395" name="Google Shape;395;p66"/>
          <p:cNvSpPr txBox="1"/>
          <p:nvPr>
            <p:ph idx="1" type="body"/>
          </p:nvPr>
        </p:nvSpPr>
        <p:spPr>
          <a:xfrm>
            <a:off x="242500" y="936450"/>
            <a:ext cx="8520600" cy="3893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sz="1300"/>
              <a:t>В целом, возрастная граница проходит в интервале от 5 до 6 лет (Foppolo et al., 2012; Katsos, 2014): до этого возраста дети не вполне владеют механизмом порождения импликатур, начиная с 5-6 лет прагматическое поведение детей напоминает поведение взрослых.</a:t>
            </a:r>
            <a:endParaRPr sz="1300"/>
          </a:p>
          <a:p>
            <a:pPr indent="0" lvl="0" marL="0" rtl="0" algn="l">
              <a:spcBef>
                <a:spcPts val="1200"/>
              </a:spcBef>
              <a:spcAft>
                <a:spcPts val="0"/>
              </a:spcAft>
              <a:buNone/>
            </a:pPr>
            <a:r>
              <a:rPr lang="ru" sz="1300"/>
              <a:t>Однако в (Katsos, Bishop, 2011) было показано, что дети 5-6 лет не то чтобы более логичны, чем взрослые; они вполне чувствительны к недоинформативным высказываниям и отличают их от логически истинных и ложных, как и взрослые. Дело в том, что они еще не вполне овладели многоступенчатым механизмом порождения импликатур.</a:t>
            </a:r>
            <a:endParaRPr sz="1300"/>
          </a:p>
          <a:p>
            <a:pPr indent="0" lvl="0" marL="0" rtl="0" algn="l">
              <a:spcBef>
                <a:spcPts val="1200"/>
              </a:spcBef>
              <a:spcAft>
                <a:spcPts val="0"/>
              </a:spcAft>
              <a:buNone/>
            </a:pPr>
            <a:r>
              <a:rPr lang="ru" sz="1300"/>
              <a:t>В (Stiller et al., 2011) было показано, что дети даже 3-4 лет чувствительны к порождению импликатур, если эти импликатуры не привязаны к конкретным лексическим единицам.</a:t>
            </a:r>
            <a:endParaRPr sz="1300"/>
          </a:p>
          <a:p>
            <a:pPr indent="0" lvl="0" marL="0" rtl="0" algn="l">
              <a:spcBef>
                <a:spcPts val="1200"/>
              </a:spcBef>
              <a:spcAft>
                <a:spcPts val="0"/>
              </a:spcAft>
              <a:buNone/>
            </a:pPr>
            <a:r>
              <a:t/>
            </a:r>
            <a:endParaRPr sz="1300"/>
          </a:p>
          <a:p>
            <a:pPr indent="0" lvl="0" marL="0" rtl="0" algn="l">
              <a:spcBef>
                <a:spcPts val="1200"/>
              </a:spcBef>
              <a:spcAft>
                <a:spcPts val="0"/>
              </a:spcAft>
              <a:buNone/>
            </a:pPr>
            <a:r>
              <a:t/>
            </a:r>
            <a:endParaRPr sz="1300"/>
          </a:p>
          <a:p>
            <a:pPr indent="0" lvl="0" marL="0" rtl="0" algn="l">
              <a:spcBef>
                <a:spcPts val="1200"/>
              </a:spcBef>
              <a:spcAft>
                <a:spcPts val="0"/>
              </a:spcAft>
              <a:buNone/>
            </a:pPr>
            <a:r>
              <a:t/>
            </a:r>
            <a:endParaRPr sz="1300"/>
          </a:p>
          <a:p>
            <a:pPr indent="0" lvl="0" marL="0" rtl="0" algn="l">
              <a:spcBef>
                <a:spcPts val="1200"/>
              </a:spcBef>
              <a:spcAft>
                <a:spcPts val="0"/>
              </a:spcAft>
              <a:buNone/>
            </a:pPr>
            <a:r>
              <a:t/>
            </a:r>
            <a:endParaRPr sz="1300"/>
          </a:p>
          <a:p>
            <a:pPr indent="0" lvl="0" marL="0" rtl="0" algn="l">
              <a:spcBef>
                <a:spcPts val="1200"/>
              </a:spcBef>
              <a:spcAft>
                <a:spcPts val="0"/>
              </a:spcAft>
              <a:buNone/>
            </a:pPr>
            <a:r>
              <a:t/>
            </a:r>
            <a:endParaRPr sz="1300"/>
          </a:p>
          <a:p>
            <a:pPr indent="0" lvl="0" marL="0" rtl="0" algn="l">
              <a:spcBef>
                <a:spcPts val="1200"/>
              </a:spcBef>
              <a:spcAft>
                <a:spcPts val="0"/>
              </a:spcAft>
              <a:buNone/>
            </a:pPr>
            <a:r>
              <a:t/>
            </a:r>
            <a:endParaRPr sz="1300"/>
          </a:p>
          <a:p>
            <a:pPr indent="0" lvl="0" marL="0" rtl="0" algn="l">
              <a:spcBef>
                <a:spcPts val="1200"/>
              </a:spcBef>
              <a:spcAft>
                <a:spcPts val="0"/>
              </a:spcAft>
              <a:buNone/>
            </a:pPr>
            <a:r>
              <a:t/>
            </a:r>
            <a:endParaRPr sz="1300"/>
          </a:p>
          <a:p>
            <a:pPr indent="0" lvl="0" marL="0" rtl="0" algn="l">
              <a:spcBef>
                <a:spcPts val="1200"/>
              </a:spcBef>
              <a:spcAft>
                <a:spcPts val="0"/>
              </a:spcAft>
              <a:buNone/>
            </a:pPr>
            <a:r>
              <a:t/>
            </a:r>
            <a:endParaRPr sz="1300"/>
          </a:p>
          <a:p>
            <a:pPr indent="0" lvl="0" marL="0" rtl="0" algn="l">
              <a:spcBef>
                <a:spcPts val="1200"/>
              </a:spcBef>
              <a:spcAft>
                <a:spcPts val="0"/>
              </a:spcAft>
              <a:buNone/>
            </a:pPr>
            <a:r>
              <a:t/>
            </a:r>
            <a:endParaRPr sz="1300"/>
          </a:p>
          <a:p>
            <a:pPr indent="0" lvl="0" marL="0" rtl="0" algn="l">
              <a:spcBef>
                <a:spcPts val="1200"/>
              </a:spcBef>
              <a:spcAft>
                <a:spcPts val="0"/>
              </a:spcAft>
              <a:buNone/>
            </a:pPr>
            <a:r>
              <a:t/>
            </a:r>
            <a:endParaRPr sz="1300"/>
          </a:p>
          <a:p>
            <a:pPr indent="0" lvl="0" marL="0" rtl="0" algn="l">
              <a:spcBef>
                <a:spcPts val="1200"/>
              </a:spcBef>
              <a:spcAft>
                <a:spcPts val="0"/>
              </a:spcAft>
              <a:buNone/>
            </a:pPr>
            <a:r>
              <a:t/>
            </a:r>
            <a:endParaRPr sz="1300"/>
          </a:p>
          <a:p>
            <a:pPr indent="0" lvl="0" marL="0" rtl="0" algn="l">
              <a:spcBef>
                <a:spcPts val="1200"/>
              </a:spcBef>
              <a:spcAft>
                <a:spcPts val="0"/>
              </a:spcAft>
              <a:buNone/>
            </a:pPr>
            <a:r>
              <a:t/>
            </a:r>
            <a:endParaRPr sz="1300"/>
          </a:p>
          <a:p>
            <a:pPr indent="0" lvl="0" marL="0" rtl="0" algn="l">
              <a:spcBef>
                <a:spcPts val="1200"/>
              </a:spcBef>
              <a:spcAft>
                <a:spcPts val="0"/>
              </a:spcAft>
              <a:buNone/>
            </a:pPr>
            <a:r>
              <a:t/>
            </a:r>
            <a:endParaRPr sz="1300"/>
          </a:p>
          <a:p>
            <a:pPr indent="0" lvl="0" marL="0" rtl="0" algn="l">
              <a:spcBef>
                <a:spcPts val="1200"/>
              </a:spcBef>
              <a:spcAft>
                <a:spcPts val="0"/>
              </a:spcAft>
              <a:buNone/>
            </a:pPr>
            <a:r>
              <a:t/>
            </a:r>
            <a:endParaRPr sz="1300"/>
          </a:p>
          <a:p>
            <a:pPr indent="0" lvl="0" marL="0" rtl="0" algn="l">
              <a:spcBef>
                <a:spcPts val="1200"/>
              </a:spcBef>
              <a:spcAft>
                <a:spcPts val="0"/>
              </a:spcAft>
              <a:buNone/>
            </a:pPr>
            <a:r>
              <a:t/>
            </a:r>
            <a:endParaRPr sz="1300"/>
          </a:p>
          <a:p>
            <a:pPr indent="0" lvl="0" marL="0" rtl="0" algn="l">
              <a:spcBef>
                <a:spcPts val="1200"/>
              </a:spcBef>
              <a:spcAft>
                <a:spcPts val="0"/>
              </a:spcAft>
              <a:buNone/>
            </a:pPr>
            <a:r>
              <a:t/>
            </a:r>
            <a:endParaRPr sz="1300"/>
          </a:p>
          <a:p>
            <a:pPr indent="0" lvl="0" marL="0" rtl="0" algn="l">
              <a:spcBef>
                <a:spcPts val="1200"/>
              </a:spcBef>
              <a:spcAft>
                <a:spcPts val="0"/>
              </a:spcAft>
              <a:buNone/>
            </a:pPr>
            <a:r>
              <a:t/>
            </a:r>
            <a:endParaRPr sz="1300"/>
          </a:p>
          <a:p>
            <a:pPr indent="0" lvl="0" marL="0" rtl="0" algn="l">
              <a:spcBef>
                <a:spcPts val="1200"/>
              </a:spcBef>
              <a:spcAft>
                <a:spcPts val="0"/>
              </a:spcAft>
              <a:buNone/>
            </a:pPr>
            <a:r>
              <a:t/>
            </a:r>
            <a:endParaRPr sz="1300"/>
          </a:p>
          <a:p>
            <a:pPr indent="0" lvl="0" marL="0" rtl="0" algn="l">
              <a:spcBef>
                <a:spcPts val="1200"/>
              </a:spcBef>
              <a:spcAft>
                <a:spcPts val="0"/>
              </a:spcAft>
              <a:buNone/>
            </a:pPr>
            <a:r>
              <a:t/>
            </a:r>
            <a:endParaRPr sz="1100"/>
          </a:p>
          <a:p>
            <a:pPr indent="0" lvl="0" marL="0" rtl="0" algn="l">
              <a:spcBef>
                <a:spcPts val="1200"/>
              </a:spcBef>
              <a:spcAft>
                <a:spcPts val="0"/>
              </a:spcAft>
              <a:buNone/>
            </a:pPr>
            <a:r>
              <a:t/>
            </a:r>
            <a:endParaRPr sz="1100"/>
          </a:p>
          <a:p>
            <a:pPr indent="0" lvl="0" marL="0" rtl="0" algn="l">
              <a:spcBef>
                <a:spcPts val="1200"/>
              </a:spcBef>
              <a:spcAft>
                <a:spcPts val="0"/>
              </a:spcAft>
              <a:buNone/>
            </a:pPr>
            <a:r>
              <a:t/>
            </a:r>
            <a:endParaRPr sz="1100"/>
          </a:p>
          <a:p>
            <a:pPr indent="0" lvl="0" marL="0" rtl="0" algn="l">
              <a:spcBef>
                <a:spcPts val="1200"/>
              </a:spcBef>
              <a:spcAft>
                <a:spcPts val="0"/>
              </a:spcAft>
              <a:buNone/>
            </a:pPr>
            <a:r>
              <a:t/>
            </a:r>
            <a:endParaRPr sz="1100"/>
          </a:p>
          <a:p>
            <a:pPr indent="457200" lvl="0" marL="0" rtl="0" algn="l">
              <a:spcBef>
                <a:spcPts val="1200"/>
              </a:spcBef>
              <a:spcAft>
                <a:spcPts val="0"/>
              </a:spcAft>
              <a:buNone/>
            </a:pPr>
            <a:r>
              <a:t/>
            </a:r>
            <a:endParaRPr sz="1500"/>
          </a:p>
          <a:p>
            <a:pPr indent="0" lvl="0" marL="0" rtl="0" algn="l">
              <a:spcBef>
                <a:spcPts val="1200"/>
              </a:spcBef>
              <a:spcAft>
                <a:spcPts val="0"/>
              </a:spcAft>
              <a:buNone/>
            </a:pPr>
            <a:r>
              <a:t/>
            </a:r>
            <a:endParaRPr sz="1500"/>
          </a:p>
          <a:p>
            <a:pPr indent="0" lvl="0" marL="0" rtl="0" algn="l">
              <a:spcBef>
                <a:spcPts val="1200"/>
              </a:spcBef>
              <a:spcAft>
                <a:spcPts val="1200"/>
              </a:spcAft>
              <a:buNone/>
            </a:pPr>
            <a:r>
              <a:t/>
            </a:r>
            <a:endParaRPr sz="1500"/>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p67"/>
          <p:cNvSpPr txBox="1"/>
          <p:nvPr>
            <p:ph type="title"/>
          </p:nvPr>
        </p:nvSpPr>
        <p:spPr>
          <a:xfrm>
            <a:off x="311700" y="350600"/>
            <a:ext cx="8520600" cy="495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ru" sz="2020"/>
              <a:t>Литература</a:t>
            </a:r>
            <a:endParaRPr sz="2020"/>
          </a:p>
        </p:txBody>
      </p:sp>
      <p:sp>
        <p:nvSpPr>
          <p:cNvPr id="401" name="Google Shape;401;p67"/>
          <p:cNvSpPr txBox="1"/>
          <p:nvPr>
            <p:ph idx="1" type="body"/>
          </p:nvPr>
        </p:nvSpPr>
        <p:spPr>
          <a:xfrm>
            <a:off x="311700" y="846500"/>
            <a:ext cx="8520600" cy="42969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ru" sz="900"/>
              <a:t>Долгоруков В. В., Зевахина Н. А., Попова Д. П. Введение в лингвистическую праг</a:t>
            </a:r>
            <a:r>
              <a:rPr lang="ru" sz="900">
                <a:solidFill>
                  <a:srgbClr val="666666"/>
                </a:solidFill>
              </a:rPr>
              <a:t>матику. М.: ЛЕНАНД, 2020.</a:t>
            </a:r>
            <a:endParaRPr sz="900">
              <a:solidFill>
                <a:srgbClr val="666666"/>
              </a:solidFill>
            </a:endParaRPr>
          </a:p>
          <a:p>
            <a:pPr indent="0" lvl="0" marL="0" rtl="0" algn="l">
              <a:lnSpc>
                <a:spcPct val="100000"/>
              </a:lnSpc>
              <a:spcBef>
                <a:spcPts val="0"/>
              </a:spcBef>
              <a:spcAft>
                <a:spcPts val="0"/>
              </a:spcAft>
              <a:buSzPts val="275"/>
              <a:buNone/>
            </a:pPr>
            <a:r>
              <a:rPr lang="ru" sz="900"/>
              <a:t>Banga A., Heutinck I., Berends S. M., Hendriks P. (2009). Some implicatures reveal semantic differences // Linguistics in the Netherlands / ed. by B. Botma, J. van Kampen. P. 1–13.</a:t>
            </a:r>
            <a:endParaRPr sz="900"/>
          </a:p>
          <a:p>
            <a:pPr indent="0" lvl="0" marL="0" rtl="0" algn="l">
              <a:lnSpc>
                <a:spcPct val="100000"/>
              </a:lnSpc>
              <a:spcBef>
                <a:spcPts val="0"/>
              </a:spcBef>
              <a:spcAft>
                <a:spcPts val="0"/>
              </a:spcAft>
              <a:buSzPts val="275"/>
              <a:buNone/>
            </a:pPr>
            <a:r>
              <a:rPr lang="ru" sz="900"/>
              <a:t>Chierchia G. (2004). Scalar implicatures, polarity phenomena and the syntax/pragmatics interface // Structures and beyond. Oxford University Press. P. 39–103.</a:t>
            </a:r>
            <a:endParaRPr sz="900"/>
          </a:p>
          <a:p>
            <a:pPr indent="0" lvl="0" marL="0" rtl="0" algn="l">
              <a:lnSpc>
                <a:spcPct val="100000"/>
              </a:lnSpc>
              <a:spcBef>
                <a:spcPts val="0"/>
              </a:spcBef>
              <a:spcAft>
                <a:spcPts val="0"/>
              </a:spcAft>
              <a:buSzPts val="1100"/>
              <a:buNone/>
            </a:pPr>
            <a:r>
              <a:rPr lang="ru" sz="900"/>
              <a:t>Doran R., Ward G., Larson M., McNabb Y., Baker R. E. (2012). A novel experimental paradigm for distinguishing between what is said and what is implicated // Language. Vol. 88, No. 1. P. 124–154.</a:t>
            </a:r>
            <a:endParaRPr sz="900"/>
          </a:p>
          <a:p>
            <a:pPr indent="0" lvl="0" marL="0" rtl="0" algn="l">
              <a:lnSpc>
                <a:spcPct val="100000"/>
              </a:lnSpc>
              <a:spcBef>
                <a:spcPts val="0"/>
              </a:spcBef>
              <a:spcAft>
                <a:spcPts val="0"/>
              </a:spcAft>
              <a:buSzPts val="1100"/>
              <a:buNone/>
            </a:pPr>
            <a:r>
              <a:rPr lang="ru" sz="900"/>
              <a:t>Foppolo F., Guasti M. T., Chierchia G. (2012). Scalar implicatures in child language: give children a chance // Language Learning and Development. Vol. 8, No. 4. P. 365–394.</a:t>
            </a:r>
            <a:endParaRPr sz="900"/>
          </a:p>
          <a:p>
            <a:pPr indent="0" lvl="0" marL="0" rtl="0" algn="l">
              <a:lnSpc>
                <a:spcPct val="100000"/>
              </a:lnSpc>
              <a:spcBef>
                <a:spcPts val="0"/>
              </a:spcBef>
              <a:spcAft>
                <a:spcPts val="0"/>
              </a:spcAft>
              <a:buSzPts val="275"/>
              <a:buNone/>
            </a:pPr>
            <a:r>
              <a:rPr lang="ru" sz="900"/>
              <a:t>Fox D. (2007). Free choice and the theory of scalar implicatures // Presupposition and implicature in compositional semantics / ed. by U. Sauerland, P. Stateva. Houndmills: Palgrave Macmillan. P. 71–120.</a:t>
            </a:r>
            <a:endParaRPr sz="900"/>
          </a:p>
          <a:p>
            <a:pPr indent="0" lvl="0" marL="0" rtl="0" algn="l">
              <a:lnSpc>
                <a:spcPct val="100000"/>
              </a:lnSpc>
              <a:spcBef>
                <a:spcPts val="0"/>
              </a:spcBef>
              <a:spcAft>
                <a:spcPts val="0"/>
              </a:spcAft>
              <a:buSzPts val="275"/>
              <a:buNone/>
            </a:pPr>
            <a:r>
              <a:rPr lang="ru" sz="900"/>
              <a:t>Gazdar G. (1979). Pragmatics: implicature, presupposition and logical form. New-York: Academic Press.</a:t>
            </a:r>
            <a:endParaRPr sz="900"/>
          </a:p>
          <a:p>
            <a:pPr indent="0" lvl="0" marL="0" rtl="0" algn="l">
              <a:lnSpc>
                <a:spcPct val="100000"/>
              </a:lnSpc>
              <a:spcBef>
                <a:spcPts val="0"/>
              </a:spcBef>
              <a:spcAft>
                <a:spcPts val="0"/>
              </a:spcAft>
              <a:buSzPts val="275"/>
              <a:buNone/>
            </a:pPr>
            <a:r>
              <a:rPr lang="ru" sz="900"/>
              <a:t>Geis M. L., Zwicky A. M. (1971). On invited inferences // Linguistic Inquiry. Vol. 2, No. 4. P. 561–566.</a:t>
            </a:r>
            <a:endParaRPr sz="900"/>
          </a:p>
          <a:p>
            <a:pPr indent="0" lvl="0" marL="0" rtl="0" algn="l">
              <a:lnSpc>
                <a:spcPct val="100000"/>
              </a:lnSpc>
              <a:spcBef>
                <a:spcPts val="0"/>
              </a:spcBef>
              <a:spcAft>
                <a:spcPts val="0"/>
              </a:spcAft>
              <a:buSzPts val="275"/>
              <a:buNone/>
            </a:pPr>
            <a:r>
              <a:rPr lang="ru" sz="900"/>
              <a:t>Geurts B. (2010). Quantity implicatures. Cambridge: Cambridge University Press.</a:t>
            </a:r>
            <a:endParaRPr sz="900"/>
          </a:p>
          <a:p>
            <a:pPr indent="0" lvl="0" marL="0" rtl="0" algn="l">
              <a:lnSpc>
                <a:spcPct val="100000"/>
              </a:lnSpc>
              <a:spcBef>
                <a:spcPts val="0"/>
              </a:spcBef>
              <a:spcAft>
                <a:spcPts val="0"/>
              </a:spcAft>
              <a:buSzPts val="275"/>
              <a:buNone/>
            </a:pPr>
            <a:r>
              <a:rPr lang="ru" sz="900"/>
              <a:t>Groenendijk J., Stokhof M. (1984). Studies in the semantics of questions and the pragmatics of answers: PhD thesis / Jeroen Groenendijk, M. Stokhof. University of Amsterdam.</a:t>
            </a:r>
            <a:endParaRPr sz="900"/>
          </a:p>
          <a:p>
            <a:pPr indent="0" lvl="0" marL="0" rtl="0" algn="l">
              <a:lnSpc>
                <a:spcPct val="100000"/>
              </a:lnSpc>
              <a:spcBef>
                <a:spcPts val="0"/>
              </a:spcBef>
              <a:spcAft>
                <a:spcPts val="0"/>
              </a:spcAft>
              <a:buSzPts val="275"/>
              <a:buNone/>
            </a:pPr>
            <a:r>
              <a:rPr lang="ru" sz="900"/>
              <a:t>Horn L. R. (1972). On the semantic properties of logical operators in English: PhD thesis / Laurence R Horn. UCLA.</a:t>
            </a:r>
            <a:endParaRPr sz="900"/>
          </a:p>
          <a:p>
            <a:pPr indent="0" lvl="0" marL="0" rtl="0" algn="l">
              <a:lnSpc>
                <a:spcPct val="100000"/>
              </a:lnSpc>
              <a:spcBef>
                <a:spcPts val="0"/>
              </a:spcBef>
              <a:spcAft>
                <a:spcPts val="0"/>
              </a:spcAft>
              <a:buSzPts val="275"/>
              <a:buNone/>
            </a:pPr>
            <a:r>
              <a:rPr lang="ru" sz="900"/>
              <a:t>Horn L. R. (2000). From if to iff: conditional perfection as pragmatic strengthening // Journal of Pragmatics. Vol. 32, No. 3. P. 289–326.</a:t>
            </a:r>
            <a:endParaRPr sz="900"/>
          </a:p>
          <a:p>
            <a:pPr indent="0" lvl="0" marL="0" rtl="0" algn="l">
              <a:lnSpc>
                <a:spcPct val="100000"/>
              </a:lnSpc>
              <a:spcBef>
                <a:spcPts val="0"/>
              </a:spcBef>
              <a:spcAft>
                <a:spcPts val="0"/>
              </a:spcAft>
              <a:buSzPts val="275"/>
              <a:buNone/>
            </a:pPr>
            <a:r>
              <a:rPr lang="ru" sz="900"/>
              <a:t>Horn L. R. (2009). WJ-40: implicature, truth, and meaning // International Review of Pragmatics. Vol. 1. P. 3–34.</a:t>
            </a:r>
            <a:endParaRPr sz="900"/>
          </a:p>
          <a:p>
            <a:pPr indent="0" lvl="0" marL="0" rtl="0" algn="l">
              <a:lnSpc>
                <a:spcPct val="100000"/>
              </a:lnSpc>
              <a:spcBef>
                <a:spcPts val="0"/>
              </a:spcBef>
              <a:spcAft>
                <a:spcPts val="0"/>
              </a:spcAft>
              <a:buSzPts val="275"/>
              <a:buNone/>
            </a:pPr>
            <a:r>
              <a:rPr lang="ru" sz="900"/>
              <a:t>Jennings R. E. (1994). The “or” of free choice permission // Topoi. Vol. 13, No. 1. P. 3–10.</a:t>
            </a:r>
            <a:endParaRPr sz="900"/>
          </a:p>
          <a:p>
            <a:pPr indent="0" lvl="0" marL="0" rtl="0" algn="l">
              <a:lnSpc>
                <a:spcPct val="100000"/>
              </a:lnSpc>
              <a:spcBef>
                <a:spcPts val="0"/>
              </a:spcBef>
              <a:spcAft>
                <a:spcPts val="0"/>
              </a:spcAft>
              <a:buSzPts val="1100"/>
              <a:buNone/>
            </a:pPr>
            <a:r>
              <a:rPr lang="ru" sz="900"/>
              <a:t>Katsos N., Bishop D. V. M. (2011). Pragmatic tolerance: implications for the acquisition of informativeness and implicature // Cognition. Vol. 120, No. 1. P. 67–81.</a:t>
            </a:r>
            <a:endParaRPr sz="900"/>
          </a:p>
          <a:p>
            <a:pPr indent="0" lvl="0" marL="0" rtl="0" algn="l">
              <a:lnSpc>
                <a:spcPct val="100000"/>
              </a:lnSpc>
              <a:spcBef>
                <a:spcPts val="0"/>
              </a:spcBef>
              <a:spcAft>
                <a:spcPts val="0"/>
              </a:spcAft>
              <a:buSzPts val="1100"/>
              <a:buNone/>
            </a:pPr>
            <a:r>
              <a:rPr lang="ru" sz="900"/>
              <a:t>Katsos N. (2014). Scalar implicature // Pragmatic development in first language acquisition / ed. by D. Matthews. Amsterdam: John Benjamins Publishing Company. P. 183–197.</a:t>
            </a:r>
            <a:endParaRPr sz="900"/>
          </a:p>
          <a:p>
            <a:pPr indent="0" lvl="0" marL="0" rtl="0" algn="l">
              <a:lnSpc>
                <a:spcPct val="100000"/>
              </a:lnSpc>
              <a:spcBef>
                <a:spcPts val="0"/>
              </a:spcBef>
              <a:spcAft>
                <a:spcPts val="0"/>
              </a:spcAft>
              <a:buSzPts val="275"/>
              <a:buNone/>
            </a:pPr>
            <a:r>
              <a:rPr lang="ru" sz="900"/>
              <a:t>Matsumoto Y. (1995). The conversational condition on Horn scales // Linguistics and Philosophy. Vol. 18. P. 21–60.</a:t>
            </a:r>
            <a:endParaRPr sz="900"/>
          </a:p>
          <a:p>
            <a:pPr indent="0" lvl="0" marL="0" rtl="0" algn="l">
              <a:lnSpc>
                <a:spcPct val="100000"/>
              </a:lnSpc>
              <a:spcBef>
                <a:spcPts val="0"/>
              </a:spcBef>
              <a:spcAft>
                <a:spcPts val="0"/>
              </a:spcAft>
              <a:buSzPts val="275"/>
              <a:buNone/>
            </a:pPr>
            <a:r>
              <a:rPr lang="ru" sz="900"/>
              <a:t>Pouscoulous N., Noveck I., Politzer G., Bastide A. (2007). A developmental investigation of processing costs in implicature production // Language Acquisition. Vol. 14, No. 4. P. 347–376.</a:t>
            </a:r>
            <a:endParaRPr sz="900"/>
          </a:p>
          <a:p>
            <a:pPr indent="0" lvl="0" marL="0" rtl="0" algn="l">
              <a:lnSpc>
                <a:spcPct val="100000"/>
              </a:lnSpc>
              <a:spcBef>
                <a:spcPts val="0"/>
              </a:spcBef>
              <a:spcAft>
                <a:spcPts val="0"/>
              </a:spcAft>
              <a:buSzPts val="1100"/>
              <a:buNone/>
            </a:pPr>
            <a:r>
              <a:rPr lang="ru" sz="900"/>
              <a:t>Rubio-Fernandez P. (2016). How redundant are redundant color adjectives? An efficiency-based analysis of color overspecification // Frontiers in Psychology. Vol. 7. P. 1–15.</a:t>
            </a:r>
            <a:endParaRPr sz="900"/>
          </a:p>
          <a:p>
            <a:pPr indent="0" lvl="0" marL="0" rtl="0" algn="l">
              <a:lnSpc>
                <a:spcPct val="100000"/>
              </a:lnSpc>
              <a:spcBef>
                <a:spcPts val="0"/>
              </a:spcBef>
              <a:spcAft>
                <a:spcPts val="0"/>
              </a:spcAft>
              <a:buSzPts val="1100"/>
              <a:buNone/>
            </a:pPr>
            <a:r>
              <a:rPr lang="ru" sz="900"/>
              <a:t>Stiller A., Goodman N. D., Franke M., Frank M. C. (2011). Ad-hoc scalar implicature in adults and children // Proceedings of the thirty-third annual conference of the Cognitive Science Society / ed. by L. Carlson, C. Holscher, T. Shipley. Boston. P. 2134–2139.</a:t>
            </a:r>
            <a:endParaRPr sz="900"/>
          </a:p>
          <a:p>
            <a:pPr indent="0" lvl="0" marL="0" rtl="0" algn="l">
              <a:lnSpc>
                <a:spcPct val="100000"/>
              </a:lnSpc>
              <a:spcBef>
                <a:spcPts val="0"/>
              </a:spcBef>
              <a:spcAft>
                <a:spcPts val="0"/>
              </a:spcAft>
              <a:buSzPts val="275"/>
              <a:buNone/>
            </a:pPr>
            <a:r>
              <a:rPr lang="ru" sz="900"/>
              <a:t>van der Auwera J. (1997). Pragmatics in the last quarter century: the case of conditional perfection // Journal of Pragmatics. Vol. 27, No. 3. P. 261–274.</a:t>
            </a:r>
            <a:endParaRPr sz="900"/>
          </a:p>
          <a:p>
            <a:pPr indent="0" lvl="0" marL="0" rtl="0" algn="l">
              <a:lnSpc>
                <a:spcPct val="95000"/>
              </a:lnSpc>
              <a:spcBef>
                <a:spcPts val="0"/>
              </a:spcBef>
              <a:spcAft>
                <a:spcPts val="0"/>
              </a:spcAft>
              <a:buSzPts val="275"/>
              <a:buNone/>
            </a:pPr>
            <a:r>
              <a:t/>
            </a:r>
            <a:endParaRPr sz="900"/>
          </a:p>
          <a:p>
            <a:pPr indent="0" lvl="0" marL="0" rtl="0" algn="l">
              <a:lnSpc>
                <a:spcPct val="95000"/>
              </a:lnSpc>
              <a:spcBef>
                <a:spcPts val="1200"/>
              </a:spcBef>
              <a:spcAft>
                <a:spcPts val="0"/>
              </a:spcAft>
              <a:buClr>
                <a:schemeClr val="dk1"/>
              </a:buClr>
              <a:buSzPts val="275"/>
              <a:buFont typeface="Arial"/>
              <a:buNone/>
            </a:pPr>
            <a:r>
              <a:t/>
            </a:r>
            <a:endParaRPr sz="800"/>
          </a:p>
          <a:p>
            <a:pPr indent="0" lvl="0" marL="0" rtl="0" algn="l">
              <a:lnSpc>
                <a:spcPct val="95000"/>
              </a:lnSpc>
              <a:spcBef>
                <a:spcPts val="1200"/>
              </a:spcBef>
              <a:spcAft>
                <a:spcPts val="1200"/>
              </a:spcAft>
              <a:buSzPts val="275"/>
              <a:buNone/>
            </a:pPr>
            <a:r>
              <a:t/>
            </a:r>
            <a:endParaRPr sz="8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Два типа количественных импликатур</a:t>
            </a:r>
            <a:endParaRPr/>
          </a:p>
        </p:txBody>
      </p:sp>
      <p:sp>
        <p:nvSpPr>
          <p:cNvPr id="85" name="Google Shape;85;p18"/>
          <p:cNvSpPr txBox="1"/>
          <p:nvPr>
            <p:ph idx="1" type="body"/>
          </p:nvPr>
        </p:nvSpPr>
        <p:spPr>
          <a:xfrm>
            <a:off x="242500" y="1017725"/>
            <a:ext cx="8520600" cy="3695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ru"/>
              <a:t>Количественные импликатуры закрытого типа (Q</a:t>
            </a:r>
            <a:r>
              <a:rPr b="1" baseline="-25000" lang="ru"/>
              <a:t>C</a:t>
            </a:r>
            <a:r>
              <a:rPr b="1" lang="ru"/>
              <a:t>-implicatures)</a:t>
            </a:r>
            <a:r>
              <a:rPr lang="ru"/>
              <a:t>: выбор из малого количества альтернатив: скалярные импликатуры и импликатуры на основе выбора</a:t>
            </a:r>
            <a:endParaRPr/>
          </a:p>
          <a:p>
            <a:pPr indent="0" lvl="0" marL="0" rtl="0" algn="l">
              <a:spcBef>
                <a:spcPts val="1200"/>
              </a:spcBef>
              <a:spcAft>
                <a:spcPts val="0"/>
              </a:spcAft>
              <a:buNone/>
            </a:pPr>
            <a:r>
              <a:rPr b="1" lang="ru"/>
              <a:t>Количественные импликатуры открытого типа (Q</a:t>
            </a:r>
            <a:r>
              <a:rPr b="1" baseline="-25000" lang="ru"/>
              <a:t>O</a:t>
            </a:r>
            <a:r>
              <a:rPr b="1" lang="ru"/>
              <a:t>-implicatures): </a:t>
            </a:r>
            <a:r>
              <a:rPr lang="ru"/>
              <a:t>вопросо-ответные импликатур и импликатуры в условных предложениях</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ru"/>
              <a:t>(Geurts, 2010)</a:t>
            </a:r>
            <a:endParaRPr/>
          </a:p>
          <a:p>
            <a:pPr indent="0" lvl="0" marL="0" rtl="0" algn="l">
              <a:spcBef>
                <a:spcPts val="1200"/>
              </a:spcBef>
              <a:spcAft>
                <a:spcPts val="1200"/>
              </a:spcAft>
              <a:buNone/>
            </a:pPr>
            <a:r>
              <a:t/>
            </a:r>
            <a:endParaRPr b="1"/>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40909"/>
              <a:buFont typeface="Arial"/>
              <a:buNone/>
            </a:pPr>
            <a:r>
              <a:rPr lang="ru" sz="2688"/>
              <a:t>Порождение количественных импликатур закрытого типа</a:t>
            </a:r>
            <a:endParaRPr sz="2688"/>
          </a:p>
          <a:p>
            <a:pPr indent="0" lvl="0" marL="0" rtl="0" algn="l">
              <a:spcBef>
                <a:spcPts val="0"/>
              </a:spcBef>
              <a:spcAft>
                <a:spcPts val="0"/>
              </a:spcAft>
              <a:buNone/>
            </a:pPr>
            <a:r>
              <a:t/>
            </a:r>
            <a:endParaRPr/>
          </a:p>
        </p:txBody>
      </p:sp>
      <p:sp>
        <p:nvSpPr>
          <p:cNvPr id="91" name="Google Shape;91;p19"/>
          <p:cNvSpPr txBox="1"/>
          <p:nvPr>
            <p:ph idx="1" type="body"/>
          </p:nvPr>
        </p:nvSpPr>
        <p:spPr>
          <a:xfrm>
            <a:off x="242500" y="1017725"/>
            <a:ext cx="8520600" cy="386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sz="1400"/>
              <a:t>(1) Некоторые люди любят марципан.</a:t>
            </a:r>
            <a:endParaRPr sz="1400"/>
          </a:p>
          <a:p>
            <a:pPr indent="0" lvl="0" marL="0" rtl="0" algn="l">
              <a:spcBef>
                <a:spcPts val="1200"/>
              </a:spcBef>
              <a:spcAft>
                <a:spcPts val="0"/>
              </a:spcAft>
              <a:buNone/>
            </a:pPr>
            <a:r>
              <a:rPr lang="ru" sz="1300"/>
              <a:t>Вместо того, чтобы произнести (1), говорящий мог бы сделать более информативное утверждение (2).</a:t>
            </a:r>
            <a:endParaRPr sz="1300"/>
          </a:p>
          <a:p>
            <a:pPr indent="0" lvl="0" marL="0" rtl="0" algn="l">
              <a:spcBef>
                <a:spcPts val="1200"/>
              </a:spcBef>
              <a:spcAft>
                <a:spcPts val="0"/>
              </a:spcAft>
              <a:buNone/>
            </a:pPr>
            <a:r>
              <a:rPr lang="ru" sz="1400"/>
              <a:t>(2) Все люди любят марципан.</a:t>
            </a:r>
            <a:endParaRPr sz="1400"/>
          </a:p>
          <a:p>
            <a:pPr indent="0" lvl="0" marL="0" rtl="0" algn="l">
              <a:spcBef>
                <a:spcPts val="1200"/>
              </a:spcBef>
              <a:spcAft>
                <a:spcPts val="0"/>
              </a:spcAft>
              <a:buNone/>
            </a:pPr>
            <a:r>
              <a:rPr b="1" lang="ru" sz="1400"/>
              <a:t>Шаг 1</a:t>
            </a:r>
            <a:r>
              <a:rPr lang="ru" sz="1400"/>
              <a:t> (слабая или первичная импликатура, </a:t>
            </a:r>
            <a:r>
              <a:rPr b="1" lang="ru" sz="1400"/>
              <a:t>weak implicature</a:t>
            </a:r>
            <a:r>
              <a:rPr lang="ru" sz="1400"/>
              <a:t>): наиболее правдоподобное объяснение тому, почему он так не сделал, состоит в том, что говорящий не верит (Bel), что (2) истинно.</a:t>
            </a:r>
            <a:endParaRPr sz="1400"/>
          </a:p>
          <a:p>
            <a:pPr indent="0" lvl="0" marL="0" rtl="0" algn="l">
              <a:spcBef>
                <a:spcPts val="1200"/>
              </a:spcBef>
              <a:spcAft>
                <a:spcPts val="0"/>
              </a:spcAft>
              <a:buNone/>
            </a:pPr>
            <a:r>
              <a:rPr b="1" lang="ru" sz="1400"/>
              <a:t>Шаг 2</a:t>
            </a:r>
            <a:r>
              <a:rPr lang="ru" sz="1400"/>
              <a:t> (предположение о компетентности говорящего, </a:t>
            </a:r>
            <a:r>
              <a:rPr b="1" lang="ru" sz="1400"/>
              <a:t>competence assumption</a:t>
            </a:r>
            <a:r>
              <a:rPr lang="ru" sz="1400"/>
              <a:t>): говорящий либо верит, что (2) истинно, либо верит, что (2) ложно.</a:t>
            </a:r>
            <a:endParaRPr sz="1400"/>
          </a:p>
          <a:p>
            <a:pPr indent="0" lvl="0" marL="0" rtl="0" algn="l">
              <a:spcBef>
                <a:spcPts val="1200"/>
              </a:spcBef>
              <a:spcAft>
                <a:spcPts val="0"/>
              </a:spcAft>
              <a:buNone/>
            </a:pPr>
            <a:r>
              <a:rPr b="1" lang="ru" sz="1400"/>
              <a:t>Шаг 3 </a:t>
            </a:r>
            <a:r>
              <a:rPr lang="ru" sz="1400"/>
              <a:t>(сильная или вторичная импликатура, </a:t>
            </a:r>
            <a:r>
              <a:rPr b="1" lang="ru" sz="1400"/>
              <a:t>strong implicature</a:t>
            </a:r>
            <a:r>
              <a:rPr lang="ru" sz="1400"/>
              <a:t>): из шага 1 и шага 2 следует, что говорящий верит, что (2) ложно, так выводится импликатура: Не все люди любят марципан.                  </a:t>
            </a:r>
            <a:endParaRPr sz="1400"/>
          </a:p>
          <a:p>
            <a:pPr indent="0" lvl="0" marL="0" rtl="0" algn="l">
              <a:spcBef>
                <a:spcPts val="1200"/>
              </a:spcBef>
              <a:spcAft>
                <a:spcPts val="0"/>
              </a:spcAft>
              <a:buNone/>
            </a:pPr>
            <a:r>
              <a:rPr lang="ru" sz="1400"/>
              <a:t>(Geurts, 2010)</a:t>
            </a:r>
            <a:endParaRPr sz="1400"/>
          </a:p>
          <a:p>
            <a:pPr indent="0" lvl="0" marL="0" rtl="0" algn="l">
              <a:spcBef>
                <a:spcPts val="1200"/>
              </a:spcBef>
              <a:spcAft>
                <a:spcPts val="1200"/>
              </a:spcAft>
              <a:buNone/>
            </a:pPr>
            <a:r>
              <a:t/>
            </a:r>
            <a:endParaRPr b="1" sz="1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sz="2688"/>
              <a:t>Порождение количественных импликатур закрытого типа</a:t>
            </a:r>
            <a:endParaRPr sz="2688"/>
          </a:p>
          <a:p>
            <a:pPr indent="0" lvl="0" marL="0" rtl="0" algn="l">
              <a:spcBef>
                <a:spcPts val="0"/>
              </a:spcBef>
              <a:spcAft>
                <a:spcPts val="0"/>
              </a:spcAft>
              <a:buNone/>
            </a:pPr>
            <a:r>
              <a:t/>
            </a:r>
            <a:endParaRPr/>
          </a:p>
        </p:txBody>
      </p:sp>
      <p:sp>
        <p:nvSpPr>
          <p:cNvPr id="97" name="Google Shape;97;p20"/>
          <p:cNvSpPr txBox="1"/>
          <p:nvPr>
            <p:ph idx="1" type="body"/>
          </p:nvPr>
        </p:nvSpPr>
        <p:spPr>
          <a:xfrm>
            <a:off x="242500" y="1017725"/>
            <a:ext cx="8520600" cy="386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A: </a:t>
            </a:r>
            <a:r>
              <a:rPr lang="ru"/>
              <a:t>Можешь взять кусочек пирога или печенье.</a:t>
            </a:r>
            <a:endParaRPr/>
          </a:p>
          <a:p>
            <a:pPr indent="0" lvl="0" marL="0" rtl="0" algn="l">
              <a:spcBef>
                <a:spcPts val="1200"/>
              </a:spcBef>
              <a:spcAft>
                <a:spcPts val="0"/>
              </a:spcAft>
              <a:buNone/>
            </a:pPr>
            <a:r>
              <a:rPr lang="ru"/>
              <a:t>Импликатура: Можешь взять кусочек пирога или печенье, но не то и другое</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ru"/>
              <a:t>Шаг 1:</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ru"/>
              <a:t>Шаг 2:</a:t>
            </a:r>
            <a:endParaRPr/>
          </a:p>
          <a:p>
            <a:pPr indent="0" lvl="0" marL="0" rtl="0" algn="l">
              <a:spcBef>
                <a:spcPts val="1200"/>
              </a:spcBef>
              <a:spcAft>
                <a:spcPts val="0"/>
              </a:spcAft>
              <a:buNone/>
            </a:pPr>
            <a:r>
              <a:t/>
            </a:r>
            <a:endParaRPr/>
          </a:p>
          <a:p>
            <a:pPr indent="0" lvl="0" marL="0" rtl="0" algn="l">
              <a:spcBef>
                <a:spcPts val="1200"/>
              </a:spcBef>
              <a:spcAft>
                <a:spcPts val="0"/>
              </a:spcAft>
              <a:buNone/>
            </a:pPr>
            <a:r>
              <a:rPr lang="ru"/>
              <a:t>Шаг 3:</a:t>
            </a:r>
            <a:endParaRPr/>
          </a:p>
          <a:p>
            <a:pPr indent="0" lvl="0" marL="0" rtl="0" algn="l">
              <a:spcBef>
                <a:spcPts val="1200"/>
              </a:spcBef>
              <a:spcAft>
                <a:spcPts val="1200"/>
              </a:spcAft>
              <a:buNone/>
            </a:pPr>
            <a:r>
              <a:t/>
            </a:r>
            <a:endParaRPr b="1" sz="14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sz="2688"/>
              <a:t>Порождение количественных импликатур закрытого типа</a:t>
            </a:r>
            <a:endParaRPr sz="2688"/>
          </a:p>
          <a:p>
            <a:pPr indent="0" lvl="0" marL="0" rtl="0" algn="l">
              <a:spcBef>
                <a:spcPts val="0"/>
              </a:spcBef>
              <a:spcAft>
                <a:spcPts val="0"/>
              </a:spcAft>
              <a:buNone/>
            </a:pPr>
            <a:r>
              <a:t/>
            </a:r>
            <a:endParaRPr/>
          </a:p>
        </p:txBody>
      </p:sp>
      <p:sp>
        <p:nvSpPr>
          <p:cNvPr id="103" name="Google Shape;103;p21"/>
          <p:cNvSpPr txBox="1"/>
          <p:nvPr>
            <p:ph idx="1" type="body"/>
          </p:nvPr>
        </p:nvSpPr>
        <p:spPr>
          <a:xfrm>
            <a:off x="242500" y="1017725"/>
            <a:ext cx="8520600" cy="386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ru"/>
              <a:t>A: Можешь взять кусочек пирога или печенье.</a:t>
            </a:r>
            <a:endParaRPr/>
          </a:p>
          <a:p>
            <a:pPr indent="0" lvl="0" marL="0" rtl="0" algn="l">
              <a:spcBef>
                <a:spcPts val="1200"/>
              </a:spcBef>
              <a:spcAft>
                <a:spcPts val="0"/>
              </a:spcAft>
              <a:buNone/>
            </a:pPr>
            <a:r>
              <a:rPr lang="ru"/>
              <a:t>Импликатура: Можешь взять кусочек пирога или печенье, но не то и другое</a:t>
            </a:r>
            <a:endParaRPr/>
          </a:p>
          <a:p>
            <a:pPr indent="0" lvl="0" marL="0" rtl="0" algn="l">
              <a:spcBef>
                <a:spcPts val="1200"/>
              </a:spcBef>
              <a:spcAft>
                <a:spcPts val="0"/>
              </a:spcAft>
              <a:buNone/>
            </a:pPr>
            <a:r>
              <a:rPr lang="ru"/>
              <a:t>Шаг 1: наиболее правдоподобное объяснение состоит в том, что говорящий не верит, что истинны более информативные альтернативы: можешь взять кусочек пирога, но не печенье; можешь взять печенье, но не кусочек пирога; можешь взять кусочек пирога и печенье.</a:t>
            </a:r>
            <a:endParaRPr/>
          </a:p>
          <a:p>
            <a:pPr indent="0" lvl="0" marL="0" rtl="0" algn="l">
              <a:spcBef>
                <a:spcPts val="1200"/>
              </a:spcBef>
              <a:spcAft>
                <a:spcPts val="0"/>
              </a:spcAft>
              <a:buNone/>
            </a:pPr>
            <a:r>
              <a:rPr lang="ru"/>
              <a:t>Шаг 2: говорящий знает, истинны ли альтернативы</a:t>
            </a:r>
            <a:endParaRPr/>
          </a:p>
          <a:p>
            <a:pPr indent="0" lvl="0" marL="0" rtl="0" algn="l">
              <a:spcBef>
                <a:spcPts val="1200"/>
              </a:spcBef>
              <a:spcAft>
                <a:spcPts val="0"/>
              </a:spcAft>
              <a:buNone/>
            </a:pPr>
            <a:r>
              <a:rPr lang="ru"/>
              <a:t>Шаг 3: из первых двух шагов следует, что говорящий не не верит, что альтернативы истинны, отсюда импликатура</a:t>
            </a:r>
            <a:endParaRPr/>
          </a:p>
          <a:p>
            <a:pPr indent="0" lvl="0" marL="0" rtl="0" algn="l">
              <a:spcBef>
                <a:spcPts val="1200"/>
              </a:spcBef>
              <a:spcAft>
                <a:spcPts val="1200"/>
              </a:spcAft>
              <a:buNone/>
            </a:pPr>
            <a:r>
              <a:t/>
            </a:r>
            <a:endParaRPr b="1" sz="1400"/>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