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E920E-E6B8-467E-ABF1-0143250F56E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7992A-00D9-4F11-A5AF-ABBC0C6BA328}">
      <dgm:prSet phldrT="[Текст]"/>
      <dgm:spPr/>
      <dgm:t>
        <a:bodyPr/>
        <a:lstStyle/>
        <a:p>
          <a:r>
            <a:rPr lang="de-DE" dirty="0" smtClean="0"/>
            <a:t>‚Podagra‘</a:t>
          </a:r>
          <a:endParaRPr lang="en-US" dirty="0"/>
        </a:p>
      </dgm:t>
    </dgm:pt>
    <dgm:pt modelId="{6BED3EC4-7903-4DD3-BD58-B182D3236730}" type="parTrans" cxnId="{F0BF7687-907A-4B52-888A-2FB265AEEFF2}">
      <dgm:prSet/>
      <dgm:spPr/>
      <dgm:t>
        <a:bodyPr/>
        <a:lstStyle/>
        <a:p>
          <a:endParaRPr lang="en-US"/>
        </a:p>
      </dgm:t>
    </dgm:pt>
    <dgm:pt modelId="{094B476B-7E5F-42D6-88D6-705CC8AE3386}" type="sibTrans" cxnId="{F0BF7687-907A-4B52-888A-2FB265AEEFF2}">
      <dgm:prSet/>
      <dgm:spPr/>
      <dgm:t>
        <a:bodyPr/>
        <a:lstStyle/>
        <a:p>
          <a:endParaRPr lang="en-US"/>
        </a:p>
      </dgm:t>
    </dgm:pt>
    <dgm:pt modelId="{9AFF8A38-893C-4C98-9D82-6D7D08073C01}">
      <dgm:prSet phldrT="[Текст]"/>
      <dgm:spPr/>
      <dgm:t>
        <a:bodyPr/>
        <a:lstStyle/>
        <a:p>
          <a:r>
            <a:rPr lang="de-DE" dirty="0" smtClean="0"/>
            <a:t>‚Arthritis‘ [</a:t>
          </a:r>
          <a:r>
            <a:rPr lang="de-DE" dirty="0" err="1" smtClean="0"/>
            <a:t>med</a:t>
          </a:r>
          <a:r>
            <a:rPr lang="de-DE" dirty="0" smtClean="0"/>
            <a:t>]</a:t>
          </a:r>
          <a:endParaRPr lang="en-US" dirty="0"/>
        </a:p>
      </dgm:t>
    </dgm:pt>
    <dgm:pt modelId="{6E83A181-91B2-48D6-9809-AD423F71D479}" type="parTrans" cxnId="{E2856ECC-A8C0-4FF3-8341-38FC0E562186}">
      <dgm:prSet/>
      <dgm:spPr/>
      <dgm:t>
        <a:bodyPr/>
        <a:lstStyle/>
        <a:p>
          <a:endParaRPr lang="en-US"/>
        </a:p>
      </dgm:t>
    </dgm:pt>
    <dgm:pt modelId="{A4D9C044-4A9C-41F7-BD78-014F5078409D}" type="sibTrans" cxnId="{E2856ECC-A8C0-4FF3-8341-38FC0E562186}">
      <dgm:prSet/>
      <dgm:spPr/>
      <dgm:t>
        <a:bodyPr/>
        <a:lstStyle/>
        <a:p>
          <a:endParaRPr lang="en-US"/>
        </a:p>
      </dgm:t>
    </dgm:pt>
    <dgm:pt modelId="{0FB1FFBD-3BA4-492F-BBC6-DB58C06F2756}">
      <dgm:prSet phldrT="[Текст]"/>
      <dgm:spPr/>
      <dgm:t>
        <a:bodyPr/>
        <a:lstStyle/>
        <a:p>
          <a:r>
            <a:rPr lang="de-DE" dirty="0" smtClean="0"/>
            <a:t>‚</a:t>
          </a:r>
          <a:r>
            <a:rPr lang="de-DE" dirty="0" err="1" smtClean="0"/>
            <a:t>Podalgia</a:t>
          </a:r>
          <a:r>
            <a:rPr lang="de-DE" dirty="0" smtClean="0"/>
            <a:t>‘ [</a:t>
          </a:r>
          <a:r>
            <a:rPr lang="de-DE" dirty="0" err="1" smtClean="0"/>
            <a:t>hist</a:t>
          </a:r>
          <a:r>
            <a:rPr lang="de-DE" dirty="0" smtClean="0"/>
            <a:t>, </a:t>
          </a:r>
          <a:r>
            <a:rPr lang="de-DE" dirty="0" err="1" smtClean="0"/>
            <a:t>theol</a:t>
          </a:r>
          <a:r>
            <a:rPr lang="de-DE" dirty="0" smtClean="0"/>
            <a:t>, …]</a:t>
          </a:r>
          <a:endParaRPr lang="en-US" dirty="0"/>
        </a:p>
      </dgm:t>
    </dgm:pt>
    <dgm:pt modelId="{31C5652F-8F28-47DA-9E11-9774D1F2BB5A}" type="parTrans" cxnId="{B900CB3F-3890-40C4-9357-CAFE602D858B}">
      <dgm:prSet/>
      <dgm:spPr/>
      <dgm:t>
        <a:bodyPr/>
        <a:lstStyle/>
        <a:p>
          <a:endParaRPr lang="en-US"/>
        </a:p>
      </dgm:t>
    </dgm:pt>
    <dgm:pt modelId="{C19E4C36-E641-4240-9A68-CC7234C39F73}" type="sibTrans" cxnId="{B900CB3F-3890-40C4-9357-CAFE602D858B}">
      <dgm:prSet/>
      <dgm:spPr/>
      <dgm:t>
        <a:bodyPr/>
        <a:lstStyle/>
        <a:p>
          <a:endParaRPr lang="en-US"/>
        </a:p>
      </dgm:t>
    </dgm:pt>
    <dgm:pt modelId="{AE66A217-4560-437B-9801-72872155075B}">
      <dgm:prSet custT="1"/>
      <dgm:spPr/>
      <dgm:t>
        <a:bodyPr/>
        <a:lstStyle/>
        <a:p>
          <a:r>
            <a:rPr lang="de-DE" sz="1200" dirty="0" smtClean="0"/>
            <a:t>‚</a:t>
          </a:r>
          <a:r>
            <a:rPr lang="de-DE" sz="1200" dirty="0" err="1" smtClean="0"/>
            <a:t>Cheiragria</a:t>
          </a:r>
          <a:r>
            <a:rPr lang="de-DE" sz="1200" dirty="0" smtClean="0"/>
            <a:t>‘</a:t>
          </a:r>
        </a:p>
        <a:p>
          <a:r>
            <a:rPr lang="de-DE" sz="1200" dirty="0" smtClean="0"/>
            <a:t>‚</a:t>
          </a:r>
          <a:r>
            <a:rPr lang="de-DE" sz="1200" dirty="0" err="1" smtClean="0"/>
            <a:t>Cheiralgia</a:t>
          </a:r>
          <a:r>
            <a:rPr lang="de-DE" sz="1200" dirty="0" smtClean="0"/>
            <a:t>‘</a:t>
          </a:r>
          <a:endParaRPr lang="en-US" sz="1200" dirty="0"/>
        </a:p>
      </dgm:t>
    </dgm:pt>
    <dgm:pt modelId="{456043BC-EF42-4C90-A819-18D670F5E32B}" type="parTrans" cxnId="{86132EF3-3BDD-4159-B6CA-08BC3453ABC1}">
      <dgm:prSet/>
      <dgm:spPr/>
      <dgm:t>
        <a:bodyPr/>
        <a:lstStyle/>
        <a:p>
          <a:endParaRPr lang="en-US"/>
        </a:p>
      </dgm:t>
    </dgm:pt>
    <dgm:pt modelId="{4182DF8E-0192-4D09-AFBD-10D3C517221D}" type="sibTrans" cxnId="{86132EF3-3BDD-4159-B6CA-08BC3453ABC1}">
      <dgm:prSet/>
      <dgm:spPr/>
      <dgm:t>
        <a:bodyPr/>
        <a:lstStyle/>
        <a:p>
          <a:endParaRPr lang="en-US"/>
        </a:p>
      </dgm:t>
    </dgm:pt>
    <dgm:pt modelId="{B00500DC-D222-454E-AEAE-75ABD27D844C}" type="pres">
      <dgm:prSet presAssocID="{90EE920E-E6B8-467E-ABF1-0143250F56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0419C3-3C0C-4AD3-8362-28F3C2D5C17E}" type="pres">
      <dgm:prSet presAssocID="{89B7992A-00D9-4F11-A5AF-ABBC0C6BA328}" presName="hierRoot1" presStyleCnt="0">
        <dgm:presLayoutVars>
          <dgm:hierBranch val="init"/>
        </dgm:presLayoutVars>
      </dgm:prSet>
      <dgm:spPr/>
    </dgm:pt>
    <dgm:pt modelId="{0F3C0CD2-12CB-45BC-B3E3-7FACD298B9CB}" type="pres">
      <dgm:prSet presAssocID="{89B7992A-00D9-4F11-A5AF-ABBC0C6BA328}" presName="rootComposite1" presStyleCnt="0"/>
      <dgm:spPr/>
    </dgm:pt>
    <dgm:pt modelId="{FA09B4EE-A014-4E7D-BF0A-D396E9009171}" type="pres">
      <dgm:prSet presAssocID="{89B7992A-00D9-4F11-A5AF-ABBC0C6BA32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33AE3-9B35-4E16-B311-0312E9EFBE31}" type="pres">
      <dgm:prSet presAssocID="{89B7992A-00D9-4F11-A5AF-ABBC0C6BA32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604AD4C-42F0-4010-83D9-E56C24DC9390}" type="pres">
      <dgm:prSet presAssocID="{89B7992A-00D9-4F11-A5AF-ABBC0C6BA328}" presName="hierChild2" presStyleCnt="0"/>
      <dgm:spPr/>
    </dgm:pt>
    <dgm:pt modelId="{5EF338E1-DF4F-40CC-9CE3-678861FD3CCE}" type="pres">
      <dgm:prSet presAssocID="{6E83A181-91B2-48D6-9809-AD423F71D47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8601CB-5B15-4CF3-85EF-97596843C3EF}" type="pres">
      <dgm:prSet presAssocID="{9AFF8A38-893C-4C98-9D82-6D7D08073C01}" presName="hierRoot2" presStyleCnt="0">
        <dgm:presLayoutVars>
          <dgm:hierBranch val="init"/>
        </dgm:presLayoutVars>
      </dgm:prSet>
      <dgm:spPr/>
    </dgm:pt>
    <dgm:pt modelId="{4833A4D4-22CC-4F10-AD8A-5A087B8FFCEA}" type="pres">
      <dgm:prSet presAssocID="{9AFF8A38-893C-4C98-9D82-6D7D08073C01}" presName="rootComposite" presStyleCnt="0"/>
      <dgm:spPr/>
    </dgm:pt>
    <dgm:pt modelId="{77CA79BA-7A64-4C9B-AC6B-879B499CA5E3}" type="pres">
      <dgm:prSet presAssocID="{9AFF8A38-893C-4C98-9D82-6D7D08073C01}" presName="rootText" presStyleLbl="node2" presStyleIdx="0" presStyleCnt="2" custScaleX="178646" custLinFactNeighborX="676" custLinFactNeighborY="91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56580-839E-4328-88DD-350102509001}" type="pres">
      <dgm:prSet presAssocID="{9AFF8A38-893C-4C98-9D82-6D7D08073C01}" presName="rootConnector" presStyleLbl="node2" presStyleIdx="0" presStyleCnt="2"/>
      <dgm:spPr/>
      <dgm:t>
        <a:bodyPr/>
        <a:lstStyle/>
        <a:p>
          <a:endParaRPr lang="en-US"/>
        </a:p>
      </dgm:t>
    </dgm:pt>
    <dgm:pt modelId="{6A90DF77-4E4C-4BE3-A41F-EF2EA9A38346}" type="pres">
      <dgm:prSet presAssocID="{9AFF8A38-893C-4C98-9D82-6D7D08073C01}" presName="hierChild4" presStyleCnt="0"/>
      <dgm:spPr/>
    </dgm:pt>
    <dgm:pt modelId="{14177546-DA4A-4599-BF1E-44DD5BD846DA}" type="pres">
      <dgm:prSet presAssocID="{9AFF8A38-893C-4C98-9D82-6D7D08073C01}" presName="hierChild5" presStyleCnt="0"/>
      <dgm:spPr/>
    </dgm:pt>
    <dgm:pt modelId="{C0BB8E02-AEDA-4F50-90E6-615E445BDF01}" type="pres">
      <dgm:prSet presAssocID="{31C5652F-8F28-47DA-9E11-9774D1F2BB5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96E2BD0-5553-475B-AC6C-63A168EC5B93}" type="pres">
      <dgm:prSet presAssocID="{0FB1FFBD-3BA4-492F-BBC6-DB58C06F2756}" presName="hierRoot2" presStyleCnt="0">
        <dgm:presLayoutVars>
          <dgm:hierBranch val="init"/>
        </dgm:presLayoutVars>
      </dgm:prSet>
      <dgm:spPr/>
    </dgm:pt>
    <dgm:pt modelId="{889864DD-2B23-4FF3-BF51-2D6C50378C39}" type="pres">
      <dgm:prSet presAssocID="{0FB1FFBD-3BA4-492F-BBC6-DB58C06F2756}" presName="rootComposite" presStyleCnt="0"/>
      <dgm:spPr/>
    </dgm:pt>
    <dgm:pt modelId="{EE3A79B3-4A62-4C45-A9C2-106F75688571}" type="pres">
      <dgm:prSet presAssocID="{0FB1FFBD-3BA4-492F-BBC6-DB58C06F2756}" presName="rootText" presStyleLbl="node2" presStyleIdx="1" presStyleCnt="2" custScaleX="266133" custLinFactNeighborX="8050" custLinFactNeighborY="91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2C460-034F-4B4C-B3D5-A7F4DB5A3CAF}" type="pres">
      <dgm:prSet presAssocID="{0FB1FFBD-3BA4-492F-BBC6-DB58C06F2756}" presName="rootConnector" presStyleLbl="node2" presStyleIdx="1" presStyleCnt="2"/>
      <dgm:spPr/>
      <dgm:t>
        <a:bodyPr/>
        <a:lstStyle/>
        <a:p>
          <a:endParaRPr lang="en-US"/>
        </a:p>
      </dgm:t>
    </dgm:pt>
    <dgm:pt modelId="{B9677EE5-5F82-427C-936D-E64701FDB87D}" type="pres">
      <dgm:prSet presAssocID="{0FB1FFBD-3BA4-492F-BBC6-DB58C06F2756}" presName="hierChild4" presStyleCnt="0"/>
      <dgm:spPr/>
    </dgm:pt>
    <dgm:pt modelId="{DC2DD77C-8ED0-4615-B110-9FD733C82BAA}" type="pres">
      <dgm:prSet presAssocID="{456043BC-EF42-4C90-A819-18D670F5E32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02115DBB-FA39-4BDB-8358-D903D3210DF9}" type="pres">
      <dgm:prSet presAssocID="{AE66A217-4560-437B-9801-72872155075B}" presName="hierRoot2" presStyleCnt="0">
        <dgm:presLayoutVars>
          <dgm:hierBranch val="init"/>
        </dgm:presLayoutVars>
      </dgm:prSet>
      <dgm:spPr/>
    </dgm:pt>
    <dgm:pt modelId="{C5FB6136-26C0-4049-93C1-14269C48DEC6}" type="pres">
      <dgm:prSet presAssocID="{AE66A217-4560-437B-9801-72872155075B}" presName="rootComposite" presStyleCnt="0"/>
      <dgm:spPr/>
    </dgm:pt>
    <dgm:pt modelId="{B8E419EE-9177-4B59-A5CF-5032432FD3F7}" type="pres">
      <dgm:prSet presAssocID="{AE66A217-4560-437B-9801-72872155075B}" presName="rootText" presStyleLbl="node3" presStyleIdx="0" presStyleCnt="1" custLinFactY="48617" custLinFactNeighborX="1266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FE360-9340-4C3C-B420-DAF7B8838C06}" type="pres">
      <dgm:prSet presAssocID="{AE66A217-4560-437B-9801-72872155075B}" presName="rootConnector" presStyleLbl="node3" presStyleIdx="0" presStyleCnt="1"/>
      <dgm:spPr/>
      <dgm:t>
        <a:bodyPr/>
        <a:lstStyle/>
        <a:p>
          <a:endParaRPr lang="en-US"/>
        </a:p>
      </dgm:t>
    </dgm:pt>
    <dgm:pt modelId="{A393BDEB-4638-4B15-A6A5-5050C60B5B2C}" type="pres">
      <dgm:prSet presAssocID="{AE66A217-4560-437B-9801-72872155075B}" presName="hierChild4" presStyleCnt="0"/>
      <dgm:spPr/>
    </dgm:pt>
    <dgm:pt modelId="{B3127B91-255B-46C6-9522-691416B350F6}" type="pres">
      <dgm:prSet presAssocID="{AE66A217-4560-437B-9801-72872155075B}" presName="hierChild5" presStyleCnt="0"/>
      <dgm:spPr/>
    </dgm:pt>
    <dgm:pt modelId="{8EA5E333-B56F-4DFA-BCFA-5D2E6F0783B6}" type="pres">
      <dgm:prSet presAssocID="{0FB1FFBD-3BA4-492F-BBC6-DB58C06F2756}" presName="hierChild5" presStyleCnt="0"/>
      <dgm:spPr/>
    </dgm:pt>
    <dgm:pt modelId="{CC1E7C5D-3A2B-4A08-8629-93771CCF4CBE}" type="pres">
      <dgm:prSet presAssocID="{89B7992A-00D9-4F11-A5AF-ABBC0C6BA328}" presName="hierChild3" presStyleCnt="0"/>
      <dgm:spPr/>
    </dgm:pt>
  </dgm:ptLst>
  <dgm:cxnLst>
    <dgm:cxn modelId="{1A1D99D2-8507-46E7-B795-384890288B5D}" type="presOf" srcId="{9AFF8A38-893C-4C98-9D82-6D7D08073C01}" destId="{77CA79BA-7A64-4C9B-AC6B-879B499CA5E3}" srcOrd="0" destOrd="0" presId="urn:microsoft.com/office/officeart/2005/8/layout/orgChart1"/>
    <dgm:cxn modelId="{66D26F3D-A334-4E04-A724-0EEEDB38CEDD}" type="presOf" srcId="{90EE920E-E6B8-467E-ABF1-0143250F56EA}" destId="{B00500DC-D222-454E-AEAE-75ABD27D844C}" srcOrd="0" destOrd="0" presId="urn:microsoft.com/office/officeart/2005/8/layout/orgChart1"/>
    <dgm:cxn modelId="{710A668B-BEA3-4970-AAB6-1C9EDAC782A6}" type="presOf" srcId="{AE66A217-4560-437B-9801-72872155075B}" destId="{B8E419EE-9177-4B59-A5CF-5032432FD3F7}" srcOrd="0" destOrd="0" presId="urn:microsoft.com/office/officeart/2005/8/layout/orgChart1"/>
    <dgm:cxn modelId="{133378DE-739A-4192-9521-045B29FFB2FF}" type="presOf" srcId="{AE66A217-4560-437B-9801-72872155075B}" destId="{8FFFE360-9340-4C3C-B420-DAF7B8838C06}" srcOrd="1" destOrd="0" presId="urn:microsoft.com/office/officeart/2005/8/layout/orgChart1"/>
    <dgm:cxn modelId="{D7BE9B8B-BF46-46F8-93A8-FFA87C77E90A}" type="presOf" srcId="{9AFF8A38-893C-4C98-9D82-6D7D08073C01}" destId="{0D756580-839E-4328-88DD-350102509001}" srcOrd="1" destOrd="0" presId="urn:microsoft.com/office/officeart/2005/8/layout/orgChart1"/>
    <dgm:cxn modelId="{F0BF7687-907A-4B52-888A-2FB265AEEFF2}" srcId="{90EE920E-E6B8-467E-ABF1-0143250F56EA}" destId="{89B7992A-00D9-4F11-A5AF-ABBC0C6BA328}" srcOrd="0" destOrd="0" parTransId="{6BED3EC4-7903-4DD3-BD58-B182D3236730}" sibTransId="{094B476B-7E5F-42D6-88D6-705CC8AE3386}"/>
    <dgm:cxn modelId="{D26803C3-E778-45CD-9376-287AC970985E}" type="presOf" srcId="{0FB1FFBD-3BA4-492F-BBC6-DB58C06F2756}" destId="{B222C460-034F-4B4C-B3D5-A7F4DB5A3CAF}" srcOrd="1" destOrd="0" presId="urn:microsoft.com/office/officeart/2005/8/layout/orgChart1"/>
    <dgm:cxn modelId="{86132EF3-3BDD-4159-B6CA-08BC3453ABC1}" srcId="{0FB1FFBD-3BA4-492F-BBC6-DB58C06F2756}" destId="{AE66A217-4560-437B-9801-72872155075B}" srcOrd="0" destOrd="0" parTransId="{456043BC-EF42-4C90-A819-18D670F5E32B}" sibTransId="{4182DF8E-0192-4D09-AFBD-10D3C517221D}"/>
    <dgm:cxn modelId="{4A1E1B6E-9253-47A6-A433-B02E5772C7F2}" type="presOf" srcId="{89B7992A-00D9-4F11-A5AF-ABBC0C6BA328}" destId="{FA09B4EE-A014-4E7D-BF0A-D396E9009171}" srcOrd="0" destOrd="0" presId="urn:microsoft.com/office/officeart/2005/8/layout/orgChart1"/>
    <dgm:cxn modelId="{ADB8EEF3-98E2-4904-BBAF-528D8DFDBC5D}" type="presOf" srcId="{31C5652F-8F28-47DA-9E11-9774D1F2BB5A}" destId="{C0BB8E02-AEDA-4F50-90E6-615E445BDF01}" srcOrd="0" destOrd="0" presId="urn:microsoft.com/office/officeart/2005/8/layout/orgChart1"/>
    <dgm:cxn modelId="{E2856ECC-A8C0-4FF3-8341-38FC0E562186}" srcId="{89B7992A-00D9-4F11-A5AF-ABBC0C6BA328}" destId="{9AFF8A38-893C-4C98-9D82-6D7D08073C01}" srcOrd="0" destOrd="0" parTransId="{6E83A181-91B2-48D6-9809-AD423F71D479}" sibTransId="{A4D9C044-4A9C-41F7-BD78-014F5078409D}"/>
    <dgm:cxn modelId="{D9FD67F7-A2CC-40A1-B62B-BDCB76BC0CF6}" type="presOf" srcId="{89B7992A-00D9-4F11-A5AF-ABBC0C6BA328}" destId="{14E33AE3-9B35-4E16-B311-0312E9EFBE31}" srcOrd="1" destOrd="0" presId="urn:microsoft.com/office/officeart/2005/8/layout/orgChart1"/>
    <dgm:cxn modelId="{6113780F-14A6-4E96-86DD-394F2F096994}" type="presOf" srcId="{456043BC-EF42-4C90-A819-18D670F5E32B}" destId="{DC2DD77C-8ED0-4615-B110-9FD733C82BAA}" srcOrd="0" destOrd="0" presId="urn:microsoft.com/office/officeart/2005/8/layout/orgChart1"/>
    <dgm:cxn modelId="{C0D89B95-DD04-4017-B252-540A0D50BD8F}" type="presOf" srcId="{6E83A181-91B2-48D6-9809-AD423F71D479}" destId="{5EF338E1-DF4F-40CC-9CE3-678861FD3CCE}" srcOrd="0" destOrd="0" presId="urn:microsoft.com/office/officeart/2005/8/layout/orgChart1"/>
    <dgm:cxn modelId="{B900CB3F-3890-40C4-9357-CAFE602D858B}" srcId="{89B7992A-00D9-4F11-A5AF-ABBC0C6BA328}" destId="{0FB1FFBD-3BA4-492F-BBC6-DB58C06F2756}" srcOrd="1" destOrd="0" parTransId="{31C5652F-8F28-47DA-9E11-9774D1F2BB5A}" sibTransId="{C19E4C36-E641-4240-9A68-CC7234C39F73}"/>
    <dgm:cxn modelId="{10C65E72-840A-43C2-9FA2-8A22B2AC81DE}" type="presOf" srcId="{0FB1FFBD-3BA4-492F-BBC6-DB58C06F2756}" destId="{EE3A79B3-4A62-4C45-A9C2-106F75688571}" srcOrd="0" destOrd="0" presId="urn:microsoft.com/office/officeart/2005/8/layout/orgChart1"/>
    <dgm:cxn modelId="{B862F76D-2533-4E60-9670-B9EA7C65872F}" type="presParOf" srcId="{B00500DC-D222-454E-AEAE-75ABD27D844C}" destId="{810419C3-3C0C-4AD3-8362-28F3C2D5C17E}" srcOrd="0" destOrd="0" presId="urn:microsoft.com/office/officeart/2005/8/layout/orgChart1"/>
    <dgm:cxn modelId="{9AB644AB-36CF-4C39-B5D0-2FE576597136}" type="presParOf" srcId="{810419C3-3C0C-4AD3-8362-28F3C2D5C17E}" destId="{0F3C0CD2-12CB-45BC-B3E3-7FACD298B9CB}" srcOrd="0" destOrd="0" presId="urn:microsoft.com/office/officeart/2005/8/layout/orgChart1"/>
    <dgm:cxn modelId="{51609094-2C52-40E5-B442-F1AD58589266}" type="presParOf" srcId="{0F3C0CD2-12CB-45BC-B3E3-7FACD298B9CB}" destId="{FA09B4EE-A014-4E7D-BF0A-D396E9009171}" srcOrd="0" destOrd="0" presId="urn:microsoft.com/office/officeart/2005/8/layout/orgChart1"/>
    <dgm:cxn modelId="{D0DD6D4D-B673-4A94-9D55-D1C0F1D6AED1}" type="presParOf" srcId="{0F3C0CD2-12CB-45BC-B3E3-7FACD298B9CB}" destId="{14E33AE3-9B35-4E16-B311-0312E9EFBE31}" srcOrd="1" destOrd="0" presId="urn:microsoft.com/office/officeart/2005/8/layout/orgChart1"/>
    <dgm:cxn modelId="{BFC50C4B-186F-40EC-B69D-4BA308008084}" type="presParOf" srcId="{810419C3-3C0C-4AD3-8362-28F3C2D5C17E}" destId="{5604AD4C-42F0-4010-83D9-E56C24DC9390}" srcOrd="1" destOrd="0" presId="urn:microsoft.com/office/officeart/2005/8/layout/orgChart1"/>
    <dgm:cxn modelId="{97EC9AB5-B82C-491A-A41B-D8AF67E0CF5F}" type="presParOf" srcId="{5604AD4C-42F0-4010-83D9-E56C24DC9390}" destId="{5EF338E1-DF4F-40CC-9CE3-678861FD3CCE}" srcOrd="0" destOrd="0" presId="urn:microsoft.com/office/officeart/2005/8/layout/orgChart1"/>
    <dgm:cxn modelId="{573BE932-DA2A-49D8-872A-632AC9F4303D}" type="presParOf" srcId="{5604AD4C-42F0-4010-83D9-E56C24DC9390}" destId="{A88601CB-5B15-4CF3-85EF-97596843C3EF}" srcOrd="1" destOrd="0" presId="urn:microsoft.com/office/officeart/2005/8/layout/orgChart1"/>
    <dgm:cxn modelId="{C5A39C4C-7AFF-4271-A789-D26A7ED31584}" type="presParOf" srcId="{A88601CB-5B15-4CF3-85EF-97596843C3EF}" destId="{4833A4D4-22CC-4F10-AD8A-5A087B8FFCEA}" srcOrd="0" destOrd="0" presId="urn:microsoft.com/office/officeart/2005/8/layout/orgChart1"/>
    <dgm:cxn modelId="{2C5C3EAA-87C8-4256-ADC8-BF67E0F5B43F}" type="presParOf" srcId="{4833A4D4-22CC-4F10-AD8A-5A087B8FFCEA}" destId="{77CA79BA-7A64-4C9B-AC6B-879B499CA5E3}" srcOrd="0" destOrd="0" presId="urn:microsoft.com/office/officeart/2005/8/layout/orgChart1"/>
    <dgm:cxn modelId="{328F86E3-291A-4192-9F73-BBF885227589}" type="presParOf" srcId="{4833A4D4-22CC-4F10-AD8A-5A087B8FFCEA}" destId="{0D756580-839E-4328-88DD-350102509001}" srcOrd="1" destOrd="0" presId="urn:microsoft.com/office/officeart/2005/8/layout/orgChart1"/>
    <dgm:cxn modelId="{70C3680E-3927-42E0-963A-9BE669CEE4F1}" type="presParOf" srcId="{A88601CB-5B15-4CF3-85EF-97596843C3EF}" destId="{6A90DF77-4E4C-4BE3-A41F-EF2EA9A38346}" srcOrd="1" destOrd="0" presId="urn:microsoft.com/office/officeart/2005/8/layout/orgChart1"/>
    <dgm:cxn modelId="{1AA3841E-FD62-438C-A884-D91BF18546F4}" type="presParOf" srcId="{A88601CB-5B15-4CF3-85EF-97596843C3EF}" destId="{14177546-DA4A-4599-BF1E-44DD5BD846DA}" srcOrd="2" destOrd="0" presId="urn:microsoft.com/office/officeart/2005/8/layout/orgChart1"/>
    <dgm:cxn modelId="{AA17ED29-2200-45F8-B13B-41D9B1872DDE}" type="presParOf" srcId="{5604AD4C-42F0-4010-83D9-E56C24DC9390}" destId="{C0BB8E02-AEDA-4F50-90E6-615E445BDF01}" srcOrd="2" destOrd="0" presId="urn:microsoft.com/office/officeart/2005/8/layout/orgChart1"/>
    <dgm:cxn modelId="{B48FC438-390D-4426-BC03-36A443DCF469}" type="presParOf" srcId="{5604AD4C-42F0-4010-83D9-E56C24DC9390}" destId="{C96E2BD0-5553-475B-AC6C-63A168EC5B93}" srcOrd="3" destOrd="0" presId="urn:microsoft.com/office/officeart/2005/8/layout/orgChart1"/>
    <dgm:cxn modelId="{7430DF23-E858-4CFA-BC42-45561E3AA697}" type="presParOf" srcId="{C96E2BD0-5553-475B-AC6C-63A168EC5B93}" destId="{889864DD-2B23-4FF3-BF51-2D6C50378C39}" srcOrd="0" destOrd="0" presId="urn:microsoft.com/office/officeart/2005/8/layout/orgChart1"/>
    <dgm:cxn modelId="{CC4B30FA-E1F9-4854-A9F6-C54792A2BD6B}" type="presParOf" srcId="{889864DD-2B23-4FF3-BF51-2D6C50378C39}" destId="{EE3A79B3-4A62-4C45-A9C2-106F75688571}" srcOrd="0" destOrd="0" presId="urn:microsoft.com/office/officeart/2005/8/layout/orgChart1"/>
    <dgm:cxn modelId="{30A38B54-9C9F-4A48-830D-B08ACD146CA1}" type="presParOf" srcId="{889864DD-2B23-4FF3-BF51-2D6C50378C39}" destId="{B222C460-034F-4B4C-B3D5-A7F4DB5A3CAF}" srcOrd="1" destOrd="0" presId="urn:microsoft.com/office/officeart/2005/8/layout/orgChart1"/>
    <dgm:cxn modelId="{208ABDCD-259F-4E49-BA90-264E037EFED2}" type="presParOf" srcId="{C96E2BD0-5553-475B-AC6C-63A168EC5B93}" destId="{B9677EE5-5F82-427C-936D-E64701FDB87D}" srcOrd="1" destOrd="0" presId="urn:microsoft.com/office/officeart/2005/8/layout/orgChart1"/>
    <dgm:cxn modelId="{2B806803-B93E-413C-B660-3BCCCD41875C}" type="presParOf" srcId="{B9677EE5-5F82-427C-936D-E64701FDB87D}" destId="{DC2DD77C-8ED0-4615-B110-9FD733C82BAA}" srcOrd="0" destOrd="0" presId="urn:microsoft.com/office/officeart/2005/8/layout/orgChart1"/>
    <dgm:cxn modelId="{5B5A19FE-0D50-4F41-9041-E146BB3FD4E2}" type="presParOf" srcId="{B9677EE5-5F82-427C-936D-E64701FDB87D}" destId="{02115DBB-FA39-4BDB-8358-D903D3210DF9}" srcOrd="1" destOrd="0" presId="urn:microsoft.com/office/officeart/2005/8/layout/orgChart1"/>
    <dgm:cxn modelId="{26A70398-066F-440C-8437-7FAAD0AA7BA4}" type="presParOf" srcId="{02115DBB-FA39-4BDB-8358-D903D3210DF9}" destId="{C5FB6136-26C0-4049-93C1-14269C48DEC6}" srcOrd="0" destOrd="0" presId="urn:microsoft.com/office/officeart/2005/8/layout/orgChart1"/>
    <dgm:cxn modelId="{7C2CB761-FD18-48A5-8969-387F65C409BD}" type="presParOf" srcId="{C5FB6136-26C0-4049-93C1-14269C48DEC6}" destId="{B8E419EE-9177-4B59-A5CF-5032432FD3F7}" srcOrd="0" destOrd="0" presId="urn:microsoft.com/office/officeart/2005/8/layout/orgChart1"/>
    <dgm:cxn modelId="{ED9EE3FB-CD06-4E59-800A-3B3264405125}" type="presParOf" srcId="{C5FB6136-26C0-4049-93C1-14269C48DEC6}" destId="{8FFFE360-9340-4C3C-B420-DAF7B8838C06}" srcOrd="1" destOrd="0" presId="urn:microsoft.com/office/officeart/2005/8/layout/orgChart1"/>
    <dgm:cxn modelId="{A4FDE900-7D10-4302-8395-0E13E012E5E4}" type="presParOf" srcId="{02115DBB-FA39-4BDB-8358-D903D3210DF9}" destId="{A393BDEB-4638-4B15-A6A5-5050C60B5B2C}" srcOrd="1" destOrd="0" presId="urn:microsoft.com/office/officeart/2005/8/layout/orgChart1"/>
    <dgm:cxn modelId="{4BDF05AE-FA4F-4C34-8DBF-4CB508943F2F}" type="presParOf" srcId="{02115DBB-FA39-4BDB-8358-D903D3210DF9}" destId="{B3127B91-255B-46C6-9522-691416B350F6}" srcOrd="2" destOrd="0" presId="urn:microsoft.com/office/officeart/2005/8/layout/orgChart1"/>
    <dgm:cxn modelId="{07480B6A-2CE9-4B62-A2F8-E5B3E684DD66}" type="presParOf" srcId="{C96E2BD0-5553-475B-AC6C-63A168EC5B93}" destId="{8EA5E333-B56F-4DFA-BCFA-5D2E6F0783B6}" srcOrd="2" destOrd="0" presId="urn:microsoft.com/office/officeart/2005/8/layout/orgChart1"/>
    <dgm:cxn modelId="{D6372005-7240-4519-8892-AB27800C5F9D}" type="presParOf" srcId="{810419C3-3C0C-4AD3-8362-28F3C2D5C17E}" destId="{CC1E7C5D-3A2B-4A08-8629-93771CCF4C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DD77C-8ED0-4615-B110-9FD733C82BAA}">
      <dsp:nvSpPr>
        <dsp:cNvPr id="0" name=""/>
        <dsp:cNvSpPr/>
      </dsp:nvSpPr>
      <dsp:spPr>
        <a:xfrm>
          <a:off x="2314882" y="2636283"/>
          <a:ext cx="535486" cy="763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231"/>
              </a:lnTo>
              <a:lnTo>
                <a:pt x="535486" y="763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B8E02-AEDA-4F50-90E6-615E445BDF01}">
      <dsp:nvSpPr>
        <dsp:cNvPr id="0" name=""/>
        <dsp:cNvSpPr/>
      </dsp:nvSpPr>
      <dsp:spPr>
        <a:xfrm>
          <a:off x="2380891" y="1445134"/>
          <a:ext cx="1021502" cy="680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089"/>
              </a:lnTo>
              <a:lnTo>
                <a:pt x="1021502" y="573089"/>
              </a:lnTo>
              <a:lnTo>
                <a:pt x="1021502" y="6803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38E1-DF4F-40CC-9CE3-678861FD3CCE}">
      <dsp:nvSpPr>
        <dsp:cNvPr id="0" name=""/>
        <dsp:cNvSpPr/>
      </dsp:nvSpPr>
      <dsp:spPr>
        <a:xfrm>
          <a:off x="921141" y="1445134"/>
          <a:ext cx="1459749" cy="680355"/>
        </a:xfrm>
        <a:custGeom>
          <a:avLst/>
          <a:gdLst/>
          <a:ahLst/>
          <a:cxnLst/>
          <a:rect l="0" t="0" r="0" b="0"/>
          <a:pathLst>
            <a:path>
              <a:moveTo>
                <a:pt x="1459749" y="0"/>
              </a:moveTo>
              <a:lnTo>
                <a:pt x="1459749" y="573089"/>
              </a:lnTo>
              <a:lnTo>
                <a:pt x="0" y="573089"/>
              </a:lnTo>
              <a:lnTo>
                <a:pt x="0" y="6803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9B4EE-A014-4E7D-BF0A-D396E9009171}">
      <dsp:nvSpPr>
        <dsp:cNvPr id="0" name=""/>
        <dsp:cNvSpPr/>
      </dsp:nvSpPr>
      <dsp:spPr>
        <a:xfrm>
          <a:off x="1870098" y="934342"/>
          <a:ext cx="1021585" cy="510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‚Podagra‘</a:t>
          </a:r>
          <a:endParaRPr lang="en-US" sz="2000" kern="1200" dirty="0"/>
        </a:p>
      </dsp:txBody>
      <dsp:txXfrm>
        <a:off x="1870098" y="934342"/>
        <a:ext cx="1021585" cy="510792"/>
      </dsp:txXfrm>
    </dsp:sp>
    <dsp:sp modelId="{77CA79BA-7A64-4C9B-AC6B-879B499CA5E3}">
      <dsp:nvSpPr>
        <dsp:cNvPr id="0" name=""/>
        <dsp:cNvSpPr/>
      </dsp:nvSpPr>
      <dsp:spPr>
        <a:xfrm>
          <a:off x="8630" y="2125490"/>
          <a:ext cx="1825022" cy="510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‚Arthritis‘ [</a:t>
          </a:r>
          <a:r>
            <a:rPr lang="de-DE" sz="2000" kern="1200" dirty="0" err="1" smtClean="0"/>
            <a:t>med</a:t>
          </a:r>
          <a:r>
            <a:rPr lang="de-DE" sz="2000" kern="1200" dirty="0" smtClean="0"/>
            <a:t>]</a:t>
          </a:r>
          <a:endParaRPr lang="en-US" sz="2000" kern="1200" dirty="0"/>
        </a:p>
      </dsp:txBody>
      <dsp:txXfrm>
        <a:off x="8630" y="2125490"/>
        <a:ext cx="1825022" cy="510792"/>
      </dsp:txXfrm>
    </dsp:sp>
    <dsp:sp modelId="{EE3A79B3-4A62-4C45-A9C2-106F75688571}">
      <dsp:nvSpPr>
        <dsp:cNvPr id="0" name=""/>
        <dsp:cNvSpPr/>
      </dsp:nvSpPr>
      <dsp:spPr>
        <a:xfrm>
          <a:off x="2043004" y="2125490"/>
          <a:ext cx="2718777" cy="510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‚</a:t>
          </a:r>
          <a:r>
            <a:rPr lang="de-DE" sz="2000" kern="1200" dirty="0" err="1" smtClean="0"/>
            <a:t>Podalgia</a:t>
          </a:r>
          <a:r>
            <a:rPr lang="de-DE" sz="2000" kern="1200" dirty="0" smtClean="0"/>
            <a:t>‘ [</a:t>
          </a:r>
          <a:r>
            <a:rPr lang="de-DE" sz="2000" kern="1200" dirty="0" err="1" smtClean="0"/>
            <a:t>hist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theol</a:t>
          </a:r>
          <a:r>
            <a:rPr lang="de-DE" sz="2000" kern="1200" dirty="0" smtClean="0"/>
            <a:t>, …]</a:t>
          </a:r>
          <a:endParaRPr lang="en-US" sz="2000" kern="1200" dirty="0"/>
        </a:p>
      </dsp:txBody>
      <dsp:txXfrm>
        <a:off x="2043004" y="2125490"/>
        <a:ext cx="2718777" cy="510792"/>
      </dsp:txXfrm>
    </dsp:sp>
    <dsp:sp modelId="{B8E419EE-9177-4B59-A5CF-5032432FD3F7}">
      <dsp:nvSpPr>
        <dsp:cNvPr id="0" name=""/>
        <dsp:cNvSpPr/>
      </dsp:nvSpPr>
      <dsp:spPr>
        <a:xfrm>
          <a:off x="2850368" y="3144119"/>
          <a:ext cx="1021585" cy="510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‚</a:t>
          </a:r>
          <a:r>
            <a:rPr lang="de-DE" sz="1200" kern="1200" dirty="0" err="1" smtClean="0"/>
            <a:t>Cheiragria</a:t>
          </a:r>
          <a:r>
            <a:rPr lang="de-DE" sz="1200" kern="1200" dirty="0" smtClean="0"/>
            <a:t>‘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‚</a:t>
          </a:r>
          <a:r>
            <a:rPr lang="de-DE" sz="1200" kern="1200" dirty="0" err="1" smtClean="0"/>
            <a:t>Cheiralgia</a:t>
          </a:r>
          <a:r>
            <a:rPr lang="de-DE" sz="1200" kern="1200" dirty="0" smtClean="0"/>
            <a:t>‘</a:t>
          </a:r>
          <a:endParaRPr lang="en-US" sz="1200" kern="1200" dirty="0"/>
        </a:p>
      </dsp:txBody>
      <dsp:txXfrm>
        <a:off x="2850368" y="3144119"/>
        <a:ext cx="1021585" cy="510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792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01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415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94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6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4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847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81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284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D45C33-0234-47CF-9F5B-309A82423F18}" type="datetimeFigureOut">
              <a:rPr lang="hr-HR" smtClean="0"/>
              <a:t>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BBD10F-A824-4962-914E-8EF6682F4757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79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pigraphy.packhum.org/inscriptions/main" TargetMode="External"/><Relationship Id="rId3" Type="http://schemas.openxmlformats.org/officeDocument/2006/relationships/hyperlink" Target="http://www.perseus.tufts.edu/hopper/artifactBrowser" TargetMode="External"/><Relationship Id="rId7" Type="http://schemas.openxmlformats.org/officeDocument/2006/relationships/hyperlink" Target="http://papyri.info/ddbdp/bgu;1;61" TargetMode="External"/><Relationship Id="rId2" Type="http://schemas.openxmlformats.org/officeDocument/2006/relationships/hyperlink" Target="http://www.perseus.tufts.edu/hopper/collection?collection=Perseus:collection:Greco-Ro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eiades.stoa.org/search?SearchableText=herakleia&amp;submit=Search" TargetMode="External"/><Relationship Id="rId5" Type="http://schemas.openxmlformats.org/officeDocument/2006/relationships/hyperlink" Target="http://www.attalus.org/names/h/heracleia.htm" TargetMode="External"/><Relationship Id="rId4" Type="http://schemas.openxmlformats.org/officeDocument/2006/relationships/hyperlink" Target="http://referenceworks.brillonline.com/entries/der-neue-pauly/herakleia-e508170?s.num=0&amp;s.f.s2_parent=s.f.book.der-neue-pauly&amp;s.q=herakle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Current Topics in Digital 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Philology</a:t>
            </a:r>
            <a:r>
              <a:rPr lang="hr-HR" sz="4400" dirty="0" smtClean="0"/>
              <a:t/>
            </a:r>
            <a:br>
              <a:rPr lang="hr-HR" sz="4400" dirty="0" smtClean="0"/>
            </a:br>
            <a:r>
              <a:rPr lang="hr-HR" sz="4400" dirty="0" err="1" smtClean="0">
                <a:solidFill>
                  <a:schemeClr val="accent6">
                    <a:lumMod val="75000"/>
                  </a:schemeClr>
                </a:solidFill>
              </a:rPr>
              <a:t>project</a:t>
            </a:r>
            <a:r>
              <a:rPr lang="hr-HR" sz="4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r-HR" sz="4400" dirty="0" err="1" smtClean="0">
                <a:solidFill>
                  <a:schemeClr val="accent6">
                    <a:lumMod val="75000"/>
                  </a:schemeClr>
                </a:solidFill>
              </a:rPr>
              <a:t>presentation</a:t>
            </a:r>
            <a:endParaRPr lang="hr-HR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Dariya</a:t>
            </a:r>
            <a:r>
              <a:rPr lang="hr-H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r-H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Rafiyenko</a:t>
            </a:r>
            <a:r>
              <a:rPr lang="hr-H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hr-H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hr-H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hr-H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hr-HR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Barbara Pavlek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0473" y="928255"/>
            <a:ext cx="80079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Corpus-</a:t>
            </a:r>
            <a:r>
              <a:rPr lang="de-DE" sz="4400" dirty="0" err="1" smtClean="0"/>
              <a:t>based</a:t>
            </a:r>
            <a:r>
              <a:rPr lang="de-DE" sz="4400" dirty="0" smtClean="0"/>
              <a:t> </a:t>
            </a:r>
            <a:r>
              <a:rPr lang="de-DE" sz="4400" dirty="0" err="1" smtClean="0"/>
              <a:t>approach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Ancient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Byzantine </a:t>
            </a:r>
            <a:r>
              <a:rPr lang="de-DE" sz="4400" dirty="0" err="1" smtClean="0"/>
              <a:t>world</a:t>
            </a:r>
            <a:r>
              <a:rPr lang="de-DE" sz="4400" dirty="0" smtClean="0"/>
              <a:t>:</a:t>
            </a:r>
          </a:p>
          <a:p>
            <a:r>
              <a:rPr lang="de-DE" sz="4400" dirty="0" err="1" smtClean="0"/>
              <a:t>what</a:t>
            </a:r>
            <a:r>
              <a:rPr lang="de-DE" sz="4400" dirty="0" smtClean="0"/>
              <a:t> do </a:t>
            </a:r>
            <a:r>
              <a:rPr lang="de-DE" sz="4400" dirty="0" err="1" smtClean="0"/>
              <a:t>humanists</a:t>
            </a:r>
            <a:r>
              <a:rPr lang="de-DE" sz="4400" dirty="0" smtClean="0"/>
              <a:t> </a:t>
            </a:r>
            <a:r>
              <a:rPr lang="de-DE" sz="4400" dirty="0" err="1" smtClean="0"/>
              <a:t>need</a:t>
            </a:r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13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16" y="984574"/>
            <a:ext cx="8526214" cy="519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1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80" y="995186"/>
            <a:ext cx="8605492" cy="524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3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651389" cy="1499616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Visualisation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Distribution in time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24128" y="2286000"/>
            <a:ext cx="3660015" cy="203583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x-</a:t>
            </a:r>
            <a:r>
              <a:rPr lang="de-DE" dirty="0" err="1" smtClean="0"/>
              <a:t>axis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poorer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dating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‚</a:t>
            </a:r>
            <a:r>
              <a:rPr lang="de-DE" dirty="0" err="1" smtClean="0"/>
              <a:t>column</a:t>
            </a:r>
            <a:r>
              <a:rPr lang="de-DE" dirty="0" smtClean="0"/>
              <a:t>‘ in </a:t>
            </a:r>
            <a:r>
              <a:rPr lang="de-DE" dirty="0" err="1" smtClean="0"/>
              <a:t>the</a:t>
            </a:r>
            <a:r>
              <a:rPr lang="de-DE" dirty="0" smtClean="0"/>
              <a:t> y-</a:t>
            </a:r>
            <a:r>
              <a:rPr lang="de-DE" dirty="0" err="1" smtClean="0"/>
              <a:t>axis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fall </a:t>
            </a:r>
            <a:r>
              <a:rPr lang="de-DE" dirty="0" err="1" smtClean="0"/>
              <a:t>into</a:t>
            </a:r>
            <a:r>
              <a:rPr lang="de-DE" dirty="0" smtClean="0"/>
              <a:t> a 99-years span (100-200 A.D; 500-600 A.D.)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762" y="570242"/>
            <a:ext cx="601027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89" y="4208792"/>
            <a:ext cx="29337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3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8469" y="897148"/>
            <a:ext cx="4376008" cy="2950233"/>
          </a:xfrm>
        </p:spPr>
        <p:txBody>
          <a:bodyPr>
            <a:normAutofit/>
          </a:bodyPr>
          <a:lstStyle/>
          <a:p>
            <a:r>
              <a:rPr lang="de-DE" dirty="0" err="1" smtClean="0"/>
              <a:t>Perfectly</a:t>
            </a:r>
            <a:r>
              <a:rPr lang="de-DE" dirty="0" smtClean="0"/>
              <a:t> </a:t>
            </a:r>
            <a:r>
              <a:rPr lang="de-DE" dirty="0" err="1" smtClean="0"/>
              <a:t>dated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: 100-200 A.D.; 300-400 A.D.; 500-600 A.D.</a:t>
            </a:r>
          </a:p>
          <a:p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87" y="897148"/>
            <a:ext cx="5716179" cy="552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969238" cy="1499616"/>
          </a:xfrm>
        </p:spPr>
        <p:txBody>
          <a:bodyPr/>
          <a:lstStyle/>
          <a:p>
            <a:r>
              <a:rPr lang="de-DE" dirty="0" err="1" smtClean="0"/>
              <a:t>Stems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648691"/>
            <a:ext cx="9720073" cy="46606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 tables: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arthr</a:t>
            </a:r>
            <a:r>
              <a:rPr lang="en-US" dirty="0" smtClean="0"/>
              <a:t> </a:t>
            </a:r>
            <a:r>
              <a:rPr lang="en-US" dirty="0" err="1" smtClean="0"/>
              <a:t>cheiragr</a:t>
            </a:r>
            <a:r>
              <a:rPr lang="en-US" dirty="0" smtClean="0"/>
              <a:t> </a:t>
            </a:r>
            <a:r>
              <a:rPr lang="en-US" dirty="0" err="1" smtClean="0"/>
              <a:t>cheiralg</a:t>
            </a:r>
            <a:r>
              <a:rPr lang="en-US" dirty="0" smtClean="0"/>
              <a:t>   </a:t>
            </a:r>
            <a:r>
              <a:rPr lang="en-US" dirty="0" err="1" smtClean="0"/>
              <a:t>podagr</a:t>
            </a:r>
            <a:r>
              <a:rPr lang="en-US" dirty="0" smtClean="0"/>
              <a:t>   </a:t>
            </a:r>
            <a:r>
              <a:rPr lang="en-US" dirty="0" err="1" smtClean="0"/>
              <a:t>podalg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 492       35        9           866       170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HOW PRECISELY IS EACH STEM DATED: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Duration: 99   299 </a:t>
            </a:r>
            <a:r>
              <a:rPr lang="en-US" dirty="0"/>
              <a:t>399 499 599 799 999 1099 1199 </a:t>
            </a:r>
            <a:r>
              <a:rPr lang="en-US" dirty="0" smtClean="0"/>
              <a:t>1399 </a:t>
            </a:r>
            <a:r>
              <a:rPr lang="en-US" dirty="0"/>
              <a:t>1499 2299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arthr</a:t>
            </a:r>
            <a:r>
              <a:rPr lang="en-US" dirty="0"/>
              <a:t>   </a:t>
            </a:r>
            <a:r>
              <a:rPr lang="en-US" dirty="0" smtClean="0"/>
              <a:t>   </a:t>
            </a:r>
            <a:r>
              <a:rPr lang="en-US" dirty="0"/>
              <a:t>447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4    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1  </a:t>
            </a:r>
            <a:r>
              <a:rPr lang="en-US" dirty="0" smtClean="0">
                <a:solidFill>
                  <a:srgbClr val="FF0000"/>
                </a:solidFill>
              </a:rPr>
              <a:t>  15   21    </a:t>
            </a:r>
            <a:r>
              <a:rPr lang="en-US" dirty="0"/>
              <a:t>0    </a:t>
            </a:r>
            <a:r>
              <a:rPr lang="en-US" dirty="0" smtClean="0"/>
              <a:t>     0      0       </a:t>
            </a:r>
            <a:r>
              <a:rPr lang="en-US" dirty="0"/>
              <a:t>0  </a:t>
            </a:r>
            <a:r>
              <a:rPr lang="en-US" dirty="0" smtClean="0"/>
              <a:t>      0</a:t>
            </a:r>
            <a:r>
              <a:rPr lang="en-US" dirty="0" smtClean="0">
                <a:solidFill>
                  <a:srgbClr val="FF0000"/>
                </a:solidFill>
              </a:rPr>
              <a:t>     (9%)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cheiragr</a:t>
            </a:r>
            <a:r>
              <a:rPr lang="en-US" dirty="0"/>
              <a:t>  25 </a:t>
            </a:r>
            <a:r>
              <a:rPr lang="en-US" dirty="0" smtClean="0"/>
              <a:t>  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 0    0     </a:t>
            </a:r>
            <a:r>
              <a:rPr lang="en-US" dirty="0"/>
              <a:t>0    </a:t>
            </a:r>
            <a:r>
              <a:rPr lang="en-US" dirty="0" smtClean="0"/>
              <a:t>     0      </a:t>
            </a:r>
            <a:r>
              <a:rPr lang="en-US" dirty="0"/>
              <a:t>0    </a:t>
            </a:r>
            <a:r>
              <a:rPr lang="en-US" dirty="0" smtClean="0"/>
              <a:t>   0     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(29</a:t>
            </a:r>
            <a:r>
              <a:rPr lang="en-US" dirty="0">
                <a:solidFill>
                  <a:srgbClr val="FF0000"/>
                </a:solidFill>
              </a:rPr>
              <a:t>%)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cheiralg</a:t>
            </a:r>
            <a:r>
              <a:rPr lang="en-US" dirty="0"/>
              <a:t>   9  </a:t>
            </a:r>
            <a:r>
              <a:rPr lang="en-US" dirty="0" smtClean="0"/>
              <a:t>    </a:t>
            </a:r>
            <a:r>
              <a:rPr lang="en-US" dirty="0"/>
              <a:t>0   </a:t>
            </a:r>
            <a:r>
              <a:rPr lang="en-US" dirty="0" smtClean="0"/>
              <a:t>  0    0     0      </a:t>
            </a:r>
            <a:r>
              <a:rPr lang="en-US" dirty="0"/>
              <a:t>0   </a:t>
            </a:r>
            <a:r>
              <a:rPr lang="en-US" dirty="0" smtClean="0"/>
              <a:t> 0     </a:t>
            </a:r>
            <a:r>
              <a:rPr lang="en-US" dirty="0"/>
              <a:t>0   </a:t>
            </a:r>
            <a:r>
              <a:rPr lang="en-US" dirty="0" smtClean="0"/>
              <a:t>       </a:t>
            </a:r>
            <a:r>
              <a:rPr lang="en-US" dirty="0"/>
              <a:t>0   </a:t>
            </a:r>
            <a:r>
              <a:rPr lang="en-US" dirty="0" smtClean="0"/>
              <a:t>   </a:t>
            </a:r>
            <a:r>
              <a:rPr lang="en-US" dirty="0"/>
              <a:t>0    </a:t>
            </a:r>
            <a:r>
              <a:rPr lang="en-US" dirty="0" smtClean="0"/>
              <a:t>   0       0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podagr</a:t>
            </a:r>
            <a:r>
              <a:rPr lang="en-US" dirty="0" smtClean="0"/>
              <a:t>   761   0     0    0     0      0   </a:t>
            </a:r>
            <a:r>
              <a:rPr lang="en-US" dirty="0" smtClean="0">
                <a:solidFill>
                  <a:srgbClr val="FF0000"/>
                </a:solidFill>
              </a:rPr>
              <a:t>36    2         2      30      4      31   (14%)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podalg</a:t>
            </a:r>
            <a:r>
              <a:rPr lang="en-US" dirty="0"/>
              <a:t>   141   0   </a:t>
            </a:r>
            <a:r>
              <a:rPr lang="en-US" dirty="0" smtClean="0"/>
              <a:t>   0    0     </a:t>
            </a:r>
            <a:r>
              <a:rPr lang="en-US" dirty="0"/>
              <a:t>0   </a:t>
            </a:r>
            <a:r>
              <a:rPr lang="en-US" dirty="0" smtClean="0"/>
              <a:t>   0   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    0      0        0    </a:t>
            </a:r>
            <a:r>
              <a:rPr lang="en-US" dirty="0" smtClean="0">
                <a:solidFill>
                  <a:srgbClr val="FF0000"/>
                </a:solidFill>
              </a:rPr>
              <a:t> 28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(17%)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04" y="375477"/>
            <a:ext cx="3313981" cy="30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698740"/>
            <a:ext cx="2478196" cy="5745192"/>
          </a:xfrm>
        </p:spPr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: </a:t>
            </a:r>
            <a:r>
              <a:rPr lang="de-DE" dirty="0" err="1" smtClean="0"/>
              <a:t>Arthr</a:t>
            </a:r>
            <a:endParaRPr lang="de-DE" dirty="0" smtClean="0"/>
          </a:p>
          <a:p>
            <a:r>
              <a:rPr lang="de-DE" dirty="0" smtClean="0"/>
              <a:t>Blue: </a:t>
            </a:r>
            <a:r>
              <a:rPr lang="de-DE" dirty="0" err="1" smtClean="0"/>
              <a:t>Podagr</a:t>
            </a:r>
            <a:endParaRPr lang="de-DE" dirty="0" smtClean="0"/>
          </a:p>
          <a:p>
            <a:r>
              <a:rPr lang="de-DE" dirty="0" smtClean="0"/>
              <a:t>Yellow: </a:t>
            </a:r>
            <a:r>
              <a:rPr lang="de-DE" dirty="0" err="1" smtClean="0"/>
              <a:t>Podalg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- The </a:t>
            </a:r>
            <a:r>
              <a:rPr lang="de-DE" dirty="0" err="1" smtClean="0"/>
              <a:t>stems</a:t>
            </a:r>
            <a:r>
              <a:rPr lang="de-DE" dirty="0" smtClean="0"/>
              <a:t> </a:t>
            </a:r>
            <a:r>
              <a:rPr lang="de-DE" dirty="0" err="1" smtClean="0"/>
              <a:t>co-exist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Arthr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Podagr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25" y="66475"/>
            <a:ext cx="8384875" cy="682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Genres: Pearson </a:t>
            </a:r>
            <a:r>
              <a:rPr lang="de-DE" dirty="0" err="1" smtClean="0"/>
              <a:t>product</a:t>
            </a:r>
            <a:r>
              <a:rPr lang="de-DE" dirty="0" smtClean="0"/>
              <a:t>-moment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62641" y="3148641"/>
            <a:ext cx="76688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Medical treatises (med in the TLG)</a:t>
            </a:r>
            <a:endParaRPr lang="en-US" u="sng" dirty="0"/>
          </a:p>
          <a:p>
            <a:r>
              <a:rPr lang="en-US" dirty="0"/>
              <a:t>r	</a:t>
            </a:r>
            <a:r>
              <a:rPr lang="en-US" dirty="0" err="1">
                <a:solidFill>
                  <a:srgbClr val="FF0000"/>
                </a:solidFill>
              </a:rPr>
              <a:t>arthr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podagr</a:t>
            </a:r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cheiralg</a:t>
            </a:r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cheiragr</a:t>
            </a: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podalg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med	0,313	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-0,029	-0,105</a:t>
            </a: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-0,113</a:t>
            </a: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-0,341</a:t>
            </a:r>
          </a:p>
          <a:p>
            <a:endParaRPr lang="en-US" dirty="0" smtClean="0"/>
          </a:p>
          <a:p>
            <a:r>
              <a:rPr lang="en-US" u="sng" dirty="0" smtClean="0"/>
              <a:t>Historical works (</a:t>
            </a:r>
            <a:r>
              <a:rPr lang="en-US" u="sng" dirty="0" err="1" smtClean="0"/>
              <a:t>hist</a:t>
            </a:r>
            <a:r>
              <a:rPr lang="en-US" u="sng" dirty="0" smtClean="0"/>
              <a:t>, </a:t>
            </a:r>
            <a:r>
              <a:rPr lang="en-US" u="sng" dirty="0" err="1" smtClean="0"/>
              <a:t>chronol</a:t>
            </a:r>
            <a:r>
              <a:rPr lang="en-US" u="sng" dirty="0" smtClean="0"/>
              <a:t> in the TLG)</a:t>
            </a:r>
            <a:endParaRPr lang="en-US" u="sng" dirty="0"/>
          </a:p>
          <a:p>
            <a:r>
              <a:rPr lang="en-US" dirty="0"/>
              <a:t>r	</a:t>
            </a:r>
            <a:r>
              <a:rPr lang="en-US" dirty="0" err="1">
                <a:solidFill>
                  <a:srgbClr val="00B050"/>
                </a:solidFill>
              </a:rPr>
              <a:t>podalg</a:t>
            </a:r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cheiralg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cheiragr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arthr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podagr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 smtClean="0"/>
              <a:t>hist</a:t>
            </a:r>
            <a:r>
              <a:rPr lang="en-US" dirty="0"/>
              <a:t>	0,213	0,099	0,008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-0,061	-0,095</a:t>
            </a:r>
          </a:p>
          <a:p>
            <a:endParaRPr lang="en-US" dirty="0" smtClean="0"/>
          </a:p>
          <a:p>
            <a:r>
              <a:rPr lang="en-US" u="sng" dirty="0" smtClean="0"/>
              <a:t>Theological works (</a:t>
            </a:r>
            <a:r>
              <a:rPr lang="en-US" u="sng" dirty="0" err="1" smtClean="0"/>
              <a:t>scr.eccl</a:t>
            </a:r>
            <a:r>
              <a:rPr lang="en-US" u="sng" dirty="0" smtClean="0"/>
              <a:t>, </a:t>
            </a:r>
            <a:r>
              <a:rPr lang="en-US" u="sng" dirty="0" err="1" smtClean="0"/>
              <a:t>theol</a:t>
            </a:r>
            <a:r>
              <a:rPr lang="en-US" u="sng" dirty="0" smtClean="0"/>
              <a:t>, </a:t>
            </a:r>
            <a:r>
              <a:rPr lang="en-US" u="sng" dirty="0" err="1" smtClean="0"/>
              <a:t>caten</a:t>
            </a:r>
            <a:r>
              <a:rPr lang="en-US" u="sng" dirty="0" smtClean="0"/>
              <a:t>, </a:t>
            </a:r>
            <a:r>
              <a:rPr lang="en-US" u="sng" dirty="0" err="1" smtClean="0"/>
              <a:t>relig</a:t>
            </a:r>
            <a:r>
              <a:rPr lang="en-US" u="sng" dirty="0" smtClean="0"/>
              <a:t> and some other in the TLG)</a:t>
            </a:r>
            <a:endParaRPr lang="en-US" u="sng" dirty="0"/>
          </a:p>
          <a:p>
            <a:r>
              <a:rPr lang="en-US" dirty="0"/>
              <a:t>r	</a:t>
            </a:r>
            <a:r>
              <a:rPr lang="en-US" dirty="0" err="1">
                <a:solidFill>
                  <a:srgbClr val="00B050"/>
                </a:solidFill>
              </a:rPr>
              <a:t>podalg</a:t>
            </a:r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cheiralg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cheiragr</a:t>
            </a: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arthr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podagr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 smtClean="0"/>
              <a:t>theol</a:t>
            </a:r>
            <a:r>
              <a:rPr lang="en-US" dirty="0"/>
              <a:t>	0,121	0,065	0,017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-0,047	-0,047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62641" y="1966390"/>
            <a:ext cx="10394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Pearson product-moment correlation coefficient</a:t>
            </a:r>
            <a:r>
              <a:rPr lang="en-GB" dirty="0"/>
              <a:t> </a:t>
            </a:r>
            <a:r>
              <a:rPr lang="en-GB" dirty="0" smtClean="0"/>
              <a:t>(</a:t>
            </a:r>
            <a:r>
              <a:rPr lang="en-GB" dirty="0"/>
              <a:t>sometimes referred to as the </a:t>
            </a:r>
            <a:r>
              <a:rPr lang="en-GB" b="1" dirty="0"/>
              <a:t>PPMCC</a:t>
            </a:r>
            <a:r>
              <a:rPr lang="en-GB" dirty="0"/>
              <a:t> or </a:t>
            </a:r>
            <a:r>
              <a:rPr lang="en-GB" b="1" dirty="0"/>
              <a:t>PCC</a:t>
            </a:r>
            <a:r>
              <a:rPr lang="en-GB" dirty="0"/>
              <a:t> </a:t>
            </a:r>
            <a:r>
              <a:rPr lang="en-GB" dirty="0" err="1"/>
              <a:t>or</a:t>
            </a:r>
            <a:r>
              <a:rPr lang="en-GB" b="1" dirty="0" err="1"/>
              <a:t>Pearson's</a:t>
            </a:r>
            <a:r>
              <a:rPr lang="en-GB" b="1" dirty="0"/>
              <a:t> </a:t>
            </a:r>
            <a:r>
              <a:rPr lang="en-GB" b="1" i="1" dirty="0"/>
              <a:t>r</a:t>
            </a:r>
            <a:r>
              <a:rPr lang="en-GB" dirty="0"/>
              <a:t>) is a measure of the linear </a:t>
            </a:r>
            <a:r>
              <a:rPr lang="en-GB" dirty="0" smtClean="0"/>
              <a:t>correlation</a:t>
            </a:r>
            <a:r>
              <a:rPr lang="en-GB" dirty="0"/>
              <a:t> (dependence) between two variables </a:t>
            </a:r>
            <a:r>
              <a:rPr lang="en-GB" i="1" dirty="0"/>
              <a:t>X</a:t>
            </a:r>
            <a:r>
              <a:rPr lang="en-GB" dirty="0"/>
              <a:t> and </a:t>
            </a:r>
            <a:r>
              <a:rPr lang="en-GB" i="1" dirty="0"/>
              <a:t>Y</a:t>
            </a:r>
            <a:r>
              <a:rPr lang="en-GB" dirty="0"/>
              <a:t>, giving a value between +1 and −1 inclusive, where 1 is total positive correlation, 0 is no correlation, and −1 is total negative correlation.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Morphology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8" y="1710928"/>
            <a:ext cx="340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68" y="1710928"/>
            <a:ext cx="340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68" y="1710928"/>
            <a:ext cx="340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87" y="4765350"/>
            <a:ext cx="1429349" cy="16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49" y="4710023"/>
            <a:ext cx="1472795" cy="166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r>
              <a:rPr lang="de-DE" dirty="0" smtClean="0"/>
              <a:t>: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dictionaries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511542"/>
              </p:ext>
            </p:extLst>
          </p:nvPr>
        </p:nvGraphicFramePr>
        <p:xfrm>
          <a:off x="1380227" y="1759788"/>
          <a:ext cx="7496354" cy="4333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816"/>
                <a:gridCol w="648513"/>
                <a:gridCol w="2149052"/>
                <a:gridCol w="3484973"/>
              </a:tblGrid>
              <a:tr h="196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Lemma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WB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Bedeutungen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angeführte Textstellen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393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ἀρθρῖτις</a:t>
                      </a:r>
                      <a:r>
                        <a:rPr lang="en-GB" sz="1200">
                          <a:effectLst/>
                        </a:rPr>
                        <a:t> f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Pape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sc. νόσος, Gliederkrankheit, Gicht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Hdn. 3, 14, 4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Medic.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7878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ἀρθρῖτις f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LSJ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of or in the joints, </a:t>
                      </a:r>
                      <a:r>
                        <a:rPr lang="de-DE" sz="1200" dirty="0" err="1">
                          <a:effectLst/>
                        </a:rPr>
                        <a:t>νόσος</a:t>
                      </a:r>
                      <a:r>
                        <a:rPr lang="en-GB" sz="1200" dirty="0">
                          <a:effectLst/>
                        </a:rPr>
                        <a:t>; </a:t>
                      </a:r>
                      <a:r>
                        <a:rPr lang="de-DE" sz="1200" dirty="0">
                          <a:effectLst/>
                        </a:rPr>
                        <a:t>ἡ ἀ</a:t>
                      </a:r>
                      <a:r>
                        <a:rPr lang="en-GB" sz="1200" dirty="0">
                          <a:effectLst/>
                        </a:rPr>
                        <a:t>. gout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Hp.Aff.30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Hp.Aph.3.16 (pl.)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Aret.SD2.12  etc</a:t>
                      </a:r>
                      <a:r>
                        <a:rPr lang="en-GB" sz="1200" dirty="0">
                          <a:effectLst/>
                        </a:rPr>
                        <a:t>.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393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ἀρθριτικός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ή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όν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Durling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diseased in the joints, gouty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393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ποδάγρα</a:t>
                      </a:r>
                      <a:r>
                        <a:rPr lang="en-GB" sz="1200" dirty="0">
                          <a:effectLst/>
                        </a:rPr>
                        <a:t> f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LSJ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II. foot disease of dogs, oxen, horses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Arist.HA604a5,14,23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393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ποδάγρα f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Pape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2) gichtische Lähmung der Füße, Podagra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Plut</a:t>
                      </a:r>
                      <a:r>
                        <a:rPr lang="de-DE" sz="1200" dirty="0">
                          <a:effectLst/>
                        </a:rPr>
                        <a:t>. </a:t>
                      </a:r>
                      <a:r>
                        <a:rPr lang="de-DE" sz="1200" dirty="0" err="1">
                          <a:effectLst/>
                        </a:rPr>
                        <a:t>Sull</a:t>
                      </a:r>
                      <a:r>
                        <a:rPr lang="de-DE" sz="1200" dirty="0">
                          <a:effectLst/>
                        </a:rPr>
                        <a:t>. 26</a:t>
                      </a: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Luc.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196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ποδάγρα </a:t>
                      </a:r>
                      <a:r>
                        <a:rPr lang="de-DE" sz="1200">
                          <a:effectLst/>
                        </a:rPr>
                        <a:t>f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Durling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gout</a:t>
                      </a:r>
                      <a:r>
                        <a:rPr lang="de-DE" sz="1200" dirty="0">
                          <a:effectLst/>
                        </a:rPr>
                        <a:t>, </a:t>
                      </a:r>
                      <a:r>
                        <a:rPr lang="de-DE" sz="1200" dirty="0" err="1">
                          <a:effectLst/>
                        </a:rPr>
                        <a:t>of</a:t>
                      </a:r>
                      <a:r>
                        <a:rPr lang="de-DE" sz="1200" dirty="0">
                          <a:effectLst/>
                        </a:rPr>
                        <a:t> human </a:t>
                      </a:r>
                      <a:r>
                        <a:rPr lang="de-DE" sz="1200" dirty="0" err="1">
                          <a:effectLst/>
                        </a:rPr>
                        <a:t>beings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5909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ποδαγρία</a:t>
                      </a:r>
                      <a:r>
                        <a:rPr lang="de-DE" sz="1200" dirty="0">
                          <a:effectLst/>
                        </a:rPr>
                        <a:t> f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Trapp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Fußgicht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NChonPar 749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EustH I 332,19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ScholAr 324,31,34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5909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ποδαγρίτης </a:t>
                      </a:r>
                      <a:r>
                        <a:rPr lang="de-DE" sz="1200" dirty="0">
                          <a:effectLst/>
                        </a:rPr>
                        <a:t>m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BZ 2 1893 524-5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 </a:t>
                      </a:r>
                      <a:r>
                        <a:rPr lang="de-DE" sz="1200" dirty="0" err="1">
                          <a:effectLst/>
                        </a:rPr>
                        <a:t>Fußgicht</a:t>
                      </a:r>
                      <a:r>
                        <a:rPr lang="de-DE" sz="1200" dirty="0">
                          <a:effectLst/>
                        </a:rPr>
                        <a:t> Erkrankter, 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Leviticus </a:t>
                      </a:r>
                      <a:r>
                        <a:rPr lang="en-GB" sz="1200" dirty="0" err="1">
                          <a:effectLst/>
                        </a:rPr>
                        <a:t>rabba</a:t>
                      </a:r>
                      <a:r>
                        <a:rPr lang="en-GB" sz="1200" dirty="0">
                          <a:effectLst/>
                        </a:rPr>
                        <a:t> c. 5,6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  <a:tr h="393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ποδαγράω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LSJ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have gout in the feet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Ar.Pl.559</a:t>
                      </a: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Pl.Alc.2.139e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623" marR="526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r>
              <a:rPr lang="de-DE" dirty="0" smtClean="0"/>
              <a:t>: </a:t>
            </a:r>
            <a:r>
              <a:rPr lang="de-DE" dirty="0" err="1" smtClean="0"/>
              <a:t>dictionaries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5902883" cy="4023360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92576820"/>
              </p:ext>
            </p:extLst>
          </p:nvPr>
        </p:nvGraphicFramePr>
        <p:xfrm>
          <a:off x="7349706" y="2027206"/>
          <a:ext cx="4761782" cy="3830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68233"/>
              </p:ext>
            </p:extLst>
          </p:nvPr>
        </p:nvGraphicFramePr>
        <p:xfrm>
          <a:off x="175364" y="1678487"/>
          <a:ext cx="7177413" cy="51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24"/>
                <a:gridCol w="1139019"/>
                <a:gridCol w="4725670"/>
              </a:tblGrid>
              <a:tr h="483794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Stems</a:t>
                      </a:r>
                      <a:r>
                        <a:rPr lang="de-DE" sz="1600" dirty="0" smtClean="0"/>
                        <a:t> (5)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Words</a:t>
                      </a:r>
                      <a:endParaRPr lang="de-DE" sz="1600" dirty="0" smtClean="0"/>
                    </a:p>
                    <a:p>
                      <a:r>
                        <a:rPr lang="de-DE" sz="1600" dirty="0" smtClean="0"/>
                        <a:t>(1572)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14230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Podagr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55%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Seems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be</a:t>
                      </a:r>
                      <a:r>
                        <a:rPr lang="de-DE" sz="1600" baseline="0" dirty="0" smtClean="0"/>
                        <a:t> a </a:t>
                      </a:r>
                      <a:r>
                        <a:rPr lang="de-DE" sz="1600" dirty="0" smtClean="0"/>
                        <a:t>neutral </a:t>
                      </a:r>
                      <a:r>
                        <a:rPr lang="de-DE" sz="1600" baseline="0" dirty="0" err="1" smtClean="0"/>
                        <a:t>word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‚</a:t>
                      </a:r>
                      <a:r>
                        <a:rPr lang="de-DE" sz="1600" baseline="0" dirty="0" err="1" smtClean="0"/>
                        <a:t>gout</a:t>
                      </a:r>
                      <a:r>
                        <a:rPr lang="de-DE" sz="1600" baseline="0" dirty="0" smtClean="0"/>
                        <a:t>‘ (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feet</a:t>
                      </a:r>
                      <a:r>
                        <a:rPr lang="de-DE" sz="1600" baseline="0" dirty="0" smtClean="0"/>
                        <a:t>), </a:t>
                      </a:r>
                      <a:r>
                        <a:rPr lang="de-DE" sz="1600" baseline="0" dirty="0" err="1" smtClean="0"/>
                        <a:t>used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throughout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whole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period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from</a:t>
                      </a:r>
                      <a:r>
                        <a:rPr lang="de-DE" sz="1600" baseline="0" dirty="0" smtClean="0"/>
                        <a:t> 5 B.C-15 A.D. </a:t>
                      </a:r>
                      <a:r>
                        <a:rPr lang="de-DE" sz="1600" baseline="0" dirty="0" smtClean="0"/>
                        <a:t>. </a:t>
                      </a:r>
                      <a:r>
                        <a:rPr lang="de-DE" sz="1600" dirty="0" smtClean="0"/>
                        <a:t>Peaks</a:t>
                      </a:r>
                      <a:r>
                        <a:rPr lang="de-DE" sz="1600" baseline="0" dirty="0" smtClean="0"/>
                        <a:t> in 2, 4, 6 A.D., </a:t>
                      </a:r>
                      <a:r>
                        <a:rPr lang="de-DE" sz="1600" baseline="0" dirty="0" err="1" smtClean="0"/>
                        <a:t>probably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connected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rise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medical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knowledge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attested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same time</a:t>
                      </a:r>
                      <a:endParaRPr lang="en-US" sz="1600" dirty="0"/>
                    </a:p>
                  </a:txBody>
                  <a:tcPr/>
                </a:tc>
              </a:tr>
              <a:tr h="889381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Arthr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Medical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term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Pearson's</a:t>
                      </a:r>
                      <a:r>
                        <a:rPr lang="de-DE" sz="1600" baseline="0" dirty="0" smtClean="0"/>
                        <a:t> r 0,313).</a:t>
                      </a:r>
                      <a:r>
                        <a:rPr lang="de-DE" sz="1600" dirty="0" smtClean="0"/>
                        <a:t> Peaks</a:t>
                      </a:r>
                      <a:r>
                        <a:rPr lang="de-DE" sz="1600" baseline="0" dirty="0" smtClean="0"/>
                        <a:t> in 2, 4, 6 A.D. </a:t>
                      </a:r>
                      <a:r>
                        <a:rPr lang="de-DE" sz="1600" baseline="0" dirty="0" err="1" smtClean="0"/>
                        <a:t>Has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no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verb</a:t>
                      </a:r>
                      <a:r>
                        <a:rPr lang="de-DE" sz="1600" baseline="0" dirty="0" smtClean="0"/>
                        <a:t>!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889381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Podalg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Non-</a:t>
                      </a:r>
                      <a:r>
                        <a:rPr lang="de-DE" sz="1600" dirty="0" err="1" smtClean="0"/>
                        <a:t>medical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term</a:t>
                      </a:r>
                      <a:r>
                        <a:rPr lang="de-DE" sz="1600" dirty="0" smtClean="0"/>
                        <a:t> (</a:t>
                      </a:r>
                      <a:r>
                        <a:rPr lang="en-GB" sz="1600" dirty="0" err="1" smtClean="0"/>
                        <a:t>Pearsons's</a:t>
                      </a:r>
                      <a:r>
                        <a:rPr lang="en-GB" sz="1600" dirty="0" smtClean="0"/>
                        <a:t> r history 0,213, theology 0,121</a:t>
                      </a:r>
                      <a:r>
                        <a:rPr lang="de-DE" sz="1600" dirty="0" smtClean="0"/>
                        <a:t>), </a:t>
                      </a:r>
                      <a:r>
                        <a:rPr lang="de-DE" sz="1600" dirty="0" err="1" smtClean="0"/>
                        <a:t>used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with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respect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emperors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evenly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distributed</a:t>
                      </a:r>
                      <a:endParaRPr lang="en-US" sz="1600" dirty="0"/>
                    </a:p>
                  </a:txBody>
                  <a:tcPr/>
                </a:tc>
              </a:tr>
              <a:tr h="44799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Cheiragr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2,3%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Late</a:t>
                      </a:r>
                      <a:r>
                        <a:rPr lang="de-DE" sz="1600" dirty="0" smtClean="0"/>
                        <a:t> rare </a:t>
                      </a:r>
                      <a:r>
                        <a:rPr lang="de-DE" sz="1600" baseline="0" dirty="0" err="1" smtClean="0"/>
                        <a:t>word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first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dated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example</a:t>
                      </a:r>
                      <a:r>
                        <a:rPr lang="de-DE" sz="1600" baseline="0" dirty="0" smtClean="0"/>
                        <a:t> 9 A.D.</a:t>
                      </a:r>
                      <a:endParaRPr lang="en-US" sz="1600" dirty="0"/>
                    </a:p>
                  </a:txBody>
                  <a:tcPr/>
                </a:tc>
              </a:tr>
              <a:tr h="889381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Cheiralg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0,5%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Extremely</a:t>
                      </a:r>
                      <a:r>
                        <a:rPr lang="de-DE" sz="1600" baseline="0" dirty="0" smtClean="0"/>
                        <a:t> r</a:t>
                      </a:r>
                      <a:r>
                        <a:rPr lang="de-DE" sz="1600" dirty="0" smtClean="0"/>
                        <a:t>are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that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appears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only</a:t>
                      </a:r>
                      <a:r>
                        <a:rPr lang="de-DE" sz="1600" baseline="0" dirty="0" smtClean="0"/>
                        <a:t> in </a:t>
                      </a:r>
                      <a:r>
                        <a:rPr lang="de-DE" sz="1600" baseline="0" dirty="0" err="1" smtClean="0"/>
                        <a:t>couple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podalg</a:t>
                      </a:r>
                      <a:r>
                        <a:rPr lang="de-DE" sz="1600" baseline="0" dirty="0" smtClean="0"/>
                        <a:t> (in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context</a:t>
                      </a:r>
                      <a:r>
                        <a:rPr lang="de-DE" sz="1600" baseline="0" dirty="0" smtClean="0"/>
                        <a:t> ‚</a:t>
                      </a:r>
                      <a:r>
                        <a:rPr lang="de-DE" sz="1600" baseline="0" dirty="0" err="1" smtClean="0"/>
                        <a:t>gouty</a:t>
                      </a:r>
                      <a:r>
                        <a:rPr lang="de-DE" sz="1600" baseline="0" dirty="0" smtClean="0"/>
                        <a:t> in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feet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u="sng" baseline="0" dirty="0" err="1" smtClean="0"/>
                        <a:t>and</a:t>
                      </a:r>
                      <a:r>
                        <a:rPr lang="de-DE" sz="1600" u="sng" baseline="0" dirty="0" smtClean="0"/>
                        <a:t> in </a:t>
                      </a:r>
                      <a:r>
                        <a:rPr lang="de-DE" sz="1600" u="sng" baseline="0" dirty="0" err="1" smtClean="0"/>
                        <a:t>the</a:t>
                      </a:r>
                      <a:r>
                        <a:rPr lang="de-DE" sz="1600" u="sng" baseline="0" dirty="0" smtClean="0"/>
                        <a:t> </a:t>
                      </a:r>
                      <a:r>
                        <a:rPr lang="de-DE" sz="1600" u="sng" baseline="0" dirty="0" err="1" smtClean="0"/>
                        <a:t>hands</a:t>
                      </a:r>
                      <a:r>
                        <a:rPr lang="de-DE" sz="1600" baseline="0" dirty="0" smtClean="0"/>
                        <a:t>‘)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14604" y="2242868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Concept</a:t>
            </a:r>
            <a:r>
              <a:rPr lang="de-DE" dirty="0" smtClean="0"/>
              <a:t> ‚</a:t>
            </a:r>
            <a:r>
              <a:rPr lang="de-DE" dirty="0" err="1" smtClean="0"/>
              <a:t>gout</a:t>
            </a:r>
            <a:r>
              <a:rPr lang="de-DE" dirty="0" smtClean="0"/>
              <a:t>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790739" cy="402336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‚</a:t>
            </a:r>
            <a:r>
              <a:rPr lang="de-DE" dirty="0" err="1" smtClean="0"/>
              <a:t>Ancient</a:t>
            </a:r>
            <a:r>
              <a:rPr lang="de-DE" dirty="0" smtClean="0"/>
              <a:t> </a:t>
            </a:r>
            <a:r>
              <a:rPr lang="de-DE" dirty="0" err="1" smtClean="0"/>
              <a:t>Greek</a:t>
            </a:r>
            <a:r>
              <a:rPr lang="de-DE" dirty="0" smtClean="0"/>
              <a:t>‘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tradition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Time: 8 B.C. – 15/16 A.D.</a:t>
            </a:r>
          </a:p>
          <a:p>
            <a:r>
              <a:rPr lang="de-DE" dirty="0" smtClean="0"/>
              <a:t>Space: Eastern </a:t>
            </a:r>
            <a:r>
              <a:rPr lang="de-DE" dirty="0" err="1" smtClean="0"/>
              <a:t>Mediterranian</a:t>
            </a:r>
            <a:r>
              <a:rPr lang="de-DE" dirty="0" smtClean="0"/>
              <a:t> (</a:t>
            </a:r>
            <a:r>
              <a:rPr lang="de-DE" dirty="0" err="1" smtClean="0"/>
              <a:t>Greece</a:t>
            </a:r>
            <a:r>
              <a:rPr lang="de-DE" dirty="0" smtClean="0"/>
              <a:t>, </a:t>
            </a:r>
            <a:r>
              <a:rPr lang="de-DE" dirty="0" err="1" smtClean="0"/>
              <a:t>Near</a:t>
            </a:r>
            <a:r>
              <a:rPr lang="de-DE" dirty="0" smtClean="0"/>
              <a:t> East, Egypt, </a:t>
            </a:r>
            <a:r>
              <a:rPr lang="de-DE" dirty="0" err="1" smtClean="0"/>
              <a:t>Cyprus</a:t>
            </a:r>
            <a:r>
              <a:rPr lang="de-DE" dirty="0" smtClean="0"/>
              <a:t>, </a:t>
            </a:r>
            <a:r>
              <a:rPr lang="de-DE" dirty="0" err="1" smtClean="0"/>
              <a:t>Creta</a:t>
            </a:r>
            <a:r>
              <a:rPr lang="de-DE" dirty="0" smtClean="0"/>
              <a:t> et al.)</a:t>
            </a:r>
          </a:p>
          <a:p>
            <a:endParaRPr lang="de-DE" dirty="0" smtClean="0"/>
          </a:p>
          <a:p>
            <a:r>
              <a:rPr lang="de-DE" dirty="0" smtClean="0"/>
              <a:t>HOW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in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?</a:t>
            </a:r>
          </a:p>
          <a:p>
            <a:r>
              <a:rPr lang="de-DE" dirty="0"/>
              <a:t>=&gt;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? </a:t>
            </a:r>
          </a:p>
          <a:p>
            <a:r>
              <a:rPr lang="de-DE" dirty="0" smtClean="0"/>
              <a:t>=&gt;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ideas</a:t>
            </a:r>
            <a:r>
              <a:rPr lang="de-DE" dirty="0" smtClean="0"/>
              <a:t>/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expressed</a:t>
            </a:r>
            <a:r>
              <a:rPr lang="de-DE" dirty="0" smtClean="0"/>
              <a:t>?</a:t>
            </a:r>
            <a:endParaRPr lang="hr-HR" dirty="0"/>
          </a:p>
        </p:txBody>
      </p:sp>
      <p:pic>
        <p:nvPicPr>
          <p:cNvPr id="1030" name="Picture 6" descr="http://www.sagalassos.be/files/maps/Situation_Maps/medium/Overview_Map_Eastern_Mediterranean_Sea_using_elevation_(English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03" y="2252901"/>
            <a:ext cx="5447094" cy="392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research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Python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to</a:t>
            </a:r>
            <a:r>
              <a:rPr lang="de-DE" dirty="0" smtClean="0"/>
              <a:t> check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coocurrences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establish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token</a:t>
            </a:r>
            <a:r>
              <a:rPr lang="de-DE" dirty="0" smtClean="0"/>
              <a:t>/</a:t>
            </a:r>
            <a:r>
              <a:rPr lang="de-DE" dirty="0" err="1" smtClean="0"/>
              <a:t>stem</a:t>
            </a:r>
            <a:r>
              <a:rPr lang="de-DE" dirty="0" smtClean="0"/>
              <a:t>/etc.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automatize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routines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-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81" y="2286000"/>
            <a:ext cx="10793799" cy="4023360"/>
          </a:xfrm>
        </p:spPr>
        <p:txBody>
          <a:bodyPr/>
          <a:lstStyle/>
          <a:p>
            <a:r>
              <a:rPr lang="de-DE" dirty="0" smtClean="0"/>
              <a:t>HOW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?</a:t>
            </a:r>
          </a:p>
          <a:p>
            <a:endParaRPr lang="de-DE" dirty="0" smtClean="0"/>
          </a:p>
          <a:p>
            <a:r>
              <a:rPr lang="de-DE" dirty="0" smtClean="0"/>
              <a:t>=&gt;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 smtClean="0"/>
              <a:t>? =&gt; </a:t>
            </a:r>
            <a:r>
              <a:rPr lang="de-DE" dirty="0" err="1" smtClean="0">
                <a:solidFill>
                  <a:srgbClr val="FF0000"/>
                </a:solidFill>
              </a:rPr>
              <a:t>track</a:t>
            </a:r>
            <a:r>
              <a:rPr lang="de-DE" dirty="0" smtClean="0">
                <a:solidFill>
                  <a:srgbClr val="FF0000"/>
                </a:solidFill>
              </a:rPr>
              <a:t> a </a:t>
            </a:r>
            <a:r>
              <a:rPr lang="de-DE" dirty="0" err="1" smtClean="0">
                <a:solidFill>
                  <a:srgbClr val="FF0000"/>
                </a:solidFill>
              </a:rPr>
              <a:t>word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usage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corpus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=&gt;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 smtClean="0"/>
              <a:t>ideas</a:t>
            </a:r>
            <a:r>
              <a:rPr lang="de-DE" dirty="0" smtClean="0"/>
              <a:t>/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/>
              <a:t>expressed</a:t>
            </a:r>
            <a:r>
              <a:rPr lang="de-DE" dirty="0" smtClean="0"/>
              <a:t>?  =&gt;  </a:t>
            </a:r>
            <a:r>
              <a:rPr lang="de-DE" dirty="0" err="1" smtClean="0">
                <a:solidFill>
                  <a:srgbClr val="FF0000"/>
                </a:solidFill>
              </a:rPr>
              <a:t>track</a:t>
            </a:r>
            <a:r>
              <a:rPr lang="de-DE" dirty="0" smtClean="0">
                <a:solidFill>
                  <a:srgbClr val="FF0000"/>
                </a:solidFill>
              </a:rPr>
              <a:t> a </a:t>
            </a:r>
            <a:r>
              <a:rPr lang="de-DE" dirty="0" err="1" smtClean="0">
                <a:solidFill>
                  <a:srgbClr val="FF0000"/>
                </a:solidFill>
              </a:rPr>
              <a:t>bunch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words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corpus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Introduction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15" y="1647103"/>
            <a:ext cx="2019300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95" y="2800311"/>
            <a:ext cx="3873719" cy="1941312"/>
          </a:xfrm>
          <a:prstGeom prst="rect">
            <a:avLst/>
          </a:prstGeom>
        </p:spPr>
      </p:pic>
      <p:sp>
        <p:nvSpPr>
          <p:cNvPr id="6" name="AutoShape 2" descr="data:image/jpeg;base64,/9j/4AAQSkZJRgABAQAAAQABAAD/2wCEAAkGBxQTEhUUExMWFhQXGSAbGBgYGSAgIBwfHSAcHSAdHSEcICggIBwmHxocIjEiJikrLi4uHR8zODMtNygtLisBCgoKDg0OGxAQGywkICQsLCwsLCwsLCwsLCwsLCwsLCwsLCwsLCwsLCwsLCwsLCwsLCwsLCwsLCwsLCwsLCwsLP/AABEIALcBEwMBIgACEQEDEQH/xAAcAAACAgMBAQAAAAAAAAAAAAAEBQMGAAIHAQj/xABCEAACAQIEBAQEBAQFAQcFAAABAhEDIQAEEjEFIkFRBhNhcTKBkaFCscHwFCPR4QcVUmLxkhYzU3KCosIkNESy0//EABgBAAMBAQAAAAAAAAAAAAAAAAECAwAE/8QAIREAAgMAAwEBAAMBAAAAAAAAAAECESEDEjFBURNhcSL/2gAMAwEAAhEDEQA/AD83n3qGdUASYH7viE1XIsSAB0Me0f3xGdKAlunRenfUdo9jgdgZBiL7SNj9v+d8ROoNpZ+oBzFgO+0z+u2Nc3nOUmS1/lff2i/rvgYzqAm0wB097dv1xBxRtBBBkD6fv++MlpvlsJ4JnvLqMysxBXSAdhbcevT5DDPLcYqM0cp/t7fu+K9wyspLW3O3/Pr+uJeI19LA6AxGxPfad74MloFJJDwcRcNF2npP3t7YHqceqAGQwI/3D+lxiKlmCy6gBvBH7/XEWZZiQ2wE272NjbvBkxsMLQbzDQ8VUh9QIjmm4JG5JJABF+3bAGZzuqYg2t3tHbr+d++GD0NRBOkGbdxtt2gnr/TAtTMUQSCygdrSCbWPTp09MDqibhYroyVcCW1DYm3tEfu+EnEEakBAJXcEbA77jFmekEQsp1kSTBjqQN+kQfl64Wa10yG0n/dEHex9N/6YdSojJNZIEy1bVZyJi0EfoDhtQRkK+WTOqdW/pNgB8jGIcrlKdMXANt+s3+5sfkcTLmKZQy0EEgC3yMWI2+/TCt34Tr6gHP1ujKsatwIvteDpm33wFmQWvMMtj1/dhgyrnaEKxTWRYHoCYHNcyOvcdDifOZRdRYroj4oFiPikdbek/YYK5P1AaYBlONOugBfhtEXYGIPeYkdtsELxIn4xv0I77fY48y9LQPiDHoxAsD09cA5imVIbUdPW/ft6Wn6DthukXpSL+MZZZ3QkD4N5EfT3/vjXNcYEQkA7XB+n7jC7J5hY0kkwZmYiL/D6zt2wdV4fTaA1TSd1bYAXs3WBcWB3tjKNvScrTpEFbP6ATcib72+eB14yf9GnV8No1dz2P98XipQ4alFvJQ1qzrOtmYgNAPwmNIPT+2EOWZZVKcMDJIAiNJki9yQTPzGKOhmkL8rxCpUZP5e4gmP0t7R7YE4tkHJDsygtMALHff8AZ+eHOc4axEgsCASAIBO8QSwYtthQ/hjNNo0Uajysk6QInoxMXHXDRS9CkqwW5TKPMQCZ2B6fri7nhtI5YCplqlQ3ZPKHWAJfUCYG4BO84X0uAVKFJqmYUUgaic4hj3IGmYHLHzxaOH+J6VPLiKbPJI7THqb4Du7HjBetnMGyhLmSY3nr84Edb4c0PCdauFNCmGiQ2pgsE9puRHpiCpRAdnCkSTCkzHWZIEk/W/XFl4Dx6nlSCqszFYaSAlwDIAuTaIJGDKVCKr004b/h5mIAdEHfnv7WGGKf4f1B+FI9XbF3yfFKVWmHDLtJE7d5m+N8hnFrIHp3UkgHbYx+mJt2dC44soOb8E10VnVVLAGysxJ7ACd+k4rnEa2Zy7qp1o6mGTWTMgESRbY7DtjsYrgkgXIvY9D8/THHv8TuHOc1VrgqacIZ8xZ1EBYVZ1TyzYeuMoqQJQS8LFl+Ig6g5UVEKhhr1ADcXkyY62I97YsfC+CpUmovlgz1aN+p67z98cNy9Io6zAldY5gbRq/DME/6TedwMdU8PIvlayygx1Iv6D1jCvjUQrS5pQKiNVK3q2MxT2ztz7/vpjMCg0eAH0kffES6pgA7i8279j+g9cTl1Qcz6o3WNt7kEdO/tgdc677dDdRdSD+52wClBqIp06naZgFehvtI9Y2xXfEFcmoyg8qxJP1JH76YZ5rJOKZEASPwmJI7AXk/vtinZjMyGEx2v+p6/LBitF5HlDHhrsTsRff8/wB+ow6p1A4bUTIUwTcevrfCHglVQgGljqJmT1xb8vlECiYDP8IPr84/XGk9EhE3o1EsBIBG+kxGwm/vv2OPK1Z1YDct8ECPmen0I64kq1FoXcKVCm0j0m3bYR0+2NsznKnlSlBnqxyj8AnuxIHTY4CLOSQNTV0M5khRFgCLx6np6HviCrWyoIYGFueS8kn2j74H4lwPM5moDUroSQB5YGuDaVGkaQPWZvgjhfgfSjI1OvUjlbUyqptNiVuLwYO84ZRZFzk/PBdUzNOtKqSgFpEyIuLGwIED64H4tSZF1Kqtt25gDJgd4GHzeBaVKBz0p3VXJG3+oo/p+LfBS8CowFCghdjzNf8A9NX/AOOD/G2SlbOff5pqsd9x6E7R7HtgZ21NpWoD3JEC5IFyNR3UbWk9sdA/7PUNYUUaVzsaY6/+dD79cc08TZQU83XQAAB2hR0BuB7AEfLFIwURFCg3I5yjBVwFqBg2sRe5nYSB6D6jqcKwNXWkqumCZLA/FBWR0nYYrNAMD8JIbYwfQ8p/pgulW2gnfbr07W64E1YJYN6mbkgKIOwiwJOwg9MSeYAAtwvYfn+/TtgOhlaztqsF/wB7BbdDzRI9vTEeYzREACTtIM9Yt6b4yWUDWT5bh6mpIBMtIUsB/wAd74s2XyDaYq1E5UEIGNjpNmJAQD1J2E9MIeGZapVaw0j32kxtBPXt064e1PDmYep5jMtNWIDW5mABi0kd9+k26YMUmFIWVM35bAVDTKuIPlsGWbCOXYidgTv7YFPFlbzDSYk6eWJAB2mWIvEWvtjpnhPh1OmzKFB5IJIkmSu/yH2x54l8IZerTPlUKSVi6QywkgMC20AkqG3BwXCinTCleE/EYXM06TqxY0o1AySwCtBmLwGuT09cXKt4pisKS0TJGrUzQBvvAN7Hris8Q8H0sqVdq0ZhRqUBd55eYg3tJsPzxFVqecSQZYyWVZVB7KDYfu+MpxjjNfVUF+I/ENeuppeQppB4dhNtJU7k2kEdDv0tgLL0C9LyqVIaRzSxnRPxG69osd4FxiStxALR/htndhpAPKejAEm02scFcH4/VVWFOianc8xEdB1vafngOV/AppurKlm3dnIBJKyBYCwI67R+uB2zLXGgh52YHVYG4Eb4svG8tmPLFSjQWjLFCAoJiAw3NjOoH0KjpiPhtXMVGH8TTBKEMGIEyNiIH5YDYHC2NXOYOWEU0IZNJgEHSQB8WqZPtiuL4iqZal5NI6JuSJ3PYknpH0w147xlVVkZmv8AEADt9t++KBms1qsvw9B/Xv64EY2NN/ExqOJu2rnbmiexP63/ADx7kuGtU1HynqW0zoBAn8U7AiPe+POGcNZrGV+RP9gDaMPsqrrCea7Doik/YbYZS64hIRYufIU0QBaSllaWZxcggDTAY9QTPr6DFq4AHegLCAImTePphOckSdXk1ST7/P74feFCUcjyHE9dJN/p6d8aUsKpaaNw6/Qel8ZiztSBvpB+QxmJdx6EtWki/ExY7HVt8yenTrviKtnSoHlgDSAbXPbsBBgjpiOmIVlLkDp16zNhtfqegwPVohiFUB3IIJ/023F9p6TiVX6VtfCYuKiyzsBA7fXYkThHxDg1OpzSd41C49Pw9h0OLdwPh7qXkGo9oiIERvq2+K8xtsZxY8pwPVytBBtA5RfuZv8AbDq08FbT9Oe8B4G0kLDL6iL7QZ6YuGT4EWgGWI2Vbx6ybA79MXjLcAQAarxsosBhitEL8IAHUYfrfpN8lYimZbwdN3VBvBca27dbA/TDhfDVH8YNQxHMbfQf3w+jGpGHSJubYFRySJ8ChfYR9xf6jGnlgE/X9kf0wa37/e+IKguD+/rt2wQWVnxLTjQRY3vpPp+JTb5jFccs5m7x20MB/wBIDjFu49lWZlKjYG9x/wC5bfXFXzWXKlpF+8Bj/wBVMz9RhkN8N+D0NVUatxeJb22Y7XNtrdelO45w7LZ3zmlKGdSqygs0JVCsVUNOzQAJ6eo2uFOsaVF2US5IsC1gBBuQ0GZvB6fKu+E+J0hmTNEs+oQxcEBiRJgKL3nfphW9A/iKlnvB+eVZOUKi7cjoSdMnlAeSYBMATitJWJ5r23b+/tjrvjDxGSlF6QYHWXDEEFWpkDSVN4Icn2jvircYyruadaigAqoSygyFcu4eNRJAkA+nSMZaGXFSK/QzIYgtciwLCQYAiZv0iPyw4bh6Vq7gEIqhWAUTNoMXuSBquRGonoRgzw/wBajQlZkMn/8AFcorCxXVq0z7x+WJ/wDs8Gc1GqO4hGVlSDBmCAJPW99wd8Bg/jpBHBskQ5sulT3JBG8EGIMR9TviwcQzigoCwm5ABEkgfXYn6YBzXhnUjClnWGoAhGpuokKBdtM9OuKnQ8OZulXot5MmnOtlZSGmQDIMTB63xuPEFRot1Pj4oOSCgJiQQTtPaIxX8z4trPM1CF6FbfDt8yDBuMS5rJ1NRLpQpsetasggbG0k/bFWzdTm8svTIDfgjT2kARb3AtjS0XkDeMZ0vV1hmOrmN5+Vu/8AfA9DMQTBO8+u5/tgStUEte52jbpuZx5l2aQNp29Ra/tGF6kGhzSTVpJvpOpY7/v8sdR8HZBKVLkmGCt84v8AQyPljkuVzbnMrQChfxXBBICl7W6gWMR+eOw+EVPkgkETsD/c4Vqi3AtE3iCnP8UNiaqBR7Ktx1vJnpipZniHkiXIja2Ln4lUaKzmIFZWk+ioLesjHMON6KzloYlbQpG077bxP0GD9NySpg3FeIMXZzSKqdpWJtN57gzgrh3B3zABpKFBj063GFf8K9VkCp879e8k98dB4RwFEo1WXQuYghSWEByDpgtcEFWk+nph7BGPZjbI8EajlqnlqtOow+NAWg2hpJkAaWgcu8x1wtzfCX/lt5i8seYYYF46GHsCB2ucR5Hz6YLVqDVavwmoKwB0Ak3Gm+kyR798ALl8zTpVBUmoVcEB6vxppdd5mzMrAWuMardnRiVGmY8NZlW5aw3gGWBA9x6dsWXwnws5f+ZWctXa1ySFHpNz79dumB/DnCKnmtmKp+MArTbUSuoAkkSAJMiIJjqMWJqdPUNTDU0gDfVaYAG9gbDAbfhkvoYlK39seYFzNbLBjNCmxsdRUMTInc4zCdQlZ4Sq5gQ5P+rUB26GfkPYnbFg4JwBah1aW8teVehaD9YPXYYT+DODBmUFiSVlxERNoibTfHWcnkNIUgxEQABAA6fphUtFcmlpX/DXh/MUVqec6kNULIATyqTsQRA2FhbfFhyNOnPLzH/V/T9/PEufrFRAME9cJ2S89R269p/YPsMVE1osEGTe3QdsexhGmZYfijve3b2/fXElDiraoNx2jmjvvt8p9Bgi9WNdMH07dv3++uMIwPX4iiiZnsBhdV4/cKEOo3uRAHuJ+0++MZRbGrDr+/64FzNdVBYtAHWf12wkq5mo5Ms0dhyj5xzfMEjC7mPwT6xveLkAEN7mMaxlAsr1FibCbiSB/Y4qXiPTr1TPL/pPQn8SwPriHMt0LqpHTXb/AKF1x9BgSstML/3xHoqkL8tbKMMmGhL4sp1EWlmKZYU1XQxmDLEbXuCRj3ghapVXW9GpFyUPMBIAnkAbmYDfrhtw7xNQqF8toqOaZVahYKFIeSCACZ64ZcHymTHlihoV3UVdJ0aih1ALtrIDCbloK9LYWTGj+iqr4YWsmmseUVQYRhqAYKDqHRSFGxm/UiME5vhNLJUDVVWeihkoAH0CDqILkEieYyTB2EWww8V8TFCmobLiojmH1QFEXAJgiZGxEYUeL8+65fLvlkImOVFkBHW40wREx0/PCq/B5St2PeHZJANQshbVHQk9hsJ3tFycVDgniKitSrQqVFpmnVdKbXgDW3K0WEEWJ74S1PGecVihqMrC2jy1kdhGiflGLPwPK5p+fN06QpOpJ8xKYcg7agFkSeh73wzjgva2N8u5hvxSblR0i0G+KP4u4LV8/wDlrqVlBInSAZgmSe2kkAHYmN8J/EXDaqZystPQArQiiqisqgAAaWYFR1A9bY9oZviNAwGqbTDEMI78029sZKvormvB7nOEillwVoefvJjU20gqJjR0sCTI64qvifIKjny1FJ0halGCLlQwI+ISZIKhrQCJnFl4H48eNFWgpe81AYM3gadP62mcQtQfNatFA1n1sxYkwCehJgCwHyAwVaDKmsOdVqxJuZAt9MOOAmTJXUB2vbthtn/8O82AKg0tqJJC/hPaMQ5ng+eyrIvkkq0cyrqBP+4rdY/TGk0yEuOX4PPC+aapmU80aaIYlWKakAHKY7HcHTc+snHTqDsSdoPwwOnT2xTvCvC9CkS3OxLIwte/Lewk9vyxeabKqjoAMSu2X44OKKb/AIiOEyjS3lrVq6SwE30qR8uU45GuaZCQKisDv/z+mO7cX4W2Zo1ENLUuoVFBIhhBAKzt84vhBS8E5ZKbq1JTUIPMyiQYPwyLYZMnKDlITeAuEVWqeYyr5UXeZkm3LHWfbD3MLBZQojzCyzuBBj2Mu49j7453kM9nqVNVUV0UdPLMD6rg2p4jzjJK1yb20hTIiZ+GZ/rguO+hTUVRe2qSpDA7dJt8zE/KcC8Eo6zSzOqAaUBbjUW0yXEdCth1nCTwvmcyrK+aqVdJBZUaywLS/UcxELaYM7jForZ5Wq0lVmaSwYgqQbA369RtAv6W1NYU9C/O1ECT3ubnpbvgcmnVdVYFzTOtYkcygkEEQDYRGxkz6R8YpkppR2pu0HWsagAfXpuPrgXgWXrUaq1DmalQgzpYLBPqI+foRhLS+h06BkOAstNF16YAAF7AbbyZj1xmB6XHK0X0/OP0tjzB7IWpCvwNmwcw6OCtRkRjMX3U7WN9P/UMdEAtjhWZqVqdahmMvD1EbSyxdkO4YTAFt5mY7Y6FwL/EDL1G8mq4WsDpM2BMn4TcER6zbbGj4JJMe56dRLfLtGBwAbG4P7PphpUK1FBUgk3GA0ogdP3OCFPCBpJGkDcbmwB3O1yOk732GK7xrhdSrVTTVK11lhFuXaL9LdLTi1X+ew/TAyVW+Fvy9dvsfrjBQHkMrUCDzSheZJURqAsGIjeO1u2JqlJRpvvf1MbxG3uPnGDKohbn69TGK1wzM1qtCm9Sm4qsq+YAukagYYGWDRYx0giJwGxloTn8y0W0gDvfv02+7YRkvWZAdTI28bAGCrAfBpMzsDuIxaEyO2syR2Ed+3vhBnvFVKmSKVPWB+IWEDta4+mGipS8A2kR0eA12JVnQIQBIB1KfTp9cFUvA9LmmpVbWulgSO4aRy2Mj88J8x4jr5qKNOnpLG4UyT6Ext6f8Yc5Twqi6DUZmcXKgwnsYF/sPfFHBxVyYna3hBl/CeQo1WIpszsOYlydtpuFEd+nphq9SigajQamtUAqAsFlPt0ALA/P1wi8VZWlmqbo1V1FJh5iUHgsHhYqWgoQZj6HCZKy0KwipRV6ZKFKpdRBBHxBGAuVM/fEn6WjBU234MeI5mvl6NOrXJqVPJqIzImoayVKNBAFhq6C/TFeyfHszXU+ZSVqarLOabqQB1HlkMxt8ImfQSRFwulmtWhc9TRp0qrV9QabDTp1qZ7GD6DFq8PcHzNF/MzOb1LDEoKjED/qAHr0jDukhNbwJ8O18yzM1fLiikAox0iof/PDEyRfYQZHScReKM2alM0VYBqspJ2ANtRPSN9umFfEuIVa9Y6PMQK0KIILf7r/ABSBI6Qce8R4zRoVDSrq+t6clwA0atS3FiYibd/TErt4UlDqvQXxFQemKIOXOZqeXD1lDG6wBJUXttP3xUswzOwpo1alUB5hcAC3a83tIFyMF0uGB1P8JmalVlKhh5TIVDTzfGZFrgYu3DuDhG81l1VSFlj3C6Zj97n1w7pCdE9K9V8OsAjORsBpIk+8/wCo98WjgX8tNA5V7DE1ZJ+IT74HajGxwvb9Hr6WBHEbyMB1nWYU4XecIu33wJmeKKghRJ/fbC+mcuqGRKpJB+eFHE+NE8qgx3OE+c4o7GGn299tsbZCjqfSVEHYTBH5zcY3hL+Ts6QwzlasKWXdKpSpRaJknWphVSASWWdMjpEwBtBn/EIrOitUy+pQNR1aWHNcDVAGpeYr0IwSuYGohwGUH8PbrMbm5+eNuJ5ShWFTzEURdS1iFIF5aIOqfS474Kn+hr6hBxXitPTodhoadapUmQQwiRUPXSduhF5wu8KeHtTNUpVDpnkkiV3swBJm4M7Ht23/AOzAUo2VrK1VWkB2QwRO0TJHrg+hQ4mk/wA2mCTzD+XJgTfklvinr1xVJVgqe6hnxXhcoQxqSd2kHV2XmeYm8aYwePD9bSKlAIte16hOlUM8twQT0kDt74RZv/MCqKTRY31ioKZEzYiRsVMQOxw/4HnszQov5yJI+FqZAVABGraCRaw7DvgaOmF0+AZ10Y1DlzVPwwDp9zK9PQXH1xpQ8OcREfzcqB6IP/54q2b4jxYLzZqCBJ5lBt8R5lAI2P8A6hGG/hbj+d0rUOYGZosttSBGBnr1jcTtYR3IcaMt8LvkuDEU1FRwXjmKqACfQRjMVepxriZJKtQCkmBBsOknqfXGYSkHRfncuRRZFhdVp63HU/8AGOZNQqUGbWw1IZMEyOoII+u/5Yu+ZzOiajGzACxaJ6cp2+3zxWjlaleqx06ywg2gKI2+vpjQk4k+Z/gz4J/iBnKJEVPNUfhq3/8AcCG+pOLflP8AFsTFbLP7o4P2YKcchq8NejzAW2Zb8v8AXBeTzE4uurJpn0Pw3xEtZA6o4BUMAQOoBvf16YJ/zilr0EwSNRkEREWna9/ocUXwbx2k1KnRd9FRRpGoQrRYQe8RY37ThnXR/wCIAZSIEIgIl+k+1z298SborhaMzWWohVXBklZBEg36dDYj54Ay1AUxBVtPQaVgWi0D8+59MLcxlkotrKKakG8AAAibHuSN+kYh4n4hahQFemBUW19UCGHKwjcTpEeuBQyTos6VJMiD7YrfH/DaM3mKaFEzMrQGok7ksCCd8G+C/EBzlE1CFUyZi4Edp3sRiHxhnaNBVq1suaoL+WrK3MAQTJJggWMxgqTTwDjeMG4BlUyhao9Wx5QQLcxA5vxEzYAd9jgXMePF8xaXktT1PpY1ZVoJgMFYTtfSQPng/h2cyxGugwIH4xrsCducmWkHmgY2zFEVF/8AtlLcplwrargmSJJgEkC3N9mcr9N1rwW8b4hlQcxR1rRrVRodmRryoAJ09AptcYqx4GK1YhuJU3qsQByM0k2AkGOm3T6Ydcf8GGuxqIxpsbsX5lt6EiLdZjAa5DL5BFZx5uYJlDLKCRBB0g8qi0TJO9rAZSSRurk6D+HeFaGTC1MxVD1dYMwAq35RBBM377+2DuM03zIApoShIbcAtfeJss99/lgPh2bfNS1dQgF0Xo53m5mBYfX1xDxnjVQzTYmnUpOv81Q2hgV21Sv+oEiTtthHchqawH4jxJqFOmcrNSotQ06o30RbSYI0iepI3GABUbM11TM5alL0yBUB5lADQVhyDze++NEzKsyU6iZeolZnBq05DBwpYlo03vJJHecM/Ci5Wgn8o66xQBm7CSYX0ntYxg+Boc8I4cuTp6aajUSSzGxPboZ/ffB6Zrl5zB33kDCzMZtpBLSOzD9JwszHEhF31R0X774WzNjnM1xeDJ3tvhNnM4BzMdv3t32xAnGSuyWPsfmPlifM1FrKCCFI31TB/p+WBYjd+AVfOkxBN/3fAKV3J7TuAQRg2plSBdTe0iD95jY4jOW9v3+zgWSdmqifcXv12wTQMNqgnqQPmdsaGkQRB9/n+Zw44LkpYVHWApIVSI1MOvy743o69JhkmCKy0w1RiCVZikLBsYDc21iMRcU4ZCrUNBHqCIRiCBeSdZERZeXR0xYqVODJN+uFfEc3rJg8i9R+cHvg3Q7WFa4P4f8AKqLXbKoDJMfxBIAYEE6fLg2JgbX6dHn8PIiVUD4UWwUdgJ2vgOtmTN2J+Zt6D0xBUzI6T7YLlYFAPqJTiNV/fGnDRoaxZlPaBJ9T094OAPM1sFK6j2EfphtRpBOUQKhsFkW62HcC+Fr6guKEfF1DFv8A6I1CTzE1Vud7Fixt2gR6YzhdeoX5uHOtNUg+UwMaRYKqaRc3Jw0qyCFA2sL7n5dcNKmaTLqusEljA0iZaJJ3Fh79sFS/Teaa1amZU6aOXRqYA0k1ApNryCZ3nGYbZLjkIsmmTHUN/wDIk/U48wOyGs5PX4aYWo3KiwrLqO/QgbRvMibDG4JYAQLzzTH5QdpG2I/FfE0WiFQMQCIcTAi1z1+eE/DarOgcVLx6ye/5flhWrVnLz5SQ0/gHqKysyhtoJnYyIuL37QcV5uF1UY2IIPW0+2Gy5lnZwUhwtm6N9LbdcWzgNKn5R85UqMTMq0rED4dJn54eEnHGDip4UZc+yiPsRf8APDvhfj3MUAiK61EkcrC6/wC1STIG2LxwnLcMzNJ9FKmWWNQIblmYMvvsbjHNs34areeStErSJIpuwhTF9hcAibxa2LWmWpo6ZnM/5isFDS1JaqMSIdSxkA7yvb1GNctw8fwzU64infcxys2pfYyYv2GFfgIV1D0a1OqggeVqnTIN9BNjIINu3pjz/EDxB5QWijqbkVOrBl0wCAYiDeR2g4m1pWXJUKGng2tk8orUaJqCWkmowMTHa3yGLC9ZnqEpUY0yAALAerd7+8QBjjnB85rOrUJvPQHrI9cdM8N8RY0m17LsTFx/zOBe6S4+T4yl+K8z/BlsutQMtUEuNPwhmYhNyPxNJ9tsVdKwnt1GGvinJnOZlq1NwEKgDVI2tJgWxBxPwdVy9BarMXckqaarMCJBBBMm28YtGURXJyY48Gcdp5aszVWYI1MiQCeaQRb/AKuuHdL+FzNYOtUVGPwqwKFjaBJ22IvE2vBnHM6fncq+W/ORHKbk7AWv/bF84J4fp0U8yuwUqQzOWgJ2AOxnYzY+26z6luJy+Dbj9BMxlWrOtSgFYKpKhSIIBC/7bNsQLYqWdeplIYOKtOoCBLaldREhl6EWsdvvgzjOfOXzNbzA1XJ1UDQSWXmSQVJkBi43Ebz0GIfD1WnmkWgmW1U6R1sFrQ8sIJ5mkgxJAsO2F8A3T/s3zaCiaoR6fkVHlRTiRqAlZ2QHaBuBiHKJVE1KaGnTBgqLBtyeaOYjYxMQRixUeBZynUYUqtA0hOkOAYUf7dBuBYgG/wA8O87k/P0KAOrHSIUbXAHftv8AXAbDVu2c9pZvMvVZmcKlzpeCOo0g2It6jD3guTqVzdNCpFyJVumkCQTtM+2GOd4LRuRTISiC0mxdlBJHYD1wx4dxzLNl3qoeWkssmmGAMkCBaTFomYwGCv0p/ikJRcUuVSvPqE3JBtPSPe+E9PjrKQQdSkCRE+l49R2GDuI5b+NrNVTzGksZWYSNgQRYqBt1tG+BqHBVTSdQp6yAp0k6iN9JFre+BHSVtvB1keKS0NKSBcbdyCPT54bjK+b8OkNGwIGr29fTFfo5LJE3zDaptrUgE+4UgD3OCsvnlTMeXMIpABEEk+pUkR9euM40Fyr0a8N4f5tSG+Ffj7gTt7nbFwo05IMQIhR2HTEeWoKFhbruT/qMb/fHudzYprP4jZR3OB4VWKwbimdg+Uhgn4mMkKPZb7YRZ6uFOkQwXZgCAek3M4mzNSARfW3xk/l/X5YWOd8BfoF+kFXM9L4yi0mJAnG3lif7YIy+V1NYG28f16YNFLHFOn5FPXSQPVayKSLk9e5UbkCSYgSSMemqYFSqy645SoIAHUgNzAmwvffvgDhNHza4YkmkFFSm66RpYMVKxpDQdM7weUzazXO5EOwGqCfTYfX5YdrMEI+F05PmMO+mZ+bH99DhZ/n6uTqSoNBKqZBDXnWvaQOu1sH8WzWlRSSxcaR6L/cTisJS5gIAuQBFzH54nL8Fk2sQ3Of7UzH79L4zBFJtIC6CY648wlGqRXs/wiklNkKkoVBapNgRb5HUNr74oaZB6ThlkidxNx+7Yv8AVrr5c/jnQ1MgnSdiAfe/qIPXCqpw8vSIp2abFu43tudumKJsTkheIQ0OK6KmnQTJiekHa23798WThviF0pslLS1grKyR6LdV+Xzwvfw+rMC1Qh4AMbah1v0semLZwjgjFVkFxBliIt02sRb7/UOvgkOF2DeEeJ5U61FN6NR+WpTDcpg9ATY+3fFtytXKVfLRkMKzaC+wZJB6z0O+BMn/AIf0mqGu5KMbwpEH/cwYEdOmE3iDh5UaaUuiPL1C2kCWki3aZsPTfZ7LeKiLxT4oX+KFOk+qmhB1AmFMQVvYmx27kHFP8QHzXDrTdl3LAblr3N4M2v8AqMGmtq1CAIkT1PyN9o+2F9ClWpIwVjsNDGbSRI7D5jf5YyW2QbVsWUKw1hEESeto7gj+uHlAZoa/LzJRRsFdlBH+5bSY7ziHgtLRrZ21PU9II6X1SIOGFXP0KdTSp35ZBnf4vp6HGctwGLSDJcTqAFadQCp3HUki5EdwO4tiwVeKZijSRs3FRmJ5WABQRPxkEEE/hix26yo4dn6NPNU3CgkGHdYB+hNye5v8UYaeM6hzHNlv5qohVqSmHAJGqVJDFdKxaZmNpnRYeOknoA/ioCoXFISV03qJ3seVA1u07YH43nTXRaCkBS2oj1Im89pnfFcNfRJKGmxGm82nsG2Nt+nTE3DJeopIKrABiRECJ37YMklqHly5Rb63Dy+UpZYVFZo0hthBay9T1j1jFl4ZkKeXp0QKafxFKn5ZKyDpYDckAMZG52JaN5xXOHcMq1ai38xUIYRME2AYsLQD3iIg32tmRDAOFHMvWCGUdgxJWZmII/UpZZboPTy8utTzW1qSNOkCNXUkAarSPz2nDZXX4VJIJgt3LRO15t9sCU8qSWQEgW1SZ3/X7frNmqMKgVdIU3t3j9/PBQ1AXEFSgtekpAaqupfdhoY37aQY9cVrh/Bmy6sKrhkqKodkEgadREbTMxAuCIMYecZqtUEKoApTqOpdyREGJtBFhhfVrhiq1c0qMfiNXcqLAhmMMYESbiAb42vCUvQfhHCvOq0K9GqQoJ1ch+JTIDEki/r0EezbJaw1WnVQVKYc+TcSFG0WtPpBA+w+YyuUek1IZumFJXQVqorKBfRfoWkyb3OGOXzVEEDzabGwu63i3QgYZtrwZL4hbW4RlEDVKtIgsGVJbqyQVi4mzaSWseaRfFNpZBlbUIZSI0p0MGQAXMkMvUnpvi8eL+C1atPXSYsdShV1qFRQZOmBBqs2kAkkxImDB5xlc4wCgx37XHX0McpFvtOM22jn5cOseDOKa6JUkfywDI/0sWIkdxEY2Wm1SoarCV2Re0dflv0vit+FOG161WomWqik2nVzSVYFiTAggGW/LD/KcE4kzsgzdMGmea3f2U/S33wOtlISuKs2Xh7EY1/ydp3w6zfA8+TyVqAnuG+1vfvgccG4krTry7rF1kgkx30gb43Up2QHS4MT8REe2I+KUYUUaJdXeedaZZRF9LMrKELGACZ9rzggcP4qPiSi3tAO29273xtwvhufXX51PVJHwGkNiTeTfe22H6mckF5TJLSBgKuolmAAAk3OwGBc1WFEPUY3iT1tsAPUkxHrgJ6vEKRd82lGnl0BaQZZiSAqDSfikzMXg4D4tmFqvoUF19OptY9NM2+pwssN2FjVdUvUMu02n8Nxt+4GJsg6oSSVmOUEC/17Y2oZEatVcKvQwdrdDcavYW+uJKynXpMaCI0k9Taxa+/X74nQEMUoswny/qB7dxj3EwpUIEq8wNnaPlBjHuFpDFNzvDXXMVSXOiseQB4GtRsR1kLv9sZkaVTSJMjeDcn2M7YLprWqoAwE2KsTIBX0tNumGmT4S7lEpwU0gFiSItvAAM22kYNjZ6Ncl4Up1kBqkjY8pH533PzxZRkERESmqhU+EESB8upwuy+VpZVVh2ZyIuxv8ha31wX/AJh5dPXXKqSdh9h74YT1mnHuKLRpc5PyifbHNeKccWqwAbkKhgA4BkyNAm2o2mcQ/wCImffMk+WXGxABAWDa43LeokY5tFRHgyGXoekYdRb0nNvxD3M5tleKixUUkN3A+np1GCszWXQNJ3E9p39cDVAG8p6h/ENcmBFoj3/rjOIcRWpqEESZnsw2A9PXGJuJ5l6lxLSbx9ffG2Y4WGYNJgCDcAn1x5QyRqKGpjbaI6xeOg39LHEmYo1gTbUJE6Rq9xafpgE3BnlPLU2aQjAz2MSCfS1owdVzlSxYFxaGG9xeAdo7fbEPD6mqeVkYGBIIJ7GDubenf2IFJwuprNsQLfOR0PbC9W2TaYqr5SoXMXGqRqAJHU+vS2GHD2ZIuP8Acx6+5/TEeWqsjGFLHoAJJ6kDv1P1xPk6yFmUGIBkQIggHfpHbCyvwDsdDiztUXTmGouvUGZkj4h+ICBb6YfcL4pWrueZPImQQIaRaIkzqI3m2KU9qjXVZAIcMsECZEH06iQMP+M8FGWydOpRLpVLgyrmWEGQNP4By2G8A9MaFvC/FKX14WXi3EinlpRu1Soq6yJUTbfv0j59MaJSzTVobmpsQAVtBAa1jytqCXJIljYRGF/i2h560/KKyIN50iRaInacVar4dZKZP8QRUF7SACL7yGB9bYt/zWs6nJrwvWWyjikNStramQwZPxLDy3l6QDPKBabHrio8botSZqlWmtQNA01EdQnqpDg3jqemLP4c4jTqpl0qZhatfQGYg3JA1XmDFjci8YRcczucqZitUoVj5MjSHPJygKwKkFYkEi0fngX1YuAGa4C/nJVoOqJyVEWGtIVoBLd5vgTinBtOZcsyaGcuAJBKM0gAmwIBA9LW6YsGeWquT87MBWIYKopPUpAoxiW8twveOXbCDxRxmm/kKtNVAT4w8kW06TI1WCqZO/1w1yoWeLDbOcNU0Gej5lPRV0OhbWGWFhrKsb9ZkKb4rb5co5QNKXKsfz+e+LLl+LU1p6SOWpZ3FUqJC2kCmzT8UG3yxWs4NMSpgMVDTY/LSI7+/TAVk5NNWW7w7x7+GrUmVQzMkAMbNMiJg9RO02GHzZzN1v4hqdQUXaqrgU+ZYCwwgxaWHTvik8OzMNSk8p7bgglhEix5je4t74sPAeJU69R1XzWNQABXVZJBH/h8o+Hf0FsDwHG19C8lXziNVSrnlQlR5TO4W+pSxAvsvSOu2GvBeMZ1KrLmKpdYGhlYAH/cLCZH54qXF2prXNKvX8pqTkNS8pnINvxC0xFhPS5xZRlG8pf5lyo+JGkEKFB0gFlJAEg7x3GGbdF/8CavHeINVdaVamgTlHmqzamBN5QQJ5RuflgRuPcYdTpqZUE9iQfbqMa1vjD6z8Uxoq7TMfAZwdwqh5bBnqyPw7j5sCAfTthLZkr9Bame4mGUVkWvq38tgIUgg3bTDAx02+eDM8rBuREGsG+wpAAALe7OfS28nuy/idRJBkdPa3X7/XAy3KkzM+h6E2jr798D12x6Bc1W8qm7kyqqTPeB69Sfz+lW8NZs1WKyRrbcKYW1oMdJ/c4Y+MswR/KtoIOsi5UsRpAi82I7X6YN8F+H0p0xoDEg3JNwD7SNj8/TCykiUtlSGdCjU0iQSe6hY/8A2/ZnGYejIj/UMe4nbKUVTJZZ0A1KfSTczh1wyl5MkAkG8Em2/f32xt5oJBMe/wDx7Y2r1D6W3np6ziiRVm9aoKKPXrGTvMbDYAD2+vXFK4z4kFZg1ivTmgj36Yg8bcULjykZiO57jt3PyxXOFUqoOpdTOASCkj527d8ZnJObUqR7xrinw6IVQNi0yep/f3wtXynAJG9rbz64OzfCnFMNUovzTpCQT6zE+h+e98Ks7kXpqU8p1I/1oR67xHUe/wBsOiMlK7Mz/D+XUrFgD1Pyt3wFl8lUYcgJnc4e8DgAK8kbEECAd/YjD1aiqTpSJEk+oItIuSQZ+mN3rBoSt0yu8HyFdFJQG+2kmfsRFvXFh4BwxqQJqOSWvB6H13vgzKGacxoJHMNMEGN2iJ97Y94nmvLTaWOx2HpMR7b/AJ4VybOmNIS18rztGgT/AKd/64lNHSAWeVNhf0iOvXGkM55EBnt0PX5TPXHtbhWYZIRNRDSTPbYXsPobjDxxk+m2e/wrNoKAAK0mTuD+RmOmBc3w8NUOnlvJCzJjpuB16fTE+ZzrqFLK+5BWmJ+ZIuDv9sWXhWSellqmbZCWSmXVaggjSAeba/5XwjbcifW3VDLwf4UCaXYc2nmDaWYBtlm8R6ROJ/EWb8z+XoGmkx8vr7NfqR9L98C8H8dJWpNTJp0akCCz8regJ29j974GWiahhKtJzuFWojMepgKxJ36DBkn4XUVVEFSo6HcEm5x7RoNWYIwB1WgibdZGCKNNmlVUmNwB+/XDRNGWTmIaqSJWRN9lvbrN8Kh3SQp8R066LRpZQhGBOoKAvKRabbnt2wsPFs0j6a1ChmNMDWh03JA0kaYa9jCj3w2zzaVJqoSzm+oco1bXNi3QCbYFehpSYgv8O8qNi2xudh8zhu36TZ5S4xTr02oHK+XS1AqmgEWG5C2nVsPTrhP4sytIZclVVWUiISD23jbrE32w2p8MfRrCkqCNRjYGQC3UCV6z074gzOTaorKWBDCCfla8Ra2Ftp6JbaKtwWpTYCnUgCfiiSh5iGXbaJjfGvi7JGkyv5jVTUnW5BEtO8G4JW032PthfQzBpsQ5upAN94Nxbpi2082KlJxUdWGgEdJ5iTAm8DSSPQ7YpbTEi/jK+rSmqmZIUShtO5NvTe2GVDOBsxTekopKQOa4G0km9ib/AJ9cIstmSKxYEaPMjvuSLWvvM2xsaTKA0iQwEAmxmRv3HScZoTw6FU4WEqLVGmpWkGW5tHU3YmT2959y6+ZZrses/XrgPh1eq9Dl8suY0FiAqnYhoBY3v1O+BK2a4hTkNlKdSJuisQ1rQQw+RwqTZ1QkkrGLVr7W94/X8sFZKhrktZfffawnbCLI8UrN/wB5kSFF2bUyR7B5B7xO04Pz3FURQXckQCKYWwg9Zu23ePa+B56M+RBHEnFS0stJSehhR0vaZ9cJ34rV05UKOW6nRuoCgBm6gmd5xHmuISHdZZY1Bf8ARcqRHQxv7yNxhdkaxdiTcEwqgnboT2MGCJn8sBsjLkvwZqaZeXUkbGJkC28GY/ZtjonCayldStC9BHQb23Hsb450cu0sCQoO4E2Fh1MwNrdhi9cGXRRUU9JEdx9T8/8AnCNDQ/sYvmBJhSfXv98ZgWpmBP8A3iqeokGPscZgD2FrkdJIPe9sCcbQLTMWt0/tfFhzLq8rYx1/TCfi1F9B0DUYsOxxSxrbOO8WzrPUAXl0X5jH1JOJeHZzymLBpIEgTI9d+n/ONPFWVrUahetDiIRQdhc+5GEGQzWsFC5BIgW2n9xg9cOLki7s6HwvxLqE1PLdyVWwgtvedp2G/XDrjuVNeg1FXVKpF1qEGBAty7ETvfHJ6WRqqBNN0VSQCBJPr37xh7wzjVSkjNHmWIWeg72Mz9b4KwrDkayQC3h+pl28uqytrWRpJt/pOwkb2xlLPaKfTUraSWO67kgbEztjWvnq2YZarFnMwNVrxcKu30HvtiEVEMI3I62hxcGxn1m2BL2yMltoaPxINTY2XT8QB+IdP026/TAicc1sOUaTvyz2GkQLWE4jas1CCyjQzAFhFm6gxf6bxhdxNigO+ksCpAAjva46b74yVm7Nl44fXpkAKQokCLiARM7wRNoP9sF1uOEMKEBoJEkGehkDqADP2xSOC5qo9NhTjUsQW2AvuRcnYYYZvilRQmqjMRzAkm8TtE3tcYRqSwouSSQ3HC76+Q83NpBSxAIN7HfqdjGC63Da1N2/h6tZWtOiozACLyrSQLWn64r/AAviRZhrYzOxAjcCCIO09ht88Oa2YcuCaMwILAQetpPsNjFgLb4CbTq6BGSYobO1g5WrlaDupgmpQhjFxcQL3++Nf81FJgwyFOd5UVCO24MfnvgvKfxgLEMdMkCnUYsB2PMD0MYZZSvVATXTpEzzQI5R0GmJtbFew6s3ocRo59ozFCotSnT5AphdxJgaSTsx1E2BvgynUQkUw1PVYKhcBoAgRrJJMDfEHGc6msKzWYalUICIt1m539d/mqTLUqjrUVZqaoBJKmR1Ebj37YzZSxlQy9O60xMwSC8iRMfituegmeuPWqVEqlmrVR3Qt/LIIi4Ig2P5dsLOLcNUlFYkIN1U229o++CqbDy1pIwKiAqhQTHQBiNZHpPfCoDDaubaCqtCzLKSdDXm+lgfa+ImqTOtFBAO0gb/ABGSTAFviP3jBvDuDV1k1MwVpx8LaDA35YEi1rnAR41SpmoumsEawc09a2m8LzXsYbY4NGoovHKNNKjhYF9g+uZvIbSAJva8G3vPkP5qQjQ/QdiQVJHoZ6DGninLgVS6QKbkmm2ytABIAiVv0PcxvaLw7nitRZEhb7CR133ufzxR+EZIgy/JWOq83boDM7RuDPTe2NzTXWQCZDSL77dI6e/1xEaf8/4SASWA9jffeCD9Dgmk4ao63BcAG3UT23FhtgsEvSx5XIJXphnQsVJAEtAB9iL+/bBWX4AusMS6KdtLMLWt8UqP64U8GrlTIaoNI5grFZ6c17ghib9sOv8AOQy8ogFTysNwLWIk7mPyxPUVg1WkXibNaTCOCALiTJEiD7X+eBctmhmaenUCKZtINpAHKZjpt7YLGSVqgZrs/KFeBNvgCxMwNo6fPEFTLieWNpFoI9rX6D2xOQso27IWyqqbACoLalEegnqd9r4OyPDwBqdiXOw7dze/zwNlsoztB2G5nt0+W8/cYbcOTzlOldIUwSfTuN798a8DCvQ3gOX1vzEaVmBuPnI+2Lfl030CG620hr/f+2K9wfKrTUhWLOec6AZPTraTEfLFryNGQEibdTJg9bmPW84RuyiBHSkxJZQT15Cbi28YzDf+AHXWfXVv98ZjUwhFegYPSYE7flfCniStSEqR7Gb7C1vc3xmMwzAhNT4IldmNWkBeLX+t/wAsPcp4WyqKAtBJjeL+tzf74zGYyb8GYHX8H0S+pSQ/Qm/79/TAFfwpVJF0eBad4PT7YzGYNIBX+I+Ha9FSUporaxdiGAHQr2naOmKfV4apd3FG6AmS12M/Tc9ceYzBSFlBNBeS4TmGURSBpteSykj0gn1t74d5Pw+Cqg0lYn/xIZSbjbofWOmPcZhGxI8aFGc4PoLKoIBMTInfrAHUiLTEY0yHDqmogoDpMNcdg3zte2PcZjJ2DqrDMxwFCg1Lvfl5b77qQST6/wBsE+SYGg2Mxa462n++2MxmMilJElOmCd7GxPaf30xqlEISLT1Mb9jFx3+uPcZhxvhpmqZJGpyJiDAO0Dvb6Yko5AagQJfaep+c/wBJxmMwAUZR4ZUquYjTBk9B9b/QdMaZzjuW4fUWmyVHJUMWWLAkiAG6WPbHuMxXjSM80mPEEzCGpSq+ZSF9JVlIk+ogkEm/5YR1ePJT8xSsOglV6PtaYkWk3H0xmMxnBdhJSZWuM8dqV6KJUC8rEi0RPQAW9yew26r+HVRcH1j3PLHsZxmMw/wn6griytTqozG8bSeWLEXOx9O+D6eXq1DS6GSQBH+4/wDw/L5ZjMD4BK6LB4W4I9Vz5gWCZN+8mLXj1F8XD/slSKR5aWJgmSQf0M9RjMZiXpfjSokpeG6dCm8gFmIUPYsRvCkjkjp/bAWX4Uw5dZgsWOmFa8j4h7dP74zGYSTd0M1QfR4VTYPSYSY5iLe3z9vtiVOBotPQojVuCSZI7/2xmMwoAvhvD9GnUqqAdMLtfv1w2o6ksFQCI03tcRHQyD6XxmMwrCE1OKUwYJYHt29MeYzGYYx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116814"/>
            <a:ext cx="4453719" cy="33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Corpus</a:t>
            </a:r>
            <a:r>
              <a:rPr lang="hr-HR" dirty="0" smtClean="0"/>
              <a:t>(</a:t>
            </a:r>
            <a:r>
              <a:rPr lang="hr-HR" dirty="0" err="1" smtClean="0"/>
              <a:t>es</a:t>
            </a:r>
            <a:r>
              <a:rPr lang="hr-HR" dirty="0" smtClean="0"/>
              <a:t>)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647" y="1922080"/>
            <a:ext cx="2111105" cy="21111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2" y="3403176"/>
            <a:ext cx="2914650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72" y="1593390"/>
            <a:ext cx="2724150" cy="8096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44" y="1859087"/>
            <a:ext cx="2794000" cy="120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45" y="4957834"/>
            <a:ext cx="3620790" cy="958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46" y="2839841"/>
            <a:ext cx="47625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63" y="4847807"/>
            <a:ext cx="6155820" cy="9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080" y="259307"/>
            <a:ext cx="11477767" cy="646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http://www.perseus.tufts.edu/hopper/collection?collection=Perseus:collection:Greco-Roman</a:t>
            </a:r>
            <a:endParaRPr lang="hr-HR" u="sng" dirty="0" smtClean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 err="1"/>
              <a:t>Greek</a:t>
            </a:r>
            <a:r>
              <a:rPr lang="hr-HR" dirty="0"/>
              <a:t> </a:t>
            </a:r>
            <a:r>
              <a:rPr lang="hr-HR" dirty="0" err="1"/>
              <a:t>texts</a:t>
            </a:r>
            <a:r>
              <a:rPr lang="hr-HR" dirty="0"/>
              <a:t> = 13,507,448 </a:t>
            </a:r>
            <a:r>
              <a:rPr lang="hr-HR" dirty="0" err="1"/>
              <a:t>words</a:t>
            </a:r>
            <a:endParaRPr lang="hr-H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http://www.perseus.tufts.edu/hopper/artifactBrowser</a:t>
            </a:r>
            <a:endParaRPr lang="hr-HR" u="sng" dirty="0" smtClean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/>
              <a:t>1305 </a:t>
            </a:r>
            <a:r>
              <a:rPr lang="hr-HR" dirty="0" err="1"/>
              <a:t>coins</a:t>
            </a:r>
            <a:r>
              <a:rPr lang="hr-HR" dirty="0"/>
              <a:t>, 1909 </a:t>
            </a:r>
            <a:r>
              <a:rPr lang="hr-HR" dirty="0" err="1"/>
              <a:t>vases</a:t>
            </a:r>
            <a:r>
              <a:rPr lang="hr-HR" dirty="0"/>
              <a:t>, 2003 </a:t>
            </a:r>
            <a:r>
              <a:rPr lang="hr-HR" dirty="0" err="1"/>
              <a:t>sculptures</a:t>
            </a:r>
            <a:r>
              <a:rPr lang="hr-HR" dirty="0"/>
              <a:t>, 179 </a:t>
            </a:r>
            <a:r>
              <a:rPr lang="hr-HR" dirty="0" err="1"/>
              <a:t>sites</a:t>
            </a:r>
            <a:r>
              <a:rPr lang="hr-HR" dirty="0"/>
              <a:t>, 140 </a:t>
            </a:r>
            <a:r>
              <a:rPr lang="hr-HR" dirty="0" err="1"/>
              <a:t>gems</a:t>
            </a:r>
            <a:r>
              <a:rPr lang="hr-HR" dirty="0"/>
              <a:t>, 424 </a:t>
            </a:r>
            <a:r>
              <a:rPr lang="hr-HR" dirty="0" err="1"/>
              <a:t>buildings</a:t>
            </a:r>
            <a:endParaRPr lang="hr-H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http://referenceworks.brillonline.com/entries/der-neue-pauly/herakleia-e508170?s.num=0&amp;s.f.s2_parent=s.f.book.der-neue-pauly&amp;s.q=herakleia</a:t>
            </a:r>
            <a:endParaRPr lang="hr-HR" u="sng" dirty="0" smtClean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/>
              <a:t>11 </a:t>
            </a:r>
            <a:r>
              <a:rPr lang="hr-HR" dirty="0" err="1"/>
              <a:t>results</a:t>
            </a:r>
            <a:r>
              <a:rPr lang="hr-HR" dirty="0"/>
              <a:t> for „</a:t>
            </a:r>
            <a:r>
              <a:rPr lang="hr-HR" dirty="0" err="1"/>
              <a:t>Herakleia</a:t>
            </a:r>
            <a:r>
              <a:rPr lang="hr-HR" dirty="0"/>
              <a:t>“</a:t>
            </a:r>
            <a:br>
              <a:rPr lang="hr-HR" dirty="0"/>
            </a:br>
            <a:r>
              <a:rPr lang="hr-HR" dirty="0"/>
              <a:t>1 </a:t>
            </a:r>
            <a:r>
              <a:rPr lang="hr-HR" dirty="0" err="1"/>
              <a:t>result</a:t>
            </a:r>
            <a:r>
              <a:rPr lang="hr-HR" dirty="0"/>
              <a:t> for „</a:t>
            </a:r>
            <a:r>
              <a:rPr lang="hr-HR" dirty="0" err="1"/>
              <a:t>Heracles</a:t>
            </a:r>
            <a:r>
              <a:rPr lang="hr-HR" dirty="0"/>
              <a:t>“</a:t>
            </a:r>
            <a:endParaRPr lang="hr-H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http://www.attalus.org/names/h/heracleia.htm</a:t>
            </a:r>
            <a:endParaRPr lang="hr-H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/>
              <a:t>6 </a:t>
            </a:r>
            <a:r>
              <a:rPr lang="hr-HR" dirty="0" err="1"/>
              <a:t>results</a:t>
            </a:r>
            <a:r>
              <a:rPr lang="hr-HR" dirty="0"/>
              <a:t> for „</a:t>
            </a:r>
            <a:r>
              <a:rPr lang="hr-HR" dirty="0" err="1"/>
              <a:t>Heracleia</a:t>
            </a:r>
            <a:r>
              <a:rPr lang="hr-HR" dirty="0"/>
              <a:t>“, 90 </a:t>
            </a:r>
            <a:r>
              <a:rPr lang="hr-HR" dirty="0" err="1"/>
              <a:t>examples</a:t>
            </a:r>
            <a:r>
              <a:rPr lang="hr-HR" dirty="0"/>
              <a:t> </a:t>
            </a:r>
            <a:r>
              <a:rPr lang="hr-HR" dirty="0" err="1"/>
              <a:t>quoted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1 </a:t>
            </a:r>
            <a:r>
              <a:rPr lang="hr-HR" dirty="0" err="1"/>
              <a:t>result</a:t>
            </a:r>
            <a:r>
              <a:rPr lang="hr-HR" dirty="0"/>
              <a:t> for „</a:t>
            </a:r>
            <a:r>
              <a:rPr lang="hr-HR" dirty="0" err="1"/>
              <a:t>Heracles</a:t>
            </a:r>
            <a:r>
              <a:rPr lang="hr-HR" dirty="0"/>
              <a:t>“, 96 </a:t>
            </a:r>
            <a:r>
              <a:rPr lang="hr-HR" dirty="0" err="1"/>
              <a:t>examples</a:t>
            </a:r>
            <a:r>
              <a:rPr lang="hr-HR" dirty="0"/>
              <a:t> </a:t>
            </a:r>
            <a:r>
              <a:rPr lang="hr-HR" dirty="0" err="1" smtClean="0"/>
              <a:t>quoted</a:t>
            </a:r>
            <a:endParaRPr lang="hr-H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http://pleiades.stoa.org/search?SearchableText=herakleia&amp;submit=Search</a:t>
            </a:r>
            <a:endParaRPr lang="hr-HR" u="sng" dirty="0" smtClean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/>
              <a:t>60 </a:t>
            </a:r>
            <a:r>
              <a:rPr lang="hr-HR" dirty="0" err="1"/>
              <a:t>items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search</a:t>
            </a:r>
            <a:r>
              <a:rPr lang="hr-HR" dirty="0"/>
              <a:t> for „</a:t>
            </a:r>
            <a:r>
              <a:rPr lang="hr-HR" dirty="0" err="1"/>
              <a:t>Herakleia</a:t>
            </a:r>
            <a:r>
              <a:rPr lang="hr-HR" dirty="0"/>
              <a:t>“, </a:t>
            </a:r>
            <a:r>
              <a:rPr lang="hr-HR" dirty="0" err="1"/>
              <a:t>sorted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relevance</a:t>
            </a:r>
            <a:r>
              <a:rPr lang="hr-HR" dirty="0"/>
              <a:t>, 29 </a:t>
            </a:r>
            <a:r>
              <a:rPr lang="hr-HR" dirty="0" err="1"/>
              <a:t>items</a:t>
            </a:r>
            <a:r>
              <a:rPr lang="hr-HR" dirty="0"/>
              <a:t> </a:t>
            </a:r>
            <a:r>
              <a:rPr lang="hr-HR" dirty="0" err="1"/>
              <a:t>relevance</a:t>
            </a:r>
            <a:r>
              <a:rPr lang="hr-HR" dirty="0"/>
              <a:t> 80%&lt;</a:t>
            </a:r>
            <a:endParaRPr lang="hr-HR" u="sng" dirty="0" smtClean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u="sng" dirty="0">
                <a:hlinkClick r:id="rId7"/>
              </a:rPr>
              <a:t>http://</a:t>
            </a:r>
            <a:r>
              <a:rPr lang="hr-HR" u="sng" dirty="0" smtClean="0">
                <a:hlinkClick r:id="rId7"/>
              </a:rPr>
              <a:t>papyri.info/ddbdp/bgu;1;61</a:t>
            </a:r>
            <a:endParaRPr lang="hr-HR" u="sng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 smtClean="0"/>
              <a:t>„</a:t>
            </a:r>
            <a:r>
              <a:rPr lang="hr-HR" dirty="0" err="1" smtClean="0"/>
              <a:t>Ηράκλει</a:t>
            </a:r>
            <a:r>
              <a:rPr lang="hr-HR" dirty="0" smtClean="0"/>
              <a:t>α“ = 340 results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http://epigraphy.packhum.org/inscriptions/main</a:t>
            </a:r>
            <a:endParaRPr lang="hr-H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access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Perseus</a:t>
            </a:r>
            <a:r>
              <a:rPr lang="hr-HR" dirty="0"/>
              <a:t> -&gt; </a:t>
            </a:r>
            <a:r>
              <a:rPr lang="hr-HR" dirty="0" err="1"/>
              <a:t>open</a:t>
            </a:r>
            <a:r>
              <a:rPr lang="hr-HR" dirty="0"/>
              <a:t> </a:t>
            </a:r>
            <a:r>
              <a:rPr lang="hr-HR" dirty="0" err="1"/>
              <a:t>access</a:t>
            </a:r>
            <a:endParaRPr lang="hr-HR" dirty="0"/>
          </a:p>
          <a:p>
            <a:r>
              <a:rPr lang="hr-HR" dirty="0" err="1"/>
              <a:t>Pleiades</a:t>
            </a:r>
            <a:r>
              <a:rPr lang="hr-HR" dirty="0"/>
              <a:t> -&gt; </a:t>
            </a:r>
            <a:r>
              <a:rPr lang="hr-HR" dirty="0" err="1"/>
              <a:t>open</a:t>
            </a:r>
            <a:r>
              <a:rPr lang="hr-HR" dirty="0"/>
              <a:t> </a:t>
            </a:r>
            <a:r>
              <a:rPr lang="hr-HR" dirty="0" err="1"/>
              <a:t>access</a:t>
            </a:r>
            <a:endParaRPr lang="hr-HR" dirty="0"/>
          </a:p>
          <a:p>
            <a:r>
              <a:rPr lang="hr-HR" dirty="0"/>
              <a:t>Papyri.info -&gt; </a:t>
            </a:r>
            <a:r>
              <a:rPr lang="hr-HR" dirty="0" err="1"/>
              <a:t>open</a:t>
            </a:r>
            <a:r>
              <a:rPr lang="hr-HR" dirty="0"/>
              <a:t> </a:t>
            </a:r>
            <a:r>
              <a:rPr lang="hr-HR" dirty="0" err="1"/>
              <a:t>access</a:t>
            </a:r>
            <a:endParaRPr lang="hr-HR" dirty="0"/>
          </a:p>
          <a:p>
            <a:r>
              <a:rPr lang="hr-HR" dirty="0" err="1"/>
              <a:t>Brill</a:t>
            </a:r>
            <a:r>
              <a:rPr lang="hr-HR" dirty="0"/>
              <a:t> Online Reference -&gt;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provided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University </a:t>
            </a:r>
            <a:r>
              <a:rPr lang="hr-HR" dirty="0" err="1"/>
              <a:t>Library</a:t>
            </a:r>
            <a:r>
              <a:rPr lang="hr-HR" dirty="0"/>
              <a:t> </a:t>
            </a:r>
            <a:r>
              <a:rPr lang="hr-HR" dirty="0" err="1"/>
              <a:t>Leipzig</a:t>
            </a:r>
            <a:r>
              <a:rPr lang="hr-HR" dirty="0"/>
              <a:t>, </a:t>
            </a:r>
            <a:r>
              <a:rPr lang="hr-HR" dirty="0" err="1"/>
              <a:t>register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sign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for more </a:t>
            </a:r>
            <a:r>
              <a:rPr lang="hr-HR" dirty="0" err="1"/>
              <a:t>options</a:t>
            </a:r>
            <a:endParaRPr lang="hr-HR" dirty="0"/>
          </a:p>
          <a:p>
            <a:r>
              <a:rPr lang="hr-HR" dirty="0"/>
              <a:t>Attalus.org -&gt; </a:t>
            </a:r>
            <a:r>
              <a:rPr lang="hr-HR" dirty="0" err="1"/>
              <a:t>open</a:t>
            </a:r>
            <a:r>
              <a:rPr lang="hr-HR" dirty="0"/>
              <a:t> </a:t>
            </a:r>
            <a:r>
              <a:rPr lang="hr-HR" dirty="0" err="1"/>
              <a:t>access</a:t>
            </a:r>
            <a:endParaRPr lang="hr-HR" dirty="0"/>
          </a:p>
          <a:p>
            <a:r>
              <a:rPr lang="hr-HR" dirty="0"/>
              <a:t>PHI </a:t>
            </a:r>
            <a:r>
              <a:rPr lang="hr-HR" dirty="0" err="1"/>
              <a:t>Greek</a:t>
            </a:r>
            <a:r>
              <a:rPr lang="hr-HR" dirty="0"/>
              <a:t> </a:t>
            </a:r>
            <a:r>
              <a:rPr lang="hr-HR" dirty="0" err="1"/>
              <a:t>Inscriptions</a:t>
            </a:r>
            <a:r>
              <a:rPr lang="hr-HR" dirty="0"/>
              <a:t> -&gt; </a:t>
            </a:r>
            <a:r>
              <a:rPr lang="hr-HR" dirty="0" err="1"/>
              <a:t>open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terms</a:t>
            </a:r>
            <a:r>
              <a:rPr lang="hr-HR" dirty="0"/>
              <a:t> </a:t>
            </a:r>
            <a:r>
              <a:rPr lang="hr-HR" dirty="0" err="1"/>
              <a:t>accepted</a:t>
            </a:r>
            <a:r>
              <a:rPr lang="hr-HR" dirty="0"/>
              <a:t> (personal use </a:t>
            </a:r>
            <a:r>
              <a:rPr lang="hr-HR" dirty="0" err="1"/>
              <a:t>only</a:t>
            </a:r>
            <a:r>
              <a:rPr lang="hr-HR" dirty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14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Thesaurus </a:t>
            </a:r>
            <a:r>
              <a:rPr lang="de-DE" dirty="0" err="1"/>
              <a:t>Linguae</a:t>
            </a:r>
            <a:r>
              <a:rPr lang="de-DE" dirty="0"/>
              <a:t> </a:t>
            </a:r>
            <a:r>
              <a:rPr lang="de-DE" dirty="0" err="1"/>
              <a:t>Graecae</a:t>
            </a:r>
            <a:r>
              <a:rPr lang="de-DE" dirty="0"/>
              <a:t> (TLG</a:t>
            </a:r>
            <a:r>
              <a:rPr lang="de-DE" dirty="0" smtClean="0"/>
              <a:t>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635464" cy="402336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- 105 </a:t>
            </a:r>
            <a:r>
              <a:rPr lang="de-DE" dirty="0" err="1" smtClean="0"/>
              <a:t>Mln</a:t>
            </a:r>
            <a:r>
              <a:rPr lang="de-DE" dirty="0" smtClean="0"/>
              <a:t>. </a:t>
            </a:r>
            <a:r>
              <a:rPr lang="de-DE" dirty="0" err="1" smtClean="0"/>
              <a:t>tokens</a:t>
            </a:r>
            <a:r>
              <a:rPr lang="de-DE" dirty="0" smtClean="0"/>
              <a:t> (November 2013)</a:t>
            </a:r>
          </a:p>
          <a:p>
            <a:r>
              <a:rPr lang="de-DE" dirty="0" smtClean="0"/>
              <a:t>- 8 B.C. – 17. A.D.</a:t>
            </a:r>
          </a:p>
          <a:p>
            <a:pPr lvl="1"/>
            <a:r>
              <a:rPr lang="de-DE" dirty="0" err="1" smtClean="0"/>
              <a:t>Appr</a:t>
            </a:r>
            <a:r>
              <a:rPr lang="de-DE" dirty="0" smtClean="0"/>
              <a:t>. 20 </a:t>
            </a:r>
            <a:r>
              <a:rPr lang="de-DE" dirty="0" err="1" smtClean="0"/>
              <a:t>Mln</a:t>
            </a:r>
            <a:r>
              <a:rPr lang="de-DE" dirty="0" smtClean="0"/>
              <a:t>. </a:t>
            </a:r>
            <a:r>
              <a:rPr lang="de-DE" dirty="0" err="1" smtClean="0"/>
              <a:t>tokens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A.D. (‚</a:t>
            </a:r>
            <a:r>
              <a:rPr lang="de-DE" dirty="0" err="1" smtClean="0"/>
              <a:t>Classical</a:t>
            </a:r>
            <a:r>
              <a:rPr lang="de-DE" dirty="0" smtClean="0"/>
              <a:t>‘)</a:t>
            </a:r>
          </a:p>
          <a:p>
            <a:pPr lvl="1"/>
            <a:r>
              <a:rPr lang="de-DE" dirty="0" err="1" smtClean="0"/>
              <a:t>Appr</a:t>
            </a:r>
            <a:r>
              <a:rPr lang="de-DE" dirty="0"/>
              <a:t>.</a:t>
            </a:r>
            <a:r>
              <a:rPr lang="de-DE" dirty="0" smtClean="0"/>
              <a:t> 85 </a:t>
            </a:r>
            <a:r>
              <a:rPr lang="de-DE" dirty="0" err="1" smtClean="0"/>
              <a:t>Mln</a:t>
            </a:r>
            <a:r>
              <a:rPr lang="de-DE" dirty="0" smtClean="0"/>
              <a:t>. </a:t>
            </a:r>
            <a:r>
              <a:rPr lang="de-DE" dirty="0" err="1" smtClean="0"/>
              <a:t>tokens</a:t>
            </a:r>
            <a:r>
              <a:rPr lang="de-DE" dirty="0" smtClean="0"/>
              <a:t> 4 A.D. – 17 B.C. (‚Byzantine‘)</a:t>
            </a:r>
          </a:p>
          <a:p>
            <a:r>
              <a:rPr lang="de-DE" dirty="0" smtClean="0"/>
              <a:t>Ca. 2300 </a:t>
            </a:r>
            <a:r>
              <a:rPr lang="de-DE" dirty="0" err="1" smtClean="0"/>
              <a:t>authors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10 000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err="1" smtClean="0">
                <a:solidFill>
                  <a:srgbClr val="FF0000"/>
                </a:solidFill>
              </a:rPr>
              <a:t>They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provide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metadata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</a:p>
          <a:p>
            <a:r>
              <a:rPr lang="de-DE" dirty="0" smtClean="0"/>
              <a:t>- Time</a:t>
            </a:r>
          </a:p>
          <a:p>
            <a:r>
              <a:rPr lang="de-DE" dirty="0" smtClean="0"/>
              <a:t>- Genre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separately</a:t>
            </a:r>
            <a:r>
              <a:rPr lang="de-DE" dirty="0" smtClean="0"/>
              <a:t>)</a:t>
            </a:r>
          </a:p>
          <a:p>
            <a:r>
              <a:rPr lang="de-DE" dirty="0" smtClean="0"/>
              <a:t>- </a:t>
            </a:r>
            <a:r>
              <a:rPr lang="de-DE" dirty="0" err="1"/>
              <a:t>S</a:t>
            </a:r>
            <a:r>
              <a:rPr lang="de-DE" dirty="0" err="1" smtClean="0"/>
              <a:t>ome</a:t>
            </a:r>
            <a:r>
              <a:rPr lang="de-DE" dirty="0" smtClean="0"/>
              <a:t> </a:t>
            </a:r>
            <a:r>
              <a:rPr lang="de-DE" dirty="0" err="1" smtClean="0"/>
              <a:t>additinal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endParaRPr lang="de-DE" dirty="0" smtClean="0"/>
          </a:p>
          <a:p>
            <a:r>
              <a:rPr lang="de-DE" dirty="0" err="1" smtClean="0">
                <a:solidFill>
                  <a:srgbClr val="FF0000"/>
                </a:solidFill>
              </a:rPr>
              <a:t>They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provide</a:t>
            </a:r>
            <a:r>
              <a:rPr lang="de-DE" dirty="0" smtClean="0">
                <a:solidFill>
                  <a:srgbClr val="FF0000"/>
                </a:solidFill>
              </a:rPr>
              <a:t> a </a:t>
            </a:r>
            <a:r>
              <a:rPr lang="de-DE" dirty="0" err="1" smtClean="0">
                <a:solidFill>
                  <a:srgbClr val="FF0000"/>
                </a:solidFill>
              </a:rPr>
              <a:t>good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lemmatizer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search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BUT </a:t>
            </a:r>
            <a:r>
              <a:rPr lang="de-DE" dirty="0" err="1" smtClean="0">
                <a:solidFill>
                  <a:srgbClr val="FF0000"/>
                </a:solidFill>
              </a:rPr>
              <a:t>they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are</a:t>
            </a:r>
            <a:r>
              <a:rPr lang="de-DE" dirty="0" smtClean="0">
                <a:solidFill>
                  <a:srgbClr val="FF0000"/>
                </a:solidFill>
              </a:rPr>
              <a:t> not open-</a:t>
            </a:r>
            <a:r>
              <a:rPr lang="de-DE" dirty="0" err="1" smtClean="0">
                <a:solidFill>
                  <a:srgbClr val="FF0000"/>
                </a:solidFill>
              </a:rPr>
              <a:t>licenced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 smtClean="0"/>
          </a:p>
          <a:p>
            <a:endParaRPr lang="hr-H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66" y="1959903"/>
            <a:ext cx="4593507" cy="441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8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corpus: ‘Gout’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800" dirty="0" smtClean="0"/>
              <a:t>I </a:t>
            </a:r>
            <a:r>
              <a:rPr lang="de-DE" sz="1800" dirty="0" err="1" smtClean="0"/>
              <a:t>want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know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- </a:t>
            </a:r>
            <a:r>
              <a:rPr lang="de-DE" sz="1800" dirty="0" err="1" smtClean="0"/>
              <a:t>What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were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denote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disease</a:t>
            </a:r>
            <a:r>
              <a:rPr lang="de-DE" sz="1800" dirty="0" smtClean="0"/>
              <a:t>;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how</a:t>
            </a:r>
            <a:r>
              <a:rPr lang="de-DE" sz="1800" dirty="0" smtClean="0"/>
              <a:t>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were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? (</a:t>
            </a:r>
            <a:r>
              <a:rPr lang="de-DE" sz="1800" dirty="0" err="1" smtClean="0"/>
              <a:t>distribution</a:t>
            </a:r>
            <a:r>
              <a:rPr lang="de-DE" sz="1800" dirty="0" smtClean="0"/>
              <a:t> in </a:t>
            </a:r>
            <a:r>
              <a:rPr lang="de-DE" sz="1800" dirty="0" err="1" smtClean="0"/>
              <a:t>corpus</a:t>
            </a:r>
            <a:r>
              <a:rPr lang="de-DE" sz="1800" dirty="0" smtClean="0"/>
              <a:t>)</a:t>
            </a:r>
          </a:p>
          <a:p>
            <a:r>
              <a:rPr lang="de-DE" sz="1800" dirty="0" smtClean="0"/>
              <a:t>- </a:t>
            </a:r>
            <a:r>
              <a:rPr lang="de-DE" sz="1800" dirty="0" err="1" smtClean="0"/>
              <a:t>What</a:t>
            </a:r>
            <a:r>
              <a:rPr lang="de-DE" sz="1800" dirty="0" smtClean="0"/>
              <a:t> was </a:t>
            </a:r>
            <a:r>
              <a:rPr lang="de-DE" sz="1800" dirty="0" err="1" smtClean="0"/>
              <a:t>understood</a:t>
            </a:r>
            <a:r>
              <a:rPr lang="de-DE" sz="1800" dirty="0" smtClean="0"/>
              <a:t> </a:t>
            </a:r>
            <a:r>
              <a:rPr lang="de-DE" sz="1800" dirty="0" err="1" smtClean="0"/>
              <a:t>under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disease</a:t>
            </a:r>
            <a:r>
              <a:rPr lang="de-DE" sz="1800" dirty="0" smtClean="0"/>
              <a:t>? (</a:t>
            </a:r>
            <a:r>
              <a:rPr lang="de-DE" sz="1800" dirty="0" err="1" smtClean="0"/>
              <a:t>context</a:t>
            </a:r>
            <a:r>
              <a:rPr lang="de-DE" sz="1800" dirty="0" smtClean="0"/>
              <a:t>?)</a:t>
            </a:r>
          </a:p>
          <a:p>
            <a:r>
              <a:rPr lang="de-DE" sz="1800" dirty="0" smtClean="0"/>
              <a:t>After an extensive </a:t>
            </a:r>
            <a:r>
              <a:rPr lang="de-DE" sz="1800" dirty="0" err="1" smtClean="0"/>
              <a:t>search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dictionnaries</a:t>
            </a:r>
            <a:r>
              <a:rPr lang="de-DE" sz="1800" dirty="0" smtClean="0"/>
              <a:t> I </a:t>
            </a: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regexp</a:t>
            </a:r>
            <a:r>
              <a:rPr lang="de-DE" sz="1800" dirty="0" smtClean="0"/>
              <a:t>: </a:t>
            </a:r>
          </a:p>
          <a:p>
            <a:pPr marL="0" indent="0">
              <a:buNone/>
            </a:pPr>
            <a:r>
              <a:rPr lang="de-DE" sz="1800" dirty="0" smtClean="0"/>
              <a:t>	</a:t>
            </a:r>
            <a:r>
              <a:rPr lang="el-GR" sz="1800" dirty="0" smtClean="0">
                <a:solidFill>
                  <a:srgbClr val="FF0000"/>
                </a:solidFill>
              </a:rPr>
              <a:t>π</a:t>
            </a:r>
            <a:r>
              <a:rPr lang="de-DE" sz="1800" dirty="0" err="1" smtClean="0">
                <a:solidFill>
                  <a:srgbClr val="FF0000"/>
                </a:solidFill>
              </a:rPr>
              <a:t>οδ</a:t>
            </a:r>
            <a:r>
              <a:rPr lang="de-DE" sz="1800" dirty="0" smtClean="0">
                <a:solidFill>
                  <a:srgbClr val="FF0000"/>
                </a:solidFill>
              </a:rPr>
              <a:t>α</a:t>
            </a:r>
            <a:r>
              <a:rPr lang="ru-RU" sz="1800" dirty="0" smtClean="0">
                <a:solidFill>
                  <a:srgbClr val="FF0000"/>
                </a:solidFill>
              </a:rPr>
              <a:t>[</a:t>
            </a:r>
            <a:r>
              <a:rPr lang="de-DE" sz="1800" dirty="0" err="1" smtClean="0">
                <a:solidFill>
                  <a:srgbClr val="FF0000"/>
                </a:solidFill>
              </a:rPr>
              <a:t>λγ</a:t>
            </a:r>
            <a:r>
              <a:rPr lang="ru-RU" sz="1800" dirty="0" smtClean="0">
                <a:solidFill>
                  <a:srgbClr val="FF0000"/>
                </a:solidFill>
              </a:rPr>
              <a:t>][</a:t>
            </a:r>
            <a:r>
              <a:rPr lang="de-DE" sz="1800" dirty="0" err="1" smtClean="0">
                <a:solidFill>
                  <a:srgbClr val="FF0000"/>
                </a:solidFill>
              </a:rPr>
              <a:t>γρ</a:t>
            </a:r>
            <a:r>
              <a:rPr lang="ru-RU" sz="1800" dirty="0" smtClean="0">
                <a:solidFill>
                  <a:srgbClr val="FF0000"/>
                </a:solidFill>
              </a:rPr>
              <a:t>]|</a:t>
            </a:r>
            <a:r>
              <a:rPr lang="de-DE" sz="1800" dirty="0" smtClean="0">
                <a:solidFill>
                  <a:srgbClr val="FF0000"/>
                </a:solidFill>
              </a:rPr>
              <a:t>α</a:t>
            </a:r>
            <a:r>
              <a:rPr lang="de-DE" sz="1800" dirty="0" err="1" smtClean="0">
                <a:solidFill>
                  <a:srgbClr val="FF0000"/>
                </a:solidFill>
              </a:rPr>
              <a:t>ρθρ</a:t>
            </a:r>
            <a:r>
              <a:rPr lang="ru-RU" sz="1800" dirty="0" smtClean="0">
                <a:solidFill>
                  <a:srgbClr val="FF0000"/>
                </a:solidFill>
              </a:rPr>
              <a:t>[</a:t>
            </a:r>
            <a:r>
              <a:rPr lang="de-DE" sz="1800" dirty="0" err="1" smtClean="0">
                <a:solidFill>
                  <a:srgbClr val="FF0000"/>
                </a:solidFill>
              </a:rPr>
              <a:t>ιη</a:t>
            </a:r>
            <a:r>
              <a:rPr lang="ru-RU" sz="1800" dirty="0" smtClean="0">
                <a:solidFill>
                  <a:srgbClr val="FF0000"/>
                </a:solidFill>
              </a:rPr>
              <a:t>]</a:t>
            </a:r>
            <a:r>
              <a:rPr lang="de-DE" sz="1800" dirty="0" smtClean="0">
                <a:solidFill>
                  <a:srgbClr val="FF0000"/>
                </a:solidFill>
              </a:rPr>
              <a:t>τ</a:t>
            </a:r>
            <a:r>
              <a:rPr lang="ru-RU" sz="1800" dirty="0" smtClean="0">
                <a:solidFill>
                  <a:srgbClr val="FF0000"/>
                </a:solidFill>
              </a:rPr>
              <a:t>|</a:t>
            </a:r>
            <a:r>
              <a:rPr lang="de-DE" sz="1800" dirty="0" err="1" smtClean="0">
                <a:solidFill>
                  <a:srgbClr val="FF0000"/>
                </a:solidFill>
              </a:rPr>
              <a:t>χειρ</a:t>
            </a:r>
            <a:r>
              <a:rPr lang="de-DE" sz="1800" dirty="0" smtClean="0">
                <a:solidFill>
                  <a:srgbClr val="FF0000"/>
                </a:solidFill>
              </a:rPr>
              <a:t>α</a:t>
            </a:r>
            <a:r>
              <a:rPr lang="ru-RU" sz="1800" dirty="0" smtClean="0">
                <a:solidFill>
                  <a:srgbClr val="FF0000"/>
                </a:solidFill>
              </a:rPr>
              <a:t>[</a:t>
            </a:r>
            <a:r>
              <a:rPr lang="de-DE" sz="1800" dirty="0" err="1" smtClean="0">
                <a:solidFill>
                  <a:srgbClr val="FF0000"/>
                </a:solidFill>
              </a:rPr>
              <a:t>λγ</a:t>
            </a:r>
            <a:r>
              <a:rPr lang="ru-RU" sz="1800" dirty="0" smtClean="0">
                <a:solidFill>
                  <a:srgbClr val="FF0000"/>
                </a:solidFill>
              </a:rPr>
              <a:t>][</a:t>
            </a:r>
            <a:r>
              <a:rPr lang="de-DE" sz="1800" dirty="0" err="1" smtClean="0">
                <a:solidFill>
                  <a:srgbClr val="FF0000"/>
                </a:solidFill>
              </a:rPr>
              <a:t>γρ</a:t>
            </a:r>
            <a:r>
              <a:rPr lang="ru-RU" sz="1800" dirty="0" smtClean="0">
                <a:solidFill>
                  <a:srgbClr val="FF0000"/>
                </a:solidFill>
              </a:rPr>
              <a:t>]</a:t>
            </a:r>
            <a:endParaRPr lang="de-DE" sz="1800" dirty="0" smtClean="0">
              <a:solidFill>
                <a:srgbClr val="FF0000"/>
              </a:solidFill>
            </a:endParaRPr>
          </a:p>
          <a:p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extract</a:t>
            </a:r>
            <a:r>
              <a:rPr lang="de-DE" sz="1800" dirty="0" smtClean="0"/>
              <a:t>: </a:t>
            </a:r>
            <a:r>
              <a:rPr lang="en-US" sz="1800" dirty="0" smtClean="0"/>
              <a:t>1572 </a:t>
            </a:r>
            <a:r>
              <a:rPr lang="en-US" sz="1800" dirty="0"/>
              <a:t>cases of usage </a:t>
            </a:r>
            <a:r>
              <a:rPr lang="de-DE" sz="1800" dirty="0" smtClean="0"/>
              <a:t>(</a:t>
            </a:r>
            <a:r>
              <a:rPr lang="de-DE" sz="1800" dirty="0" err="1" smtClean="0"/>
              <a:t>token</a:t>
            </a:r>
            <a:r>
              <a:rPr lang="de-DE" sz="1800" dirty="0" smtClean="0"/>
              <a:t>, </a:t>
            </a:r>
            <a:r>
              <a:rPr lang="de-DE" sz="1800" dirty="0" err="1" smtClean="0"/>
              <a:t>reference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work</a:t>
            </a:r>
            <a:r>
              <a:rPr lang="de-DE" sz="1800" dirty="0" smtClean="0"/>
              <a:t>, &lt;20 </a:t>
            </a:r>
            <a:r>
              <a:rPr lang="de-DE" sz="1800" dirty="0" err="1" smtClean="0"/>
              <a:t>lines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context</a:t>
            </a:r>
            <a:r>
              <a:rPr lang="de-DE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	157 unique tokens =&gt; 21 </a:t>
            </a:r>
            <a:r>
              <a:rPr lang="en-US" sz="1800" dirty="0" err="1" smtClean="0"/>
              <a:t>lemmata</a:t>
            </a:r>
            <a:r>
              <a:rPr lang="en-US" sz="1800" dirty="0" smtClean="0"/>
              <a:t> =&gt; 5 stems</a:t>
            </a:r>
          </a:p>
          <a:p>
            <a:r>
              <a:rPr lang="en-US" sz="1800" dirty="0"/>
              <a:t>	</a:t>
            </a:r>
            <a:r>
              <a:rPr lang="de-DE" sz="1800" dirty="0" smtClean="0">
                <a:solidFill>
                  <a:srgbClr val="FF0000"/>
                </a:solidFill>
              </a:rPr>
              <a:t>ARTHR; PODALG; PODAGR; CHEIRALG; CHEIRAGR</a:t>
            </a:r>
          </a:p>
          <a:p>
            <a:r>
              <a:rPr lang="de-DE" sz="1800" dirty="0" smtClean="0"/>
              <a:t>I </a:t>
            </a:r>
            <a:r>
              <a:rPr lang="de-DE" sz="1800" dirty="0" err="1" smtClean="0"/>
              <a:t>enriched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extracted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metadata</a:t>
            </a:r>
            <a:r>
              <a:rPr lang="de-DE" sz="1800" dirty="0"/>
              <a:t> </a:t>
            </a:r>
            <a:r>
              <a:rPr lang="de-DE" sz="1800" dirty="0" smtClean="0"/>
              <a:t>(time, </a:t>
            </a:r>
            <a:r>
              <a:rPr lang="de-DE" sz="1800" dirty="0" err="1" smtClean="0"/>
              <a:t>genre</a:t>
            </a:r>
            <a:r>
              <a:rPr lang="de-DE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70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1691</TotalTime>
  <Words>821</Words>
  <Application>Microsoft Office PowerPoint</Application>
  <PresentationFormat>Произвольный</PresentationFormat>
  <Paragraphs>180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Integral</vt:lpstr>
      <vt:lpstr>Current Topics in Digital Philology project presentation</vt:lpstr>
      <vt:lpstr>Introduction</vt:lpstr>
      <vt:lpstr>Introduction</vt:lpstr>
      <vt:lpstr>Introduction</vt:lpstr>
      <vt:lpstr>Corpus(es)</vt:lpstr>
      <vt:lpstr>Презентация PowerPoint</vt:lpstr>
      <vt:lpstr>access</vt:lpstr>
      <vt:lpstr>Thesaurus Linguae Graecae (TLG)</vt:lpstr>
      <vt:lpstr>My corpus: ‘Gout’</vt:lpstr>
      <vt:lpstr>Презентация PowerPoint</vt:lpstr>
      <vt:lpstr>Презентация PowerPoint</vt:lpstr>
      <vt:lpstr>Visualisation of Distribution in time</vt:lpstr>
      <vt:lpstr>Презентация PowerPoint</vt:lpstr>
      <vt:lpstr>Stems</vt:lpstr>
      <vt:lpstr>Презентация PowerPoint</vt:lpstr>
      <vt:lpstr>Genres: Pearson product-moment correlation coefficient</vt:lpstr>
      <vt:lpstr>Morphology</vt:lpstr>
      <vt:lpstr>Conclusions: existing dictionaries</vt:lpstr>
      <vt:lpstr>Conclusions: dictionaries of the future</vt:lpstr>
      <vt:lpstr>Further research</vt:lpstr>
    </vt:vector>
  </TitlesOfParts>
  <Company>Pvt.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Topics in Digital Philology project presentation</dc:title>
  <dc:creator>Barbara Pavlek</dc:creator>
  <cp:lastModifiedBy>me</cp:lastModifiedBy>
  <cp:revision>40</cp:revision>
  <dcterms:created xsi:type="dcterms:W3CDTF">2014-05-24T15:18:15Z</dcterms:created>
  <dcterms:modified xsi:type="dcterms:W3CDTF">2014-06-04T14:51:55Z</dcterms:modified>
</cp:coreProperties>
</file>