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3" r:id="rId3"/>
    <p:sldId id="294" r:id="rId4"/>
    <p:sldId id="279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4B4"/>
    <a:srgbClr val="F7D1D1"/>
    <a:srgbClr val="FEF0E4"/>
    <a:srgbClr val="F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VM in VNF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ALF-SAPC</c:v>
                </c:pt>
                <c:pt idx="1">
                  <c:v>ALF-DRA</c:v>
                </c:pt>
                <c:pt idx="2">
                  <c:v>ALF-vNeLS</c:v>
                </c:pt>
                <c:pt idx="3">
                  <c:v>ALF-CSCF</c:v>
                </c:pt>
                <c:pt idx="4">
                  <c:v>ALF-vUGW</c:v>
                </c:pt>
                <c:pt idx="5">
                  <c:v>ALF-vCGW</c:v>
                </c:pt>
                <c:pt idx="6">
                  <c:v>ALF-MTAS</c:v>
                </c:pt>
                <c:pt idx="7">
                  <c:v>ALF-Ipworks</c:v>
                </c:pt>
                <c:pt idx="8">
                  <c:v>ALF-SBG</c:v>
                </c:pt>
                <c:pt idx="9">
                  <c:v>ALF-SMSC-MCO</c:v>
                </c:pt>
                <c:pt idx="10">
                  <c:v>ALF-vUSN</c:v>
                </c:pt>
                <c:pt idx="11">
                  <c:v>ALF-HSS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14</c:v>
                </c:pt>
                <c:pt idx="2">
                  <c:v>2</c:v>
                </c:pt>
                <c:pt idx="3">
                  <c:v>9</c:v>
                </c:pt>
                <c:pt idx="4">
                  <c:v>57</c:v>
                </c:pt>
                <c:pt idx="5">
                  <c:v>6</c:v>
                </c:pt>
                <c:pt idx="6">
                  <c:v>9</c:v>
                </c:pt>
                <c:pt idx="7">
                  <c:v>4</c:v>
                </c:pt>
                <c:pt idx="8">
                  <c:v>13</c:v>
                </c:pt>
                <c:pt idx="9">
                  <c:v>5</c:v>
                </c:pt>
                <c:pt idx="10">
                  <c:v>34</c:v>
                </c:pt>
                <c:pt idx="1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F-420B-B610-5F34A7091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&gt; 80%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ALF-SAPC</c:v>
                </c:pt>
                <c:pt idx="1">
                  <c:v>ALF-DRA</c:v>
                </c:pt>
                <c:pt idx="2">
                  <c:v>ALF-vNeLS</c:v>
                </c:pt>
                <c:pt idx="3">
                  <c:v>ALF-CSCF</c:v>
                </c:pt>
                <c:pt idx="4">
                  <c:v>ALF-vUGW</c:v>
                </c:pt>
                <c:pt idx="5">
                  <c:v>ALF-vCGW</c:v>
                </c:pt>
                <c:pt idx="6">
                  <c:v>ALF-MTAS</c:v>
                </c:pt>
                <c:pt idx="7">
                  <c:v>ALF-Ipworks</c:v>
                </c:pt>
                <c:pt idx="8">
                  <c:v>ALF-SBG</c:v>
                </c:pt>
                <c:pt idx="9">
                  <c:v>ALF-SMSC-MCO</c:v>
                </c:pt>
                <c:pt idx="10">
                  <c:v>ALF-vUSN</c:v>
                </c:pt>
                <c:pt idx="11">
                  <c:v>ALF-HSS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F-420B-B610-5F34A7091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VM in VNF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BOA-vCGW</c:v>
                </c:pt>
                <c:pt idx="1">
                  <c:v>BOA-CSCF</c:v>
                </c:pt>
                <c:pt idx="2">
                  <c:v>BOA-SAPC</c:v>
                </c:pt>
                <c:pt idx="3">
                  <c:v>BOA-vUSN</c:v>
                </c:pt>
                <c:pt idx="4">
                  <c:v>BOA-vUGW</c:v>
                </c:pt>
                <c:pt idx="5">
                  <c:v>BOA-SMSC-MCO</c:v>
                </c:pt>
                <c:pt idx="6">
                  <c:v>BOA-Ipworks</c:v>
                </c:pt>
                <c:pt idx="7">
                  <c:v>BOA-MTAS</c:v>
                </c:pt>
                <c:pt idx="8">
                  <c:v>BOA-SBG</c:v>
                </c:pt>
                <c:pt idx="9">
                  <c:v>BOA-HSS</c:v>
                </c:pt>
                <c:pt idx="10">
                  <c:v>BOA-vNeLS</c:v>
                </c:pt>
                <c:pt idx="11">
                  <c:v>BOA-DRA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9</c:v>
                </c:pt>
                <c:pt idx="2">
                  <c:v>15</c:v>
                </c:pt>
                <c:pt idx="3">
                  <c:v>28</c:v>
                </c:pt>
                <c:pt idx="4">
                  <c:v>57</c:v>
                </c:pt>
                <c:pt idx="5">
                  <c:v>6</c:v>
                </c:pt>
                <c:pt idx="6">
                  <c:v>4</c:v>
                </c:pt>
                <c:pt idx="7">
                  <c:v>9</c:v>
                </c:pt>
                <c:pt idx="8">
                  <c:v>13</c:v>
                </c:pt>
                <c:pt idx="9">
                  <c:v>12</c:v>
                </c:pt>
                <c:pt idx="10">
                  <c:v>2</c:v>
                </c:pt>
                <c:pt idx="1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A-47E6-87BC-CA366BDA1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&gt; 80%</c:v>
                </c:pt>
              </c:strCache>
            </c:strRef>
          </c:tx>
          <c:invertIfNegative val="1"/>
          <c:cat>
            <c:strRef>
              <c:f>Sheet1!$A$2:$A$13</c:f>
              <c:strCache>
                <c:ptCount val="12"/>
                <c:pt idx="0">
                  <c:v>BOA-vCGW</c:v>
                </c:pt>
                <c:pt idx="1">
                  <c:v>BOA-CSCF</c:v>
                </c:pt>
                <c:pt idx="2">
                  <c:v>BOA-SAPC</c:v>
                </c:pt>
                <c:pt idx="3">
                  <c:v>BOA-vUSN</c:v>
                </c:pt>
                <c:pt idx="4">
                  <c:v>BOA-vUGW</c:v>
                </c:pt>
                <c:pt idx="5">
                  <c:v>BOA-SMSC-MCO</c:v>
                </c:pt>
                <c:pt idx="6">
                  <c:v>BOA-Ipworks</c:v>
                </c:pt>
                <c:pt idx="7">
                  <c:v>BOA-MTAS</c:v>
                </c:pt>
                <c:pt idx="8">
                  <c:v>BOA-SBG</c:v>
                </c:pt>
                <c:pt idx="9">
                  <c:v>BOA-HSS</c:v>
                </c:pt>
                <c:pt idx="10">
                  <c:v>BOA-vNeLS</c:v>
                </c:pt>
                <c:pt idx="11">
                  <c:v>BOA-DRA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A-47E6-87BC-CA366BDA1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B7D3-0E7A-4C9E-8E5D-F477DD489CD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23B6-2DE8-452D-A14C-FE19B088A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E319-EBC2-43DD-BCB1-122EDF61A7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6422-DE74-427B-9D8E-A5DD617EFF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US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3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FF0000"/>
                </a:solidFill>
              </a:defRPr>
            </a:pPr>
            <a:r>
              <a:rPr lang="en-GB" dirty="0" smtClean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</a:t>
            </a:r>
          </a:p>
        </p:txBody>
      </p:sp>
      <p:pic>
        <p:nvPicPr>
          <p:cNvPr id="1026" name="Picture 2" descr="Get your 'Title' right! - ASK Scientific- English research manuscript  editing, translation and research communications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809" y="219666"/>
            <a:ext cx="4035572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A0000"/>
                </a:solidFill>
              </a:defRPr>
            </a:pPr>
            <a:r>
              <a:rPr lang="en-GB" dirty="0" smtClean="0"/>
              <a:t>Some title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0080" y="1554480"/>
          <a:ext cx="10972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VNF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Busiest Hour (of the month)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Busiest Hour CPU Demand (%)[Avg of all VMs] 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Busiest Hour CPU Demand (%)[Busiest VM]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Most Common Busy Hour [MCBH] in month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MCBH CPU Demand (%) in the month[Avg of all VM]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ALF-SAPC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 (08-14)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11.49</a:t>
                      </a:r>
                    </a:p>
                  </a:txBody>
                  <a:tcPr>
                    <a:solidFill>
                      <a:srgbClr val="E4F7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28.69</a:t>
                      </a:r>
                    </a:p>
                  </a:txBody>
                  <a:tcPr>
                    <a:solidFill>
                      <a:srgbClr val="D6F8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10.99</a:t>
                      </a:r>
                    </a:p>
                  </a:txBody>
                  <a:tcPr>
                    <a:solidFill>
                      <a:srgbClr val="E4F7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ALF-DRA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 (08-14)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12.93</a:t>
                      </a:r>
                    </a:p>
                  </a:txBody>
                  <a:tcPr>
                    <a:solidFill>
                      <a:srgbClr val="E2F7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32.97</a:t>
                      </a:r>
                    </a:p>
                  </a:txBody>
                  <a:tcPr>
                    <a:solidFill>
                      <a:srgbClr val="D3F9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12.8</a:t>
                      </a:r>
                    </a:p>
                  </a:txBody>
                  <a:tcPr>
                    <a:solidFill>
                      <a:srgbClr val="E2F7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ALF-vNeLS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03:00 -&gt; 03:59 (08-10)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2.57</a:t>
                      </a:r>
                    </a:p>
                  </a:txBody>
                  <a:tcPr>
                    <a:solidFill>
                      <a:srgbClr val="EAF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3.21</a:t>
                      </a:r>
                    </a:p>
                  </a:txBody>
                  <a:tcPr>
                    <a:solidFill>
                      <a:srgbClr val="EAF7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12:00 -&gt; 12:59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2.42</a:t>
                      </a:r>
                    </a:p>
                  </a:txBody>
                  <a:tcPr>
                    <a:solidFill>
                      <a:srgbClr val="EA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ALF-CSCF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 (08-07)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15.52</a:t>
                      </a:r>
                    </a:p>
                  </a:txBody>
                  <a:tcPr>
                    <a:solidFill>
                      <a:srgbClr val="E0F8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20.81</a:t>
                      </a:r>
                    </a:p>
                  </a:txBody>
                  <a:tcPr>
                    <a:solidFill>
                      <a:srgbClr val="DCF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14.89</a:t>
                      </a:r>
                    </a:p>
                  </a:txBody>
                  <a:tcPr>
                    <a:solidFill>
                      <a:srgbClr val="E1F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ALF-vUGW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21:00 -&gt; 21:59 (08-13)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55.73</a:t>
                      </a:r>
                    </a:p>
                  </a:txBody>
                  <a:tcPr>
                    <a:solidFill>
                      <a:srgbClr val="BDFA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73.29</a:t>
                      </a:r>
                    </a:p>
                  </a:txBody>
                  <a:tcPr>
                    <a:solidFill>
                      <a:srgbClr val="A5FA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54.92</a:t>
                      </a:r>
                    </a:p>
                  </a:txBody>
                  <a:tcPr>
                    <a:solidFill>
                      <a:srgbClr val="BFF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ALF-vCGW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11:00 -&gt; 11:59 (08-28)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28.06</a:t>
                      </a:r>
                    </a:p>
                  </a:txBody>
                  <a:tcPr>
                    <a:solidFill>
                      <a:srgbClr val="D7F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40.19</a:t>
                      </a:r>
                    </a:p>
                  </a:txBody>
                  <a:tcPr>
                    <a:solidFill>
                      <a:srgbClr val="CEF9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24.98</a:t>
                      </a:r>
                    </a:p>
                  </a:txBody>
                  <a:tcPr>
                    <a:solidFill>
                      <a:srgbClr val="D9F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ALF-MTAS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 (08-07)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17.22</a:t>
                      </a:r>
                    </a:p>
                  </a:txBody>
                  <a:tcPr>
                    <a:solidFill>
                      <a:srgbClr val="DFF8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21.48</a:t>
                      </a:r>
                    </a:p>
                  </a:txBody>
                  <a:tcPr>
                    <a:solidFill>
                      <a:srgbClr val="DCF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16.48</a:t>
                      </a:r>
                    </a:p>
                  </a:txBody>
                  <a:tcPr>
                    <a:solidFill>
                      <a:srgbClr val="E0F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ALF-Ipworks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16:00 -&gt; 16:59 (08-18)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6.13</a:t>
                      </a:r>
                    </a:p>
                  </a:txBody>
                  <a:tcPr>
                    <a:solidFill>
                      <a:srgbClr val="E7F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15.62</a:t>
                      </a:r>
                    </a:p>
                  </a:txBody>
                  <a:tcPr>
                    <a:solidFill>
                      <a:srgbClr val="E0F8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11:00 -&gt; 11:59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5.08</a:t>
                      </a:r>
                    </a:p>
                  </a:txBody>
                  <a:tcPr>
                    <a:solidFill>
                      <a:srgbClr val="E8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ALF-SBG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 (08-28)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23.08</a:t>
                      </a:r>
                    </a:p>
                  </a:txBody>
                  <a:tcPr>
                    <a:solidFill>
                      <a:srgbClr val="DBF8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29.85</a:t>
                      </a:r>
                    </a:p>
                  </a:txBody>
                  <a:tcPr>
                    <a:solidFill>
                      <a:srgbClr val="D6F8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22.9</a:t>
                      </a:r>
                    </a:p>
                  </a:txBody>
                  <a:tcPr>
                    <a:solidFill>
                      <a:srgbClr val="DBF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ALF-SMSC-MCO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11:00 -&gt; 11:59 (08-14)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8.11</a:t>
                      </a:r>
                    </a:p>
                  </a:txBody>
                  <a:tcPr>
                    <a:solidFill>
                      <a:srgbClr val="E6F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12.35</a:t>
                      </a:r>
                    </a:p>
                  </a:txBody>
                  <a:tcPr>
                    <a:solidFill>
                      <a:srgbClr val="E3F7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12:00 -&gt; 12:59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7.01</a:t>
                      </a:r>
                    </a:p>
                  </a:txBody>
                  <a:tcPr>
                    <a:solidFill>
                      <a:srgbClr val="E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ALF-vUSN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 (08-14)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38.88</a:t>
                      </a:r>
                    </a:p>
                  </a:txBody>
                  <a:tcPr>
                    <a:solidFill>
                      <a:srgbClr val="CFF9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47.62</a:t>
                      </a:r>
                    </a:p>
                  </a:txBody>
                  <a:tcPr>
                    <a:solidFill>
                      <a:srgbClr val="C8F9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18:00 -&gt; 18:59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38.14</a:t>
                      </a:r>
                    </a:p>
                  </a:txBody>
                  <a:tcPr>
                    <a:solidFill>
                      <a:srgbClr val="D0F9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ALF-HSS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15:00 -&gt; 15:59 (08-21)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7.28</a:t>
                      </a:r>
                    </a:p>
                  </a:txBody>
                  <a:tcPr>
                    <a:solidFill>
                      <a:srgbClr val="E7F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9.64</a:t>
                      </a:r>
                    </a:p>
                  </a:txBody>
                  <a:tcPr>
                    <a:solidFill>
                      <a:srgbClr val="E4F7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15:00 -&gt; 15:59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7.06</a:t>
                      </a:r>
                    </a:p>
                  </a:txBody>
                  <a:tcPr>
                    <a:solidFill>
                      <a:srgbClr val="E7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A0000"/>
                </a:solidFill>
              </a:defRPr>
            </a:pPr>
            <a:r>
              <a:rPr lang="en-GB" dirty="0" smtClean="0"/>
              <a:t>Some title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0080" y="1554480"/>
          <a:ext cx="10972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VNF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Total number of VMs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CPU &gt; 80% 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Memory &gt; 80%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Contention &gt; 5%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Co-Stop &gt; 5%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CPU Ready &gt; 5%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Storage Latency &gt; 15ms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NW Packet Drop &gt; 1%</a:t>
                      </a:r>
                    </a:p>
                  </a:txBody>
                  <a:tcPr>
                    <a:solidFill>
                      <a:srgbClr val="F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BOA-vCGW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BOA-CSCF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7F7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BOA-SAPC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7F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BOA-vUSN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BOA-vUGW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7F7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7F7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7F7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7F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BOA-SMSC-MCO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7F7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BOA-Ipworks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7F7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BOA-MTAS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BOA-SBG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BOA-HSS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BOA-vNeLS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BOA-DRA</a:t>
                      </a:r>
                    </a:p>
                  </a:txBody>
                  <a:tcPr>
                    <a:solidFill>
                      <a:srgbClr val="FA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6BF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A0000"/>
                </a:solidFill>
              </a:defRPr>
            </a:pPr>
            <a:r>
              <a:rPr lang="en-GB" dirty="0" smtClean="0"/>
              <a:t>Graph view of same data</a:t>
            </a:r>
            <a:endParaRPr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9601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A0000"/>
                </a:solidFill>
              </a:defRPr>
            </a:pPr>
            <a:r>
              <a:rPr lang="en-GB" dirty="0" smtClean="0"/>
              <a:t>Graph view of same data</a:t>
            </a:r>
            <a:endParaRPr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9601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odafoneCustom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50"/>
      </a:accent1>
      <a:accent2>
        <a:srgbClr val="FF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Widescreen</PresentationFormat>
  <Paragraphs>201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Vodafone Rg</vt:lpstr>
      <vt:lpstr>Office Theme</vt:lpstr>
      <vt:lpstr>Title</vt:lpstr>
      <vt:lpstr>Some title</vt:lpstr>
      <vt:lpstr>Some title</vt:lpstr>
      <vt:lpstr>Graph view of same data</vt:lpstr>
      <vt:lpstr>Graph view of same data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IAAS Performance Report</dc:title>
  <dc:creator>Dash, Ashutosh, Vodafone Group</dc:creator>
  <cp:lastModifiedBy>Dash, Ashutosh, Vodafone Group</cp:lastModifiedBy>
  <cp:revision>24</cp:revision>
  <dcterms:created xsi:type="dcterms:W3CDTF">2020-04-23T09:18:05Z</dcterms:created>
  <dcterms:modified xsi:type="dcterms:W3CDTF">2020-11-06T07:11:43Z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ashutosh.dash3@vodafone.com</vt:lpwstr>
  </property>
  <property fmtid="{D5CDD505-2E9C-101B-9397-08002B2CF9AE}" pid="5" name="MSIP_Label_0359f705-2ba0-454b-9cfc-6ce5bcaac040_SetDate">
    <vt:lpwstr>2020-04-23T09:22:35.7093196Z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