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400" r:id="rId5"/>
    <p:sldId id="401" r:id="rId6"/>
    <p:sldId id="284" r:id="rId7"/>
    <p:sldId id="387" r:id="rId8"/>
    <p:sldId id="390" r:id="rId9"/>
    <p:sldId id="392" r:id="rId10"/>
    <p:sldId id="393" r:id="rId11"/>
    <p:sldId id="405" r:id="rId12"/>
    <p:sldId id="409" r:id="rId13"/>
    <p:sldId id="388" r:id="rId14"/>
    <p:sldId id="427" r:id="rId15"/>
    <p:sldId id="4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3729A8-24EC-3F7C-436A-FA2563313BD4}" name="Stamos, Athena" initials="" userId="S::stam76@osumc.edu::70f5d855-f160-4301-878b-bcdae795e905" providerId="AD"/>
  <p188:author id="{5CF97AB8-832D-8D18-0CA0-7F112AC1BC6A}" name="Fareed, Naleef" initials="" userId="S::fare03@osumc.edu::568ef349-6c49-4c75-aad9-f97484b212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AB457-9088-DE42-AAF3-81410F36DA90}" v="5" dt="2025-03-25T14:04:0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58699"/>
  </p:normalViewPr>
  <p:slideViewPr>
    <p:cSldViewPr snapToGrid="0">
      <p:cViewPr varScale="1">
        <p:scale>
          <a:sx n="60" d="100"/>
          <a:sy n="60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os, Athena" userId="70f5d855-f160-4301-878b-bcdae795e905" providerId="ADAL" clId="{3F5AB457-9088-DE42-AAF3-81410F36DA90}"/>
    <pc:docChg chg="undo addSld delSld modSld delMainMaster">
      <pc:chgData name="Stamos, Athena" userId="70f5d855-f160-4301-878b-bcdae795e905" providerId="ADAL" clId="{3F5AB457-9088-DE42-AAF3-81410F36DA90}" dt="2025-03-25T14:04:59.796" v="15" actId="20577"/>
      <pc:docMkLst>
        <pc:docMk/>
      </pc:docMkLst>
      <pc:sldChg chg="add del">
        <pc:chgData name="Stamos, Athena" userId="70f5d855-f160-4301-878b-bcdae795e905" providerId="ADAL" clId="{3F5AB457-9088-DE42-AAF3-81410F36DA90}" dt="2025-03-25T14:04:08.868" v="7" actId="2696"/>
        <pc:sldMkLst>
          <pc:docMk/>
          <pc:sldMk cId="109857222" sldId="256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1854240041" sldId="284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1640824371" sldId="387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3541704306" sldId="388"/>
        </pc:sldMkLst>
      </pc:sldChg>
      <pc:sldChg chg="add del modNotesTx">
        <pc:chgData name="Stamos, Athena" userId="70f5d855-f160-4301-878b-bcdae795e905" providerId="ADAL" clId="{3F5AB457-9088-DE42-AAF3-81410F36DA90}" dt="2025-03-25T14:04:18.415" v="9" actId="20577"/>
        <pc:sldMkLst>
          <pc:docMk/>
          <pc:sldMk cId="3317738865" sldId="390"/>
        </pc:sldMkLst>
      </pc:sldChg>
      <pc:sldChg chg="add del modNotesTx">
        <pc:chgData name="Stamos, Athena" userId="70f5d855-f160-4301-878b-bcdae795e905" providerId="ADAL" clId="{3F5AB457-9088-DE42-AAF3-81410F36DA90}" dt="2025-03-25T14:04:23.218" v="10" actId="20577"/>
        <pc:sldMkLst>
          <pc:docMk/>
          <pc:sldMk cId="1060670814" sldId="392"/>
        </pc:sldMkLst>
      </pc:sldChg>
      <pc:sldChg chg="add del modNotesTx">
        <pc:chgData name="Stamos, Athena" userId="70f5d855-f160-4301-878b-bcdae795e905" providerId="ADAL" clId="{3F5AB457-9088-DE42-AAF3-81410F36DA90}" dt="2025-03-25T14:04:27.327" v="11" actId="20577"/>
        <pc:sldMkLst>
          <pc:docMk/>
          <pc:sldMk cId="1058319626" sldId="393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2142949590" sldId="400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2397398476" sldId="401"/>
        </pc:sldMkLst>
      </pc:sldChg>
      <pc:sldChg chg="add del modNotesTx">
        <pc:chgData name="Stamos, Athena" userId="70f5d855-f160-4301-878b-bcdae795e905" providerId="ADAL" clId="{3F5AB457-9088-DE42-AAF3-81410F36DA90}" dt="2025-03-25T14:04:38.545" v="13" actId="12"/>
        <pc:sldMkLst>
          <pc:docMk/>
          <pc:sldMk cId="3367020656" sldId="405"/>
        </pc:sldMkLst>
      </pc:sldChg>
      <pc:sldChg chg="add del modNotesTx">
        <pc:chgData name="Stamos, Athena" userId="70f5d855-f160-4301-878b-bcdae795e905" providerId="ADAL" clId="{3F5AB457-9088-DE42-AAF3-81410F36DA90}" dt="2025-03-25T14:04:41.381" v="14" actId="20577"/>
        <pc:sldMkLst>
          <pc:docMk/>
          <pc:sldMk cId="2514617976" sldId="409"/>
        </pc:sldMkLst>
      </pc:sldChg>
      <pc:sldChg chg="add del">
        <pc:chgData name="Stamos, Athena" userId="70f5d855-f160-4301-878b-bcdae795e905" providerId="ADAL" clId="{3F5AB457-9088-DE42-AAF3-81410F36DA90}" dt="2025-03-25T14:04:05.332" v="6"/>
        <pc:sldMkLst>
          <pc:docMk/>
          <pc:sldMk cId="4027965888" sldId="427"/>
        </pc:sldMkLst>
      </pc:sldChg>
      <pc:sldChg chg="add del modNotesTx">
        <pc:chgData name="Stamos, Athena" userId="70f5d855-f160-4301-878b-bcdae795e905" providerId="ADAL" clId="{3F5AB457-9088-DE42-AAF3-81410F36DA90}" dt="2025-03-25T14:04:59.796" v="15" actId="20577"/>
        <pc:sldMkLst>
          <pc:docMk/>
          <pc:sldMk cId="2675888434" sldId="433"/>
        </pc:sldMkLst>
      </pc:sldChg>
      <pc:sldMasterChg chg="del">
        <pc:chgData name="Stamos, Athena" userId="70f5d855-f160-4301-878b-bcdae795e905" providerId="ADAL" clId="{3F5AB457-9088-DE42-AAF3-81410F36DA90}" dt="2025-03-25T14:04:08.887" v="8" actId="2696"/>
        <pc:sldMasterMkLst>
          <pc:docMk/>
          <pc:sldMasterMk cId="2460954070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0D1DB-3B92-2341-9BE5-F8E3F00780AA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A4A3-AC9B-AD45-AE4D-D44336BE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4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74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7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DB5B8-39B2-27F3-2485-5980A49A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EE971-ACDB-AA4F-5E41-1B32186A9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8EE7A-93D8-402C-BC84-C578B8BD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5D872-9027-CC7D-AE74-B424CCD6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87FFB0-86DB-CC40-ABA1-073AE04DB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72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60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79C30-B171-EF5B-C66A-283300D5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686C8-0BB0-0A8C-A49B-834DD6741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CA41A-2E74-88E9-64B7-804D4E225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FEEC-C1AB-FF10-B8E5-D0BE9775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03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A80A-C206-4B1C-DB73-2DCED23E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B125-280C-EFF8-3780-F0FCF3DCA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FFE3B4-20EB-46E7-1E5C-7960B15B1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742DE-F784-6A16-7E90-762C660C7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58C05-38F5-46EB-BECD-5394A7777B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83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 descr="Seal on the Oval. Used as a background picture.">
            <a:extLst>
              <a:ext uri="{FF2B5EF4-FFF2-40B4-BE49-F238E27FC236}">
                <a16:creationId xmlns:a16="http://schemas.microsoft.com/office/drawing/2014/main" id="{C4E00CA3-028B-4946-BBB4-5C31154E3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942" b="11942"/>
          <a:stretch/>
        </p:blipFill>
        <p:spPr>
          <a:xfrm>
            <a:off x="400279" y="374573"/>
            <a:ext cx="11391441" cy="5772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279" y="1912072"/>
            <a:ext cx="11390045" cy="2387600"/>
          </a:xfrm>
          <a:solidFill>
            <a:srgbClr val="FFFFFF">
              <a:alpha val="69804"/>
            </a:srgbClr>
          </a:solidFill>
        </p:spPr>
        <p:txBody>
          <a:bodyPr lIns="365760" anchor="ctr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8FA3-A642-4E78-8E7B-809942D8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1CDF-2BA0-4B12-BAB3-F078D4D1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02ADA-344D-4C5C-97AD-978608FF7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and Figur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2332273"/>
            <a:ext cx="363794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761295"/>
            <a:ext cx="3637944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 descr="Title ornament - do not edit.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839789" y="2060409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9938" y="2332038"/>
            <a:ext cx="6608762" cy="3814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a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23237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56551" y="3242821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 userDrawn="1"/>
        </p:nvCxnSpPr>
        <p:spPr>
          <a:xfrm>
            <a:off x="5856552" y="1541935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763" y="403767"/>
            <a:ext cx="4629150" cy="574364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8E9976-AB2A-4D33-BDD3-3DD81964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51" y="1806160"/>
            <a:ext cx="5441196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30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BB7286-594A-4C7F-91C3-90AF74F810B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56551" y="3242821"/>
            <a:ext cx="5441197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3CEE6-576D-4A25-8B6C-C2373DA1C88A}"/>
              </a:ext>
            </a:extLst>
          </p:cNvPr>
          <p:cNvCxnSpPr>
            <a:cxnSpLocks/>
          </p:cNvCxnSpPr>
          <p:nvPr userDrawn="1"/>
        </p:nvCxnSpPr>
        <p:spPr>
          <a:xfrm>
            <a:off x="5856552" y="1541935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3" y="427519"/>
            <a:ext cx="4572000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873" y="338901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82873" y="3389014"/>
            <a:ext cx="2286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51" y="1806160"/>
            <a:ext cx="5441196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4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2332273"/>
            <a:ext cx="363794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761295"/>
            <a:ext cx="3637944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839789" y="2060409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7203" y="696457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57204" y="2453541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057204" y="2763582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11ED6439-33AD-49C2-871A-58168B09AD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74140" y="696457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724A983-E2D4-411D-8E9C-28DDCC5FA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4141" y="2453541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2A31C1D-8F1D-4CB6-9F05-8D8BB079EB90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374141" y="2763582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32EFC8D-798E-4678-A87B-C90DCCB5A9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1076" y="696457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1DD5E6-B902-4C2D-9D16-3F59B4BCBA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1077" y="2453541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2D6015B-E243-493B-AEF7-C9745236520A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9691077" y="2763582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A5B97012-2868-43C2-9206-9E4FE0F4F61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78858" y="3386275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8454760-D7F3-475D-A20B-0C0BCB057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8859" y="5143359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D393514-D249-454A-BB12-08A04E74C5AB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5078859" y="5453400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D278255C-18BA-474E-96F6-62A50AF41C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95795" y="3386275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57BC1-C0AE-424B-9367-C3705C88E5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5796" y="5143359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B8CE1909-D1B0-4CED-A8A6-86452D796376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7395796" y="5453400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7844A874-C4B9-4320-AE76-AA222CA8567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2731" y="3386275"/>
            <a:ext cx="2077591" cy="1676742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CF80027-C4C4-4FAC-8656-046DDF8D9C8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12732" y="5143359"/>
            <a:ext cx="2077592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AC34476-3C87-41CC-8284-D6A31C7F741D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9712732" y="5453400"/>
            <a:ext cx="2077592" cy="30175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A03F2-9CC5-4C7D-98F8-9957C80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53CF-A8C8-4BBA-B9A9-B09B8659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50D38-5438-F344-9475-34794C4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042"/>
            <a:ext cx="105156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8DB35-EBE4-7D47-B3CA-C94ADD2F76D2}"/>
              </a:ext>
            </a:extLst>
          </p:cNvPr>
          <p:cNvCxnSpPr>
            <a:cxnSpLocks/>
          </p:cNvCxnSpPr>
          <p:nvPr userDrawn="1"/>
        </p:nvCxnSpPr>
        <p:spPr>
          <a:xfrm>
            <a:off x="838200" y="801837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2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001C-171D-4E3E-B5D6-BCADE39B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4708-1F7D-4A7D-990D-4B028571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descr="Red background with notch.">
            <a:extLst>
              <a:ext uri="{FF2B5EF4-FFF2-40B4-BE49-F238E27FC236}">
                <a16:creationId xmlns:a16="http://schemas.microsoft.com/office/drawing/2014/main" id="{221065E6-A38E-4F0C-8A91-83E3ADB9FE2D}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48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A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4FE8C-BFE3-EA46-9F67-FCF68481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8173B2-180C-2442-AB23-1F3D5609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9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E7D8D-3CE6-BC4E-BA91-C825C3B7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09603"/>
            <a:ext cx="10515600" cy="819397"/>
          </a:xfrm>
        </p:spPr>
        <p:txBody>
          <a:bodyPr anchor="t">
            <a:norm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BB5AB9-FC6F-7F4D-885C-DFDA8229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600" b="1" i="0">
                <a:solidFill>
                  <a:schemeClr val="tx1"/>
                </a:solidFill>
                <a:latin typeface="Buckeye Sans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3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A6A-DE3E-452A-8765-F4A9FE44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042"/>
            <a:ext cx="105156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509"/>
            <a:ext cx="10515600" cy="4015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748A89-EDD3-4E47-AFE7-62C61C3496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801837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1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83038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06950"/>
            <a:ext cx="3200400" cy="30607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800EDF-F600-4ABA-9A26-740C4D40C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883038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5DC47ED-65AF-468C-B064-C602467FDF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706950"/>
            <a:ext cx="3200400" cy="30607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A0CF29B-96BC-43D9-8AB6-6FADA9A928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75124" y="1894991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19B7547-6851-4E06-A147-72DEB3E2565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75124" y="2718903"/>
            <a:ext cx="3200400" cy="30607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377658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377658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0F325A-C820-6347-A10B-9DD63E3B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042"/>
            <a:ext cx="105156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D95B3B-5BE2-F245-A653-7ABF52BA55BB}"/>
              </a:ext>
            </a:extLst>
          </p:cNvPr>
          <p:cNvCxnSpPr>
            <a:cxnSpLocks/>
          </p:cNvCxnSpPr>
          <p:nvPr userDrawn="1"/>
        </p:nvCxnSpPr>
        <p:spPr>
          <a:xfrm>
            <a:off x="838200" y="801837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7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2332273"/>
            <a:ext cx="3637944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761295"/>
            <a:ext cx="3637944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B443-BC15-456F-A843-6F23BCE2348A}"/>
              </a:ext>
            </a:extLst>
          </p:cNvPr>
          <p:cNvCxnSpPr>
            <a:cxnSpLocks/>
          </p:cNvCxnSpPr>
          <p:nvPr userDrawn="1"/>
        </p:nvCxnSpPr>
        <p:spPr>
          <a:xfrm>
            <a:off x="839789" y="2060409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055" y="1355651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5829" y="1186651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1823" y="1197473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561816" y="1494459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95822" y="2625206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1816" y="2636028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561809" y="2933014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5822" y="3984098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61816" y="3994920"/>
            <a:ext cx="4524097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6561809" y="4291906"/>
            <a:ext cx="4524097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178050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8A9C5-0FEF-4CDF-8E0D-77B2B3787EB1}"/>
              </a:ext>
            </a:extLst>
          </p:cNvPr>
          <p:cNvCxnSpPr>
            <a:cxnSpLocks/>
          </p:cNvCxnSpPr>
          <p:nvPr userDrawn="1"/>
        </p:nvCxnSpPr>
        <p:spPr>
          <a:xfrm>
            <a:off x="2117969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15976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178050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2A72AE-B0BA-451A-A298-6F08D46BE149}"/>
              </a:ext>
            </a:extLst>
          </p:cNvPr>
          <p:cNvCxnSpPr>
            <a:cxnSpLocks/>
          </p:cNvCxnSpPr>
          <p:nvPr userDrawn="1"/>
        </p:nvCxnSpPr>
        <p:spPr>
          <a:xfrm>
            <a:off x="5720579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4362025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178050"/>
            <a:ext cx="3200400" cy="1555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5B02B-287E-4902-9AF6-04C885FA6DD1}"/>
              </a:ext>
            </a:extLst>
          </p:cNvPr>
          <p:cNvCxnSpPr>
            <a:cxnSpLocks/>
          </p:cNvCxnSpPr>
          <p:nvPr userDrawn="1"/>
        </p:nvCxnSpPr>
        <p:spPr>
          <a:xfrm>
            <a:off x="9276048" y="3771508"/>
            <a:ext cx="548640" cy="0"/>
          </a:xfrm>
          <a:prstGeom prst="line">
            <a:avLst/>
          </a:prstGeom>
          <a:ln w="79375">
            <a:solidFill>
              <a:srgbClr val="BA0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4133426"/>
            <a:ext cx="3200400" cy="29698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7908067" y="4430412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4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042"/>
            <a:ext cx="10515600" cy="83885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B88219-839E-554B-B72F-F7177AF540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01837"/>
            <a:ext cx="548640" cy="0"/>
          </a:xfrm>
          <a:prstGeom prst="line">
            <a:avLst/>
          </a:prstGeom>
          <a:ln w="793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he Ohio State University word logo with Block O">
            <a:extLst>
              <a:ext uri="{FF2B5EF4-FFF2-40B4-BE49-F238E27FC236}">
                <a16:creationId xmlns:a16="http://schemas.microsoft.com/office/drawing/2014/main" id="{F4663FBE-A0D1-4371-8BE2-6E00A4B835A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01676" y="6331563"/>
            <a:ext cx="2382828" cy="3416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749" y="5782287"/>
            <a:ext cx="49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5524" y="62964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D36CDE4-A224-6248-B934-4953CFFA7640}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A2AAAD">
              <a:alpha val="1016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0C2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5EA9-43CF-2330-1136-5B023FE46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Data Visualization Workshop</a:t>
            </a:r>
            <a:br>
              <a:rPr lang="en-US"/>
            </a:br>
            <a:r>
              <a:rPr lang="en-US" sz="2400">
                <a:solidFill>
                  <a:schemeClr val="tx1"/>
                </a:solidFill>
              </a:rPr>
              <a:t>Instructors: Dr. </a:t>
            </a:r>
            <a:r>
              <a:rPr lang="en-US" sz="2400" err="1">
                <a:solidFill>
                  <a:schemeClr val="tx1"/>
                </a:solidFill>
              </a:rPr>
              <a:t>Naleef</a:t>
            </a:r>
            <a:r>
              <a:rPr lang="en-US" sz="2400">
                <a:solidFill>
                  <a:schemeClr val="tx1"/>
                </a:solidFill>
              </a:rPr>
              <a:t> Fareed and Athena Stamos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90FE-5ACB-59A7-ED1C-B32D59E3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1 Hands-on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70A0-50B8-0601-5981-5969257E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planning questions  </a:t>
            </a:r>
          </a:p>
          <a:p>
            <a:pPr lvl="1"/>
            <a:r>
              <a:rPr lang="en-US"/>
              <a:t>Who is involved?</a:t>
            </a:r>
          </a:p>
          <a:p>
            <a:pPr lvl="1"/>
            <a:r>
              <a:rPr lang="en-US"/>
              <a:t>What will be communicated?</a:t>
            </a:r>
          </a:p>
          <a:p>
            <a:pPr lvl="1"/>
            <a:r>
              <a:rPr lang="en-US"/>
              <a:t>How will this happen?</a:t>
            </a:r>
          </a:p>
          <a:p>
            <a:r>
              <a:rPr lang="en-US"/>
              <a:t>Create visualization objectives and aims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573F-99CC-6F1D-8830-03ECD17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C1BB1-765A-54B5-EB2D-2966C31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7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A0160-7182-F430-1B98-E32926F4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9A0-01C2-0489-D367-5946F1F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1 Sample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F37B-E5E9-F420-DB90-9DA4DC5B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Design planning questions  </a:t>
            </a:r>
          </a:p>
          <a:p>
            <a:pPr lvl="1"/>
            <a:r>
              <a:rPr lang="en-US"/>
              <a:t>Who is involved?</a:t>
            </a:r>
          </a:p>
          <a:p>
            <a:pPr lvl="2"/>
            <a:r>
              <a:rPr lang="en-US">
                <a:solidFill>
                  <a:srgbClr val="C00000"/>
                </a:solidFill>
              </a:rPr>
              <a:t>We are using data on mass shootings across the United States from 1982-2024. Government agencies and institutions can use this dashboard to inform decisions on gun control and public safety measures.  </a:t>
            </a:r>
          </a:p>
          <a:p>
            <a:pPr lvl="1"/>
            <a:r>
              <a:rPr lang="en-US"/>
              <a:t>What will be communicated?</a:t>
            </a:r>
          </a:p>
          <a:p>
            <a:pPr lvl="2"/>
            <a:r>
              <a:rPr lang="en-US">
                <a:solidFill>
                  <a:srgbClr val="C00000"/>
                </a:solidFill>
              </a:rPr>
              <a:t>We want to explore the number of fatalities, injured, and total victims in the mass shooting dataset. </a:t>
            </a:r>
          </a:p>
          <a:p>
            <a:pPr lvl="1"/>
            <a:r>
              <a:rPr lang="en-US"/>
              <a:t>How will this happen?</a:t>
            </a:r>
          </a:p>
          <a:p>
            <a:pPr lvl="2"/>
            <a:r>
              <a:rPr lang="en-US">
                <a:solidFill>
                  <a:srgbClr val="C00000"/>
                </a:solidFill>
              </a:rPr>
              <a:t>We will create data visualizations (i.e., table, bar plot, map) that can be combined to build a dashboard that tells the audience a story.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EFAC3-D345-35AA-A2DA-610987D1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1C738-C63F-7E1E-E1BB-10439431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9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19D0B-DC0F-51B7-934B-27B2A6C3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461A-9A66-75DF-EB34-356E69F0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1 Sample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0A4B-95CC-A44E-6FB7-35511122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visualization objectives and aims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Aim: To build a dashboard that shows mass shooting data in the United States, including fatalities, locations, and weapon types. 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Objective: Highlight the deadliest and most recent mass shooting in the dataset on a map.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4DC13-E826-F23D-7BA7-5A71159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A021E-14FE-3CE8-B1F5-5A24371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6DD-7D32-05D1-E27B-5F767167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E1A3-C855-E4C8-DBF6-BC4BA1B3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Overarching goal: Build a dashboard using the US Mass Shooting Mother Jones’ dataset</a:t>
            </a:r>
          </a:p>
          <a:p>
            <a:r>
              <a:rPr lang="en-US"/>
              <a:t>Module 1: Data visualization for data-driven decision making</a:t>
            </a:r>
          </a:p>
          <a:p>
            <a:r>
              <a:rPr lang="en-US"/>
              <a:t>Module 2: Introduction to Tableau &amp; Connecting to Data</a:t>
            </a:r>
          </a:p>
          <a:p>
            <a:r>
              <a:rPr lang="en-US"/>
              <a:t>Module 3: Creating Calculations and Measures</a:t>
            </a:r>
          </a:p>
          <a:p>
            <a:r>
              <a:rPr lang="en-US"/>
              <a:t>Module 4: Exploring and Visualizing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AB8E-D7CC-2CAE-6C8F-9F1685C9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15196-A8FE-723F-6558-E7B92D8F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3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5E5634-36AE-4A0C-9D29-500D94C2D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Module 1: Data visualization for data-driven </a:t>
            </a:r>
            <a:br>
              <a:rPr lang="en-US" sz="3600"/>
            </a:br>
            <a:r>
              <a:rPr lang="en-US" sz="3600"/>
              <a:t>decision making</a:t>
            </a:r>
            <a:br>
              <a:rPr lang="en-US" sz="120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8542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3C38-4A33-7D3A-BDD0-8CF0572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F14-EB23-37C0-E721-608D8774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Objective: Introduce data visualizations and their utility for data driven decision making </a:t>
            </a:r>
          </a:p>
          <a:p>
            <a:r>
              <a:rPr lang="en-US"/>
              <a:t>Topics Covered:</a:t>
            </a:r>
          </a:p>
          <a:p>
            <a:pPr lvl="1"/>
            <a:r>
              <a:rPr lang="en-US"/>
              <a:t>Overview of data visualization </a:t>
            </a:r>
          </a:p>
          <a:p>
            <a:pPr lvl="1"/>
            <a:r>
              <a:rPr lang="en-US"/>
              <a:t>Key concepts to consider when designing data visualizations </a:t>
            </a:r>
          </a:p>
          <a:p>
            <a:pPr lvl="1"/>
            <a:r>
              <a:rPr lang="en-US"/>
              <a:t>Design planning: who, what, and how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7CB-A06E-4F0C-A2CE-5B6AB46C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FBC3-2FE2-16AA-80A9-D2FD786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8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E3AA-5E9B-4293-20FB-9F47D94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9E71-C2EC-9140-7002-A3246677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Aims and Objectives </a:t>
            </a:r>
          </a:p>
          <a:p>
            <a:pPr lvl="1"/>
            <a:r>
              <a:rPr lang="en-US"/>
              <a:t>Aim: Broad overall communication goal</a:t>
            </a:r>
          </a:p>
          <a:p>
            <a:pPr lvl="1"/>
            <a:r>
              <a:rPr lang="en-US"/>
              <a:t>Objective: A specific and measurable statement about the purpose of the visualization</a:t>
            </a:r>
          </a:p>
          <a:p>
            <a:r>
              <a:rPr lang="en-US"/>
              <a:t>Development and Workflow Integration</a:t>
            </a:r>
          </a:p>
          <a:p>
            <a:pPr lvl="1"/>
            <a:r>
              <a:rPr lang="en-US"/>
              <a:t>Consider the user or audience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A4EE-CC5B-B1EA-DE57-C7D50F0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C037E-CBED-7EBB-59DF-2282C8E2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667D-BD7A-EA67-CD5B-FB6C5E43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Data-driven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0CA8-B412-4F59-7807-2404F908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visualization may not be enough to communicate every objective. </a:t>
            </a:r>
          </a:p>
          <a:p>
            <a:r>
              <a:rPr lang="en-US"/>
              <a:t>It may be up to the funder or institution to decide what are the aims and objectives of the data visualization.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9BF9E-E19F-4524-F060-15ACF33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2908-30EC-97BA-A86C-2E6DF48C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6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63B6-9ED8-1B5A-D934-9D2ED81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C3-F23D-C676-05B7-9A498B50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 is involved?</a:t>
            </a:r>
          </a:p>
          <a:p>
            <a:pPr lvl="1"/>
            <a:r>
              <a:rPr lang="en-US"/>
              <a:t>Stakeholders (e.g., funders, team members, users, audience members)</a:t>
            </a:r>
          </a:p>
          <a:p>
            <a:r>
              <a:rPr lang="en-US"/>
              <a:t>What will be communicated?</a:t>
            </a:r>
          </a:p>
          <a:p>
            <a:pPr lvl="1"/>
            <a:r>
              <a:rPr lang="en-US"/>
              <a:t>Aim</a:t>
            </a:r>
          </a:p>
          <a:p>
            <a:pPr lvl="1"/>
            <a:r>
              <a:rPr lang="en-US"/>
              <a:t>Objectives</a:t>
            </a:r>
          </a:p>
          <a:p>
            <a:r>
              <a:rPr lang="en-US"/>
              <a:t>How will this happen?</a:t>
            </a:r>
          </a:p>
          <a:p>
            <a:pPr lvl="1"/>
            <a:r>
              <a:rPr lang="en-US"/>
              <a:t>Methods/approach</a:t>
            </a:r>
          </a:p>
          <a:p>
            <a:pPr lvl="1"/>
            <a:r>
              <a:rPr lang="en-US"/>
              <a:t>Tools </a:t>
            </a:r>
          </a:p>
          <a:p>
            <a:pPr lvl="1"/>
            <a:r>
              <a:rPr lang="en-US"/>
              <a:t>Timeline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0A1AB-7A98-B197-F756-77C394B9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41221-0566-1789-61A9-0B40D61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3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4A8A-C394-B39B-6F12-72C6BDE8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6E6A-1216-A801-67F0-5488621A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50" y="385373"/>
            <a:ext cx="10515600" cy="8181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Wireframing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E9ED-DF53-205A-EAEA-55B5734B6606}"/>
              </a:ext>
            </a:extLst>
          </p:cNvPr>
          <p:cNvSpPr/>
          <p:nvPr/>
        </p:nvSpPr>
        <p:spPr>
          <a:xfrm>
            <a:off x="3364031" y="3387384"/>
            <a:ext cx="5591431" cy="687328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Graphs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C59FF-F511-1A96-B38C-1252B32F79E0}"/>
              </a:ext>
            </a:extLst>
          </p:cNvPr>
          <p:cNvSpPr/>
          <p:nvPr/>
        </p:nvSpPr>
        <p:spPr>
          <a:xfrm>
            <a:off x="3364032" y="4222501"/>
            <a:ext cx="5591429" cy="1096116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Graphs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BE029B-29F5-92E8-91CA-245523975C7C}"/>
              </a:ext>
            </a:extLst>
          </p:cNvPr>
          <p:cNvSpPr/>
          <p:nvPr/>
        </p:nvSpPr>
        <p:spPr>
          <a:xfrm>
            <a:off x="9158662" y="2818734"/>
            <a:ext cx="1066137" cy="2499883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Graphs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48538-A193-81D6-F24E-9D96F81FCD34}"/>
              </a:ext>
            </a:extLst>
          </p:cNvPr>
          <p:cNvSpPr/>
          <p:nvPr/>
        </p:nvSpPr>
        <p:spPr>
          <a:xfrm>
            <a:off x="9158664" y="864366"/>
            <a:ext cx="1066137" cy="1789483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Graphs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D726C-EC5D-FF25-670B-3A974410BCDC}"/>
              </a:ext>
            </a:extLst>
          </p:cNvPr>
          <p:cNvSpPr/>
          <p:nvPr/>
        </p:nvSpPr>
        <p:spPr>
          <a:xfrm>
            <a:off x="3364033" y="5478494"/>
            <a:ext cx="6860767" cy="272565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Footer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8E849-A5D8-08DC-CC41-3955E6D88B6E}"/>
              </a:ext>
            </a:extLst>
          </p:cNvPr>
          <p:cNvSpPr/>
          <p:nvPr/>
        </p:nvSpPr>
        <p:spPr>
          <a:xfrm>
            <a:off x="3377143" y="1482069"/>
            <a:ext cx="1043392" cy="1770636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Graphs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A77584-E35F-2197-2601-212680435116}"/>
              </a:ext>
            </a:extLst>
          </p:cNvPr>
          <p:cNvSpPr/>
          <p:nvPr/>
        </p:nvSpPr>
        <p:spPr>
          <a:xfrm>
            <a:off x="5888480" y="888307"/>
            <a:ext cx="3066981" cy="2339200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Map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8CBC2787-3A1B-725F-9023-1680D4FE01C2}"/>
              </a:ext>
            </a:extLst>
          </p:cNvPr>
          <p:cNvSpPr/>
          <p:nvPr/>
        </p:nvSpPr>
        <p:spPr>
          <a:xfrm rot="10800000">
            <a:off x="3324701" y="848979"/>
            <a:ext cx="2422849" cy="2457001"/>
          </a:xfrm>
          <a:prstGeom prst="corner">
            <a:avLst>
              <a:gd name="adj1" fmla="val 23598"/>
              <a:gd name="adj2" fmla="val 49180"/>
            </a:avLst>
          </a:prstGeom>
          <a:ln w="88900">
            <a:solidFill>
              <a:srgbClr val="425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8D4C1-752E-395F-FD60-E6A8BCE819E8}"/>
              </a:ext>
            </a:extLst>
          </p:cNvPr>
          <p:cNvSpPr txBox="1"/>
          <p:nvPr/>
        </p:nvSpPr>
        <p:spPr>
          <a:xfrm>
            <a:off x="4633539" y="1194198"/>
            <a:ext cx="8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A1A1BD-DA95-ABA3-0F62-9D1E3F3B7049}"/>
              </a:ext>
            </a:extLst>
          </p:cNvPr>
          <p:cNvSpPr/>
          <p:nvPr/>
        </p:nvSpPr>
        <p:spPr>
          <a:xfrm>
            <a:off x="8358561" y="1885138"/>
            <a:ext cx="1066137" cy="526741"/>
          </a:xfrm>
          <a:prstGeom prst="rect">
            <a:avLst/>
          </a:prstGeom>
          <a:ln w="1047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Filter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1C08D-7008-77A6-B836-77A2EE3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58EC-22B5-2B06-CEBB-09D921D1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7850-E917-02B9-4ABF-4ABD42A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Mother Jones’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925A-8D41-93C5-B14F-37FFF6DE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Open-source database on mass shootings in the United States</a:t>
            </a:r>
            <a:r>
              <a:rPr lang="en-US" baseline="30000"/>
              <a:t>1</a:t>
            </a:r>
            <a:endParaRPr lang="en-US"/>
          </a:p>
          <a:p>
            <a:pPr lvl="1"/>
            <a:r>
              <a:rPr lang="en-US"/>
              <a:t>Included mass shootings that took place in public spaces </a:t>
            </a:r>
          </a:p>
          <a:p>
            <a:r>
              <a:rPr lang="en-US"/>
              <a:t>Two datasets available </a:t>
            </a:r>
          </a:p>
          <a:p>
            <a:pPr lvl="1"/>
            <a:r>
              <a:rPr lang="en-US"/>
              <a:t>1980s-2012 cleaned data</a:t>
            </a:r>
          </a:p>
          <a:p>
            <a:pPr lvl="1"/>
            <a:r>
              <a:rPr lang="en-US"/>
              <a:t>1980s-current data dirty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EBA01-3A7F-DEB8-9C00-9A94956B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23ABA-E651-798B-2A82-D27FF3D7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A4CD3D-26C8-47FF-8D13-9B32BAAB47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F444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F444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6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4">
      <a:dk1>
        <a:srgbClr val="3F4443"/>
      </a:dk1>
      <a:lt1>
        <a:srgbClr val="FFFFFF"/>
      </a:lt1>
      <a:dk2>
        <a:srgbClr val="3F4443"/>
      </a:dk2>
      <a:lt2>
        <a:srgbClr val="FFFFFF"/>
      </a:lt2>
      <a:accent1>
        <a:srgbClr val="737B7E"/>
      </a:accent1>
      <a:accent2>
        <a:srgbClr val="830065"/>
      </a:accent2>
      <a:accent3>
        <a:srgbClr val="6EBBAB"/>
      </a:accent3>
      <a:accent4>
        <a:srgbClr val="B04558"/>
      </a:accent4>
      <a:accent5>
        <a:srgbClr val="FFB600"/>
      </a:accent5>
      <a:accent6>
        <a:srgbClr val="0E4B52"/>
      </a:accent6>
      <a:hlink>
        <a:srgbClr val="E65F33"/>
      </a:hlink>
      <a:folHlink>
        <a:srgbClr val="FFFF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45559AC21DB48BF6800287E78E55C" ma:contentTypeVersion="17" ma:contentTypeDescription="Create a new document." ma:contentTypeScope="" ma:versionID="b9754b36fe9c959509a4f4670542a16e">
  <xsd:schema xmlns:xsd="http://www.w3.org/2001/XMLSchema" xmlns:xs="http://www.w3.org/2001/XMLSchema" xmlns:p="http://schemas.microsoft.com/office/2006/metadata/properties" xmlns:ns1="http://schemas.microsoft.com/sharepoint/v3" xmlns:ns2="c6a28602-07bc-4a03-980e-f4166f001a9c" xmlns:ns3="108fc9cf-4c07-486a-9105-f8331b13912d" targetNamespace="http://schemas.microsoft.com/office/2006/metadata/properties" ma:root="true" ma:fieldsID="caabdbc821b4696323855de9d2e6b3e4" ns1:_="" ns2:_="" ns3:_="">
    <xsd:import namespace="http://schemas.microsoft.com/sharepoint/v3"/>
    <xsd:import namespace="c6a28602-07bc-4a03-980e-f4166f001a9c"/>
    <xsd:import namespace="108fc9cf-4c07-486a-9105-f8331b139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28602-07bc-4a03-980e-f4166f001a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f133747-7f49-46b8-8a37-07c8968d02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fc9cf-4c07-486a-9105-f8331b1391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60f1d17-49cc-4e72-a489-dfa15dbbfac4}" ma:internalName="TaxCatchAll" ma:showField="CatchAllData" ma:web="108fc9cf-4c07-486a-9105-f8331b1391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6a28602-07bc-4a03-980e-f4166f001a9c">
      <Terms xmlns="http://schemas.microsoft.com/office/infopath/2007/PartnerControls"/>
    </lcf76f155ced4ddcb4097134ff3c332f>
    <TaxCatchAll xmlns="108fc9cf-4c07-486a-9105-f8331b13912d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E2A91-9F44-4C33-94C7-532E8A7CC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a28602-07bc-4a03-980e-f4166f001a9c"/>
    <ds:schemaRef ds:uri="108fc9cf-4c07-486a-9105-f8331b1391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AE636-2F51-40E0-B38E-F790D6D1B5B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108fc9cf-4c07-486a-9105-f8331b13912d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6a28602-07bc-4a03-980e-f4166f001a9c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1E3E803-A2C1-433D-9B86-556DFCA7F0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467</Words>
  <Application>Microsoft Macintosh PowerPoint</Application>
  <PresentationFormat>Widescreen</PresentationFormat>
  <Paragraphs>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Buckeye Sans</vt:lpstr>
      <vt:lpstr>Calibri</vt:lpstr>
      <vt:lpstr>1_Office Theme</vt:lpstr>
      <vt:lpstr>Data Visualization Workshop Instructors: Dr. Naleef Fareed and Athena Stamos</vt:lpstr>
      <vt:lpstr>Module Breakdown</vt:lpstr>
      <vt:lpstr>Module 1: Data visualization for data-driven  decision making </vt:lpstr>
      <vt:lpstr>Learning Objectives</vt:lpstr>
      <vt:lpstr>User Design</vt:lpstr>
      <vt:lpstr>Data-driven decision making</vt:lpstr>
      <vt:lpstr>Design Planning</vt:lpstr>
      <vt:lpstr>Wireframing</vt:lpstr>
      <vt:lpstr>Intro to Mother Jones’ dataset</vt:lpstr>
      <vt:lpstr>Module 1 Hands-on Activity</vt:lpstr>
      <vt:lpstr>Module 1 Sample Answers</vt:lpstr>
      <vt:lpstr>Module 1 Sample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Stamos, Athena</cp:lastModifiedBy>
  <cp:revision>1</cp:revision>
  <dcterms:created xsi:type="dcterms:W3CDTF">2025-03-25T13:58:17Z</dcterms:created>
  <dcterms:modified xsi:type="dcterms:W3CDTF">2025-03-25T14:05:09Z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0x01010076545559AC21DB48BF6800287E78E55C</vt:lpwstr>
  </property>
  <property fmtid="{D5CDD505-2E9C-101B-9397-08002B2CF9AE}" pid="3" name="MediaServiceImageTags">
    <vt:lpwstr/>
  </property>
</Properties>
</file>