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347" r:id="rId2"/>
    <p:sldId id="567" r:id="rId3"/>
    <p:sldId id="568" r:id="rId4"/>
    <p:sldId id="569" r:id="rId5"/>
    <p:sldId id="573" r:id="rId6"/>
    <p:sldId id="570" r:id="rId7"/>
    <p:sldId id="571" r:id="rId8"/>
    <p:sldId id="57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820019"/>
    <a:srgbClr val="640013"/>
    <a:srgbClr val="FFC9D3"/>
    <a:srgbClr val="FFEBEF"/>
    <a:srgbClr val="FFDDE3"/>
    <a:srgbClr val="FFA7B8"/>
    <a:srgbClr val="FF7D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76937" autoAdjust="0"/>
  </p:normalViewPr>
  <p:slideViewPr>
    <p:cSldViewPr snapToGrid="0">
      <p:cViewPr varScale="1">
        <p:scale>
          <a:sx n="51" d="100"/>
          <a:sy n="51" d="100"/>
        </p:scale>
        <p:origin x="1680" y="24"/>
      </p:cViewPr>
      <p:guideLst>
        <p:guide orient="horz" pos="2160"/>
        <p:guide pos="2880"/>
      </p:guideLst>
    </p:cSldViewPr>
  </p:slideViewPr>
  <p:outlineViewPr>
    <p:cViewPr>
      <p:scale>
        <a:sx n="33" d="100"/>
        <a:sy n="33" d="100"/>
      </p:scale>
      <p:origin x="228" y="133362"/>
    </p:cViewPr>
  </p:outlineViewPr>
  <p:notesTextViewPr>
    <p:cViewPr>
      <p:scale>
        <a:sx n="100" d="100"/>
        <a:sy n="100" d="100"/>
      </p:scale>
      <p:origin x="0" y="0"/>
    </p:cViewPr>
  </p:notesTextViewPr>
  <p:sorterViewPr>
    <p:cViewPr>
      <p:scale>
        <a:sx n="66" d="100"/>
        <a:sy n="66" d="100"/>
      </p:scale>
      <p:origin x="0" y="-5094"/>
    </p:cViewPr>
  </p:sorterViewPr>
  <p:notesViewPr>
    <p:cSldViewPr snapToGrid="0">
      <p:cViewPr varScale="1">
        <p:scale>
          <a:sx n="50" d="100"/>
          <a:sy n="50"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374605-E1FB-4C1E-BDC5-0AE901F393A2}" type="slidenum">
              <a:rPr lang="en-US"/>
              <a:pPr/>
              <a:t>‹#›</a:t>
            </a:fld>
            <a:endParaRPr lang="en-US"/>
          </a:p>
        </p:txBody>
      </p:sp>
    </p:spTree>
    <p:extLst>
      <p:ext uri="{BB962C8B-B14F-4D97-AF65-F5344CB8AC3E}">
        <p14:creationId xmlns:p14="http://schemas.microsoft.com/office/powerpoint/2010/main" val="2797675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A8CA3E-C2A0-4044-862E-54ABA8A9C678}" type="slidenum">
              <a:rPr lang="en-US"/>
              <a:pPr/>
              <a:t>‹#›</a:t>
            </a:fld>
            <a:endParaRPr lang="en-US"/>
          </a:p>
        </p:txBody>
      </p:sp>
    </p:spTree>
    <p:extLst>
      <p:ext uri="{BB962C8B-B14F-4D97-AF65-F5344CB8AC3E}">
        <p14:creationId xmlns:p14="http://schemas.microsoft.com/office/powerpoint/2010/main" val="32459467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958F0-69B9-45CF-9050-38122507D69B}" type="slidenum">
              <a:rPr lang="en-US"/>
              <a:pPr/>
              <a:t>1</a:t>
            </a:fld>
            <a:endParaRPr lang="en-US" dirty="0"/>
          </a:p>
        </p:txBody>
      </p:sp>
      <p:sp>
        <p:nvSpPr>
          <p:cNvPr id="6146" name="Rectangle 2"/>
          <p:cNvSpPr>
            <a:spLocks noGrp="1" noRot="1" noChangeAspect="1" noChangeArrowheads="1" noTextEdit="1"/>
          </p:cNvSpPr>
          <p:nvPr>
            <p:ph type="sldImg"/>
          </p:nvPr>
        </p:nvSpPr>
        <p:spPr>
          <a:xfrm>
            <a:off x="1143000" y="685800"/>
            <a:ext cx="4572000" cy="3429000"/>
          </a:xfrm>
          <a:ln/>
        </p:spPr>
      </p:sp>
      <p:sp>
        <p:nvSpPr>
          <p:cNvPr id="6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8468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8CA3E-C2A0-4044-862E-54ABA8A9C678}" type="slidenum">
              <a:rPr lang="en-US" smtClean="0"/>
              <a:pPr/>
              <a:t>8</a:t>
            </a:fld>
            <a:endParaRPr lang="en-US"/>
          </a:p>
        </p:txBody>
      </p:sp>
    </p:spTree>
    <p:extLst>
      <p:ext uri="{BB962C8B-B14F-4D97-AF65-F5344CB8AC3E}">
        <p14:creationId xmlns:p14="http://schemas.microsoft.com/office/powerpoint/2010/main" val="3025982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6" name="Picture 10" descr="PPT_intro_RBS"/>
          <p:cNvPicPr>
            <a:picLocks noChangeAspect="1" noChangeArrowheads="1"/>
          </p:cNvPicPr>
          <p:nvPr/>
        </p:nvPicPr>
        <p:blipFill>
          <a:blip r:embed="rId2" cstate="print"/>
          <a:srcRect/>
          <a:stretch>
            <a:fillRect/>
          </a:stretch>
        </p:blipFill>
        <p:spPr bwMode="auto">
          <a:xfrm>
            <a:off x="3177" y="1"/>
            <a:ext cx="9140825" cy="6854825"/>
          </a:xfrm>
          <a:prstGeom prst="rect">
            <a:avLst/>
          </a:prstGeom>
          <a:noFill/>
        </p:spPr>
      </p:pic>
      <p:sp>
        <p:nvSpPr>
          <p:cNvPr id="4098" name="Rectangle 2"/>
          <p:cNvSpPr>
            <a:spLocks noGrp="1" noChangeArrowheads="1"/>
          </p:cNvSpPr>
          <p:nvPr>
            <p:ph type="ctrTitle"/>
          </p:nvPr>
        </p:nvSpPr>
        <p:spPr>
          <a:xfrm>
            <a:off x="685800" y="2130426"/>
            <a:ext cx="7772400" cy="1470025"/>
          </a:xfrm>
        </p:spPr>
        <p:txBody>
          <a:bodyPr/>
          <a:lstStyle>
            <a:lvl1pPr algn="ctr">
              <a:defRPr>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6553200" y="6316663"/>
            <a:ext cx="2133600" cy="476250"/>
          </a:xfrm>
          <a:prstGeom prst="rect">
            <a:avLst/>
          </a:prstGeom>
        </p:spPr>
        <p:txBody>
          <a:bodyPr/>
          <a:lstStyle>
            <a:lvl1pPr>
              <a:defRPr/>
            </a:lvl1pPr>
          </a:lstStyle>
          <a:p>
            <a:fld id="{52F25AE0-E2B3-4DFC-AA63-3B666C34FDE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66788"/>
            <a:ext cx="2057400" cy="524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66788"/>
            <a:ext cx="6019800" cy="524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6553200" y="6316663"/>
            <a:ext cx="2133600" cy="476250"/>
          </a:xfrm>
          <a:prstGeom prst="rect">
            <a:avLst/>
          </a:prstGeom>
        </p:spPr>
        <p:txBody>
          <a:bodyPr/>
          <a:lstStyle>
            <a:lvl1pPr>
              <a:defRPr/>
            </a:lvl1pPr>
          </a:lstStyle>
          <a:p>
            <a:fld id="{A2C2BD23-3B40-4A18-BF4B-0BEB6A9C3A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p:spPr>
        <p:txBody>
          <a:bodyPr/>
          <a:lstStyle/>
          <a:p>
            <a:r>
              <a:rPr lang="en-US"/>
              <a:t>Click to edit Master title style</a:t>
            </a:r>
          </a:p>
        </p:txBody>
      </p:sp>
      <p:sp>
        <p:nvSpPr>
          <p:cNvPr id="3" name="Text Placeholder 2"/>
          <p:cNvSpPr>
            <a:spLocks noGrp="1"/>
          </p:cNvSpPr>
          <p:nvPr>
            <p:ph type="body" sz="half" idx="1"/>
          </p:nvPr>
        </p:nvSpPr>
        <p:spPr>
          <a:xfrm>
            <a:off x="685800" y="20574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1910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xfrm>
            <a:off x="685800" y="6324600"/>
            <a:ext cx="1905000" cy="457200"/>
          </a:xfrm>
          <a:prstGeom prst="rect">
            <a:avLst/>
          </a:prstGeom>
          <a:ln/>
        </p:spPr>
        <p:txBody>
          <a:bodyPr/>
          <a:lstStyle>
            <a:lvl1pPr>
              <a:defRPr/>
            </a:lvl1pPr>
          </a:lstStyle>
          <a:p>
            <a:pPr>
              <a:defRPr/>
            </a:pPr>
            <a:endParaRPr lang="en-US"/>
          </a:p>
        </p:txBody>
      </p:sp>
      <p:sp>
        <p:nvSpPr>
          <p:cNvPr id="6" name="Rectangle 10"/>
          <p:cNvSpPr>
            <a:spLocks noGrp="1" noChangeArrowheads="1"/>
          </p:cNvSpPr>
          <p:nvPr>
            <p:ph type="ftr" sz="quarter" idx="11"/>
          </p:nvPr>
        </p:nvSpPr>
        <p:spPr>
          <a:xfrm>
            <a:off x="4038600" y="6400800"/>
            <a:ext cx="4267200" cy="457200"/>
          </a:xfrm>
          <a:prstGeom prst="rect">
            <a:avLst/>
          </a:prstGeom>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xfrm>
            <a:off x="6934200" y="6248400"/>
            <a:ext cx="1905000" cy="457200"/>
          </a:xfrm>
          <a:prstGeom prst="rect">
            <a:avLst/>
          </a:prstGeom>
          <a:ln/>
        </p:spPr>
        <p:txBody>
          <a:bodyPr/>
          <a:lstStyle>
            <a:lvl1pPr>
              <a:defRPr/>
            </a:lvl1pPr>
          </a:lstStyle>
          <a:p>
            <a:pPr>
              <a:defRPr/>
            </a:pPr>
            <a:fld id="{2C9693D5-4369-4ABB-9E33-D80C55EB744E}" type="slidenum">
              <a:rPr lang="en-US"/>
              <a:pPr>
                <a:defRPr/>
              </a:pPr>
              <a:t>‹#›</a:t>
            </a:fld>
            <a:endParaRPr lang="en-US"/>
          </a:p>
        </p:txBody>
      </p:sp>
    </p:spTree>
    <p:extLst>
      <p:ext uri="{BB962C8B-B14F-4D97-AF65-F5344CB8AC3E}">
        <p14:creationId xmlns:p14="http://schemas.microsoft.com/office/powerpoint/2010/main" val="3724177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p:spPr>
        <p:txBody>
          <a:bodyPr/>
          <a:lstStyle/>
          <a:p>
            <a:r>
              <a:rPr lang="en-US"/>
              <a:t>Click to edit Master title style</a:t>
            </a:r>
          </a:p>
        </p:txBody>
      </p:sp>
      <p:sp>
        <p:nvSpPr>
          <p:cNvPr id="3" name="Table Placeholder 2"/>
          <p:cNvSpPr>
            <a:spLocks noGrp="1"/>
          </p:cNvSpPr>
          <p:nvPr>
            <p:ph type="tbl" idx="1"/>
          </p:nvPr>
        </p:nvSpPr>
        <p:spPr>
          <a:xfrm>
            <a:off x="685800" y="2057400"/>
            <a:ext cx="7772400" cy="4114800"/>
          </a:xfrm>
        </p:spPr>
        <p:txBody>
          <a:bodyPr/>
          <a:lstStyle/>
          <a:p>
            <a:pPr lvl="0"/>
            <a:endParaRPr lang="en-US" noProof="0"/>
          </a:p>
        </p:txBody>
      </p:sp>
      <p:sp>
        <p:nvSpPr>
          <p:cNvPr id="4" name="Rectangle 9"/>
          <p:cNvSpPr>
            <a:spLocks noGrp="1" noChangeArrowheads="1"/>
          </p:cNvSpPr>
          <p:nvPr>
            <p:ph type="dt" sz="half" idx="10"/>
          </p:nvPr>
        </p:nvSpPr>
        <p:spPr>
          <a:xfrm>
            <a:off x="685800" y="6324600"/>
            <a:ext cx="1905000" cy="457200"/>
          </a:xfrm>
          <a:prstGeom prst="rect">
            <a:avLst/>
          </a:prstGeom>
          <a:ln/>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4038600" y="6400800"/>
            <a:ext cx="4267200" cy="457200"/>
          </a:xfrm>
          <a:prstGeom prst="rect">
            <a:avLst/>
          </a:prstGeom>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934200" y="6248400"/>
            <a:ext cx="1905000" cy="457200"/>
          </a:xfrm>
          <a:prstGeom prst="rect">
            <a:avLst/>
          </a:prstGeom>
          <a:ln/>
        </p:spPr>
        <p:txBody>
          <a:bodyPr/>
          <a:lstStyle>
            <a:lvl1pPr>
              <a:defRPr/>
            </a:lvl1pPr>
          </a:lstStyle>
          <a:p>
            <a:pPr>
              <a:defRPr/>
            </a:pPr>
            <a:fld id="{9BBC87E2-7F5B-4FE7-8A50-BBD36B554B0A}" type="slidenum">
              <a:rPr lang="en-US"/>
              <a:pPr>
                <a:defRPr/>
              </a:pPr>
              <a:t>‹#›</a:t>
            </a:fld>
            <a:endParaRPr lang="en-US"/>
          </a:p>
        </p:txBody>
      </p:sp>
    </p:spTree>
    <p:extLst>
      <p:ext uri="{BB962C8B-B14F-4D97-AF65-F5344CB8AC3E}">
        <p14:creationId xmlns:p14="http://schemas.microsoft.com/office/powerpoint/2010/main" val="191048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atin typeface="Arial Black"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1400">
                <a:latin typeface="Arial" pitchFamily="34" charset="0"/>
                <a:cs typeface="Arial" pitchFamily="34" charset="0"/>
              </a:defRPr>
            </a:lvl1pPr>
            <a:lvl2pPr>
              <a:defRPr sz="14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6553200" y="6316663"/>
            <a:ext cx="2133600" cy="476250"/>
          </a:xfrm>
          <a:prstGeom prst="rect">
            <a:avLst/>
          </a:prstGeom>
        </p:spPr>
        <p:txBody>
          <a:bodyPr/>
          <a:lstStyle>
            <a:lvl1pPr>
              <a:defRPr/>
            </a:lvl1pPr>
          </a:lstStyle>
          <a:p>
            <a:fld id="{F52162C8-76E3-4BAE-9851-25C00ECAC0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a:xfrm>
            <a:off x="6553200" y="6316663"/>
            <a:ext cx="2133600" cy="476250"/>
          </a:xfrm>
          <a:prstGeom prst="rect">
            <a:avLst/>
          </a:prstGeom>
        </p:spPr>
        <p:txBody>
          <a:bodyPr/>
          <a:lstStyle>
            <a:lvl1pPr>
              <a:defRPr/>
            </a:lvl1pPr>
          </a:lstStyle>
          <a:p>
            <a:fld id="{F52162C8-76E3-4BAE-9851-25C00ECAC03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66900"/>
            <a:ext cx="40386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66900"/>
            <a:ext cx="40386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553200" y="6316663"/>
            <a:ext cx="2133600" cy="476250"/>
          </a:xfrm>
          <a:prstGeom prst="rect">
            <a:avLst/>
          </a:prstGeom>
        </p:spPr>
        <p:txBody>
          <a:bodyPr/>
          <a:lstStyle>
            <a:lvl1pPr>
              <a:defRPr/>
            </a:lvl1pPr>
          </a:lstStyle>
          <a:p>
            <a:fld id="{AB407F30-F4E2-4E46-BD51-D1C62AE7392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6553200" y="6316663"/>
            <a:ext cx="2133600" cy="476250"/>
          </a:xfrm>
          <a:prstGeom prst="rect">
            <a:avLst/>
          </a:prstGeom>
        </p:spPr>
        <p:txBody>
          <a:bodyPr/>
          <a:lstStyle>
            <a:lvl1pPr>
              <a:defRPr/>
            </a:lvl1pPr>
          </a:lstStyle>
          <a:p>
            <a:fld id="{5B475FAF-2BD1-458D-A7A1-B4FA7D7098B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16663"/>
            <a:ext cx="2133600" cy="476250"/>
          </a:xfrm>
          <a:prstGeom prst="rect">
            <a:avLst/>
          </a:prstGeom>
        </p:spPr>
        <p:txBody>
          <a:bodyPr/>
          <a:lstStyle>
            <a:lvl1pPr>
              <a:defRPr/>
            </a:lvl1pPr>
          </a:lstStyle>
          <a:p>
            <a:fld id="{711EF455-90CE-4031-9F38-F26BEF991E7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553200" y="6316663"/>
            <a:ext cx="2133600" cy="476250"/>
          </a:xfrm>
          <a:prstGeom prst="rect">
            <a:avLst/>
          </a:prstGeom>
        </p:spPr>
        <p:txBody>
          <a:bodyPr/>
          <a:lstStyle>
            <a:lvl1pPr>
              <a:defRPr/>
            </a:lvl1pPr>
          </a:lstStyle>
          <a:p>
            <a:fld id="{4F4845B2-18FB-44CF-8C4F-855D6AAB42F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6553200" y="6316663"/>
            <a:ext cx="2133600" cy="476250"/>
          </a:xfrm>
          <a:prstGeom prst="rect">
            <a:avLst/>
          </a:prstGeom>
        </p:spPr>
        <p:txBody>
          <a:bodyPr/>
          <a:lstStyle>
            <a:lvl1pPr>
              <a:defRPr/>
            </a:lvl1pPr>
          </a:lstStyle>
          <a:p>
            <a:fld id="{44487943-0A20-4361-AC90-3F8D17C2939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6553200" y="6316663"/>
            <a:ext cx="2133600" cy="476250"/>
          </a:xfrm>
          <a:prstGeom prst="rect">
            <a:avLst/>
          </a:prstGeom>
        </p:spPr>
        <p:txBody>
          <a:bodyPr/>
          <a:lstStyle>
            <a:lvl1pPr>
              <a:defRPr/>
            </a:lvl1pPr>
          </a:lstStyle>
          <a:p>
            <a:fld id="{45BBC968-D00C-4835-8B82-DD9F8F3B005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PPT_topbanner_RBS"/>
          <p:cNvPicPr>
            <a:picLocks noChangeAspect="1" noChangeArrowheads="1"/>
          </p:cNvPicPr>
          <p:nvPr/>
        </p:nvPicPr>
        <p:blipFill>
          <a:blip r:embed="rId15" cstate="print"/>
          <a:srcRect/>
          <a:stretch>
            <a:fillRect/>
          </a:stretch>
        </p:blipFill>
        <p:spPr bwMode="auto">
          <a:xfrm>
            <a:off x="0" y="1"/>
            <a:ext cx="9144000" cy="968375"/>
          </a:xfrm>
          <a:prstGeom prst="rect">
            <a:avLst/>
          </a:prstGeom>
          <a:noFill/>
        </p:spPr>
      </p:pic>
      <p:sp>
        <p:nvSpPr>
          <p:cNvPr id="1026" name="Rectangle 2"/>
          <p:cNvSpPr>
            <a:spLocks noGrp="1" noChangeArrowheads="1"/>
          </p:cNvSpPr>
          <p:nvPr>
            <p:ph type="title"/>
          </p:nvPr>
        </p:nvSpPr>
        <p:spPr bwMode="auto">
          <a:xfrm>
            <a:off x="457200" y="966789"/>
            <a:ext cx="8229600" cy="8080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866900"/>
            <a:ext cx="8229600" cy="4344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p:cNvSpPr>
            <a:spLocks noGrp="1"/>
          </p:cNvSpPr>
          <p:nvPr>
            <p:ph type="sldNum" sz="quarter" idx="4"/>
          </p:nvPr>
        </p:nvSpPr>
        <p:spPr>
          <a:xfrm>
            <a:off x="6553200" y="6316663"/>
            <a:ext cx="2133600" cy="476250"/>
          </a:xfrm>
          <a:prstGeom prst="rect">
            <a:avLst/>
          </a:prstGeom>
        </p:spPr>
        <p:txBody>
          <a:bodyPr/>
          <a:lstStyle>
            <a:lvl1pPr algn="r">
              <a:defRPr/>
            </a:lvl1pPr>
          </a:lstStyle>
          <a:p>
            <a:fld id="{F52162C8-76E3-4BAE-9851-25C00ECAC0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lvl1pPr algn="l" rtl="0" eaLnBrk="1" fontAlgn="base" hangingPunct="1">
        <a:spcBef>
          <a:spcPct val="0"/>
        </a:spcBef>
        <a:spcAft>
          <a:spcPct val="0"/>
        </a:spcAft>
        <a:defRPr sz="2400">
          <a:solidFill>
            <a:schemeClr val="tx2"/>
          </a:solidFill>
          <a:latin typeface="Arial Black" pitchFamily="34" charset="0"/>
          <a:ea typeface="+mj-ea"/>
          <a:cs typeface="+mj-cs"/>
        </a:defRPr>
      </a:lvl1pPr>
      <a:lvl2pPr algn="l" rtl="0" eaLnBrk="1" fontAlgn="base" hangingPunct="1">
        <a:spcBef>
          <a:spcPct val="0"/>
        </a:spcBef>
        <a:spcAft>
          <a:spcPct val="0"/>
        </a:spcAft>
        <a:defRPr sz="3000">
          <a:solidFill>
            <a:schemeClr val="tx2"/>
          </a:solidFill>
          <a:latin typeface="Verdana" pitchFamily="34" charset="0"/>
        </a:defRPr>
      </a:lvl2pPr>
      <a:lvl3pPr algn="l" rtl="0" eaLnBrk="1" fontAlgn="base" hangingPunct="1">
        <a:spcBef>
          <a:spcPct val="0"/>
        </a:spcBef>
        <a:spcAft>
          <a:spcPct val="0"/>
        </a:spcAft>
        <a:defRPr sz="3000">
          <a:solidFill>
            <a:schemeClr val="tx2"/>
          </a:solidFill>
          <a:latin typeface="Verdana" pitchFamily="34" charset="0"/>
        </a:defRPr>
      </a:lvl3pPr>
      <a:lvl4pPr algn="l" rtl="0" eaLnBrk="1" fontAlgn="base" hangingPunct="1">
        <a:spcBef>
          <a:spcPct val="0"/>
        </a:spcBef>
        <a:spcAft>
          <a:spcPct val="0"/>
        </a:spcAft>
        <a:defRPr sz="3000">
          <a:solidFill>
            <a:schemeClr val="tx2"/>
          </a:solidFill>
          <a:latin typeface="Verdana" pitchFamily="34" charset="0"/>
        </a:defRPr>
      </a:lvl4pPr>
      <a:lvl5pPr algn="l" rtl="0" eaLnBrk="1" fontAlgn="base" hangingPunct="1">
        <a:spcBef>
          <a:spcPct val="0"/>
        </a:spcBef>
        <a:spcAft>
          <a:spcPct val="0"/>
        </a:spcAft>
        <a:defRPr sz="3000">
          <a:solidFill>
            <a:schemeClr val="tx2"/>
          </a:solidFill>
          <a:latin typeface="Verdana" pitchFamily="34" charset="0"/>
        </a:defRPr>
      </a:lvl5pPr>
      <a:lvl6pPr marL="457200" algn="l" rtl="0" eaLnBrk="1" fontAlgn="base" hangingPunct="1">
        <a:spcBef>
          <a:spcPct val="0"/>
        </a:spcBef>
        <a:spcAft>
          <a:spcPct val="0"/>
        </a:spcAft>
        <a:defRPr sz="3000">
          <a:solidFill>
            <a:schemeClr val="tx2"/>
          </a:solidFill>
          <a:latin typeface="Verdana" pitchFamily="34" charset="0"/>
        </a:defRPr>
      </a:lvl6pPr>
      <a:lvl7pPr marL="914400" algn="l" rtl="0" eaLnBrk="1" fontAlgn="base" hangingPunct="1">
        <a:spcBef>
          <a:spcPct val="0"/>
        </a:spcBef>
        <a:spcAft>
          <a:spcPct val="0"/>
        </a:spcAft>
        <a:defRPr sz="3000">
          <a:solidFill>
            <a:schemeClr val="tx2"/>
          </a:solidFill>
          <a:latin typeface="Verdana" pitchFamily="34" charset="0"/>
        </a:defRPr>
      </a:lvl7pPr>
      <a:lvl8pPr marL="1371600" algn="l" rtl="0" eaLnBrk="1" fontAlgn="base" hangingPunct="1">
        <a:spcBef>
          <a:spcPct val="0"/>
        </a:spcBef>
        <a:spcAft>
          <a:spcPct val="0"/>
        </a:spcAft>
        <a:defRPr sz="3000">
          <a:solidFill>
            <a:schemeClr val="tx2"/>
          </a:solidFill>
          <a:latin typeface="Verdana" pitchFamily="34" charset="0"/>
        </a:defRPr>
      </a:lvl8pPr>
      <a:lvl9pPr marL="1828800" algn="l" rtl="0" eaLnBrk="1" fontAlgn="base" hangingPunct="1">
        <a:spcBef>
          <a:spcPct val="0"/>
        </a:spcBef>
        <a:spcAft>
          <a:spcPct val="0"/>
        </a:spcAft>
        <a:defRPr sz="3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14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14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sz="1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14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14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96559"/>
            <a:ext cx="9144000" cy="2153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3"/>
          <p:cNvSpPr>
            <a:spLocks noGrp="1" noChangeArrowheads="1"/>
          </p:cNvSpPr>
          <p:nvPr>
            <p:ph type="subTitle" idx="1"/>
          </p:nvPr>
        </p:nvSpPr>
        <p:spPr>
          <a:xfrm>
            <a:off x="358723" y="4778105"/>
            <a:ext cx="4283616" cy="1529849"/>
          </a:xfrm>
        </p:spPr>
        <p:txBody>
          <a:bodyPr/>
          <a:lstStyle/>
          <a:p>
            <a:pPr algn="l"/>
            <a:r>
              <a:rPr lang="en-IN" sz="2400" b="1" dirty="0">
                <a:latin typeface="Times New Roman" panose="02020603050405020304" pitchFamily="18" charset="0"/>
                <a:cs typeface="Times New Roman" panose="02020603050405020304" pitchFamily="18" charset="0"/>
              </a:rPr>
              <a:t>D</a:t>
            </a:r>
            <a:r>
              <a:rPr lang="en-US" sz="2400" b="1" dirty="0" err="1">
                <a:latin typeface="Times New Roman" panose="02020603050405020304" pitchFamily="18" charset="0"/>
                <a:cs typeface="Times New Roman" panose="02020603050405020304" pitchFamily="18" charset="0"/>
              </a:rPr>
              <a:t>arshan</a:t>
            </a:r>
            <a:r>
              <a:rPr lang="en-US" sz="2400" b="1" dirty="0">
                <a:latin typeface="Times New Roman" panose="02020603050405020304" pitchFamily="18" charset="0"/>
                <a:cs typeface="Times New Roman" panose="02020603050405020304" pitchFamily="18" charset="0"/>
              </a:rPr>
              <a:t> Anand Dalvi</a:t>
            </a:r>
          </a:p>
          <a:p>
            <a:pPr algn="l"/>
            <a:r>
              <a:rPr lang="en-IN" sz="2400" b="1" dirty="0">
                <a:latin typeface="Times New Roman" panose="02020603050405020304" pitchFamily="18" charset="0"/>
                <a:cs typeface="Times New Roman" panose="02020603050405020304" pitchFamily="18" charset="0"/>
              </a:rPr>
              <a:t>R</a:t>
            </a:r>
            <a:r>
              <a:rPr lang="en-US" sz="2400" b="1" dirty="0">
                <a:latin typeface="Times New Roman" panose="02020603050405020304" pitchFamily="18" charset="0"/>
                <a:cs typeface="Times New Roman" panose="02020603050405020304" pitchFamily="18" charset="0"/>
              </a:rPr>
              <a:t>UID : 181006386</a:t>
            </a:r>
          </a:p>
          <a:p>
            <a:pPr algn="l"/>
            <a:r>
              <a:rPr lang="en-US" sz="2400" b="1" dirty="0">
                <a:latin typeface="Times New Roman" panose="02020603050405020304" pitchFamily="18" charset="0"/>
                <a:cs typeface="Times New Roman" panose="02020603050405020304" pitchFamily="18" charset="0"/>
              </a:rPr>
              <a:t>Rutgers Business School</a:t>
            </a:r>
            <a:endParaRPr lang="en-US" sz="2400" dirty="0">
              <a:latin typeface="Times New Roman" panose="02020603050405020304" pitchFamily="18" charset="0"/>
              <a:cs typeface="Times New Roman" panose="02020603050405020304" pitchFamily="18" charset="0"/>
            </a:endParaRPr>
          </a:p>
        </p:txBody>
      </p:sp>
      <p:sp>
        <p:nvSpPr>
          <p:cNvPr id="12" name="Rectangle 2"/>
          <p:cNvSpPr>
            <a:spLocks noGrp="1" noChangeArrowheads="1"/>
          </p:cNvSpPr>
          <p:nvPr>
            <p:ph type="ctrTitle"/>
          </p:nvPr>
        </p:nvSpPr>
        <p:spPr>
          <a:xfrm>
            <a:off x="358723" y="2679192"/>
            <a:ext cx="5412490" cy="1068349"/>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Operations Analysis</a:t>
            </a:r>
            <a:br>
              <a:rPr lang="en-US" sz="3600" dirty="0">
                <a:solidFill>
                  <a:schemeClr val="tx1"/>
                </a:solidFill>
                <a:latin typeface="Arial Black" pitchFamily="34" charset="0"/>
              </a:rPr>
            </a:br>
            <a:r>
              <a:rPr lang="en-US" sz="3200" b="1" dirty="0">
                <a:solidFill>
                  <a:schemeClr val="tx1"/>
                </a:solidFill>
                <a:latin typeface="Times New Roman" panose="02020603050405020304" pitchFamily="18" charset="0"/>
                <a:cs typeface="Times New Roman" panose="02020603050405020304" pitchFamily="18" charset="0"/>
              </a:rPr>
              <a:t>Doohickey Case Assignment</a:t>
            </a:r>
          </a:p>
        </p:txBody>
      </p:sp>
      <p:sp>
        <p:nvSpPr>
          <p:cNvPr id="3" name="AutoShape 2" descr="data:image/jpg;base64,/9j/4AAQSkZJRgABAQAAAQABAAD/2wCEAAkGBhQSEBQUEhIUFRUSFRQVFBQUFBAVFBUPFBQVFBQUFBQXHCYeFxkjGRQUHy8gIycpLCwsFR4xNTAqNSYrLCkBCQoKDgwOGg8PGiokHBwsLCksLCwpLCkpKSksLCkpKSwsKSksKSksLCkpKSwpKSwpKSksKSksKSksKSwsLCwpKf/AABEIALcBFAMBIgACEQEDEQH/xAAbAAABBQEBAAAAAAAAAAAAAAAAAQIDBAUGB//EAEQQAAEEAQIDBQUEBgkCBwAAAAEAAgMRBBIhBTFBBhNRYXEHFCKBkTJCobEVI5KywfAkM2JjcnPC0eElUhZDU3SCk8P/xAAZAQADAQEBAAAAAAAAAAAAAAAAAQIDBAX/xAAlEQACAgICAQQDAQEAAAAAAAAAAQIRAyESMUEEMlFhEyKBMxT/2gAMAwEAAhEDEQA/AMwhNITymle6echmlGlOQgoZpRpT6ShAxmlGlPSpAN0pQ1KlCBjdKKTrRaBDaSUnITGNpKhKgQUlQhAAlSJbQMUJQmWnWnQDkWm2lBQIdaEiVMBwTgmBOCBDwU9pUYKcCgCYFPBUIKeHKgLDSpWOVZpUrSgCyHJVCHISAwCmpSU1QIEJEIGKhIhAxyE20IAdaVMtFoGPQmpbQAIQhMBQhIEqABFoQgQItIhMBUtpEBOgHJUiUIAVKkATggBQlCQJUgHBKCmF1fl6nwA6nyWrBwB3dulyXGGJg1EAXKWj0vR+LvRZzyxh2NRb6M8FPBVjjnBXYrDJq7yEVuaErNRDW2OT9yBY38iqgVY8scitBKLj2TtKlaVWaVM0rQknBQmhCAMNNKVNKzECEiEFC2hIhMBbQkSoAVFIShACopCWkDF0pEJbQAgQnWkAToQiEpSJgFIQgpgCUJEoQAqcE1LaBDglQB/PmrkeDW77Hg0faP8At81nOcYK5MpJvorRxkmgL/nqtLB4IZQdDhYI1Ej4AOvxXbj5V80yVzGh4c5rSyJ83chw1vZG0vO3UkDmfxVkTuZktaWZTIjK2OPQGDHeJY6DpCd3kuJ5bANC4J+qlJ/rpGyxpdk7YhDfubGTyti7100rqY2M3pazT1dpdQFbCyVhcWysib3maEOeybGxw+C3OLW5EJcx7B4tfzobhxWlwPh2QMcODo2Q5GLjiWR5IfF3bCx2lp23adiTQ5qWbtJGyxgRAktYwzv1CLRG3SwMbzloeFN8yudKUnrbKdUQ9rM/vZYoB9mBrJph/fOb+qYfQan/ALKogLQ4H2alnL3A6nPcXySPoannboNhQoAbABddh+zlmxklJ8Q1tV8za7scoYI03szcZTdo4VoUjQu3yPZyNXwTU3wc2z8iFzvGeCnHeGlwdYuxf0K2hnhN0mS8cl2Z4CVODUq2sijnSmlWhw2QuIDDYNG+hCilxHNdp6rO0KmQ2hSe7O8CmFhVWAiVIlQAqVInIGASoSpgCEWhFACLSWhVQCotJaRpGuNrniNj3tY6UjUI2uNayL5XQ8BdnZKTUVbDsewFzg1rXOcQTpa1znaRzNNBNDxSA/hzHUeo6L2TgHZuHEZpibu77cjt5Hnxc7+A2C47jPEZcjiWTjNwcfKZjsjfu7uZw17W3om5E2eRr1XD/wBm+tG34tHGoXSQ8CxZ4ppI5pMV2M7TkQ5YB7lx5ang3pPR1lR5PY6SKMvlNt20viAljLSLDnGwWtPoeY5rdepxtbdEPHI59KFb/RjjuzTIP7Bs/smnfgq5ZRo7HwPNbxnGS/VkNNdjVf4T7Of0g4yvncxke2ho1EkbmrNN586JVIBegezzV3ElAVqO5NfdF0AFzer/AM/6aYvcYvEOycfD5JCxmhhotmkfYo/dbts6+gBJ81TxZ2PmjbG9zg9scmqONzpHh0jmEDUKja3QdTnb9BRXc9vZgz3N5a5wblXpY0vcf1EwGlo62QuL9xbBTpJntLmfHjwkBznumln0OkG4aDLVCrrw2XlarZ0PsMCb3iGWFjAZpPfBkPc1w7t7y9jBqrmRoFDk1nkFLkzY+O5zxKZ8gUY4HSSOjbMWtjcWU0tZt47gWBVrQbw/JzD+sd7vCTu0f1jgfEf716LqeEdn8aBmmKMf2nupz3erj+Q28kW/4UonmvEsSeaUNyHCRwoiJliFhO4+D7xH/c6/knR8OcXBtbk0eZrzPkvUH4zfugeJ2G581nzYrQ4loA1c/MhdsM6iqijN4r22HCJu7iYyr0gDbYbLTZkvPTZUcMC91sQ0uWT3ZvFaGtkJC8945kGSUkiiNvkNl6a1vksvM4DC4l3d2479dyrw5FB2yJrlpHm4jQulyMINcQGAV0JCF3fmOfgSsxmC9huopcFhBsDfrQUT5lUyMogeK8+Nm7aGz4rAue4hoa6q5gp3E8mZxvdoHhz9SskN5lxJXdjx+WznnLxRFI++Q5JgSu57IpdSMRQlTQlTAcltNtFqqGLaLTbVuHh7iLOwr5+STaXYJWVbSrX4TwMvdbwQ0fK/+F0o4TEK+EbdKCynnjF0XHG2c9wzss+UBxcGNPjua9Frf+Co9wX6gRTg4bG+dELdhbQ2VyIWuOXqJtnRHHEr9l890BGHkPstbeNK4j9djih3ZJ5yR2AepaWnxWFL2FkyOKcQlkE0Ae2M4mRG9zCHhgaSNJ3Fjdp6fVdW7Ga8aZGMe3q17WuHrRQODtZ/UySw+TH2z/6pNTB8gFyP6L4nmzI2N4NxXX3nvocyPM7x+txe2RrY3tNfYIc6ufXfkt2KOTJzTBJlTwQ4eDjSNbBIYy4uYNUjiAdQG4og8l0mZwp8jXtlhxslsgDX6mmCRzAQ4Bzm6g6iAR9miFn8ZjgdLG85B4dlwMEbHPMDg+B33HN1FssdjqQQUrJ40Yks0YwpZpDj5ndzwxxZEEjWSSQzPa0GZsYpkrbPMb16q12g4SyCUxHIB0wmcjIZbWwh4jJ70bj4iPDxS5Xs/lfiZGmePKkzMjFlkLWRRR91C8ag0NJBtt+vzWrwnsy3G4wO5ZIIThOALnSvja8zt/Vsc8nTsL0gpXW0ByZ4U1zdYB0/+pE5s0X1B29LXX9hWNZE9jXh7zbtI1DYja7GyT2ccKiDMiYRsEjsrMjLwACYhOaaa5gV8l2EeKxtlrGtLhuQALrldK5ZZyXFu0KMUtnCcc7S5D8puK6J0OuqNsI0EElxcDvsHbDwrmp4+GQw7j4n/wDe6tQPkOTfkne0rFa+FkjXVJC4VsQS1xF0Tzo0fkVxfA+KZEpI0mcAG9Fd4KNE196ipjXbKs7fFyvNarZzsB1XH4XFGB1OcWu6skBjd+O34roTxBoAP0/4Vtp9FI05pNLd1RdO1w5rIzeKk9VS98KEgcjo4JgDzW5ivBFhcRjznxW7g5ldVMkOLOnD0LPizgQllzwFmPiSu4fGSTpBs2b3QqLuLBCLkFHKiO0HEUolpNOSCtkzMyeJxuawloBXITSknddnxLJbVE35BctnsaDsKK7sDOfIiiCltLSRdZgFpbSIVDFtCEoaUwJYINRA8V2fDMINZXM9CuQxW/ELXbYGaKC4vUyZviSJ4YCnOgKbLnBU5OKUea4rZto1Ym6eqsMm3WKOI2OanizwpY7N1mQpIZLKxI8qytDHmpIqzfidQVbiEMcjakYx4509rXC/Qqi7MUbpiVNFWZx7GwlxdjmTGeeToJHs3823R9FO6DiUH9XlRZA6NyI9D/22fxVyHL0pZeIFyOItFCLtm/HH9K4dLC0kkvgDJY9R3Ljpqr+q2uFds8PI2iyGF1fYcdD/ANl1E/JPx3kgLyP2z8IjjkgkjbodMZO80kgOLdFEgbXuVDTQmj1/tBhiaAxnk+hfgbFH5FeEtbJj5ZeQQMWUTCr3drYXtB9GyD/5JexeI+XMc1k0kRZFraWO+8C0bg7EbrpOJdn8oOc8vjm1Ekgju3G+fL4VcWQ1ZZl47IWwumlaY54cnJ/X47shgackCFrtPxxM0PaLB2seKuB8FAthy4KhimyRFTo4BKCQHxyHUdmknS0kCiR4ScJ7QY2hjM7HfG5kL8cP0ukiOM+tTD3fIfC3oeXRX8XhuphPD8yCYyY7ceXviXEsYHtil+DfW1ry02KcALohK0KmV5ezrnF3cTxTaC0Obeh4Lmh7QTu0ktc0jkCCszIxpIz+sjez/ENj6OFg/VWZOy0+NM1zGuew5GBG/rqhgjxg2fSOWl8czTfSS+QUnCJBKWY8s8rpZope+ZI5sgZmxOtxa0u1w1R206HNe2twrsCrDkK/BlLFBIJBqwSNtxYNbHwVyAEplJm9FxBT+83zKx2MITzMp4lWXnu80Kh7wPFCfBi5IyhxgUqzeLFzqAWWWqzhjSbK7nijFWcym2WpGOJ1WL+ayeIR/Htua3pbneAhMa0AHS2yf55qYT4jlGznHRHqD9Cm6V1LcJ1b0s7iHDCxu3LrsuiGZN0ZyhWzJjjsrpIeFtMYoD6LnmroeGZ5AAdspz8qtFY68laTgrQLvf8AnoqHd3sOQ6kLqqad9lWlx2Xd/ksY535NHBGLjQAGyrDZ6OyMqOjsbVbSVMp8uxVRbdlnxUZmUGlLoKyKLLJlZjnWe0qeN6TA1oMhaMGQTyWJA8LYwpQoZSNaKLbdEjuipvzUuPML3UlllrVZx8eyq8k46KzjZVIsaL0YpeVe22bV7t5GX/8ANeiZWd4Ly/2uSWMb1l/0JPobZW9nD6z3/wDtz+8xej5U6829mw/6gf8AId+8xepyYjfVERHPZO6zpuHtJ1aBqG4dW4Pquv8A0c0g7bqnFhDr9FemS0YOJPPGf1MsjPIOJb+w62/gtE8byCHB4iL3N0d6ItEwaemoGuV9FrDEAGwTO4aTuEtBRzzOHOHRbXC8OiNX0T5j9FBPkgD4XC1Si2LSNPOcwDcgBcxlTDUdJseSTKmc4738/FQNhN9PquzFjUVsynO+h3elCt0zqPpaFpyXwRX2YT4yE0X4LRjgI58lZiiaN6BKiWVIFBsp47CRurrTXRSOJdyoDyQBXPkuVzs2SoUOJUeVG5wquanikF+CndIAkpUOrMWHs+7mQAkyeHFouzstz3uxVqpkyA7fgtllk3shwS6ML3wtHX/hOblkpmTAdX5K7i8Fe4A7CvHwW7UKtmaciHWpImA+FK1k8He3cOvyWc+QtNKFFS6G212XRG1SMgYsszEqfHdZ+I7BJ4dApl52CFFJjgKU5A6KtJISsHBou0IH0p48+lSIKNCTiCZpN4gntzVmtYpWxqaKs14M3xKs/pHwWKxitwYxKTiUmWXTk9Vw/tOdtj+sn+hd5Fwt56LivaziaG43mZfyjUy6GVvZ27/qR/yHfmxeqSy7dF5L2BlriF/3D/zYvSMnPDgW72iEHId0W4uKN3pHegk+S56TMoefWlFFnuvddDwPtGf5PDOhyuItaKWPJxh1muXRRkB32iVHkPaG0B8zzVY4R6FKTJmySyO2sj8Pqtjh+HpHxAWVzuO9w5OISjIdd6j9Srnjb0iIzS2zp58YOFch4hZGbwzQLu0yDiTgKKbLmlwpRCE4sqUotFQWhTNehdV/RjRtZvZ8/d/FUm8EcDRW++fVy2H4qJziDsfqvL5M6+KKUfZ3cfF9FLkdn6P2tloY2R4hWH5japK2VSOdm4A4AkPG3yWYcZ11YPzXSTzmiByKyZuGEm9qA5gfwVxfyQ0ZYkpN74WmiBzyQwXW/wAkHhElcvkuhQXlmXJ+AdpLr6q9Bk1zWdjYj9X2T60dkZbnNJB+qrhbqw5UrNHKzzVLPOh1uO6pukJ6pG39VtHFRm52Phxi99MHP8luQ9lDqAMgoj7tkh3gq/B8Vw3LDvyO/JdXw+KuZtZZcrTpFwxp9nLcR7MyxWa1NFfEPPblz5qizAkJADHX6EbXS9Kflt01VmvKgs11l+4odfNZr1DraKeFeGcZmcLli+23Y8iNx9VV7wr1AMaWb1XgVzuT2YjHxDceANDdOOaL9yFLE10zk25NIfkWrUnCHd7oBHK7Ow9PVSx8ILXfH+G63vGtmaUnooRPPRbHCmOFEn7Xj4KIxtabAPmpW5jVhkyJ6SNYwrs3oskcua4T2zyWzE9ZfyjW5BxMNdf80uW9rOeJI8auhlv5iNckjZMh9mLAeKAHkceX/QvRMzgP6waTTb3F8h/ZXmPs9mriTT/cSfkxetvzAQAiEnHoGk1skx+ExAae7a4eJAJPzWRxLsw3vG92S1pskHej0pXZ8gtAoqu/iWo7nl5rSM5raYnGL0ynkcMaxhokkePVZj6PMcltZmUNKzWQtO5NLbHLVszkvCIGuGq628FI1oc7YUFbj7u9mjZXXYofHyFi9JGxHlt0VPIkTxKzYmtG4H/CqSss3QCJmOGzgf580gsilUVW7E34ItKE/ShbWZGqMkbVsp4nrEjmrqphmkLyjss3jMopJljHiTvBJ7+T0KKHZsidtbqk3Po7fToQqjZyUri1NCst4cgBc4VZ5iuildnA8q9Fk974I94A6qhGn3lnYD8lUysVryLF15n8knfpzzQtUpUDVlWfhzG9LrwJI+adw9rBdAAnxUWRkkqnBlhrt91pybRFJM6KOV3JotSS5zmtuqJ8VmRcdA/gFmZfFC51krOrLbo6rH4jQFHeuvinjOP1XIs4qQpo+LnqlQcjqo8j+0fqmy5ZbyF36lc7+kyeXJWMfKceqQWaUrtrIHLpdqq3ONUDuR6mk9korcqjkVqtqtfYmV8vI87Wc6Za0jbbVDz2WXJCQdwmiWMjkXO9vHW2HyL/AMmrqoKvkuY9oTwRDXi/8mKJrQ12QdkpNGew3/5Tx+DV6H7+au15v2cfWaz/AC3/ALoXZukJVYsfJWKc+JalzXHqmw6nGgoWxk9FMyUt25LqpJUjK2+yfIx3NAJIVa04yk7Xsp48ajZ3CV8VsdW9E2M8Ctum63MSQV5LFhkYVchzN1yzdm8dGi9kZG48vUJBG3YNrl5fRRNJKc6Ejks7KA4rTzA+gQmjUhO38k0jk3Ysg6hIBJ5KYqNzk6M7IjI8KSJ70wuSF6aiOy83KKY+c+SrCZODm9dyjiHIV2SmNcTvSScirFKP3hXWtCstNyiFK7Jc4ctlSE45pz8zwRx+h2EsjhzVV1FOe8k81PAWt50VppLZntsqiK+V/JRui9VqNzGgGgFRdPf1tJU/APXkhaxTMNKNSMiJWnGKJtkjZSpmzV1VYBLafFCtlsZXmUDMHgqdprip4IfJmrC4uBIdXkqz8g9VHjTUFJNkauYF+IUJb6Lb0R94Vy3bk/DF6v8AyaumXMdufsxer/yanlrgyYe4rcBP9Lj/AMt37q7Zq4fgB/pcX+B37i7pjLU4XUSsi/YlE5Sm3C65c01jtLgfBaTMpp3AHIWrckukCTfbM0FSNn2pTzNB3GxVUBFqQbiSd4p4ZqKrtapWBZuKKUmasWcrgzARztYbFYjbal40P8jNIPvrSVUxGUiXFfIcmYro1C9qEJogjcEgjJQhVdCSGOFJpQhUmKhpQGWhCLCiMoQhUICU20qECC05jb5IQjpAOdtsf4JRIhCENk8eZQoClFLLZtCE0kOxok8kmtCExDg5O1IQgABXNduBbYvV/wCTUiFnl9rLh7ipwMVmQ/4HfuFdwChCjD7Sp9jk5ppCFoQSCyhotKhTYyVsZ5J2milQkmNoexTsQhMRZbMfFIhCVILZ/9k="/>
          <p:cNvSpPr>
            <a:spLocks noChangeAspect="1" noChangeArrowheads="1"/>
          </p:cNvSpPr>
          <p:nvPr/>
        </p:nvSpPr>
        <p:spPr bwMode="auto">
          <a:xfrm>
            <a:off x="106363" y="-839788"/>
            <a:ext cx="2628900"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783" y="2305050"/>
            <a:ext cx="3217217" cy="213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6C9E-3770-4A36-9AAC-770DF7AC18C2}"/>
              </a:ext>
            </a:extLst>
          </p:cNvPr>
          <p:cNvSpPr>
            <a:spLocks noGrp="1"/>
          </p:cNvSpPr>
          <p:nvPr>
            <p:ph type="title"/>
          </p:nvPr>
        </p:nvSpPr>
        <p:spPr/>
        <p:txBody>
          <a:bodyPr/>
          <a:lstStyle/>
          <a:p>
            <a:pPr algn="ctr"/>
            <a:r>
              <a:rPr lang="en-IN" sz="2700" b="1" dirty="0">
                <a:latin typeface="Times New Roman" panose="02020603050405020304" pitchFamily="18" charset="0"/>
                <a:cs typeface="Times New Roman" panose="02020603050405020304" pitchFamily="18" charset="0"/>
              </a:rPr>
              <a:t>D</a:t>
            </a:r>
            <a:r>
              <a:rPr lang="en-US" sz="2700" b="1" dirty="0">
                <a:latin typeface="Times New Roman" panose="02020603050405020304" pitchFamily="18" charset="0"/>
                <a:cs typeface="Times New Roman" panose="02020603050405020304" pitchFamily="18" charset="0"/>
              </a:rPr>
              <a:t>OOHICKEY’s Forecasted Revenue, Cost and Profit</a:t>
            </a:r>
          </a:p>
        </p:txBody>
      </p:sp>
      <p:graphicFrame>
        <p:nvGraphicFramePr>
          <p:cNvPr id="10" name="Table 9">
            <a:extLst>
              <a:ext uri="{FF2B5EF4-FFF2-40B4-BE49-F238E27FC236}">
                <a16:creationId xmlns:a16="http://schemas.microsoft.com/office/drawing/2014/main" id="{86D5F3B1-FCCC-4236-BBBC-42B62DBCD348}"/>
              </a:ext>
            </a:extLst>
          </p:cNvPr>
          <p:cNvGraphicFramePr>
            <a:graphicFrameLocks noGrp="1"/>
          </p:cNvGraphicFramePr>
          <p:nvPr>
            <p:extLst>
              <p:ext uri="{D42A27DB-BD31-4B8C-83A1-F6EECF244321}">
                <p14:modId xmlns:p14="http://schemas.microsoft.com/office/powerpoint/2010/main" val="989972540"/>
              </p:ext>
            </p:extLst>
          </p:nvPr>
        </p:nvGraphicFramePr>
        <p:xfrm>
          <a:off x="1524000" y="5923789"/>
          <a:ext cx="6096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4207812125"/>
                    </a:ext>
                  </a:extLst>
                </a:gridCol>
                <a:gridCol w="2032000">
                  <a:extLst>
                    <a:ext uri="{9D8B030D-6E8A-4147-A177-3AD203B41FA5}">
                      <a16:colId xmlns:a16="http://schemas.microsoft.com/office/drawing/2014/main" val="370430267"/>
                    </a:ext>
                  </a:extLst>
                </a:gridCol>
                <a:gridCol w="2032000">
                  <a:extLst>
                    <a:ext uri="{9D8B030D-6E8A-4147-A177-3AD203B41FA5}">
                      <a16:colId xmlns:a16="http://schemas.microsoft.com/office/drawing/2014/main" val="2629218369"/>
                    </a:ext>
                  </a:extLst>
                </a:gridCol>
              </a:tblGrid>
              <a:tr h="370840">
                <a:tc>
                  <a:txBody>
                    <a:bodyPr/>
                    <a:lstStyle/>
                    <a:p>
                      <a:r>
                        <a:rPr lang="en-IN" dirty="0"/>
                        <a:t>TOTAL COST</a:t>
                      </a:r>
                      <a:endParaRPr lang="en-US" dirty="0"/>
                    </a:p>
                  </a:txBody>
                  <a:tcPr/>
                </a:tc>
                <a:tc>
                  <a:txBody>
                    <a:bodyPr/>
                    <a:lstStyle/>
                    <a:p>
                      <a:r>
                        <a:rPr lang="en-IN" dirty="0"/>
                        <a:t>REVENUE</a:t>
                      </a:r>
                      <a:endParaRPr lang="en-US" dirty="0"/>
                    </a:p>
                  </a:txBody>
                  <a:tcPr/>
                </a:tc>
                <a:tc>
                  <a:txBody>
                    <a:bodyPr/>
                    <a:lstStyle/>
                    <a:p>
                      <a:r>
                        <a:rPr lang="en-IN" dirty="0"/>
                        <a:t>PROFIT</a:t>
                      </a:r>
                      <a:endParaRPr lang="en-US" dirty="0"/>
                    </a:p>
                  </a:txBody>
                  <a:tcPr/>
                </a:tc>
                <a:extLst>
                  <a:ext uri="{0D108BD9-81ED-4DB2-BD59-A6C34878D82A}">
                    <a16:rowId xmlns:a16="http://schemas.microsoft.com/office/drawing/2014/main" val="3427280279"/>
                  </a:ext>
                </a:extLst>
              </a:tr>
              <a:tr h="370840">
                <a:tc>
                  <a:txBody>
                    <a:bodyPr/>
                    <a:lstStyle/>
                    <a:p>
                      <a:r>
                        <a:rPr lang="en-IN" dirty="0"/>
                        <a:t>$10,382,759</a:t>
                      </a:r>
                    </a:p>
                  </a:txBody>
                  <a:tcPr/>
                </a:tc>
                <a:tc>
                  <a:txBody>
                    <a:bodyPr/>
                    <a:lstStyle/>
                    <a:p>
                      <a:r>
                        <a:rPr lang="en-IN" dirty="0"/>
                        <a:t>$14,087,970</a:t>
                      </a:r>
                      <a:endParaRPr lang="en-US" dirty="0"/>
                    </a:p>
                  </a:txBody>
                  <a:tcPr/>
                </a:tc>
                <a:tc>
                  <a:txBody>
                    <a:bodyPr/>
                    <a:lstStyle/>
                    <a:p>
                      <a:r>
                        <a:rPr lang="en-IN" dirty="0"/>
                        <a:t>$3,705,211</a:t>
                      </a:r>
                      <a:endParaRPr lang="en-US" dirty="0"/>
                    </a:p>
                  </a:txBody>
                  <a:tcPr/>
                </a:tc>
                <a:extLst>
                  <a:ext uri="{0D108BD9-81ED-4DB2-BD59-A6C34878D82A}">
                    <a16:rowId xmlns:a16="http://schemas.microsoft.com/office/drawing/2014/main" val="1677388149"/>
                  </a:ext>
                </a:extLst>
              </a:tr>
            </a:tbl>
          </a:graphicData>
        </a:graphic>
      </p:graphicFrame>
      <p:graphicFrame>
        <p:nvGraphicFramePr>
          <p:cNvPr id="3" name="Object 2">
            <a:extLst>
              <a:ext uri="{FF2B5EF4-FFF2-40B4-BE49-F238E27FC236}">
                <a16:creationId xmlns:a16="http://schemas.microsoft.com/office/drawing/2014/main" id="{27286356-6B2A-4798-ADC3-37BB4C6D65E6}"/>
              </a:ext>
            </a:extLst>
          </p:cNvPr>
          <p:cNvGraphicFramePr>
            <a:graphicFrameLocks noChangeAspect="1"/>
          </p:cNvGraphicFramePr>
          <p:nvPr>
            <p:extLst>
              <p:ext uri="{D42A27DB-BD31-4B8C-83A1-F6EECF244321}">
                <p14:modId xmlns:p14="http://schemas.microsoft.com/office/powerpoint/2010/main" val="3646508545"/>
              </p:ext>
            </p:extLst>
          </p:nvPr>
        </p:nvGraphicFramePr>
        <p:xfrm>
          <a:off x="382045" y="1525121"/>
          <a:ext cx="8398700" cy="4398668"/>
        </p:xfrm>
        <a:graphic>
          <a:graphicData uri="http://schemas.openxmlformats.org/presentationml/2006/ole">
            <mc:AlternateContent xmlns:mc="http://schemas.openxmlformats.org/markup-compatibility/2006">
              <mc:Choice xmlns:v="urn:schemas-microsoft-com:vml" Requires="v">
                <p:oleObj spid="_x0000_s4113" name="Worksheet" r:id="rId3" imgW="4575121" imgH="2746525" progId="Excel.Sheet.12">
                  <p:embed/>
                </p:oleObj>
              </mc:Choice>
              <mc:Fallback>
                <p:oleObj name="Worksheet" r:id="rId3" imgW="4575121" imgH="2746525" progId="Excel.Sheet.12">
                  <p:embed/>
                  <p:pic>
                    <p:nvPicPr>
                      <p:cNvPr id="0" name=""/>
                      <p:cNvPicPr/>
                      <p:nvPr/>
                    </p:nvPicPr>
                    <p:blipFill>
                      <a:blip r:embed="rId4"/>
                      <a:stretch>
                        <a:fillRect/>
                      </a:stretch>
                    </p:blipFill>
                    <p:spPr>
                      <a:xfrm>
                        <a:off x="382045" y="1525121"/>
                        <a:ext cx="8398700" cy="4398668"/>
                      </a:xfrm>
                      <a:prstGeom prst="rect">
                        <a:avLst/>
                      </a:prstGeom>
                    </p:spPr>
                  </p:pic>
                </p:oleObj>
              </mc:Fallback>
            </mc:AlternateContent>
          </a:graphicData>
        </a:graphic>
      </p:graphicFrame>
    </p:spTree>
    <p:extLst>
      <p:ext uri="{BB962C8B-B14F-4D97-AF65-F5344CB8AC3E}">
        <p14:creationId xmlns:p14="http://schemas.microsoft.com/office/powerpoint/2010/main" val="175390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9642-31F4-46D4-9377-B7CEB6A0953C}"/>
              </a:ext>
            </a:extLst>
          </p:cNvPr>
          <p:cNvSpPr>
            <a:spLocks noGrp="1"/>
          </p:cNvSpPr>
          <p:nvPr>
            <p:ph type="title"/>
          </p:nvPr>
        </p:nvSpPr>
        <p:spPr>
          <a:xfrm>
            <a:off x="55741" y="966789"/>
            <a:ext cx="9144000" cy="808037"/>
          </a:xfrm>
        </p:spPr>
        <p:txBody>
          <a:bodyPr/>
          <a:lstStyle/>
          <a:p>
            <a:pPr algn="ctr"/>
            <a:r>
              <a:rPr lang="en-IN" sz="2800" b="1" dirty="0">
                <a:latin typeface="Times New Roman" panose="02020603050405020304" pitchFamily="18" charset="0"/>
                <a:cs typeface="Times New Roman" panose="02020603050405020304" pitchFamily="18" charset="0"/>
              </a:rPr>
              <a:t>Planned Monthly Demand, Production &amp; Inventory</a:t>
            </a:r>
            <a:endParaRPr lang="en-US" sz="2800" b="1"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3C25D271-C668-4A27-AFC6-55939C2ABD8D}"/>
              </a:ext>
            </a:extLst>
          </p:cNvPr>
          <p:cNvGraphicFramePr>
            <a:graphicFrameLocks noChangeAspect="1"/>
          </p:cNvGraphicFramePr>
          <p:nvPr>
            <p:extLst>
              <p:ext uri="{D42A27DB-BD31-4B8C-83A1-F6EECF244321}">
                <p14:modId xmlns:p14="http://schemas.microsoft.com/office/powerpoint/2010/main" val="2469564209"/>
              </p:ext>
            </p:extLst>
          </p:nvPr>
        </p:nvGraphicFramePr>
        <p:xfrm>
          <a:off x="185122" y="1722438"/>
          <a:ext cx="8885238" cy="4840287"/>
        </p:xfrm>
        <a:graphic>
          <a:graphicData uri="http://schemas.openxmlformats.org/presentationml/2006/ole">
            <mc:AlternateContent xmlns:mc="http://schemas.openxmlformats.org/markup-compatibility/2006">
              <mc:Choice xmlns:v="urn:schemas-microsoft-com:vml" Requires="v">
                <p:oleObj spid="_x0000_s5137" name="Worksheet" r:id="rId3" imgW="5406923" imgH="2743200" progId="Excel.Sheet.12">
                  <p:embed/>
                </p:oleObj>
              </mc:Choice>
              <mc:Fallback>
                <p:oleObj name="Worksheet" r:id="rId3" imgW="5406923" imgH="2743200" progId="Excel.Sheet.12">
                  <p:embed/>
                  <p:pic>
                    <p:nvPicPr>
                      <p:cNvPr id="0" name=""/>
                      <p:cNvPicPr/>
                      <p:nvPr/>
                    </p:nvPicPr>
                    <p:blipFill>
                      <a:blip r:embed="rId4"/>
                      <a:stretch>
                        <a:fillRect/>
                      </a:stretch>
                    </p:blipFill>
                    <p:spPr>
                      <a:xfrm>
                        <a:off x="185122" y="1722438"/>
                        <a:ext cx="8885238" cy="4840287"/>
                      </a:xfrm>
                      <a:prstGeom prst="rect">
                        <a:avLst/>
                      </a:prstGeom>
                    </p:spPr>
                  </p:pic>
                </p:oleObj>
              </mc:Fallback>
            </mc:AlternateContent>
          </a:graphicData>
        </a:graphic>
      </p:graphicFrame>
    </p:spTree>
    <p:extLst>
      <p:ext uri="{BB962C8B-B14F-4D97-AF65-F5344CB8AC3E}">
        <p14:creationId xmlns:p14="http://schemas.microsoft.com/office/powerpoint/2010/main" val="391694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37181-C393-4428-A120-85356E79D904}"/>
              </a:ext>
            </a:extLst>
          </p:cNvPr>
          <p:cNvSpPr>
            <a:spLocks noGrp="1"/>
          </p:cNvSpPr>
          <p:nvPr>
            <p:ph idx="1"/>
          </p:nvPr>
        </p:nvSpPr>
        <p:spPr>
          <a:xfrm>
            <a:off x="413359" y="1511779"/>
            <a:ext cx="8229600" cy="4344988"/>
          </a:xfrm>
        </p:spPr>
        <p:txBody>
          <a:bodyPr/>
          <a:lstStyle/>
          <a:p>
            <a:pPr marL="0" indent="0">
              <a:buNone/>
            </a:pPr>
            <a:r>
              <a:rPr lang="en-IN" sz="2400" dirty="0">
                <a:latin typeface="Times New Roman" panose="02020603050405020304" pitchFamily="18" charset="0"/>
                <a:cs typeface="Times New Roman" panose="02020603050405020304" pitchFamily="18" charset="0"/>
              </a:rPr>
              <a:t>We have Observed Trend and Seasonality in our </a:t>
            </a:r>
            <a:r>
              <a:rPr lang="en-IN" sz="2400" dirty="0" err="1">
                <a:latin typeface="Times New Roman" panose="02020603050405020304" pitchFamily="18" charset="0"/>
                <a:cs typeface="Times New Roman" panose="02020603050405020304" pitchFamily="18" charset="0"/>
              </a:rPr>
              <a:t>Doohickey</a:t>
            </a:r>
            <a:r>
              <a:rPr lang="en-IN" sz="2400" dirty="0">
                <a:latin typeface="Times New Roman" panose="02020603050405020304" pitchFamily="18" charset="0"/>
                <a:cs typeface="Times New Roman" panose="02020603050405020304" pitchFamily="18" charset="0"/>
              </a:rPr>
              <a:t> Case so we used Winter’s model to Forecast Future values.</a:t>
            </a:r>
          </a:p>
          <a:p>
            <a:pPr marL="0" indent="0">
              <a:buNone/>
            </a:pPr>
            <a:r>
              <a:rPr lang="en-IN" sz="2400" dirty="0">
                <a:latin typeface="Times New Roman" panose="02020603050405020304" pitchFamily="18" charset="0"/>
                <a:cs typeface="Times New Roman" panose="02020603050405020304" pitchFamily="18" charset="0"/>
              </a:rPr>
              <a:t>We Observed the following Forecasting Uncertainty:</a:t>
            </a:r>
          </a:p>
          <a:p>
            <a:r>
              <a:rPr lang="en-IN" sz="2400" b="1" dirty="0">
                <a:latin typeface="Times New Roman" panose="02020603050405020304" pitchFamily="18" charset="0"/>
                <a:cs typeface="Times New Roman" panose="02020603050405020304" pitchFamily="18" charset="0"/>
              </a:rPr>
              <a:t>BIAS : -1130</a:t>
            </a:r>
          </a:p>
          <a:p>
            <a:r>
              <a:rPr lang="en-IN" sz="2400" b="1" dirty="0">
                <a:latin typeface="Times New Roman" panose="02020603050405020304" pitchFamily="18" charset="0"/>
                <a:cs typeface="Times New Roman" panose="02020603050405020304" pitchFamily="18" charset="0"/>
              </a:rPr>
              <a:t>MAD : 886</a:t>
            </a:r>
          </a:p>
          <a:p>
            <a:r>
              <a:rPr lang="en-IN" sz="2400" b="1" dirty="0">
                <a:latin typeface="Times New Roman" panose="02020603050405020304" pitchFamily="18" charset="0"/>
                <a:cs typeface="Times New Roman" panose="02020603050405020304" pitchFamily="18" charset="0"/>
              </a:rPr>
              <a:t>MAPE : 6</a:t>
            </a:r>
          </a:p>
          <a:p>
            <a:r>
              <a:rPr lang="en-IN" sz="2400" b="1" dirty="0">
                <a:latin typeface="Times New Roman" panose="02020603050405020304" pitchFamily="18" charset="0"/>
                <a:cs typeface="Times New Roman" panose="02020603050405020304" pitchFamily="18" charset="0"/>
              </a:rPr>
              <a:t>MSE : 1029210</a:t>
            </a:r>
          </a:p>
          <a:p>
            <a:r>
              <a:rPr lang="en-IN" sz="2400" b="1" dirty="0">
                <a:latin typeface="Times New Roman" panose="02020603050405020304" pitchFamily="18" charset="0"/>
                <a:cs typeface="Times New Roman" panose="02020603050405020304" pitchFamily="18" charset="0"/>
              </a:rPr>
              <a:t>RMSE : 1014</a:t>
            </a:r>
          </a:p>
          <a:p>
            <a:r>
              <a:rPr lang="en-IN" sz="2400" dirty="0">
                <a:latin typeface="Times New Roman" panose="02020603050405020304" pitchFamily="18" charset="0"/>
                <a:cs typeface="Times New Roman" panose="02020603050405020304" pitchFamily="18" charset="0"/>
              </a:rPr>
              <a:t>Total Annual Growth : </a:t>
            </a:r>
            <a:r>
              <a:rPr lang="en-IN" sz="2400" b="1" dirty="0">
                <a:latin typeface="Times New Roman" panose="02020603050405020304" pitchFamily="18" charset="0"/>
                <a:cs typeface="Times New Roman" panose="02020603050405020304" pitchFamily="18" charset="0"/>
              </a:rPr>
              <a:t>39147 Units</a:t>
            </a:r>
          </a:p>
          <a:p>
            <a:r>
              <a:rPr lang="en-IN" sz="2400" dirty="0">
                <a:latin typeface="Times New Roman" panose="02020603050405020304" pitchFamily="18" charset="0"/>
                <a:cs typeface="Times New Roman" panose="02020603050405020304" pitchFamily="18" charset="0"/>
              </a:rPr>
              <a:t>Total Revenue is </a:t>
            </a:r>
            <a:r>
              <a:rPr lang="en-IN" sz="2400" b="1" dirty="0">
                <a:latin typeface="Times New Roman" panose="02020603050405020304" pitchFamily="18" charset="0"/>
                <a:cs typeface="Times New Roman" panose="02020603050405020304" pitchFamily="18" charset="0"/>
              </a:rPr>
              <a:t>$14,087,970.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Total Cost  is</a:t>
            </a:r>
            <a:r>
              <a:rPr lang="en-IN" sz="2400" b="1" dirty="0">
                <a:latin typeface="Times New Roman" panose="02020603050405020304" pitchFamily="18" charset="0"/>
                <a:cs typeface="Times New Roman" panose="02020603050405020304" pitchFamily="18" charset="0"/>
              </a:rPr>
              <a:t> $10,382,759.</a:t>
            </a:r>
          </a:p>
          <a:p>
            <a:r>
              <a:rPr lang="en-IN" sz="2400" dirty="0">
                <a:latin typeface="Times New Roman" panose="02020603050405020304" pitchFamily="18" charset="0"/>
                <a:cs typeface="Times New Roman" panose="02020603050405020304" pitchFamily="18" charset="0"/>
              </a:rPr>
              <a:t>Total Profit = Revenue – Cost = </a:t>
            </a:r>
            <a:r>
              <a:rPr lang="en-IN" sz="2400" b="1" dirty="0">
                <a:latin typeface="Times New Roman" panose="02020603050405020304" pitchFamily="18" charset="0"/>
                <a:cs typeface="Times New Roman" panose="02020603050405020304" pitchFamily="18" charset="0"/>
              </a:rPr>
              <a:t>$3,705,211</a:t>
            </a:r>
          </a:p>
          <a:p>
            <a:endParaRPr lang="en-IN"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9B4E091-060D-4757-9A43-81863EB7CADF}"/>
              </a:ext>
            </a:extLst>
          </p:cNvPr>
          <p:cNvSpPr>
            <a:spLocks noGrp="1"/>
          </p:cNvSpPr>
          <p:nvPr>
            <p:ph type="title"/>
          </p:nvPr>
        </p:nvSpPr>
        <p:spPr>
          <a:xfrm>
            <a:off x="457200" y="966789"/>
            <a:ext cx="8229600" cy="808037"/>
          </a:xfrm>
        </p:spPr>
        <p:txBody>
          <a:bodyPr/>
          <a:lstStyle/>
          <a:p>
            <a:pPr algn="ctr"/>
            <a:r>
              <a:rPr lang="en-IN" sz="3000" b="1" dirty="0">
                <a:latin typeface="Times New Roman" panose="02020603050405020304" pitchFamily="18" charset="0"/>
                <a:cs typeface="Times New Roman" panose="02020603050405020304" pitchFamily="18" charset="0"/>
              </a:rPr>
              <a:t>Total Profit and Forecasting </a:t>
            </a:r>
            <a:r>
              <a:rPr lang="en-IN" sz="3000" b="1" dirty="0" err="1">
                <a:latin typeface="Times New Roman" panose="02020603050405020304" pitchFamily="18" charset="0"/>
                <a:cs typeface="Times New Roman" panose="02020603050405020304" pitchFamily="18" charset="0"/>
              </a:rPr>
              <a:t>Uncertainies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78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B7B9-4B8D-4402-A345-DAAE519648B6}"/>
              </a:ext>
            </a:extLst>
          </p:cNvPr>
          <p:cNvSpPr>
            <a:spLocks noGrp="1"/>
          </p:cNvSpPr>
          <p:nvPr>
            <p:ph type="title"/>
          </p:nvPr>
        </p:nvSpPr>
        <p:spPr/>
        <p:txBody>
          <a:bodyPr/>
          <a:lstStyle/>
          <a:p>
            <a:pPr algn="ctr"/>
            <a:r>
              <a:rPr lang="en-IN" sz="3000" b="1" dirty="0">
                <a:latin typeface="Times New Roman" panose="02020603050405020304" pitchFamily="18" charset="0"/>
                <a:cs typeface="Times New Roman" panose="02020603050405020304" pitchFamily="18" charset="0"/>
              </a:rPr>
              <a:t>Supply Strategy</a:t>
            </a:r>
            <a:endParaRPr lang="en-US"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7014DD-808A-492F-840B-BDC87DFD4584}"/>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Looking at our model we observed that when the demand was higher in January we met that demand with Overtime from our workforce and continued the use of same workforce till July where the demand wasn’t that higher than our production.</a:t>
            </a:r>
          </a:p>
          <a:p>
            <a:r>
              <a:rPr lang="en-IN" sz="2400" dirty="0">
                <a:latin typeface="Times New Roman" panose="02020603050405020304" pitchFamily="18" charset="0"/>
                <a:cs typeface="Times New Roman" panose="02020603050405020304" pitchFamily="18" charset="0"/>
              </a:rPr>
              <a:t>Our Inventory was loading up and thus till July we were using Level strategy.</a:t>
            </a:r>
          </a:p>
          <a:p>
            <a:r>
              <a:rPr lang="en-IN" sz="2400" dirty="0">
                <a:latin typeface="Times New Roman" panose="02020603050405020304" pitchFamily="18" charset="0"/>
                <a:cs typeface="Times New Roman" panose="02020603050405020304" pitchFamily="18" charset="0"/>
              </a:rPr>
              <a:t>Our demand increased in August and our Level Strategy couldn’t keep up with increased demand so we changed our lever from Overtime to Hiring new workforce which helped in satisfying demand till October</a:t>
            </a:r>
          </a:p>
          <a:p>
            <a:r>
              <a:rPr lang="en-IN" sz="2400" dirty="0">
                <a:latin typeface="Times New Roman" panose="02020603050405020304" pitchFamily="18" charset="0"/>
                <a:cs typeface="Times New Roman" panose="02020603050405020304" pitchFamily="18" charset="0"/>
              </a:rPr>
              <a:t>After that Demand was too much so we had to use a hybrid Level n Chase Strategy.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E8D5-2503-4336-8208-1B9C6FB14340}"/>
              </a:ext>
            </a:extLst>
          </p:cNvPr>
          <p:cNvSpPr>
            <a:spLocks noGrp="1"/>
          </p:cNvSpPr>
          <p:nvPr>
            <p:ph type="title"/>
          </p:nvPr>
        </p:nvSpPr>
        <p:spPr/>
        <p:txBody>
          <a:bodyPr/>
          <a:lstStyle/>
          <a:p>
            <a:pPr algn="ctr"/>
            <a:r>
              <a:rPr lang="en-IN" sz="2600" b="1" dirty="0">
                <a:latin typeface="Times New Roman" panose="02020603050405020304" pitchFamily="18" charset="0"/>
                <a:cs typeface="Times New Roman" panose="02020603050405020304" pitchFamily="18" charset="0"/>
              </a:rPr>
              <a:t>Supply Strategy : Frequency, Run Length &amp; Batch Size</a:t>
            </a:r>
            <a:endParaRPr lang="en-US"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52E668-0123-4F32-BF7F-CD1359479E62}"/>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We developed and economic order quantity model for minimizing the total holding and ordering cost for the upcoming year.</a:t>
            </a:r>
          </a:p>
          <a:p>
            <a:r>
              <a:rPr lang="en-IN" sz="2400" dirty="0">
                <a:latin typeface="Times New Roman" panose="02020603050405020304" pitchFamily="18" charset="0"/>
                <a:cs typeface="Times New Roman" panose="02020603050405020304" pitchFamily="18" charset="0"/>
              </a:rPr>
              <a:t>Assuming relatively uniform and known demand rate, fixed item cost, fixed ordering and holding cost with constant lead time.</a:t>
            </a:r>
          </a:p>
          <a:p>
            <a:r>
              <a:rPr lang="en-IN" sz="2400" dirty="0">
                <a:latin typeface="Times New Roman" panose="02020603050405020304" pitchFamily="18" charset="0"/>
                <a:cs typeface="Times New Roman" panose="02020603050405020304" pitchFamily="18" charset="0"/>
              </a:rPr>
              <a:t>The optimal size of the production run </a:t>
            </a:r>
            <a:r>
              <a:rPr lang="en-IN" sz="2400" b="1" dirty="0">
                <a:latin typeface="Times New Roman" panose="02020603050405020304" pitchFamily="18" charset="0"/>
                <a:cs typeface="Times New Roman" panose="02020603050405020304" pitchFamily="18" charset="0"/>
              </a:rPr>
              <a:t>Q* = 9039.</a:t>
            </a:r>
          </a:p>
          <a:p>
            <a:r>
              <a:rPr lang="en-IN" sz="2400" dirty="0">
                <a:latin typeface="Times New Roman" panose="02020603050405020304" pitchFamily="18" charset="0"/>
                <a:cs typeface="Times New Roman" panose="02020603050405020304" pitchFamily="18" charset="0"/>
              </a:rPr>
              <a:t>Based on the value of Q*, Number of runs per year </a:t>
            </a:r>
            <a:r>
              <a:rPr lang="en-IN" sz="2400" b="1" dirty="0">
                <a:latin typeface="Times New Roman" panose="02020603050405020304" pitchFamily="18" charset="0"/>
                <a:cs typeface="Times New Roman" panose="02020603050405020304" pitchFamily="18" charset="0"/>
              </a:rPr>
              <a:t>n = 24.</a:t>
            </a:r>
          </a:p>
          <a:p>
            <a:r>
              <a:rPr lang="en-IN" sz="2400" dirty="0">
                <a:latin typeface="Times New Roman" panose="02020603050405020304" pitchFamily="18" charset="0"/>
                <a:cs typeface="Times New Roman" panose="02020603050405020304" pitchFamily="18" charset="0"/>
              </a:rPr>
              <a:t>The length of the runs are </a:t>
            </a:r>
            <a:r>
              <a:rPr lang="en-IN" sz="2400" b="1" dirty="0">
                <a:latin typeface="Times New Roman" panose="02020603050405020304" pitchFamily="18" charset="0"/>
                <a:cs typeface="Times New Roman" panose="02020603050405020304" pitchFamily="18" charset="0"/>
              </a:rPr>
              <a:t>R = 0.02 years or 1.08 weeks.</a:t>
            </a:r>
          </a:p>
        </p:txBody>
      </p:sp>
    </p:spTree>
    <p:extLst>
      <p:ext uri="{BB962C8B-B14F-4D97-AF65-F5344CB8AC3E}">
        <p14:creationId xmlns:p14="http://schemas.microsoft.com/office/powerpoint/2010/main" val="146621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94AF-0FF7-4906-82D2-947AFB5F3AD0}"/>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Inventory Plan &amp; Safety Stock</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08DC0A-F8E2-472E-8B5B-E91B836899F8}"/>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Safety Stock is designed to prevent the majority of the stock outs which is designed to satisfy the customer service level.</a:t>
            </a:r>
          </a:p>
          <a:p>
            <a:r>
              <a:rPr lang="en-IN" sz="2400" dirty="0">
                <a:latin typeface="Times New Roman" panose="02020603050405020304" pitchFamily="18" charset="0"/>
                <a:cs typeface="Times New Roman" panose="02020603050405020304" pitchFamily="18" charset="0"/>
              </a:rPr>
              <a:t>For determining the appropriate level of safety inventory we calculated cycle service level and safety stocks that the firm should carry as a buffer.</a:t>
            </a:r>
          </a:p>
          <a:p>
            <a:r>
              <a:rPr lang="en-IN" sz="2400" dirty="0">
                <a:latin typeface="Times New Roman" panose="02020603050405020304" pitchFamily="18" charset="0"/>
                <a:cs typeface="Times New Roman" panose="02020603050405020304" pitchFamily="18" charset="0"/>
              </a:rPr>
              <a:t>As per calculations, the cycle service levels should be </a:t>
            </a:r>
            <a:r>
              <a:rPr lang="en-IN" sz="2400" b="1" dirty="0">
                <a:latin typeface="Times New Roman" panose="02020603050405020304" pitchFamily="18" charset="0"/>
                <a:cs typeface="Times New Roman" panose="02020603050405020304" pitchFamily="18" charset="0"/>
              </a:rPr>
              <a:t>0.5199</a:t>
            </a:r>
            <a:r>
              <a:rPr lang="en-IN" sz="2400" dirty="0">
                <a:latin typeface="Times New Roman" panose="02020603050405020304" pitchFamily="18" charset="0"/>
                <a:cs typeface="Times New Roman" panose="02020603050405020304" pitchFamily="18" charset="0"/>
              </a:rPr>
              <a:t> which means the probability that a stock out does not occur during an order cycle.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45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51C7-EFC8-4B3E-9AA0-1D83620994F5}"/>
              </a:ext>
            </a:extLst>
          </p:cNvPr>
          <p:cNvSpPr>
            <a:spLocks noGrp="1"/>
          </p:cNvSpPr>
          <p:nvPr>
            <p:ph type="title"/>
          </p:nvPr>
        </p:nvSpPr>
        <p:spPr/>
        <p:txBody>
          <a:bodyPr/>
          <a:lstStyle/>
          <a:p>
            <a:pPr algn="ctr"/>
            <a:r>
              <a:rPr lang="en-IN" sz="3200" b="1" i="1" dirty="0">
                <a:latin typeface="Times New Roman" panose="02020603050405020304" pitchFamily="18" charset="0"/>
                <a:cs typeface="Times New Roman" panose="02020603050405020304" pitchFamily="18" charset="0"/>
              </a:rPr>
              <a:t>Recommendations</a:t>
            </a:r>
            <a:endParaRPr lang="en-US"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49D993-6F67-48D2-A160-E7D97E56D3B6}"/>
              </a:ext>
            </a:extLst>
          </p:cNvPr>
          <p:cNvSpPr>
            <a:spLocks noGrp="1"/>
          </p:cNvSpPr>
          <p:nvPr>
            <p:ph idx="1"/>
          </p:nvPr>
        </p:nvSpPr>
        <p:spPr/>
        <p:txBody>
          <a:bodyPr/>
          <a:lstStyle/>
          <a:p>
            <a:r>
              <a:rPr lang="en-US" sz="2400" i="1" dirty="0">
                <a:latin typeface="Times New Roman" panose="02020603050405020304" pitchFamily="18" charset="0"/>
                <a:cs typeface="Times New Roman" panose="02020603050405020304" pitchFamily="18" charset="0"/>
              </a:rPr>
              <a:t>Implementing back ordering during periods of high demands to avoid overtime and help keep capacity more constant.</a:t>
            </a:r>
          </a:p>
          <a:p>
            <a:r>
              <a:rPr lang="en-US" sz="2400" i="1" dirty="0">
                <a:latin typeface="Times New Roman" panose="02020603050405020304" pitchFamily="18" charset="0"/>
                <a:cs typeface="Times New Roman" panose="02020603050405020304" pitchFamily="18" charset="0"/>
              </a:rPr>
              <a:t>Leveling capacity will ensure demand variation according to the seasonal changes.</a:t>
            </a:r>
          </a:p>
          <a:p>
            <a:r>
              <a:rPr lang="en-US" sz="2400" i="1" dirty="0">
                <a:latin typeface="Times New Roman" panose="02020603050405020304" pitchFamily="18" charset="0"/>
                <a:cs typeface="Times New Roman" panose="02020603050405020304" pitchFamily="18" charset="0"/>
              </a:rPr>
              <a:t>Clearing up Inventory when demand is low and reduce Production Rate.</a:t>
            </a:r>
          </a:p>
          <a:p>
            <a:r>
              <a:rPr lang="en-US" sz="2400" i="1" dirty="0">
                <a:latin typeface="Times New Roman" panose="02020603050405020304" pitchFamily="18" charset="0"/>
                <a:cs typeface="Times New Roman" panose="02020603050405020304" pitchFamily="18" charset="0"/>
              </a:rPr>
              <a:t>Finding Alternative Material for Production with </a:t>
            </a:r>
            <a:r>
              <a:rPr lang="en-US" sz="2400" i="1">
                <a:latin typeface="Times New Roman" panose="02020603050405020304" pitchFamily="18" charset="0"/>
                <a:cs typeface="Times New Roman" panose="02020603050405020304" pitchFamily="18" charset="0"/>
              </a:rPr>
              <a:t>lower Material costs</a:t>
            </a:r>
            <a:r>
              <a:rPr lang="en-US" sz="24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67046447"/>
      </p:ext>
    </p:extLst>
  </p:cSld>
  <p:clrMapOvr>
    <a:masterClrMapping/>
  </p:clrMapOvr>
</p:sld>
</file>

<file path=ppt/theme/theme1.xml><?xml version="1.0" encoding="utf-8"?>
<a:theme xmlns:a="http://schemas.openxmlformats.org/drawingml/2006/main" name="RBS_Template">
  <a:themeElements>
    <a:clrScheme name="RU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Template_Formata_B">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Template_Formata_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Template_Formata_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Template_Formata_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Template_Formata_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Template_Formata_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Template_Formata_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Template_Formata_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Template_Formata_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Template_Formata_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Template_Formata_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Template_Formata_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RBS_Template</Template>
  <TotalTime>11741</TotalTime>
  <Words>451</Words>
  <Application>Microsoft Office PowerPoint</Application>
  <PresentationFormat>On-screen Show (4:3)</PresentationFormat>
  <Paragraphs>46</Paragraphs>
  <Slides>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Arial Black</vt:lpstr>
      <vt:lpstr>Times New Roman</vt:lpstr>
      <vt:lpstr>Verdana</vt:lpstr>
      <vt:lpstr>RBS_Template</vt:lpstr>
      <vt:lpstr>Worksheet</vt:lpstr>
      <vt:lpstr>Operations Analysis Doohickey Case Assignment</vt:lpstr>
      <vt:lpstr>DOOHICKEY’s Forecasted Revenue, Cost and Profit</vt:lpstr>
      <vt:lpstr>Planned Monthly Demand, Production &amp; Inventory</vt:lpstr>
      <vt:lpstr>Total Profit and Forecasting Uncertainies</vt:lpstr>
      <vt:lpstr>Supply Strategy</vt:lpstr>
      <vt:lpstr>Supply Strategy : Frequency, Run Length &amp; Batch Size</vt:lpstr>
      <vt:lpstr>Inventory Plan &amp; Safety Stock</vt:lpstr>
      <vt:lpstr>Recommendations</vt:lpstr>
    </vt:vector>
  </TitlesOfParts>
  <Company>University Relations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Build-to-Performance</dc:title>
  <dc:creator>Zhao, Yao</dc:creator>
  <cp:lastModifiedBy>Darshan Anand Dalvi</cp:lastModifiedBy>
  <cp:revision>697</cp:revision>
  <cp:lastPrinted>2017-06-26T15:28:05Z</cp:lastPrinted>
  <dcterms:created xsi:type="dcterms:W3CDTF">2011-01-23T22:17:40Z</dcterms:created>
  <dcterms:modified xsi:type="dcterms:W3CDTF">2017-11-30T22:37:52Z</dcterms:modified>
</cp:coreProperties>
</file>