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47" r:id="rId2"/>
    <p:sldId id="647" r:id="rId3"/>
    <p:sldId id="668" r:id="rId4"/>
    <p:sldId id="648" r:id="rId5"/>
    <p:sldId id="649" r:id="rId6"/>
    <p:sldId id="650" r:id="rId7"/>
    <p:sldId id="651" r:id="rId8"/>
    <p:sldId id="654" r:id="rId9"/>
    <p:sldId id="652" r:id="rId10"/>
    <p:sldId id="653" r:id="rId11"/>
    <p:sldId id="655" r:id="rId12"/>
    <p:sldId id="656" r:id="rId13"/>
    <p:sldId id="657" r:id="rId14"/>
    <p:sldId id="658" r:id="rId15"/>
    <p:sldId id="659" r:id="rId16"/>
    <p:sldId id="660" r:id="rId17"/>
    <p:sldId id="661" r:id="rId18"/>
    <p:sldId id="662" r:id="rId19"/>
    <p:sldId id="663" r:id="rId20"/>
    <p:sldId id="664" r:id="rId21"/>
    <p:sldId id="665" r:id="rId22"/>
    <p:sldId id="666" r:id="rId23"/>
    <p:sldId id="66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C2E"/>
    <a:srgbClr val="CE0026"/>
    <a:srgbClr val="FFC901"/>
    <a:srgbClr val="820019"/>
    <a:srgbClr val="640013"/>
    <a:srgbClr val="FFC9D3"/>
    <a:srgbClr val="FFEBEF"/>
    <a:srgbClr val="FFDDE3"/>
    <a:srgbClr val="FFA7B8"/>
    <a:srgbClr val="FF7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3608" autoAdjust="0"/>
  </p:normalViewPr>
  <p:slideViewPr>
    <p:cSldViewPr snapToGrid="0">
      <p:cViewPr varScale="1">
        <p:scale>
          <a:sx n="66" d="100"/>
          <a:sy n="66" d="100"/>
        </p:scale>
        <p:origin x="12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1333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8136"/>
    </p:cViewPr>
  </p:sorterViewPr>
  <p:notesViewPr>
    <p:cSldViewPr snapToGrid="0">
      <p:cViewPr varScale="1">
        <p:scale>
          <a:sx n="50" d="100"/>
          <a:sy n="50" d="100"/>
        </p:scale>
        <p:origin x="-13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374605-E1FB-4C1E-BDC5-0AE901F39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5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A8CA3E-C2A0-4044-862E-54ABA8A9C6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46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958F0-69B9-45CF-9050-38122507D69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C83DF8B6-B567-4FC2-8429-56AE4E06EC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7F76BFED-EFC4-43F6-80F3-FDEB60949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2EEDDDBA-6EE4-4012-B44C-27FCB9569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4A01AE-737D-4D71-9DC4-DD568D53FA45}" type="slidenum">
              <a:rPr lang="en-US" altLang="en-US" sz="900"/>
              <a:pPr/>
              <a:t>2</a:t>
            </a:fld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5676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8CA3E-C2A0-4044-862E-54ABA8A9C67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85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8CA3E-C2A0-4044-862E-54ABA8A9C67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3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8CA3E-C2A0-4044-862E-54ABA8A9C67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PPT_intro_RB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7" y="1"/>
            <a:ext cx="9140825" cy="685482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316663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2F25AE0-E2B3-4DFC-AA63-3B666C34FD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66788"/>
            <a:ext cx="2057400" cy="5245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66788"/>
            <a:ext cx="6019800" cy="5245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316663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C2BD23-3B40-4A18-BF4B-0BEB6A9C3A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316663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52162C8-76E3-4BAE-9851-25C00ECAC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316663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52162C8-76E3-4BAE-9851-25C00ECAC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6900"/>
            <a:ext cx="4038600" cy="434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6900"/>
            <a:ext cx="4038600" cy="434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16663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407F30-F4E2-4E46-BD51-D1C62AE739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553200" y="6316663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B475FAF-2BD1-458D-A7A1-B4FA7D7098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16663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1EF455-90CE-4031-9F38-F26BEF991E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6316663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4845B2-18FB-44CF-8C4F-855D6AAB42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16663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487943-0A20-4361-AC90-3F8D17C293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16663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BBC968-D00C-4835-8B82-DD9F8F3B00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PPT_topbanner_RB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9144000" cy="9683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6789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66900"/>
            <a:ext cx="8229600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16663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52162C8-76E3-4BAE-9851-25C00ECAC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96559"/>
            <a:ext cx="9144000" cy="2153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23" y="4778105"/>
            <a:ext cx="4283616" cy="1529849"/>
          </a:xfrm>
        </p:spPr>
        <p:txBody>
          <a:bodyPr/>
          <a:lstStyle/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No. 11 – Wolverine</a:t>
            </a:r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Akshat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Shreemali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Darshan Dalvi</a:t>
            </a:r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Vaibhav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Bavishi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Prashant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Kasalkar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66" y="3023387"/>
            <a:ext cx="5273515" cy="699863"/>
          </a:xfrm>
        </p:spPr>
        <p:txBody>
          <a:bodyPr/>
          <a:lstStyle/>
          <a:p>
            <a:pPr algn="l"/>
            <a:r>
              <a:rPr lang="en-IN" sz="4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CONOMIC JOURNAL SUBCRIPTION</a:t>
            </a:r>
          </a:p>
        </p:txBody>
      </p:sp>
      <p:sp>
        <p:nvSpPr>
          <p:cNvPr id="3" name="AutoShape 2" descr="data:image/jpg;base64,/9j/4AAQSkZJRgABAQAAAQABAAD/2wCEAAkGBhQSEBQUEhIUFRUSFRQVFBQUFBAVFBUPFBQVFBQUFBQXHCYeFxkjGRQUHy8gIycpLCwsFR4xNTAqNSYrLCkBCQoKDgwOGg8PGiokHBwsLCksLCwpLCkpKSksLCkpKSwsKSksKSksLCkpKSwpKSwpKSksKSksKSksKSwsLCwpKf/AABEIALcBFAMBIgACEQEDEQH/xAAbAAABBQEBAAAAAAAAAAAAAAAAAQIDBAUGB//EAEQQAAEEAQIDBQUEBgkCBwAAAAEAAgMRBBIhBTFBBhNRYXEHFCKBkTJCobEVI5KywfAkM2JjcnPC0eElUhZDU3SCk8P/xAAZAQADAQEBAAAAAAAAAAAAAAAAAQIDBAX/xAAlEQACAgICAQQDAQEAAAAAAAAAAQIRAyESMUEEMlFhEyKBMxT/2gAMAwEAAhEDEQA/AMwhNITymle6echmlGlOQgoZpRpT6ShAxmlGlPSpAN0pQ1KlCBjdKKTrRaBDaSUnITGNpKhKgQUlQhAAlSJbQMUJQmWnWnQDkWm2lBQIdaEiVMBwTgmBOCBDwU9pUYKcCgCYFPBUIKeHKgLDSpWOVZpUrSgCyHJVCHISAwCmpSU1QIEJEIGKhIhAxyE20IAdaVMtFoGPQmpbQAIQhMBQhIEqABFoQgQItIhMBUtpEBOgHJUiUIAVKkATggBQlCQJUgHBKCmF1fl6nwA6nyWrBwB3dulyXGGJg1EAXKWj0vR+LvRZzyxh2NRb6M8FPBVjjnBXYrDJq7yEVuaErNRDW2OT9yBY38iqgVY8scitBKLj2TtKlaVWaVM0rQknBQmhCAMNNKVNKzECEiEFC2hIhMBbQkSoAVFIShACopCWkDF0pEJbQAgQnWkAToQiEpSJgFIQgpgCUJEoQAqcE1LaBDglQB/PmrkeDW77Hg0faP8At81nOcYK5MpJvorRxkmgL/nqtLB4IZQdDhYI1Ej4AOvxXbj5V80yVzGh4c5rSyJ83chw1vZG0vO3UkDmfxVkTuZktaWZTIjK2OPQGDHeJY6DpCd3kuJ5bANC4J+qlJ/rpGyxpdk7YhDfubGTyti7100rqY2M3pazT1dpdQFbCyVhcWysib3maEOeybGxw+C3OLW5EJcx7B4tfzobhxWlwPh2QMcODo2Q5GLjiWR5IfF3bCx2lp23adiTQ5qWbtJGyxgRAktYwzv1CLRG3SwMbzloeFN8yudKUnrbKdUQ9rM/vZYoB9mBrJph/fOb+qYfQan/ALKogLQ4H2alnL3A6nPcXySPoannboNhQoAbABddh+zlmxklJ8Q1tV8za7scoYI03szcZTdo4VoUjQu3yPZyNXwTU3wc2z8iFzvGeCnHeGlwdYuxf0K2hnhN0mS8cl2Z4CVODUq2sijnSmlWhw2QuIDDYNG+hCilxHNdp6rO0KmQ2hSe7O8CmFhVWAiVIlQAqVInIGASoSpgCEWhFACLSWhVQCotJaRpGuNrniNj3tY6UjUI2uNayL5XQ8BdnZKTUVbDsewFzg1rXOcQTpa1znaRzNNBNDxSA/hzHUeo6L2TgHZuHEZpibu77cjt5Hnxc7+A2C47jPEZcjiWTjNwcfKZjsjfu7uZw17W3om5E2eRr1XD/wBm+tG34tHGoXSQ8CxZ4ppI5pMV2M7TkQ5YB7lx5ang3pPR1lR5PY6SKMvlNt20viAljLSLDnGwWtPoeY5rdepxtbdEPHI59KFb/RjjuzTIP7Bs/smnfgq5ZRo7HwPNbxnGS/VkNNdjVf4T7Of0g4yvncxke2ho1EkbmrNN586JVIBegezzV3ElAVqO5NfdF0AFzer/AM/6aYvcYvEOycfD5JCxmhhotmkfYo/dbts6+gBJ81TxZ2PmjbG9zg9scmqONzpHh0jmEDUKja3QdTnb9BRXc9vZgz3N5a5wblXpY0vcf1EwGlo62QuL9xbBTpJntLmfHjwkBznumln0OkG4aDLVCrrw2XlarZ0PsMCb3iGWFjAZpPfBkPc1w7t7y9jBqrmRoFDk1nkFLkzY+O5zxKZ8gUY4HSSOjbMWtjcWU0tZt47gWBVrQbw/JzD+sd7vCTu0f1jgfEf716LqeEdn8aBmmKMf2nupz3erj+Q28kW/4UonmvEsSeaUNyHCRwoiJliFhO4+D7xH/c6/knR8OcXBtbk0eZrzPkvUH4zfugeJ2G581nzYrQ4loA1c/MhdsM6iqijN4r22HCJu7iYyr0gDbYbLTZkvPTZUcMC91sQ0uWT3ZvFaGtkJC8945kGSUkiiNvkNl6a1vksvM4DC4l3d2479dyrw5FB2yJrlpHm4jQulyMINcQGAV0JCF3fmOfgSsxmC9huopcFhBsDfrQUT5lUyMogeK8+Nm7aGz4rAue4hoa6q5gp3E8mZxvdoHhz9SskN5lxJXdjx+WznnLxRFI++Q5JgSu57IpdSMRQlTQlTAcltNtFqqGLaLTbVuHh7iLOwr5+STaXYJWVbSrX4TwMvdbwQ0fK/+F0o4TEK+EbdKCynnjF0XHG2c9wzss+UBxcGNPjua9Frf+Co9wX6gRTg4bG+dELdhbQ2VyIWuOXqJtnRHHEr9l890BGHkPstbeNK4j9djih3ZJ5yR2AepaWnxWFL2FkyOKcQlkE0Ae2M4mRG9zCHhgaSNJ3Fjdp6fVdW7Ga8aZGMe3q17WuHrRQODtZ/UySw+TH2z/6pNTB8gFyP6L4nmzI2N4NxXX3nvocyPM7x+txe2RrY3tNfYIc6ufXfkt2KOTJzTBJlTwQ4eDjSNbBIYy4uYNUjiAdQG4og8l0mZwp8jXtlhxslsgDX6mmCRzAQ4Bzm6g6iAR9miFn8ZjgdLG85B4dlwMEbHPMDg+B33HN1FssdjqQQUrJ40Yks0YwpZpDj5ndzwxxZEEjWSSQzPa0GZsYpkrbPMb16q12g4SyCUxHIB0wmcjIZbWwh4jJ70bj4iPDxS5Xs/lfiZGmePKkzMjFlkLWRRR91C8ag0NJBtt+vzWrwnsy3G4wO5ZIIThOALnSvja8zt/Vsc8nTsL0gpXW0ByZ4U1zdYB0/+pE5s0X1B29LXX9hWNZE9jXh7zbtI1DYja7GyT2ccKiDMiYRsEjsrMjLwACYhOaaa5gV8l2EeKxtlrGtLhuQALrldK5ZZyXFu0KMUtnCcc7S5D8puK6J0OuqNsI0EElxcDvsHbDwrmp4+GQw7j4n/wDe6tQPkOTfkne0rFa+FkjXVJC4VsQS1xF0Tzo0fkVxfA+KZEpI0mcAG9Fd4KNE196ipjXbKs7fFyvNarZzsB1XH4XFGB1OcWu6skBjd+O34roTxBoAP0/4Vtp9FI05pNLd1RdO1w5rIzeKk9VS98KEgcjo4JgDzW5ivBFhcRjznxW7g5ldVMkOLOnD0LPizgQllzwFmPiSu4fGSTpBs2b3QqLuLBCLkFHKiO0HEUolpNOSCtkzMyeJxuawloBXITSknddnxLJbVE35BctnsaDsKK7sDOfIiiCltLSRdZgFpbSIVDFtCEoaUwJYINRA8V2fDMINZXM9CuQxW/ELXbYGaKC4vUyZviSJ4YCnOgKbLnBU5OKUea4rZto1Ym6eqsMm3WKOI2OanizwpY7N1mQpIZLKxI8qytDHmpIqzfidQVbiEMcjakYx4509rXC/Qqi7MUbpiVNFWZx7GwlxdjmTGeeToJHs3823R9FO6DiUH9XlRZA6NyI9D/22fxVyHL0pZeIFyOItFCLtm/HH9K4dLC0kkvgDJY9R3Ljpqr+q2uFds8PI2iyGF1fYcdD/ANl1E/JPx3kgLyP2z8IjjkgkjbodMZO80kgOLdFEgbXuVDTQmj1/tBhiaAxnk+hfgbFH5FeEtbJj5ZeQQMWUTCr3drYXtB9GyD/5JexeI+XMc1k0kRZFraWO+8C0bg7EbrpOJdn8oOc8vjm1Ekgju3G+fL4VcWQ1ZZl47IWwumlaY54cnJ/X47shgackCFrtPxxM0PaLB2seKuB8FAthy4KhimyRFTo4BKCQHxyHUdmknS0kCiR4ScJ7QY2hjM7HfG5kL8cP0ukiOM+tTD3fIfC3oeXRX8XhuphPD8yCYyY7ceXviXEsYHtil+DfW1ry02KcALohK0KmV5ezrnF3cTxTaC0Obeh4Lmh7QTu0ktc0jkCCszIxpIz+sjez/ENj6OFg/VWZOy0+NM1zGuew5GBG/rqhgjxg2fSOWl8czTfSS+QUnCJBKWY8s8rpZope+ZI5sgZmxOtxa0u1w1R206HNe2twrsCrDkK/BlLFBIJBqwSNtxYNbHwVyAEplJm9FxBT+83zKx2MITzMp4lWXnu80Kh7wPFCfBi5IyhxgUqzeLFzqAWWWqzhjSbK7nijFWcym2WpGOJ1WL+ayeIR/Htua3pbneAhMa0AHS2yf55qYT4jlGznHRHqD9Cm6V1LcJ1b0s7iHDCxu3LrsuiGZN0ZyhWzJjjsrpIeFtMYoD6LnmroeGZ5AAdspz8qtFY68laTgrQLvf8AnoqHd3sOQ6kLqqad9lWlx2Xd/ksY535NHBGLjQAGyrDZ6OyMqOjsbVbSVMp8uxVRbdlnxUZmUGlLoKyKLLJlZjnWe0qeN6TA1oMhaMGQTyWJA8LYwpQoZSNaKLbdEjuipvzUuPML3UlllrVZx8eyq8k46KzjZVIsaL0YpeVe22bV7t5GX/8ANeiZWd4Ly/2uSWMb1l/0JPobZW9nD6z3/wDtz+8xej5U6829mw/6gf8AId+8xepyYjfVERHPZO6zpuHtJ1aBqG4dW4Pquv8A0c0g7bqnFhDr9FemS0YOJPPGf1MsjPIOJb+w62/gtE8byCHB4iL3N0d6ItEwaemoGuV9FrDEAGwTO4aTuEtBRzzOHOHRbXC8OiNX0T5j9FBPkgD4XC1Si2LSNPOcwDcgBcxlTDUdJseSTKmc4738/FQNhN9PquzFjUVsynO+h3elCt0zqPpaFpyXwRX2YT4yE0X4LRjgI58lZiiaN6BKiWVIFBsp47CRurrTXRSOJdyoDyQBXPkuVzs2SoUOJUeVG5wquanikF+CndIAkpUOrMWHs+7mQAkyeHFouzstz3uxVqpkyA7fgtllk3shwS6ML3wtHX/hOblkpmTAdX5K7i8Fe4A7CvHwW7UKtmaciHWpImA+FK1k8He3cOvyWc+QtNKFFS6G212XRG1SMgYsszEqfHdZ+I7BJ4dApl52CFFJjgKU5A6KtJISsHBou0IH0p48+lSIKNCTiCZpN4gntzVmtYpWxqaKs14M3xKs/pHwWKxitwYxKTiUmWXTk9Vw/tOdtj+sn+hd5Fwt56LivaziaG43mZfyjUy6GVvZ27/qR/yHfmxeqSy7dF5L2BlriF/3D/zYvSMnPDgW72iEHId0W4uKN3pHegk+S56TMoefWlFFnuvddDwPtGf5PDOhyuItaKWPJxh1muXRRkB32iVHkPaG0B8zzVY4R6FKTJmySyO2sj8Pqtjh+HpHxAWVzuO9w5OISjIdd6j9Srnjb0iIzS2zp58YOFch4hZGbwzQLu0yDiTgKKbLmlwpRCE4sqUotFQWhTNehdV/RjRtZvZ8/d/FUm8EcDRW++fVy2H4qJziDsfqvL5M6+KKUfZ3cfF9FLkdn6P2tloY2R4hWH5japK2VSOdm4A4AkPG3yWYcZ11YPzXSTzmiByKyZuGEm9qA5gfwVxfyQ0ZYkpN74WmiBzyQwXW/wAkHhElcvkuhQXlmXJ+AdpLr6q9Bk1zWdjYj9X2T60dkZbnNJB+qrhbqw5UrNHKzzVLPOh1uO6pukJ6pG39VtHFRm52Phxi99MHP8luQ9lDqAMgoj7tkh3gq/B8Vw3LDvyO/JdXw+KuZtZZcrTpFwxp9nLcR7MyxWa1NFfEPPblz5qizAkJADHX6EbXS9Kflt01VmvKgs11l+4odfNZr1DraKeFeGcZmcLli+23Y8iNx9VV7wr1AMaWb1XgVzuT2YjHxDceANDdOOaL9yFLE10zk25NIfkWrUnCHd7oBHK7Ow9PVSx8ILXfH+G63vGtmaUnooRPPRbHCmOFEn7Xj4KIxtabAPmpW5jVhkyJ6SNYwrs3oskcua4T2zyWzE9ZfyjW5BxMNdf80uW9rOeJI8auhlv5iNckjZMh9mLAeKAHkceX/QvRMzgP6waTTb3F8h/ZXmPs9mriTT/cSfkxetvzAQAiEnHoGk1skx+ExAae7a4eJAJPzWRxLsw3vG92S1pskHej0pXZ8gtAoqu/iWo7nl5rSM5raYnGL0ynkcMaxhokkePVZj6PMcltZmUNKzWQtO5NLbHLVszkvCIGuGq628FI1oc7YUFbj7u9mjZXXYofHyFi9JGxHlt0VPIkTxKzYmtG4H/CqSss3QCJmOGzgf580gsilUVW7E34ItKE/ShbWZGqMkbVsp4nrEjmrqphmkLyjss3jMopJljHiTvBJ7+T0KKHZsidtbqk3Po7fToQqjZyUri1NCst4cgBc4VZ5iuildnA8q9Fk974I94A6qhGn3lnYD8lUysVryLF15n8knfpzzQtUpUDVlWfhzG9LrwJI+adw9rBdAAnxUWRkkqnBlhrt91pybRFJM6KOV3JotSS5zmtuqJ8VmRcdA/gFmZfFC51krOrLbo6rH4jQFHeuvinjOP1XIs4qQpo+LnqlQcjqo8j+0fqmy5ZbyF36lc7+kyeXJWMfKceqQWaUrtrIHLpdqq3ONUDuR6mk9korcqjkVqtqtfYmV8vI87Wc6Za0jbbVDz2WXJCQdwmiWMjkXO9vHW2HyL/AMmrqoKvkuY9oTwRDXi/8mKJrQ12QdkpNGew3/5Tx+DV6H7+au15v2cfWaz/AC3/ALoXZukJVYsfJWKc+JalzXHqmw6nGgoWxk9FMyUt25LqpJUjK2+yfIx3NAJIVa04yk7Xsp48ajZ3CV8VsdW9E2M8Ctum63MSQV5LFhkYVchzN1yzdm8dGi9kZG48vUJBG3YNrl5fRRNJKc6Ejks7KA4rTzA+gQmjUhO38k0jk3Ysg6hIBJ5KYqNzk6M7IjI8KSJ70wuSF6aiOy83KKY+c+SrCZODm9dyjiHIV2SmNcTvSScirFKP3hXWtCstNyiFK7Jc4ctlSE45pz8zwRx+h2EsjhzVV1FOe8k81PAWt50VppLZntsqiK+V/JRui9VqNzGgGgFRdPf1tJU/APXkhaxTMNKNSMiJWnGKJtkjZSpmzV1VYBLafFCtlsZXmUDMHgqdprip4IfJmrC4uBIdXkqz8g9VHjTUFJNkauYF+IUJb6Lb0R94Vy3bk/DF6v8AyaumXMdufsxer/yanlrgyYe4rcBP9Lj/AMt37q7Zq4fgB/pcX+B37i7pjLU4XUSsi/YlE5Sm3C65c01jtLgfBaTMpp3AHIWrckukCTfbM0FSNn2pTzNB3GxVUBFqQbiSd4p4ZqKrtapWBZuKKUmasWcrgzARztYbFYjbal40P8jNIPvrSVUxGUiXFfIcmYro1C9qEJogjcEgjJQhVdCSGOFJpQhUmKhpQGWhCLCiMoQhUICU20qECC05jb5IQjpAOdtsf4JRIhCENk8eZQoClFLLZtCE0kOxok8kmtCExDg5O1IQgABXNduBbYvV/wCTUiFnl9rLh7ipwMVmQ/4HfuFdwChCjD7Sp9jk5ppCFoQSCyhotKhTYyVsZ5J2milQkmNoexTsQhMRZbMfFIhCVILZ/9k="/>
          <p:cNvSpPr>
            <a:spLocks noChangeAspect="1" noChangeArrowheads="1"/>
          </p:cNvSpPr>
          <p:nvPr/>
        </p:nvSpPr>
        <p:spPr bwMode="auto">
          <a:xfrm>
            <a:off x="106363" y="-839788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F98539-58D5-4F09-9172-A65E44F912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29" y="1595941"/>
            <a:ext cx="4373572" cy="3575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551184-A4CC-4936-83B9-2B37E77CCC56}"/>
              </a:ext>
            </a:extLst>
          </p:cNvPr>
          <p:cNvSpPr txBox="1"/>
          <p:nvPr/>
        </p:nvSpPr>
        <p:spPr>
          <a:xfrm>
            <a:off x="4642339" y="5262059"/>
            <a:ext cx="2287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 Douglas Jones</a:t>
            </a:r>
          </a:p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: DADM</a:t>
            </a:r>
          </a:p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Term: Fall 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D4CF-FBA3-4204-B5FB-CB9CDDF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0724"/>
            <a:ext cx="8229600" cy="808037"/>
          </a:xfrm>
        </p:spPr>
        <p:txBody>
          <a:bodyPr/>
          <a:lstStyle/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Normality of Residuals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98119-2961-4007-93DB-25D2BE296A82}"/>
              </a:ext>
            </a:extLst>
          </p:cNvPr>
          <p:cNvSpPr txBox="1"/>
          <p:nvPr/>
        </p:nvSpPr>
        <p:spPr>
          <a:xfrm>
            <a:off x="145817" y="5341118"/>
            <a:ext cx="44261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don’t observe any pattern and the distribution is widely spread with some outliers.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362A87B-33C9-418D-B8E4-A8325E77E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2876"/>
            <a:ext cx="4572000" cy="3225037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0C0CA3-DB63-4899-91C2-D2705B531082}"/>
              </a:ext>
            </a:extLst>
          </p:cNvPr>
          <p:cNvSpPr txBox="1"/>
          <p:nvPr/>
        </p:nvSpPr>
        <p:spPr>
          <a:xfrm>
            <a:off x="329492" y="1598761"/>
            <a:ext cx="848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Plot and Residual Plot Fit plot for the variable ‘subs’.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C703D09-09FE-41C5-9200-6DE35FDF4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362" y="2172876"/>
            <a:ext cx="4556638" cy="32234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3F3843-9638-4E3A-8D1A-BE2C19DBFD52}"/>
              </a:ext>
            </a:extLst>
          </p:cNvPr>
          <p:cNvSpPr txBox="1"/>
          <p:nvPr/>
        </p:nvSpPr>
        <p:spPr>
          <a:xfrm>
            <a:off x="3643288" y="5134744"/>
            <a:ext cx="18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DC1938-C5DB-4D88-974B-5C8790E1D4E8}"/>
              </a:ext>
            </a:extLst>
          </p:cNvPr>
          <p:cNvSpPr txBox="1"/>
          <p:nvPr/>
        </p:nvSpPr>
        <p:spPr>
          <a:xfrm>
            <a:off x="4814353" y="5514930"/>
            <a:ext cx="421455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points in a residual plot are 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dispersed around the 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axis, a linear regression 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appropriate for the data.</a:t>
            </a:r>
          </a:p>
          <a:p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2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AE79-C522-44A5-905D-32A6EB22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0724"/>
            <a:ext cx="8229600" cy="808037"/>
          </a:xfrm>
        </p:spPr>
        <p:txBody>
          <a:bodyPr/>
          <a:lstStyle/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Model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D9BA9-393A-41D7-922D-23647063E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10" y="1896953"/>
            <a:ext cx="5665990" cy="45906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3F75A4-6ED9-42BF-A9D7-85C4B3D21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6953"/>
            <a:ext cx="3478010" cy="1621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171811-BF56-4D5F-AA27-9F9E521A56CD}"/>
              </a:ext>
            </a:extLst>
          </p:cNvPr>
          <p:cNvSpPr txBox="1"/>
          <p:nvPr/>
        </p:nvSpPr>
        <p:spPr>
          <a:xfrm>
            <a:off x="0" y="4084181"/>
            <a:ext cx="450693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don’t see pronounced 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patters indicating that we do 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include square of the predictors or other transforms 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predictors.</a:t>
            </a:r>
          </a:p>
        </p:txBody>
      </p:sp>
    </p:spTree>
    <p:extLst>
      <p:ext uri="{BB962C8B-B14F-4D97-AF65-F5344CB8AC3E}">
        <p14:creationId xmlns:p14="http://schemas.microsoft.com/office/powerpoint/2010/main" val="363955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F08B-5D63-47EF-BF6A-A3E8DF92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288"/>
            <a:ext cx="8229600" cy="808037"/>
          </a:xfrm>
        </p:spPr>
        <p:txBody>
          <a:bodyPr/>
          <a:lstStyle/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Normality of Residuals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76601-68C7-4EE9-89A2-7902E0E6B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3012"/>
            <a:ext cx="6166985" cy="43449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67F2E-B3AC-4DF3-A4D0-F6FAF59E4D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39807"/>
            <a:ext cx="5776055" cy="1073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11186-C40E-46A7-80DC-020B10739960}"/>
              </a:ext>
            </a:extLst>
          </p:cNvPr>
          <p:cNvSpPr txBox="1"/>
          <p:nvPr/>
        </p:nvSpPr>
        <p:spPr>
          <a:xfrm>
            <a:off x="5776054" y="2716764"/>
            <a:ext cx="33679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residual do not look as though they come from a normal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QQ-Plot looks slightly linear with outliers Density plot is not appearing like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15357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05A8-DDA6-4CDE-A683-FEF52035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7824"/>
            <a:ext cx="8229600" cy="808037"/>
          </a:xfrm>
        </p:spPr>
        <p:txBody>
          <a:bodyPr/>
          <a:lstStyle/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another model to Improve Efficiency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26297-A0D8-4011-A10D-FDBF0D0FD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447"/>
            <a:ext cx="4580617" cy="34354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8646D-357B-46EF-A40A-5B9545EDE2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17" y="1687448"/>
            <a:ext cx="4563383" cy="3435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77FD22-0106-4AA2-A1BD-BCFFD77FC207}"/>
              </a:ext>
            </a:extLst>
          </p:cNvPr>
          <p:cNvSpPr txBox="1"/>
          <p:nvPr/>
        </p:nvSpPr>
        <p:spPr>
          <a:xfrm>
            <a:off x="1" y="525354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dataset containing only numerical predictors.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creating the dataset we will take log of data to create our linear model.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6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6AC1-117C-48A2-9DC1-8BF1D72E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Shapiro Test for Normality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14279-BCCE-490B-BEC6-9A27C2CC9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16" y="3657600"/>
            <a:ext cx="4533966" cy="31631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A10579-20D9-41E8-8B29-2AB1734D69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3" y="1663233"/>
            <a:ext cx="8051533" cy="19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1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02F7-8CF0-4F64-8941-F22F546F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659"/>
            <a:ext cx="8229600" cy="808037"/>
          </a:xfrm>
        </p:spPr>
        <p:txBody>
          <a:bodyPr/>
          <a:lstStyle/>
          <a:p>
            <a:pPr algn="ctr"/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Quadratic Model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FC5B3E-BB3B-49EB-BA8C-446CAFF41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82967"/>
            <a:ext cx="5067702" cy="53750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38C5E-A962-4A7E-904D-8B3647C98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01" y="3143325"/>
            <a:ext cx="4076299" cy="2653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848813-39D0-4B5C-A1BD-88BCE37D161F}"/>
              </a:ext>
            </a:extLst>
          </p:cNvPr>
          <p:cNvSpPr txBox="1"/>
          <p:nvPr/>
        </p:nvSpPr>
        <p:spPr>
          <a:xfrm>
            <a:off x="5421510" y="1942512"/>
            <a:ext cx="3368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Shapiro-Wilk </a:t>
            </a:r>
          </a:p>
          <a:p>
            <a:pPr algn="ctr"/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Normality Test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06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6318-0BC4-4374-9644-6EE58B4C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4284"/>
            <a:ext cx="8229600" cy="808037"/>
          </a:xfrm>
        </p:spPr>
        <p:txBody>
          <a:bodyPr/>
          <a:lstStyle/>
          <a:p>
            <a:pPr algn="ctr"/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Normality of Residual of New Model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1F790-B4EE-42B5-9B23-C01F38DB8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460551"/>
            <a:ext cx="8229601" cy="5340187"/>
          </a:xfrm>
        </p:spPr>
      </p:pic>
    </p:spTree>
    <p:extLst>
      <p:ext uri="{BB962C8B-B14F-4D97-AF65-F5344CB8AC3E}">
        <p14:creationId xmlns:p14="http://schemas.microsoft.com/office/powerpoint/2010/main" val="314192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8B4C-38C5-44DB-B88D-723D8855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9471"/>
            <a:ext cx="8229600" cy="808037"/>
          </a:xfrm>
        </p:spPr>
        <p:txBody>
          <a:bodyPr/>
          <a:lstStyle/>
          <a:p>
            <a:pPr algn="ctr"/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both Models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67402-4F84-43DF-A779-021DD9846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5996"/>
            <a:ext cx="8419765" cy="31220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654FD-C8F2-4CA6-BAD5-2E8A17AD5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983"/>
            <a:ext cx="4572000" cy="549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F2C4BF-B2CD-4772-A36E-7FE630A4E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4310"/>
            <a:ext cx="4572000" cy="1391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1D7D29-3B34-4798-AD53-1951A8362C1E}"/>
              </a:ext>
            </a:extLst>
          </p:cNvPr>
          <p:cNvSpPr txBox="1"/>
          <p:nvPr/>
        </p:nvSpPr>
        <p:spPr>
          <a:xfrm>
            <a:off x="4572001" y="2908709"/>
            <a:ext cx="4114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take the first model Since the F-ratio is small</a:t>
            </a:r>
          </a:p>
        </p:txBody>
      </p:sp>
    </p:spTree>
    <p:extLst>
      <p:ext uri="{BB962C8B-B14F-4D97-AF65-F5344CB8AC3E}">
        <p14:creationId xmlns:p14="http://schemas.microsoft.com/office/powerpoint/2010/main" val="319852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E659-2A35-4591-BDA8-66F4F634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5034"/>
            <a:ext cx="8229600" cy="808037"/>
          </a:xfrm>
        </p:spPr>
        <p:txBody>
          <a:bodyPr/>
          <a:lstStyle/>
          <a:p>
            <a:pPr algn="ctr"/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on both Models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CA78E0-884D-4124-AFC7-81497A988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7571"/>
            <a:ext cx="4894446" cy="44877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41C17F-CEB4-400C-B707-65762571D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7400"/>
            <a:ext cx="4572000" cy="775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2FB649-4642-480C-813A-2AF2378D2D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91812"/>
            <a:ext cx="4571999" cy="7502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9371AA-7476-4CEA-9D19-D06E67B497E2}"/>
              </a:ext>
            </a:extLst>
          </p:cNvPr>
          <p:cNvSpPr txBox="1"/>
          <p:nvPr/>
        </p:nvSpPr>
        <p:spPr>
          <a:xfrm>
            <a:off x="4894446" y="3546486"/>
            <a:ext cx="4249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clearly see that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our second model is lower than the first one. Hence we select our first model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186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9FF0-0800-45C4-843E-CC1AA27B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658"/>
            <a:ext cx="8229600" cy="808037"/>
          </a:xfrm>
        </p:spPr>
        <p:txBody>
          <a:bodyPr/>
          <a:lstStyle/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COX Transform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F23508-36D8-47A1-9FB9-78EBEA5BB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3521"/>
            <a:ext cx="5168766" cy="1734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6AAC5-29BB-446C-B0BF-44821755A4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34033"/>
            <a:ext cx="4990699" cy="362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5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15">
            <a:extLst>
              <a:ext uri="{FF2B5EF4-FFF2-40B4-BE49-F238E27FC236}">
                <a16:creationId xmlns:a16="http://schemas.microsoft.com/office/drawing/2014/main" id="{45505952-A84C-409C-A515-4688D65E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021"/>
            <a:ext cx="8229600" cy="434498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subscriptions to economics journals at US libraries, for the year 2000.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dataset variables like Price, age, citations on prediction of subscription of journals  have being made.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frame containing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180 observations on 10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variables.</a:t>
            </a:r>
            <a:endParaRPr lang="en-US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9F50D7-BAEA-47E3-8A07-3A56F4196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16890"/>
            <a:ext cx="8229600" cy="900111"/>
          </a:xfrm>
          <a:noFill/>
        </p:spPr>
        <p:txBody>
          <a:bodyPr lIns="92075" tIns="46038" rIns="92075" bIns="46038"/>
          <a:lstStyle/>
          <a:p>
            <a:pPr algn="ctr"/>
            <a:r>
              <a:rPr lang="en-I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FACD85-56A9-4C14-9F92-AF6C67C47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27940"/>
              </p:ext>
            </p:extLst>
          </p:nvPr>
        </p:nvGraphicFramePr>
        <p:xfrm>
          <a:off x="4165918" y="3535616"/>
          <a:ext cx="4520882" cy="3322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0441">
                  <a:extLst>
                    <a:ext uri="{9D8B030D-6E8A-4147-A177-3AD203B41FA5}">
                      <a16:colId xmlns:a16="http://schemas.microsoft.com/office/drawing/2014/main" val="1805328392"/>
                    </a:ext>
                  </a:extLst>
                </a:gridCol>
                <a:gridCol w="2260441">
                  <a:extLst>
                    <a:ext uri="{9D8B030D-6E8A-4147-A177-3AD203B41FA5}">
                      <a16:colId xmlns:a16="http://schemas.microsoft.com/office/drawing/2014/main" val="3080213677"/>
                    </a:ext>
                  </a:extLst>
                </a:gridCol>
              </a:tblGrid>
              <a:tr h="2358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rgbClr val="BB0C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rgbClr val="BB0C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432574"/>
                  </a:ext>
                </a:extLst>
              </a:tr>
              <a:tr h="2358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title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rgbClr val="BB0C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Journal title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42208"/>
                  </a:ext>
                </a:extLst>
              </a:tr>
              <a:tr h="2358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publisher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rgbClr val="BB0C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factor with publisher name.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151767"/>
                  </a:ext>
                </a:extLst>
              </a:tr>
              <a:tr h="5858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society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rgbClr val="BB0C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factor. Is the journal published by a scholarly society?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679733"/>
                  </a:ext>
                </a:extLst>
              </a:tr>
              <a:tr h="2358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price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rgbClr val="BB0C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Library subscription price.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081729"/>
                  </a:ext>
                </a:extLst>
              </a:tr>
              <a:tr h="2358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pages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rgbClr val="BB0C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Number of pages.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14956"/>
                  </a:ext>
                </a:extLst>
              </a:tr>
              <a:tr h="2358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charpp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rgbClr val="BB0C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Characters per page.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601039"/>
                  </a:ext>
                </a:extLst>
              </a:tr>
              <a:tr h="2358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citations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rgbClr val="BB0C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number of citations.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051389"/>
                  </a:ext>
                </a:extLst>
              </a:tr>
              <a:tr h="2358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foundingyear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rgbClr val="BB0C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 journal was founded.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60123"/>
                  </a:ext>
                </a:extLst>
              </a:tr>
              <a:tr h="387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subs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rgbClr val="BB0C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Number of library subscriptions.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749427"/>
                  </a:ext>
                </a:extLst>
              </a:tr>
              <a:tr h="3870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field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rgbClr val="BB0C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factor with field description.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20" marR="5222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92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92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EC5B-C616-4BA9-8045-270FCA54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89" y="769471"/>
            <a:ext cx="8229600" cy="808037"/>
          </a:xfrm>
        </p:spPr>
        <p:txBody>
          <a:bodyPr/>
          <a:lstStyle/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COX Transform Cont.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3FB34-6446-4691-B562-A9A035E56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5001"/>
            <a:ext cx="4572000" cy="42987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4AE1E5-D31B-40F3-B0BF-670F6F8A69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35001"/>
            <a:ext cx="4573687" cy="378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19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A3A0-4596-4246-9666-150C06FE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3909"/>
            <a:ext cx="8229600" cy="808037"/>
          </a:xfrm>
        </p:spPr>
        <p:txBody>
          <a:bodyPr/>
          <a:lstStyle/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of Test and Training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90034-839A-4278-AE81-F5C3D7882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57" y="1548631"/>
            <a:ext cx="6025414" cy="5265125"/>
          </a:xfrm>
        </p:spPr>
      </p:pic>
    </p:spTree>
    <p:extLst>
      <p:ext uri="{BB962C8B-B14F-4D97-AF65-F5344CB8AC3E}">
        <p14:creationId xmlns:p14="http://schemas.microsoft.com/office/powerpoint/2010/main" val="3760138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DB10-D4A0-469D-88F6-32F34F00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of our Model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903E3-1DCE-48E4-A608-CC6E2B8E6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4601"/>
            <a:ext cx="4029637" cy="22196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833DE3-FEBE-4BF0-BB8D-7B77CA9DE299}"/>
              </a:ext>
            </a:extLst>
          </p:cNvPr>
          <p:cNvSpPr txBox="1"/>
          <p:nvPr/>
        </p:nvSpPr>
        <p:spPr>
          <a:xfrm>
            <a:off x="457201" y="1809549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we started our model with R2 of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0.544 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improving our 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and getting rid other variables and using quadratic function of the variables The new R2 is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0BA7-1F24-4848-A61E-96DAF411DDAA}"/>
              </a:ext>
            </a:extLst>
          </p:cNvPr>
          <p:cNvSpPr txBox="1"/>
          <p:nvPr/>
        </p:nvSpPr>
        <p:spPr>
          <a:xfrm>
            <a:off x="4572000" y="3184922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Analysis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creating a correct model based on the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traninig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our model has predicted almost 76.1% of the data from the test data</a:t>
            </a:r>
          </a:p>
        </p:txBody>
      </p:sp>
    </p:spTree>
    <p:extLst>
      <p:ext uri="{BB962C8B-B14F-4D97-AF65-F5344CB8AC3E}">
        <p14:creationId xmlns:p14="http://schemas.microsoft.com/office/powerpoint/2010/main" val="2065336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0974-C069-48DF-ACE1-CC523F63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18002"/>
            <a:ext cx="8229600" cy="808037"/>
          </a:xfrm>
        </p:spPr>
        <p:txBody>
          <a:bodyPr/>
          <a:lstStyle/>
          <a:p>
            <a:pPr algn="ctr"/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98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D3BE-B148-4B9E-A530-8086746E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1691"/>
            <a:ext cx="8229600" cy="808037"/>
          </a:xfrm>
        </p:spPr>
        <p:txBody>
          <a:bodyPr/>
          <a:lstStyle/>
          <a:p>
            <a:pPr algn="ctr"/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Software and Packages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1239-413F-4A92-A172-EB964AE1D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&amp; </a:t>
            </a:r>
            <a:r>
              <a:rPr lang="en-I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Windows</a:t>
            </a:r>
          </a:p>
          <a:p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Packages: AER</a:t>
            </a:r>
          </a:p>
          <a:p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GGplot2</a:t>
            </a:r>
          </a:p>
          <a:p>
            <a:r>
              <a:rPr lang="en-I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Ggally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Faraway</a:t>
            </a:r>
          </a:p>
          <a:p>
            <a:r>
              <a:rPr lang="en-I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gridExtra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</a:p>
          <a:p>
            <a:r>
              <a:rPr lang="en-I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Daag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7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C14E-97E3-4553-8439-650D407F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6647"/>
            <a:ext cx="8229600" cy="808037"/>
          </a:xfrm>
        </p:spPr>
        <p:txBody>
          <a:bodyPr/>
          <a:lstStyle/>
          <a:p>
            <a:pPr algn="ctr"/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DATASET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597245-285E-4509-96FE-9EA6BAE3D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64684"/>
            <a:ext cx="8229599" cy="464181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1EEB6D-2784-4F34-820C-AE6179B567DA}"/>
              </a:ext>
            </a:extLst>
          </p:cNvPr>
          <p:cNvSpPr txBox="1"/>
          <p:nvPr/>
        </p:nvSpPr>
        <p:spPr>
          <a:xfrm>
            <a:off x="457200" y="6247453"/>
            <a:ext cx="86650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Data Cleaning Required as there are no Missing Values and Data Issues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3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E299-180E-4F3F-BB8A-099B5687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8177"/>
            <a:ext cx="8229600" cy="808037"/>
          </a:xfrm>
        </p:spPr>
        <p:txBody>
          <a:bodyPr/>
          <a:lstStyle/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'Subs' Variable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DA5C39C-D828-40F8-8A2C-44191F02B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5929"/>
            <a:ext cx="5832850" cy="405858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B3334D-B924-4E1F-95BF-F2EE7A4B28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0" y="1881482"/>
            <a:ext cx="4784971" cy="9144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71469C-0D11-4A45-B56B-214D911A9804}"/>
              </a:ext>
            </a:extLst>
          </p:cNvPr>
          <p:cNvSpPr txBox="1"/>
          <p:nvPr/>
        </p:nvSpPr>
        <p:spPr>
          <a:xfrm>
            <a:off x="5832850" y="3459011"/>
            <a:ext cx="3311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subs variable is rightly skewed with median 122 and mean of 196.9</a:t>
            </a:r>
          </a:p>
        </p:txBody>
      </p:sp>
    </p:spTree>
    <p:extLst>
      <p:ext uri="{BB962C8B-B14F-4D97-AF65-F5344CB8AC3E}">
        <p14:creationId xmlns:p14="http://schemas.microsoft.com/office/powerpoint/2010/main" val="312782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0008-7351-4BF1-AC63-06F471C3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9365"/>
            <a:ext cx="8229600" cy="808037"/>
          </a:xfrm>
        </p:spPr>
        <p:txBody>
          <a:bodyPr/>
          <a:lstStyle/>
          <a:p>
            <a:pPr algn="ctr"/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14551-BB0C-41C5-9DB8-1A47807F6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9" y="1587402"/>
            <a:ext cx="4420861" cy="22938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64512-FF63-4FF5-994F-718EDAF59E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9" y="3967580"/>
            <a:ext cx="4420860" cy="28904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D80FB-840F-4EBB-9835-EA57EC7A5328}"/>
              </a:ext>
            </a:extLst>
          </p:cNvPr>
          <p:cNvSpPr txBox="1"/>
          <p:nvPr/>
        </p:nvSpPr>
        <p:spPr>
          <a:xfrm>
            <a:off x="4571999" y="1626337"/>
            <a:ext cx="4577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it is rightly skewed, we see outliers present in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score lies between 20 to 1200 with outliers stretching the values till 2000.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752DD-8D40-4352-997D-5FBC2604A870}"/>
              </a:ext>
            </a:extLst>
          </p:cNvPr>
          <p:cNvSpPr txBox="1"/>
          <p:nvPr/>
        </p:nvSpPr>
        <p:spPr>
          <a:xfrm>
            <a:off x="4419305" y="4443294"/>
            <a:ext cx="48830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clearly see that if the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 is published by the scholarly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society then the number of subs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increases.</a:t>
            </a:r>
          </a:p>
        </p:txBody>
      </p:sp>
    </p:spTree>
    <p:extLst>
      <p:ext uri="{BB962C8B-B14F-4D97-AF65-F5344CB8AC3E}">
        <p14:creationId xmlns:p14="http://schemas.microsoft.com/office/powerpoint/2010/main" val="5356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FEB4-D387-476D-BB45-D07358BF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8006"/>
            <a:ext cx="8229600" cy="808037"/>
          </a:xfrm>
        </p:spPr>
        <p:txBody>
          <a:bodyPr/>
          <a:lstStyle/>
          <a:p>
            <a:pPr algn="ctr"/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Scatterplot &amp; Correlation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A0AB1D-B32B-4952-878C-E62A05584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76" y="1576043"/>
            <a:ext cx="4770206" cy="32301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7B8780-514D-428B-89B8-1E8674A1D3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5557"/>
            <a:ext cx="4363081" cy="1365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94DCA2-B56E-4A9A-A67B-7BA5C0786153}"/>
              </a:ext>
            </a:extLst>
          </p:cNvPr>
          <p:cNvSpPr txBox="1"/>
          <p:nvPr/>
        </p:nvSpPr>
        <p:spPr>
          <a:xfrm>
            <a:off x="148066" y="3168401"/>
            <a:ext cx="406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it clearly that the 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price and 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 is non linear.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54DE28-9802-4406-B58F-62614DAB79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6192"/>
            <a:ext cx="4537308" cy="18860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C97735-DA9E-47B1-A59D-CBAB4A6E348F}"/>
              </a:ext>
            </a:extLst>
          </p:cNvPr>
          <p:cNvSpPr txBox="1"/>
          <p:nvPr/>
        </p:nvSpPr>
        <p:spPr>
          <a:xfrm>
            <a:off x="4537308" y="4779719"/>
            <a:ext cx="4897110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 has a positive correlation with </a:t>
            </a:r>
          </a:p>
          <a:p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 has negative </a:t>
            </a:r>
            <a:r>
              <a:rPr 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correltion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price.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between </a:t>
            </a:r>
            <a:r>
              <a:rPr 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charpp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subs </a:t>
            </a:r>
          </a:p>
          <a:p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is very low (0.084).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481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9B4A-CEE5-4BD9-9850-679ED393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5045"/>
            <a:ext cx="8229600" cy="808037"/>
          </a:xfrm>
        </p:spPr>
        <p:txBody>
          <a:bodyPr/>
          <a:lstStyle/>
          <a:p>
            <a:pPr algn="ctr"/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Step wise Regression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44FBB-A987-40A2-9FBC-6A097D85F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2798"/>
            <a:ext cx="5015843" cy="47152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CCBDB-64E2-42C9-8D4B-F75C32595314}"/>
              </a:ext>
            </a:extLst>
          </p:cNvPr>
          <p:cNvSpPr txBox="1"/>
          <p:nvPr/>
        </p:nvSpPr>
        <p:spPr>
          <a:xfrm>
            <a:off x="164426" y="1593082"/>
            <a:ext cx="8979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step wise we can identify those predictors which are not required.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80422-BCDF-445D-8501-9114E68B6820}"/>
              </a:ext>
            </a:extLst>
          </p:cNvPr>
          <p:cNvSpPr txBox="1"/>
          <p:nvPr/>
        </p:nvSpPr>
        <p:spPr>
          <a:xfrm>
            <a:off x="4998525" y="3429000"/>
            <a:ext cx="414547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performing step wise Regression we found that only five variables out of 10 are considered to be predictors and the rest are removed.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these 5 predictors to create our model.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4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3B36-1ED2-4639-83BD-8EDFC5BC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326"/>
            <a:ext cx="8229600" cy="808037"/>
          </a:xfrm>
        </p:spPr>
        <p:txBody>
          <a:bodyPr/>
          <a:lstStyle/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C23F34-72F1-4599-90DD-2F95FF22E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7" y="1574623"/>
            <a:ext cx="4415812" cy="3965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AEECE6-0322-43DC-B4AA-9B7C02D34AAE}"/>
              </a:ext>
            </a:extLst>
          </p:cNvPr>
          <p:cNvSpPr txBox="1"/>
          <p:nvPr/>
        </p:nvSpPr>
        <p:spPr>
          <a:xfrm>
            <a:off x="4571999" y="1570363"/>
            <a:ext cx="482215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and f-value do a good job on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deciding the goodness of a linear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p-value is less than or equal to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alpha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&lt; .05), the result is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significant. If the p-value is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alpha (p &gt; .05), the result is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insignificant.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f-Ratio 36.59 is large and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2.2e-16 is less than (0.05).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3CA710-B9DE-4FF3-81D9-7F6A72261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86517"/>
            <a:ext cx="9143999" cy="808037"/>
          </a:xfrm>
        </p:spPr>
        <p:txBody>
          <a:bodyPr/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Since the F-Statistic is 36.59 , we can reject the NULL Hypothesis and can accept the Alternate Hypothesis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we can proceed with our model and can normalize and improve it.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40187458"/>
      </p:ext>
    </p:extLst>
  </p:cSld>
  <p:clrMapOvr>
    <a:masterClrMapping/>
  </p:clrMapOvr>
</p:sld>
</file>

<file path=ppt/theme/theme1.xml><?xml version="1.0" encoding="utf-8"?>
<a:theme xmlns:a="http://schemas.openxmlformats.org/drawingml/2006/main" name="RBS_Template">
  <a:themeElements>
    <a:clrScheme name="RUTemplate_Formata_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Template_Formata_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Template_Formata_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Template_Formata_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Template_Formata_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Template_Formata_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Template_Formata_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Template_Formata_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Template_Formata_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Template_Formata_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Template_Formata_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Template_Formata_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Template_Formata_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Template_Formata_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RBS_Template</Template>
  <TotalTime>17750</TotalTime>
  <Words>734</Words>
  <Application>Microsoft Office PowerPoint</Application>
  <PresentationFormat>On-screen Show (4:3)</PresentationFormat>
  <Paragraphs>135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Times New Roman</vt:lpstr>
      <vt:lpstr>Verdana</vt:lpstr>
      <vt:lpstr>RBS_Template</vt:lpstr>
      <vt:lpstr>ECONOMIC JOURNAL SUBCRIPTION</vt:lpstr>
      <vt:lpstr>INTRODUCTION</vt:lpstr>
      <vt:lpstr>List of Software and Packages</vt:lpstr>
      <vt:lpstr>SUMMARY OF DATASET</vt:lpstr>
      <vt:lpstr>Distribution 'Subs' Variable</vt:lpstr>
      <vt:lpstr>Box Plot</vt:lpstr>
      <vt:lpstr>Scatterplot &amp; Correlation</vt:lpstr>
      <vt:lpstr>Performing Step wise Regression</vt:lpstr>
      <vt:lpstr>NULL HYPOTHESIS</vt:lpstr>
      <vt:lpstr>Normality of Residuals</vt:lpstr>
      <vt:lpstr>Exploring Model Structure</vt:lpstr>
      <vt:lpstr>Normality of Residuals</vt:lpstr>
      <vt:lpstr>Creating another model to Improve Efficiency</vt:lpstr>
      <vt:lpstr>Shapiro Test for Normality</vt:lpstr>
      <vt:lpstr>Creating Quadratic Model</vt:lpstr>
      <vt:lpstr>Normality of Residual of New Model</vt:lpstr>
      <vt:lpstr>Comparing both Models</vt:lpstr>
      <vt:lpstr>Cross Validation on both Models</vt:lpstr>
      <vt:lpstr>BOX COX Transform</vt:lpstr>
      <vt:lpstr>BOX COX Transform Cont.</vt:lpstr>
      <vt:lpstr>Creating of Test and Training data</vt:lpstr>
      <vt:lpstr>Improvement of our Model</vt:lpstr>
      <vt:lpstr>THANK YOU Q &amp; A</vt:lpstr>
    </vt:vector>
  </TitlesOfParts>
  <Company>University Relations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Build-to-Performance</dc:title>
  <dc:creator>Zhao, Yao</dc:creator>
  <cp:lastModifiedBy>Darshan Anand Dalvi</cp:lastModifiedBy>
  <cp:revision>954</cp:revision>
  <cp:lastPrinted>2017-07-21T18:12:23Z</cp:lastPrinted>
  <dcterms:created xsi:type="dcterms:W3CDTF">2011-01-23T22:17:40Z</dcterms:created>
  <dcterms:modified xsi:type="dcterms:W3CDTF">2017-12-04T23:37:50Z</dcterms:modified>
</cp:coreProperties>
</file>