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56" r:id="rId3"/>
    <p:sldId id="304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10043"/>
    <a:srgbClr val="0060A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9" autoAdjust="0"/>
    <p:restoredTop sz="94666" autoAdjust="0"/>
  </p:normalViewPr>
  <p:slideViewPr>
    <p:cSldViewPr snapToObjects="1">
      <p:cViewPr>
        <p:scale>
          <a:sx n="125" d="100"/>
          <a:sy n="125" d="100"/>
        </p:scale>
        <p:origin x="-472" y="-232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56A54-2605-A247-81D8-41E2D367714D}" type="datetimeFigureOut">
              <a:rPr lang="de-DE" smtClean="0"/>
              <a:pPr/>
              <a:t>23/10/15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7B377-4B42-6743-8563-377EB99C5E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6128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FBC86-85CC-B34D-BB56-DDE331AAC5E7}" type="datetimeFigureOut">
              <a:rPr lang="de-DE" smtClean="0"/>
              <a:pPr/>
              <a:t>23/10/15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6D127-255F-E14F-A5A1-07F11B1D8DC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1084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689280" y="474114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 b="0" i="0">
                <a:solidFill>
                  <a:schemeClr val="tx1">
                    <a:lumMod val="50000"/>
                    <a:lumOff val="50000"/>
                  </a:schemeClr>
                </a:solidFill>
                <a:latin typeface="TitilliumText25L 250 wt"/>
                <a:cs typeface="TitilliumText25L 250 wt"/>
              </a:defRPr>
            </a:lvl1pPr>
          </a:lstStyle>
          <a:p>
            <a:fld id="{57FFC010-DE17-2E4F-A3CE-21658994C6E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9780" y="4741147"/>
            <a:ext cx="55626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b="0" i="0">
                <a:solidFill>
                  <a:schemeClr val="tx1">
                    <a:lumMod val="50000"/>
                    <a:lumOff val="50000"/>
                  </a:schemeClr>
                </a:solidFill>
                <a:latin typeface="TitilliumText25L 250 wt"/>
                <a:cs typeface="TitilliumText25L 250 wt"/>
              </a:defRPr>
            </a:lvl1pPr>
          </a:lstStyle>
          <a:p>
            <a:r>
              <a:rPr lang="de-DE" dirty="0" err="1" smtClean="0"/>
              <a:t>appcom</a:t>
            </a:r>
            <a:r>
              <a:rPr lang="de-DE" dirty="0" smtClean="0"/>
              <a:t> </a:t>
            </a:r>
            <a:r>
              <a:rPr lang="de-DE" dirty="0" err="1" smtClean="0"/>
              <a:t>interactive</a:t>
            </a:r>
            <a:r>
              <a:rPr lang="de-DE" dirty="0" smtClean="0"/>
              <a:t> GmbH / Goethestr. 75 / 40237 Düsseldorf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4993212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8412" y="167825"/>
            <a:ext cx="1491325" cy="1439171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B92A9D3-29F9-7448-AE96-EDAD86D49C22}" type="datetime1">
              <a:rPr lang="en-US" smtClean="0"/>
              <a:pPr/>
              <a:t>23/10/15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appcom marketing GmbH / Goethestr. 75 / 40237 Düsseldorf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C010-DE17-2E4F-A3CE-21658994C6E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06646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A641C1C-8495-9D4D-8E62-D040A74A825A}" type="datetime1">
              <a:rPr lang="en-US" smtClean="0"/>
              <a:pPr/>
              <a:t>23/10/15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appcom marketing GmbH / Goethestr. 75 / 40237 Düsseldorf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C010-DE17-2E4F-A3CE-21658994C6E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972418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8412" y="167825"/>
            <a:ext cx="1491325" cy="1439171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689280" y="474114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 b="0" i="0">
                <a:solidFill>
                  <a:schemeClr val="tx1">
                    <a:lumMod val="50000"/>
                    <a:lumOff val="50000"/>
                  </a:schemeClr>
                </a:solidFill>
                <a:latin typeface="TitilliumText25L 250 wt"/>
                <a:cs typeface="TitilliumText25L 250 wt"/>
              </a:defRPr>
            </a:lvl1pPr>
          </a:lstStyle>
          <a:p>
            <a:fld id="{57FFC010-DE17-2E4F-A3CE-21658994C6E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9780" y="4741147"/>
            <a:ext cx="55626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b="0" i="0">
                <a:solidFill>
                  <a:schemeClr val="tx1">
                    <a:lumMod val="50000"/>
                    <a:lumOff val="50000"/>
                  </a:schemeClr>
                </a:solidFill>
                <a:latin typeface="TitilliumText25L 250 wt"/>
                <a:cs typeface="TitilliumText25L 250 wt"/>
              </a:defRPr>
            </a:lvl1pPr>
          </a:lstStyle>
          <a:p>
            <a:r>
              <a:rPr lang="de-DE" dirty="0" err="1" smtClean="0"/>
              <a:t>appcom</a:t>
            </a:r>
            <a:r>
              <a:rPr lang="de-DE" dirty="0" smtClean="0"/>
              <a:t> </a:t>
            </a:r>
            <a:r>
              <a:rPr lang="de-DE" dirty="0" err="1" smtClean="0"/>
              <a:t>interactive</a:t>
            </a:r>
            <a:r>
              <a:rPr lang="de-DE" dirty="0" smtClean="0"/>
              <a:t> GmbH / Goethestr. 75 / 40237 Düsseldorf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2489881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10D269C-91C3-1D46-B57E-2C0CC77715C4}" type="datetime1">
              <a:rPr lang="en-US" smtClean="0"/>
              <a:pPr/>
              <a:t>23/10/15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appcom marketing GmbH / Goethestr. 75 / 40237 Düsseldorf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C010-DE17-2E4F-A3CE-21658994C6E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138235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8412" y="167825"/>
            <a:ext cx="1491325" cy="1439171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8BAE581-DD91-8144-857A-B28BB3F521E5}" type="datetime1">
              <a:rPr lang="en-US" smtClean="0"/>
              <a:pPr/>
              <a:t>23/10/15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appcom marketing GmbH / Goethestr. 75 / 40237 Düsseldorf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C010-DE17-2E4F-A3CE-21658994C6E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525510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8412" y="167825"/>
            <a:ext cx="1491325" cy="14391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013FFD-805C-E743-81EE-BB7C76DFCF3B}" type="datetime1">
              <a:rPr lang="en-US" smtClean="0"/>
              <a:pPr/>
              <a:t>23/10/15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appcom marketing GmbH / Goethestr. 75 / 40237 Düsseldorf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C010-DE17-2E4F-A3CE-21658994C6E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224841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8412" y="167825"/>
            <a:ext cx="1491325" cy="1439171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42A93A0-0DFF-BC43-8DC4-6CAF9B09243D}" type="datetime1">
              <a:rPr lang="en-US" smtClean="0"/>
              <a:pPr/>
              <a:t>23/10/15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appcom marketing GmbH / Goethestr. 75 / 40237 Düsseldorf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C010-DE17-2E4F-A3CE-21658994C6E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554048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1D58FDD-DDC3-A44A-ADF8-CF9561013635}" type="datetime1">
              <a:rPr lang="en-US" smtClean="0"/>
              <a:pPr/>
              <a:t>23/10/15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appcom marketing GmbH / Goethestr. 75 / 40237 Düsseldorf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C010-DE17-2E4F-A3CE-21658994C6E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0" y="0"/>
            <a:ext cx="2630796" cy="23357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766689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1099D5E-9155-0E49-9280-C43C1452F59B}" type="datetime1">
              <a:rPr lang="en-US" smtClean="0"/>
              <a:pPr/>
              <a:t>23/10/15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appcom marketing GmbH / Goethestr. 75 / 40237 Düsseldorf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C010-DE17-2E4F-A3CE-21658994C6E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683174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1D1BAEA-3E92-A241-A10C-5AC932D87E24}" type="datetime1">
              <a:rPr lang="en-US" smtClean="0"/>
              <a:pPr/>
              <a:t>23/10/15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appcom marketing GmbH / Goethestr. 75 / 40237 Düsseldorf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C010-DE17-2E4F-A3CE-21658994C6E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004992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8396893" y="0"/>
            <a:ext cx="804462" cy="51434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winkliges Dreieck 6"/>
          <p:cNvSpPr/>
          <p:nvPr userDrawn="1"/>
        </p:nvSpPr>
        <p:spPr>
          <a:xfrm rot="16200000">
            <a:off x="4286248" y="1024660"/>
            <a:ext cx="5166593" cy="307108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443113"/>
            <a:ext cx="5652610" cy="2430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9780" y="4741147"/>
            <a:ext cx="55626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b="0" i="0">
                <a:solidFill>
                  <a:schemeClr val="tx1">
                    <a:lumMod val="50000"/>
                    <a:lumOff val="50000"/>
                  </a:schemeClr>
                </a:solidFill>
                <a:latin typeface="TitilliumText25L 250 wt"/>
                <a:cs typeface="TitilliumText25L 250 wt"/>
              </a:defRPr>
            </a:lvl1pPr>
          </a:lstStyle>
          <a:p>
            <a:r>
              <a:rPr lang="de-DE" dirty="0" err="1" smtClean="0"/>
              <a:t>appcom</a:t>
            </a:r>
            <a:r>
              <a:rPr lang="de-DE" dirty="0" smtClean="0"/>
              <a:t> </a:t>
            </a:r>
            <a:r>
              <a:rPr lang="de-DE" dirty="0" err="1" smtClean="0"/>
              <a:t>interactive</a:t>
            </a:r>
            <a:r>
              <a:rPr lang="de-DE" dirty="0" smtClean="0"/>
              <a:t> GmbH / Goethestr. 75 / 40237 Düsseldorf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689280" y="474114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 b="0" i="0">
                <a:solidFill>
                  <a:schemeClr val="tx1">
                    <a:lumMod val="50000"/>
                    <a:lumOff val="50000"/>
                  </a:schemeClr>
                </a:solidFill>
                <a:latin typeface="TitilliumText25L 250 wt"/>
                <a:cs typeface="TitilliumText25L 250 wt"/>
              </a:defRPr>
            </a:lvl1pPr>
          </a:lstStyle>
          <a:p>
            <a:fld id="{57FFC010-DE17-2E4F-A3CE-21658994C6EA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4" name="Bild 3" descr="appcom_aufzug_logo.eps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0253" y="302839"/>
            <a:ext cx="1197638" cy="58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0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2000" b="0" i="0" kern="1200">
          <a:solidFill>
            <a:schemeClr val="bg1"/>
          </a:solidFill>
          <a:latin typeface="TitilliumText25L 1 wt"/>
          <a:ea typeface="+mj-ea"/>
          <a:cs typeface="TitilliumText25L 1 wt"/>
        </a:defRPr>
      </a:lvl1pPr>
    </p:titleStyle>
    <p:bodyStyle>
      <a:lvl1pPr marL="342900" indent="-342900" algn="l" defTabSz="457200" rtl="0" eaLnBrk="1" latinLnBrk="0" hangingPunct="1">
        <a:lnSpc>
          <a:spcPct val="150000"/>
        </a:lnSpc>
        <a:spcBef>
          <a:spcPct val="20000"/>
        </a:spcBef>
        <a:buSzPct val="125000"/>
        <a:buFontTx/>
        <a:buBlip>
          <a:blip r:embed="rId14"/>
        </a:buBlip>
        <a:defRPr sz="1400" b="0" i="0" kern="1200">
          <a:solidFill>
            <a:schemeClr val="tx1"/>
          </a:solidFill>
          <a:latin typeface="TitilliumText25L 800 wt"/>
          <a:ea typeface="+mn-ea"/>
          <a:cs typeface="TitilliumText25L 800 wt"/>
        </a:defRPr>
      </a:lvl1pPr>
      <a:lvl2pPr marL="742950" indent="-285750" algn="l" defTabSz="457200" rtl="0" eaLnBrk="1" latinLnBrk="0" hangingPunct="1">
        <a:lnSpc>
          <a:spcPct val="150000"/>
        </a:lnSpc>
        <a:spcBef>
          <a:spcPct val="20000"/>
        </a:spcBef>
        <a:buSzPct val="125000"/>
        <a:buFontTx/>
        <a:buBlip>
          <a:blip r:embed="rId14"/>
        </a:buBlip>
        <a:defRPr sz="1200" b="0" i="0" kern="1200">
          <a:solidFill>
            <a:schemeClr val="tx1"/>
          </a:solidFill>
          <a:latin typeface="TitilliumText25L 800 wt"/>
          <a:ea typeface="+mn-ea"/>
          <a:cs typeface="TitilliumText25L 800 wt"/>
        </a:defRPr>
      </a:lvl2pPr>
      <a:lvl3pPr marL="1143000" indent="-228600" algn="l" defTabSz="457200" rtl="0" eaLnBrk="1" latinLnBrk="0" hangingPunct="1">
        <a:lnSpc>
          <a:spcPct val="150000"/>
        </a:lnSpc>
        <a:spcBef>
          <a:spcPct val="20000"/>
        </a:spcBef>
        <a:buSzPct val="125000"/>
        <a:buFontTx/>
        <a:buBlip>
          <a:blip r:embed="rId14"/>
        </a:buBlip>
        <a:defRPr sz="1100" b="0" i="0" kern="1200">
          <a:solidFill>
            <a:schemeClr val="tx1"/>
          </a:solidFill>
          <a:latin typeface="TitilliumText25L 800 wt"/>
          <a:ea typeface="+mn-ea"/>
          <a:cs typeface="TitilliumText25L 800 wt"/>
        </a:defRPr>
      </a:lvl3pPr>
      <a:lvl4pPr marL="1600200" indent="-228600" algn="l" defTabSz="457200" rtl="0" eaLnBrk="1" latinLnBrk="0" hangingPunct="1">
        <a:lnSpc>
          <a:spcPct val="150000"/>
        </a:lnSpc>
        <a:spcBef>
          <a:spcPct val="20000"/>
        </a:spcBef>
        <a:buSzPct val="125000"/>
        <a:buFontTx/>
        <a:buBlip>
          <a:blip r:embed="rId14"/>
        </a:buBlip>
        <a:defRPr sz="1050" b="0" i="0" kern="1200">
          <a:solidFill>
            <a:schemeClr val="tx1"/>
          </a:solidFill>
          <a:latin typeface="TitilliumText25L 800 wt"/>
          <a:ea typeface="+mn-ea"/>
          <a:cs typeface="TitilliumText25L 800 wt"/>
        </a:defRPr>
      </a:lvl4pPr>
      <a:lvl5pPr marL="2057400" indent="-228600" algn="l" defTabSz="457200" rtl="0" eaLnBrk="1" latinLnBrk="0" hangingPunct="1">
        <a:lnSpc>
          <a:spcPct val="150000"/>
        </a:lnSpc>
        <a:spcBef>
          <a:spcPct val="20000"/>
        </a:spcBef>
        <a:buSzPct val="125000"/>
        <a:buFontTx/>
        <a:buBlip>
          <a:blip r:embed="rId14"/>
        </a:buBlip>
        <a:defRPr sz="1050" b="0" i="0" kern="1200">
          <a:solidFill>
            <a:schemeClr val="tx1"/>
          </a:solidFill>
          <a:latin typeface="TitilliumText25L 800 wt"/>
          <a:ea typeface="+mn-ea"/>
          <a:cs typeface="TitilliumText25L 800 w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553200" y="4729808"/>
            <a:ext cx="2133600" cy="273844"/>
          </a:xfrm>
        </p:spPr>
        <p:txBody>
          <a:bodyPr/>
          <a:lstStyle/>
          <a:p>
            <a:fld id="{57FFC010-DE17-2E4F-A3CE-21658994C6EA}" type="slidenum">
              <a:rPr lang="de-DE" smtClean="0">
                <a:solidFill>
                  <a:schemeClr val="bg1"/>
                </a:solidFill>
              </a:rPr>
              <a:pPr/>
              <a:t>1</a:t>
            </a:fld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5" name="Bild 4" descr="wallpaper.jpg"/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55340" cy="5143500"/>
          </a:xfrm>
          <a:prstGeom prst="rect">
            <a:avLst/>
          </a:prstGeom>
        </p:spPr>
      </p:pic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375236" y="4718469"/>
            <a:ext cx="5562601" cy="273844"/>
          </a:xfrm>
        </p:spPr>
        <p:txBody>
          <a:bodyPr/>
          <a:lstStyle/>
          <a:p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  <a:latin typeface="TitilliumText22L 600 wt"/>
                <a:cs typeface="TitilliumText22L 600 wt"/>
              </a:rPr>
              <a:t>appcom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  <a:latin typeface="TitilliumText22L 600 wt"/>
                <a:cs typeface="TitilliumText22L 600 wt"/>
              </a:rPr>
              <a:t>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  <a:latin typeface="TitilliumText22L 600 wt"/>
                <a:cs typeface="TitilliumText22L 600 wt"/>
              </a:rPr>
              <a:t>interactive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  <a:latin typeface="TitilliumText22L 600 wt"/>
                <a:cs typeface="TitilliumText22L 600 wt"/>
              </a:rPr>
              <a:t> GmbH /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  <a:latin typeface="TitilliumText22L 600 wt"/>
                <a:cs typeface="TitilliumText22L 600 wt"/>
              </a:rPr>
              <a:t>Erkrather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  <a:latin typeface="TitilliumText22L 600 wt"/>
                <a:cs typeface="TitilliumText22L 600 wt"/>
              </a:rPr>
              <a:t> Str. 228a / 40233 Düsseldorf</a:t>
            </a:r>
            <a:endParaRPr lang="de-DE" dirty="0">
              <a:solidFill>
                <a:schemeClr val="bg1">
                  <a:lumMod val="85000"/>
                </a:schemeClr>
              </a:solidFill>
              <a:latin typeface="TitilliumText22L 600 wt"/>
              <a:cs typeface="TitilliumText22L 600 wt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338955" y="3409619"/>
            <a:ext cx="3848755" cy="1285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TitilliumText25L 1 wt"/>
                <a:ea typeface="+mj-ea"/>
                <a:cs typeface="TitilliumText25L 1 wt"/>
              </a:defRPr>
            </a:lvl1pPr>
          </a:lstStyle>
          <a:p>
            <a:pPr algn="l">
              <a:lnSpc>
                <a:spcPct val="90000"/>
              </a:lnSpc>
            </a:pPr>
            <a:r>
              <a:rPr lang="de-DE" sz="3200" dirty="0" err="1" smtClean="0">
                <a:latin typeface="Titillium Regular"/>
                <a:cs typeface="Titillium Regular"/>
              </a:rPr>
              <a:t>appcom</a:t>
            </a:r>
            <a:r>
              <a:rPr lang="de-DE" sz="3200" dirty="0" smtClean="0">
                <a:latin typeface="Titillium Regular"/>
                <a:cs typeface="Titillium Regular"/>
              </a:rPr>
              <a:t/>
            </a:r>
            <a:br>
              <a:rPr lang="de-DE" sz="3200" dirty="0" smtClean="0">
                <a:latin typeface="Titillium Regular"/>
                <a:cs typeface="Titillium Regular"/>
              </a:rPr>
            </a:br>
            <a:r>
              <a:rPr lang="de-DE" sz="800" dirty="0" smtClean="0">
                <a:latin typeface="Titillium Regular"/>
                <a:cs typeface="Titillium Regular"/>
              </a:rPr>
              <a:t/>
            </a:r>
            <a:br>
              <a:rPr lang="de-DE" sz="800" dirty="0" smtClean="0">
                <a:latin typeface="Titillium Regular"/>
                <a:cs typeface="Titillium Regular"/>
              </a:rPr>
            </a:br>
            <a:r>
              <a:rPr lang="de-DE" sz="800" dirty="0" smtClean="0">
                <a:latin typeface="Titillium Regular"/>
                <a:cs typeface="Titillium Regular"/>
              </a:rPr>
              <a:t> </a:t>
            </a:r>
            <a:r>
              <a:rPr lang="de-DE" sz="1400" dirty="0" err="1" smtClean="0">
                <a:latin typeface="Titillium Regular"/>
                <a:cs typeface="Titillium Regular"/>
              </a:rPr>
              <a:t>Subtitle</a:t>
            </a:r>
            <a:endParaRPr lang="de-DE" sz="1400" dirty="0">
              <a:latin typeface="Titillium Regular"/>
              <a:cs typeface="Titillium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7329230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FFC010-DE17-2E4F-A3CE-21658994C6EA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9780" y="4741147"/>
            <a:ext cx="5562601" cy="273844"/>
          </a:xfrm>
        </p:spPr>
        <p:txBody>
          <a:bodyPr/>
          <a:lstStyle/>
          <a:p>
            <a:r>
              <a:rPr lang="de-DE" dirty="0" err="1" smtClean="0"/>
              <a:t>appcom</a:t>
            </a:r>
            <a:r>
              <a:rPr lang="de-DE" dirty="0" smtClean="0"/>
              <a:t> </a:t>
            </a:r>
            <a:r>
              <a:rPr lang="de-DE" dirty="0" err="1" smtClean="0"/>
              <a:t>interactive</a:t>
            </a:r>
            <a:r>
              <a:rPr lang="de-DE" dirty="0" smtClean="0"/>
              <a:t> GmbH / </a:t>
            </a:r>
            <a:r>
              <a:rPr lang="de-DE" dirty="0" err="1" smtClean="0"/>
              <a:t>Erkrather</a:t>
            </a:r>
            <a:r>
              <a:rPr lang="de-DE" dirty="0" smtClean="0"/>
              <a:t> Str. 228a / 40233 Düsseldorf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09780" y="288521"/>
            <a:ext cx="2392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>
                <a:solidFill>
                  <a:schemeClr val="bg1">
                    <a:lumMod val="50000"/>
                  </a:schemeClr>
                </a:solidFill>
                <a:latin typeface="Titillium Regular"/>
                <a:cs typeface="Titillium Regular"/>
              </a:rPr>
              <a:t>Basics - 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itillium Regular"/>
                <a:cs typeface="Titillium Regular"/>
              </a:rPr>
              <a:t>Symbol</a:t>
            </a:r>
            <a:endParaRPr lang="de-DE" sz="2200" dirty="0">
              <a:solidFill>
                <a:schemeClr val="tx1">
                  <a:lumMod val="75000"/>
                  <a:lumOff val="25000"/>
                </a:schemeClr>
              </a:solidFill>
              <a:latin typeface="Titillium Regular"/>
              <a:cs typeface="Titillium Regular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51520" y="1131590"/>
            <a:ext cx="7142540" cy="93358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: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symbol</a:t>
            </a:r>
            <a:endParaRPr lang="de-DE" sz="16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“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symbol“.object_id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#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some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variant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value</a:t>
            </a:r>
            <a:endParaRPr lang="de-DE" sz="16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: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symbol.object_id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#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some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constant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value</a:t>
            </a:r>
            <a:endParaRPr lang="de-DE" sz="16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51520" y="2337916"/>
            <a:ext cx="7142540" cy="102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smtClean="0">
                <a:latin typeface="Titillium Regular"/>
              </a:rPr>
              <a:t>Symbols </a:t>
            </a:r>
            <a:r>
              <a:rPr lang="de-DE" dirty="0" err="1" smtClean="0">
                <a:latin typeface="Titillium Regular"/>
              </a:rPr>
              <a:t>are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unique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to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ruby</a:t>
            </a:r>
            <a:endParaRPr lang="de-DE" dirty="0" smtClean="0">
              <a:latin typeface="Titillium Regular"/>
            </a:endParaRPr>
          </a:p>
          <a:p>
            <a:pPr marL="342900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smtClean="0">
                <a:latin typeface="Titillium Regular"/>
              </a:rPr>
              <a:t>Share </a:t>
            </a:r>
            <a:r>
              <a:rPr lang="de-DE" dirty="0" err="1" smtClean="0">
                <a:latin typeface="Titillium Regular"/>
              </a:rPr>
              <a:t>the</a:t>
            </a:r>
            <a:r>
              <a:rPr lang="de-DE" dirty="0" smtClean="0">
                <a:latin typeface="Titillium Regular"/>
              </a:rPr>
              <a:t> same </a:t>
            </a:r>
            <a:r>
              <a:rPr lang="de-DE" dirty="0" err="1" smtClean="0">
                <a:latin typeface="Titillium Regular"/>
              </a:rPr>
              <a:t>address</a:t>
            </a:r>
            <a:r>
              <a:rPr lang="de-DE" dirty="0" smtClean="0">
                <a:latin typeface="Titillium Regular"/>
              </a:rPr>
              <a:t> in </a:t>
            </a:r>
            <a:r>
              <a:rPr lang="de-DE" dirty="0" err="1" smtClean="0">
                <a:latin typeface="Titillium Regular"/>
              </a:rPr>
              <a:t>memory</a:t>
            </a:r>
            <a:endParaRPr lang="de-DE" dirty="0" smtClean="0">
              <a:latin typeface="Titillium Regular"/>
            </a:endParaRPr>
          </a:p>
          <a:p>
            <a:pPr marL="342900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err="1" smtClean="0">
                <a:latin typeface="Titillium Regular"/>
              </a:rPr>
              <a:t>Good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for</a:t>
            </a:r>
            <a:r>
              <a:rPr lang="de-DE" dirty="0" smtClean="0">
                <a:latin typeface="Titillium Regular"/>
              </a:rPr>
              <a:t> „</a:t>
            </a:r>
            <a:r>
              <a:rPr lang="de-DE" dirty="0" err="1" smtClean="0">
                <a:latin typeface="Titillium Regular"/>
              </a:rPr>
              <a:t>instance-less</a:t>
            </a:r>
            <a:r>
              <a:rPr lang="de-DE" dirty="0" smtClean="0">
                <a:latin typeface="Titillium Regular"/>
              </a:rPr>
              <a:t>“ </a:t>
            </a:r>
            <a:r>
              <a:rPr lang="de-DE" dirty="0" err="1" smtClean="0">
                <a:latin typeface="Titillium Regular"/>
              </a:rPr>
              <a:t>comparison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or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keys</a:t>
            </a:r>
            <a:endParaRPr lang="de-DE" dirty="0">
              <a:latin typeface="Titillium Regular"/>
            </a:endParaRPr>
          </a:p>
        </p:txBody>
      </p:sp>
    </p:spTree>
    <p:extLst>
      <p:ext uri="{BB962C8B-B14F-4D97-AF65-F5344CB8AC3E}">
        <p14:creationId xmlns:p14="http://schemas.microsoft.com/office/powerpoint/2010/main" val="98683982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FFC010-DE17-2E4F-A3CE-21658994C6EA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9780" y="4741147"/>
            <a:ext cx="5562601" cy="273844"/>
          </a:xfrm>
        </p:spPr>
        <p:txBody>
          <a:bodyPr/>
          <a:lstStyle/>
          <a:p>
            <a:r>
              <a:rPr lang="de-DE" dirty="0" err="1" smtClean="0"/>
              <a:t>appcom</a:t>
            </a:r>
            <a:r>
              <a:rPr lang="de-DE" dirty="0" smtClean="0"/>
              <a:t> </a:t>
            </a:r>
            <a:r>
              <a:rPr lang="de-DE" dirty="0" err="1" smtClean="0"/>
              <a:t>interactive</a:t>
            </a:r>
            <a:r>
              <a:rPr lang="de-DE" dirty="0" smtClean="0"/>
              <a:t> GmbH / </a:t>
            </a:r>
            <a:r>
              <a:rPr lang="de-DE" dirty="0" err="1" smtClean="0"/>
              <a:t>Erkrather</a:t>
            </a:r>
            <a:r>
              <a:rPr lang="de-DE" dirty="0" smtClean="0"/>
              <a:t> Str. 228a / 40233 Düsseldorf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09780" y="288521"/>
            <a:ext cx="1741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itillium Regular"/>
                <a:cs typeface="Titillium Regular"/>
              </a:rPr>
              <a:t>Ruby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Titillium Regular"/>
                <a:cs typeface="Titillium Regular"/>
              </a:rPr>
              <a:t>gems</a:t>
            </a:r>
            <a:endParaRPr lang="de-DE" sz="2200" dirty="0">
              <a:solidFill>
                <a:schemeClr val="tx1">
                  <a:lumMod val="75000"/>
                  <a:lumOff val="25000"/>
                </a:schemeClr>
              </a:solidFill>
              <a:latin typeface="Titillium Regular"/>
              <a:cs typeface="Titillium Regular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09780" y="1131590"/>
            <a:ext cx="7142540" cy="102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smtClean="0">
                <a:latin typeface="Titillium Regular"/>
              </a:rPr>
              <a:t>Ruby </a:t>
            </a:r>
            <a:r>
              <a:rPr lang="de-DE" dirty="0" err="1" smtClean="0">
                <a:latin typeface="Titillium Regular"/>
              </a:rPr>
              <a:t>gem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is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basically</a:t>
            </a:r>
            <a:r>
              <a:rPr lang="de-DE" dirty="0" smtClean="0">
                <a:latin typeface="Titillium Regular"/>
              </a:rPr>
              <a:t> a </a:t>
            </a:r>
            <a:r>
              <a:rPr lang="de-DE" dirty="0" err="1" smtClean="0">
                <a:latin typeface="Titillium Regular"/>
              </a:rPr>
              <a:t>library</a:t>
            </a:r>
            <a:endParaRPr lang="de-DE" dirty="0" smtClean="0">
              <a:latin typeface="Titillium Regular"/>
            </a:endParaRPr>
          </a:p>
          <a:p>
            <a:pPr marL="342900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err="1" smtClean="0">
                <a:latin typeface="Titillium Regular"/>
              </a:rPr>
              <a:t>Has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defined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directory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structure</a:t>
            </a:r>
            <a:endParaRPr lang="de-DE" dirty="0" smtClean="0">
              <a:latin typeface="Titillium Regular"/>
            </a:endParaRPr>
          </a:p>
          <a:p>
            <a:pPr marL="342900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smtClean="0">
                <a:latin typeface="Titillium Regular"/>
              </a:rPr>
              <a:t>Can </a:t>
            </a:r>
            <a:r>
              <a:rPr lang="de-DE" dirty="0" err="1" smtClean="0">
                <a:latin typeface="Titillium Regular"/>
              </a:rPr>
              <a:t>be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build</a:t>
            </a:r>
            <a:r>
              <a:rPr lang="de-DE" dirty="0" smtClean="0">
                <a:latin typeface="Titillium Regular"/>
              </a:rPr>
              <a:t>, </a:t>
            </a:r>
            <a:r>
              <a:rPr lang="de-DE" dirty="0" err="1" smtClean="0">
                <a:latin typeface="Titillium Regular"/>
              </a:rPr>
              <a:t>installed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and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managed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by</a:t>
            </a:r>
            <a:r>
              <a:rPr lang="de-DE" dirty="0" smtClean="0">
                <a:latin typeface="Titillium Regular"/>
              </a:rPr>
              <a:t> </a:t>
            </a:r>
            <a:r>
              <a:rPr lang="de-DE" i="1" dirty="0" err="1" smtClean="0">
                <a:latin typeface="Titillium Regular"/>
              </a:rPr>
              <a:t>gem</a:t>
            </a:r>
            <a:endParaRPr lang="de-DE" dirty="0">
              <a:latin typeface="Titillium Regular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09780" y="2483286"/>
            <a:ext cx="7142540" cy="15286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$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gem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install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timecop</a:t>
            </a:r>
            <a:endParaRPr lang="de-DE" sz="16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$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gem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list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timecop</a:t>
            </a:r>
            <a:endParaRPr lang="de-DE" sz="16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$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irb</a:t>
            </a:r>
            <a:endParaRPr lang="de-DE" sz="16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require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‘</a:t>
            </a:r>
            <a:r>
              <a:rPr lang="de-DE" sz="1600" dirty="0" err="1">
                <a:solidFill>
                  <a:schemeClr val="bg1"/>
                </a:solidFill>
                <a:latin typeface="Lucida Console" pitchFamily="49" charset="0"/>
              </a:rPr>
              <a:t>timecop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‘</a:t>
            </a:r>
          </a:p>
          <a:p>
            <a:pPr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=&gt;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nil</a:t>
            </a:r>
            <a:endParaRPr lang="de-DE" sz="1600" dirty="0">
              <a:solidFill>
                <a:schemeClr val="bg1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8100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FFC010-DE17-2E4F-A3CE-21658994C6EA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9780" y="4741147"/>
            <a:ext cx="5562601" cy="273844"/>
          </a:xfrm>
        </p:spPr>
        <p:txBody>
          <a:bodyPr/>
          <a:lstStyle/>
          <a:p>
            <a:r>
              <a:rPr lang="de-DE" dirty="0" err="1" smtClean="0"/>
              <a:t>appcom</a:t>
            </a:r>
            <a:r>
              <a:rPr lang="de-DE" dirty="0" smtClean="0"/>
              <a:t> </a:t>
            </a:r>
            <a:r>
              <a:rPr lang="de-DE" dirty="0" err="1" smtClean="0"/>
              <a:t>interactive</a:t>
            </a:r>
            <a:r>
              <a:rPr lang="de-DE" dirty="0" smtClean="0"/>
              <a:t> GmbH / </a:t>
            </a:r>
            <a:r>
              <a:rPr lang="de-DE" dirty="0" err="1" smtClean="0"/>
              <a:t>Erkrather</a:t>
            </a:r>
            <a:r>
              <a:rPr lang="de-DE" dirty="0" smtClean="0"/>
              <a:t> Str. 228a / 40233 Düsseldorf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09780" y="288521"/>
            <a:ext cx="3862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itillium Regular"/>
                <a:cs typeface="Titillium Regular"/>
              </a:rPr>
              <a:t>Ruby on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Titillium Regular"/>
                <a:cs typeface="Titillium Regular"/>
              </a:rPr>
              <a:t>rails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itillium Regular"/>
                <a:cs typeface="Titillium Regular"/>
              </a:rPr>
              <a:t> -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Titillium Regular"/>
                <a:cs typeface="Titillium Regular"/>
              </a:rPr>
              <a:t>Introduction</a:t>
            </a:r>
            <a:endParaRPr lang="de-DE" sz="2200" dirty="0">
              <a:solidFill>
                <a:schemeClr val="tx1">
                  <a:lumMod val="75000"/>
                  <a:lumOff val="25000"/>
                </a:schemeClr>
              </a:solidFill>
              <a:latin typeface="Titillium Regular"/>
              <a:cs typeface="Titillium Regular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09780" y="1131590"/>
            <a:ext cx="7142540" cy="102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smtClean="0">
                <a:latin typeface="Titillium Regular"/>
              </a:rPr>
              <a:t>Web </a:t>
            </a:r>
            <a:r>
              <a:rPr lang="de-DE" dirty="0" err="1" smtClean="0">
                <a:latin typeface="Titillium Regular"/>
              </a:rPr>
              <a:t>framework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for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ruby</a:t>
            </a:r>
            <a:endParaRPr lang="de-DE" dirty="0" smtClean="0">
              <a:latin typeface="Titillium Regular"/>
            </a:endParaRPr>
          </a:p>
          <a:p>
            <a:pPr marL="342900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smtClean="0">
                <a:latin typeface="Titillium Regular"/>
              </a:rPr>
              <a:t>First </a:t>
            </a:r>
            <a:r>
              <a:rPr lang="de-DE" dirty="0" err="1" smtClean="0">
                <a:latin typeface="Titillium Regular"/>
              </a:rPr>
              <a:t>release</a:t>
            </a:r>
            <a:r>
              <a:rPr lang="de-DE" dirty="0" smtClean="0">
                <a:latin typeface="Titillium Regular"/>
              </a:rPr>
              <a:t> in 2004 </a:t>
            </a:r>
            <a:r>
              <a:rPr lang="de-DE" dirty="0" err="1" smtClean="0">
                <a:latin typeface="Titillium Regular"/>
              </a:rPr>
              <a:t>by</a:t>
            </a:r>
            <a:r>
              <a:rPr lang="de-DE" dirty="0" smtClean="0">
                <a:latin typeface="Titillium Regular"/>
              </a:rPr>
              <a:t> David Heinemeier Hansson</a:t>
            </a:r>
            <a:endParaRPr lang="de-DE" dirty="0">
              <a:latin typeface="Titillium Regular"/>
            </a:endParaRPr>
          </a:p>
          <a:p>
            <a:pPr marL="342900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err="1" smtClean="0">
                <a:latin typeface="Titillium Regular"/>
              </a:rPr>
              <a:t>Based</a:t>
            </a:r>
            <a:r>
              <a:rPr lang="de-DE" dirty="0" smtClean="0">
                <a:latin typeface="Titillium Regular"/>
              </a:rPr>
              <a:t> on 5A </a:t>
            </a:r>
            <a:r>
              <a:rPr lang="de-DE" dirty="0" err="1" smtClean="0">
                <a:latin typeface="Titillium Regular"/>
              </a:rPr>
              <a:t>modules</a:t>
            </a:r>
            <a:endParaRPr lang="de-DE" dirty="0">
              <a:latin typeface="Titillium Regular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431540" y="3219822"/>
            <a:ext cx="8280920" cy="369332"/>
          </a:xfrm>
          <a:prstGeom prst="rect">
            <a:avLst/>
          </a:prstGeom>
          <a:noFill/>
        </p:spPr>
        <p:txBody>
          <a:bodyPr wrap="square" numCol="5" rtlCol="0">
            <a:spAutoFit/>
          </a:bodyPr>
          <a:lstStyle/>
          <a:p>
            <a:pPr algn="ctr"/>
            <a:r>
              <a:rPr lang="de-DE" dirty="0" err="1" smtClean="0"/>
              <a:t>Active</a:t>
            </a:r>
            <a:r>
              <a:rPr lang="de-DE" dirty="0" smtClean="0"/>
              <a:t> Support </a:t>
            </a:r>
            <a:r>
              <a:rPr lang="de-DE" dirty="0" err="1" smtClean="0"/>
              <a:t>Active</a:t>
            </a:r>
            <a:r>
              <a:rPr lang="de-DE" dirty="0" smtClean="0"/>
              <a:t> </a:t>
            </a:r>
            <a:r>
              <a:rPr lang="de-DE" dirty="0" err="1" smtClean="0"/>
              <a:t>Record</a:t>
            </a:r>
            <a:r>
              <a:rPr lang="de-DE" dirty="0" smtClean="0"/>
              <a:t> Action Pack Action Mailer </a:t>
            </a:r>
            <a:r>
              <a:rPr lang="de-DE" dirty="0" err="1" smtClean="0"/>
              <a:t>Active</a:t>
            </a:r>
            <a:r>
              <a:rPr lang="de-DE" dirty="0" smtClean="0"/>
              <a:t> </a:t>
            </a:r>
            <a:r>
              <a:rPr lang="de-DE" dirty="0" err="1" smtClean="0"/>
              <a:t>Resource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71592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FFC010-DE17-2E4F-A3CE-21658994C6EA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9780" y="4741147"/>
            <a:ext cx="5562601" cy="273844"/>
          </a:xfrm>
        </p:spPr>
        <p:txBody>
          <a:bodyPr/>
          <a:lstStyle/>
          <a:p>
            <a:r>
              <a:rPr lang="de-DE" dirty="0" err="1" smtClean="0"/>
              <a:t>appcom</a:t>
            </a:r>
            <a:r>
              <a:rPr lang="de-DE" dirty="0" smtClean="0"/>
              <a:t> </a:t>
            </a:r>
            <a:r>
              <a:rPr lang="de-DE" dirty="0" err="1" smtClean="0"/>
              <a:t>interactive</a:t>
            </a:r>
            <a:r>
              <a:rPr lang="de-DE" dirty="0" smtClean="0"/>
              <a:t> GmbH / </a:t>
            </a:r>
            <a:r>
              <a:rPr lang="de-DE" dirty="0" err="1" smtClean="0"/>
              <a:t>Erkrather</a:t>
            </a:r>
            <a:r>
              <a:rPr lang="de-DE" dirty="0" smtClean="0"/>
              <a:t> Str. 228a / 40233 Düsseldorf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09780" y="288521"/>
            <a:ext cx="3879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itillium Regular"/>
                <a:cs typeface="Titillium Regular"/>
              </a:rPr>
              <a:t>Ruby on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Titillium Regular"/>
                <a:cs typeface="Titillium Regular"/>
              </a:rPr>
              <a:t>rails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itillium Regular"/>
                <a:cs typeface="Titillium Regular"/>
              </a:rPr>
              <a:t> -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Titillium Regular"/>
                <a:cs typeface="Titillium Regular"/>
              </a:rPr>
              <a:t>Architecture</a:t>
            </a:r>
            <a:endParaRPr lang="de-DE" sz="2200" dirty="0">
              <a:solidFill>
                <a:schemeClr val="tx1">
                  <a:lumMod val="75000"/>
                  <a:lumOff val="25000"/>
                </a:schemeClr>
              </a:solidFill>
              <a:latin typeface="Titillium Regular"/>
              <a:cs typeface="Titillium Regular"/>
            </a:endParaRP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987574"/>
            <a:ext cx="5999205" cy="357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8571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Bild 17" descr="basic_futureX_3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94641" y="0"/>
            <a:ext cx="9503031" cy="51435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648640" y="4741147"/>
            <a:ext cx="2133600" cy="273844"/>
          </a:xfrm>
        </p:spPr>
        <p:txBody>
          <a:bodyPr/>
          <a:lstStyle/>
          <a:p>
            <a:fld id="{57FFC010-DE17-2E4F-A3CE-21658994C6EA}" type="slidenum">
              <a:rPr lang="de-DE" smtClean="0"/>
              <a:pPr/>
              <a:t>2</a:t>
            </a:fld>
            <a:endParaRPr lang="de-DE" dirty="0"/>
          </a:p>
        </p:txBody>
      </p:sp>
      <p:grpSp>
        <p:nvGrpSpPr>
          <p:cNvPr id="12" name="Gruppierung 11"/>
          <p:cNvGrpSpPr/>
          <p:nvPr/>
        </p:nvGrpSpPr>
        <p:grpSpPr>
          <a:xfrm>
            <a:off x="1987885" y="1593778"/>
            <a:ext cx="4781852" cy="1509642"/>
            <a:chOff x="870285" y="1582233"/>
            <a:chExt cx="4781852" cy="1509642"/>
          </a:xfrm>
        </p:grpSpPr>
        <p:pic>
          <p:nvPicPr>
            <p:cNvPr id="13" name="Bild 12" descr="appcom_aufzug_logo.eps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36870" y="1582233"/>
              <a:ext cx="3067050" cy="1498097"/>
            </a:xfrm>
            <a:prstGeom prst="rect">
              <a:avLst/>
            </a:prstGeom>
          </p:spPr>
        </p:pic>
        <p:pic>
          <p:nvPicPr>
            <p:cNvPr id="14" name="Bild 13" descr="appcom_aufzug_logo.eps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9690"/>
            <a:stretch/>
          </p:blipFill>
          <p:spPr>
            <a:xfrm>
              <a:off x="870285" y="1593778"/>
              <a:ext cx="1543050" cy="1498097"/>
            </a:xfrm>
            <a:prstGeom prst="rect">
              <a:avLst/>
            </a:prstGeom>
          </p:spPr>
        </p:pic>
        <p:sp>
          <p:nvSpPr>
            <p:cNvPr id="15" name="Textfeld 14"/>
            <p:cNvSpPr txBox="1"/>
            <p:nvPr/>
          </p:nvSpPr>
          <p:spPr>
            <a:xfrm>
              <a:off x="883432" y="2625943"/>
              <a:ext cx="16560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err="1"/>
                <a:t>i</a:t>
              </a:r>
              <a:r>
                <a:rPr lang="de-DE" sz="1600" dirty="0" err="1" smtClean="0"/>
                <a:t>nteractive</a:t>
              </a:r>
              <a:r>
                <a:rPr lang="de-DE" sz="1600" dirty="0" smtClean="0"/>
                <a:t> GmbH</a:t>
              </a:r>
              <a:endParaRPr lang="de-DE" sz="1600" dirty="0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044305" y="2625943"/>
              <a:ext cx="1607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err="1"/>
                <a:t>m</a:t>
              </a:r>
              <a:r>
                <a:rPr lang="de-DE" sz="1600" dirty="0" err="1" smtClean="0"/>
                <a:t>arketing</a:t>
              </a:r>
              <a:r>
                <a:rPr lang="de-DE" sz="1600" dirty="0" smtClean="0"/>
                <a:t> GmbH</a:t>
              </a:r>
              <a:endParaRPr lang="de-DE" sz="1600" dirty="0"/>
            </a:p>
          </p:txBody>
        </p:sp>
      </p:grpSp>
      <p:sp>
        <p:nvSpPr>
          <p:cNvPr id="19" name="Rechteck 18"/>
          <p:cNvSpPr/>
          <p:nvPr/>
        </p:nvSpPr>
        <p:spPr>
          <a:xfrm>
            <a:off x="186345" y="3811408"/>
            <a:ext cx="8757920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tilliumText22L 1 wt"/>
                <a:cs typeface="TitilliumText22L 1 wt"/>
              </a:rPr>
              <a:t>440</a:t>
            </a:r>
            <a:r>
              <a:rPr lang="de-DE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tilliumText22L 1 wt"/>
                <a:cs typeface="TitilliumText22L 1 wt"/>
              </a:rPr>
              <a:t> 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TitilliumText22L 1 wt"/>
                <a:cs typeface="TitilliumText22L 1 wt"/>
              </a:rPr>
              <a:t>erfolgreiche 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tilliumText22L 1 wt"/>
                <a:cs typeface="TitilliumText22L 1 wt"/>
              </a:rPr>
              <a:t>Projekte            </a:t>
            </a:r>
            <a:r>
              <a:rPr lang="de-DE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tilliumText22L 1 wt"/>
                <a:cs typeface="TitilliumText22L 1 wt"/>
              </a:rPr>
              <a:t>18 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tilliumText22L 1 wt"/>
                <a:cs typeface="TitilliumText22L 1 wt"/>
              </a:rPr>
              <a:t>Mitarbeiter            </a:t>
            </a:r>
            <a:r>
              <a:rPr lang="de-DE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tilliumText22L 1 wt"/>
                <a:cs typeface="TitilliumText22L 1 wt"/>
              </a:rPr>
              <a:t>4,5 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TitilliumText22L 1 wt"/>
                <a:cs typeface="TitilliumText22L 1 wt"/>
              </a:rPr>
              <a:t>Jahren aktiv</a:t>
            </a:r>
          </a:p>
        </p:txBody>
      </p:sp>
    </p:spTree>
    <p:extLst>
      <p:ext uri="{BB962C8B-B14F-4D97-AF65-F5344CB8AC3E}">
        <p14:creationId xmlns:p14="http://schemas.microsoft.com/office/powerpoint/2010/main" val="126887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FFC010-DE17-2E4F-A3CE-21658994C6EA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9780" y="4741147"/>
            <a:ext cx="5562601" cy="273844"/>
          </a:xfrm>
        </p:spPr>
        <p:txBody>
          <a:bodyPr/>
          <a:lstStyle/>
          <a:p>
            <a:r>
              <a:rPr lang="de-DE" dirty="0" err="1" smtClean="0"/>
              <a:t>appcom</a:t>
            </a:r>
            <a:r>
              <a:rPr lang="de-DE" dirty="0" smtClean="0"/>
              <a:t> </a:t>
            </a:r>
            <a:r>
              <a:rPr lang="de-DE" dirty="0" err="1" smtClean="0"/>
              <a:t>interactive</a:t>
            </a:r>
            <a:r>
              <a:rPr lang="de-DE" dirty="0" smtClean="0"/>
              <a:t> GmbH / </a:t>
            </a:r>
            <a:r>
              <a:rPr lang="de-DE" dirty="0" err="1" smtClean="0"/>
              <a:t>Erkrather</a:t>
            </a:r>
            <a:r>
              <a:rPr lang="de-DE" dirty="0" smtClean="0"/>
              <a:t> Str. 228a / 40233 Düsseldorf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09780" y="288521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itillium Regular"/>
                <a:cs typeface="Titillium Regular"/>
              </a:rPr>
              <a:t>Content</a:t>
            </a:r>
            <a:endParaRPr lang="de-DE" sz="2200" dirty="0">
              <a:solidFill>
                <a:schemeClr val="tx1">
                  <a:lumMod val="75000"/>
                  <a:lumOff val="25000"/>
                </a:schemeClr>
              </a:solidFill>
              <a:latin typeface="Titillium Regular"/>
              <a:cs typeface="Titillium Regular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09780" y="1131590"/>
            <a:ext cx="714254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de-DE" dirty="0" err="1" smtClean="0">
                <a:latin typeface="Titillium Regular"/>
              </a:rPr>
              <a:t>Introduction</a:t>
            </a:r>
            <a:endParaRPr lang="de-DE" dirty="0" smtClean="0">
              <a:latin typeface="Titillium Regular"/>
            </a:endParaRP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de-DE" dirty="0" smtClean="0">
                <a:latin typeface="Titillium Regular"/>
              </a:rPr>
              <a:t>Basics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de-DE" dirty="0" err="1" smtClean="0">
                <a:latin typeface="Titillium Regular"/>
              </a:rPr>
              <a:t>Methods</a:t>
            </a:r>
            <a:endParaRPr lang="de-DE" dirty="0" smtClean="0">
              <a:latin typeface="Titillium Regular"/>
            </a:endParaRP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de-DE" dirty="0" err="1" smtClean="0">
                <a:latin typeface="Titillium Regular"/>
              </a:rPr>
              <a:t>Classes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and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modules</a:t>
            </a:r>
            <a:endParaRPr lang="de-DE" dirty="0" smtClean="0">
              <a:latin typeface="Titillium Regular"/>
            </a:endParaRP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de-DE" dirty="0" err="1" smtClean="0">
                <a:latin typeface="Titillium Regular"/>
              </a:rPr>
              <a:t>Exceptions</a:t>
            </a:r>
            <a:endParaRPr lang="de-DE" dirty="0" smtClean="0">
              <a:latin typeface="Titillium Regular"/>
            </a:endParaRP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de-DE" dirty="0" smtClean="0">
                <a:latin typeface="Titillium Regular"/>
              </a:rPr>
              <a:t>Ruby </a:t>
            </a:r>
            <a:r>
              <a:rPr lang="de-DE" dirty="0" err="1" smtClean="0">
                <a:latin typeface="Titillium Regular"/>
              </a:rPr>
              <a:t>gems</a:t>
            </a:r>
            <a:endParaRPr lang="de-DE" dirty="0" smtClean="0">
              <a:latin typeface="Titillium Regular"/>
            </a:endParaRP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de-DE" dirty="0" smtClean="0">
                <a:latin typeface="Titillium Regular"/>
              </a:rPr>
              <a:t>Ruby on </a:t>
            </a:r>
            <a:r>
              <a:rPr lang="de-DE" dirty="0" err="1" smtClean="0">
                <a:latin typeface="Titillium Regular"/>
              </a:rPr>
              <a:t>Rails</a:t>
            </a:r>
            <a:endParaRPr lang="de-DE" dirty="0">
              <a:latin typeface="Titillium Regular"/>
            </a:endParaRPr>
          </a:p>
        </p:txBody>
      </p:sp>
    </p:spTree>
    <p:extLst>
      <p:ext uri="{BB962C8B-B14F-4D97-AF65-F5344CB8AC3E}">
        <p14:creationId xmlns:p14="http://schemas.microsoft.com/office/powerpoint/2010/main" val="98683982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FFC010-DE17-2E4F-A3CE-21658994C6EA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9780" y="4741147"/>
            <a:ext cx="5562601" cy="273844"/>
          </a:xfrm>
        </p:spPr>
        <p:txBody>
          <a:bodyPr/>
          <a:lstStyle/>
          <a:p>
            <a:r>
              <a:rPr lang="de-DE" dirty="0" err="1" smtClean="0"/>
              <a:t>appcom</a:t>
            </a:r>
            <a:r>
              <a:rPr lang="de-DE" dirty="0" smtClean="0"/>
              <a:t> </a:t>
            </a:r>
            <a:r>
              <a:rPr lang="de-DE" dirty="0" err="1" smtClean="0"/>
              <a:t>interactive</a:t>
            </a:r>
            <a:r>
              <a:rPr lang="de-DE" dirty="0" smtClean="0"/>
              <a:t> GmbH / </a:t>
            </a:r>
            <a:r>
              <a:rPr lang="de-DE" dirty="0" err="1" smtClean="0"/>
              <a:t>Erkrather</a:t>
            </a:r>
            <a:r>
              <a:rPr lang="de-DE" dirty="0" smtClean="0"/>
              <a:t> Str. 228a / 40233 Düsseldorf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09780" y="288521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Titillium Regular"/>
                <a:cs typeface="Titillium Regular"/>
              </a:rPr>
              <a:t>Introduction</a:t>
            </a:r>
            <a:endParaRPr lang="de-DE" sz="2200" dirty="0">
              <a:solidFill>
                <a:schemeClr val="tx1">
                  <a:lumMod val="75000"/>
                  <a:lumOff val="25000"/>
                </a:schemeClr>
              </a:solidFill>
              <a:latin typeface="Titillium Regular"/>
              <a:cs typeface="Titillium Regular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09780" y="1131590"/>
            <a:ext cx="7142540" cy="26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err="1" smtClean="0">
                <a:latin typeface="Titillium Regular"/>
              </a:rPr>
              <a:t>Created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by</a:t>
            </a:r>
            <a:r>
              <a:rPr lang="de-DE" dirty="0" smtClean="0">
                <a:latin typeface="Titillium Regular"/>
              </a:rPr>
              <a:t> Yukihiro Matsumoto in 1995</a:t>
            </a:r>
          </a:p>
          <a:p>
            <a:pPr marL="342900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smtClean="0">
                <a:latin typeface="Titillium Regular"/>
              </a:rPr>
              <a:t>Dynamic </a:t>
            </a:r>
            <a:r>
              <a:rPr lang="de-DE" dirty="0" err="1" smtClean="0">
                <a:latin typeface="Titillium Regular"/>
              </a:rPr>
              <a:t>programming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language</a:t>
            </a:r>
            <a:endParaRPr lang="de-DE" dirty="0" smtClean="0">
              <a:latin typeface="Titillium Regular"/>
            </a:endParaRPr>
          </a:p>
          <a:p>
            <a:pPr marL="342900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err="1" smtClean="0">
                <a:latin typeface="Titillium Regular"/>
              </a:rPr>
              <a:t>Some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features</a:t>
            </a:r>
            <a:endParaRPr lang="de-DE" dirty="0" smtClean="0">
              <a:latin typeface="Titillium Regular"/>
            </a:endParaRPr>
          </a:p>
          <a:p>
            <a:pPr marL="800100" lvl="1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err="1" smtClean="0">
                <a:latin typeface="Titillium Regular"/>
              </a:rPr>
              <a:t>Garbage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collecting</a:t>
            </a:r>
            <a:endParaRPr lang="de-DE" dirty="0" smtClean="0">
              <a:latin typeface="Titillium Regular"/>
            </a:endParaRPr>
          </a:p>
          <a:p>
            <a:pPr marL="800100" lvl="1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smtClean="0">
                <a:latin typeface="Titillium Regular"/>
              </a:rPr>
              <a:t>(</a:t>
            </a:r>
            <a:r>
              <a:rPr lang="de-DE" dirty="0" err="1" smtClean="0">
                <a:latin typeface="Titillium Regular"/>
              </a:rPr>
              <a:t>almost</a:t>
            </a:r>
            <a:r>
              <a:rPr lang="de-DE" dirty="0" smtClean="0">
                <a:latin typeface="Titillium Regular"/>
              </a:rPr>
              <a:t>) </a:t>
            </a:r>
            <a:r>
              <a:rPr lang="de-DE" dirty="0" err="1" smtClean="0">
                <a:latin typeface="Titillium Regular"/>
              </a:rPr>
              <a:t>everything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is</a:t>
            </a:r>
            <a:r>
              <a:rPr lang="de-DE" dirty="0" smtClean="0">
                <a:latin typeface="Titillium Regular"/>
              </a:rPr>
              <a:t> an </a:t>
            </a:r>
            <a:r>
              <a:rPr lang="de-DE" dirty="0" err="1" smtClean="0">
                <a:latin typeface="Titillium Regular"/>
              </a:rPr>
              <a:t>object</a:t>
            </a:r>
            <a:endParaRPr lang="de-DE" dirty="0" smtClean="0">
              <a:latin typeface="Titillium Regular"/>
            </a:endParaRPr>
          </a:p>
          <a:p>
            <a:pPr marL="800100" lvl="1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err="1" smtClean="0">
                <a:latin typeface="Titillium Regular"/>
              </a:rPr>
              <a:t>Interpreted</a:t>
            </a:r>
            <a:r>
              <a:rPr lang="de-DE" dirty="0" smtClean="0">
                <a:latin typeface="Titillium Regular"/>
              </a:rPr>
              <a:t> (not </a:t>
            </a:r>
            <a:r>
              <a:rPr lang="de-DE" dirty="0" err="1" smtClean="0">
                <a:latin typeface="Titillium Regular"/>
              </a:rPr>
              <a:t>compiled</a:t>
            </a:r>
            <a:r>
              <a:rPr lang="de-DE" dirty="0" smtClean="0">
                <a:latin typeface="Titillium Regular"/>
              </a:rPr>
              <a:t>)</a:t>
            </a:r>
          </a:p>
          <a:p>
            <a:pPr marL="800100" lvl="1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err="1" smtClean="0">
                <a:latin typeface="Titillium Regular"/>
              </a:rPr>
              <a:t>Reflection</a:t>
            </a:r>
            <a:r>
              <a:rPr lang="de-DE" dirty="0" smtClean="0">
                <a:latin typeface="Titillium Regular"/>
              </a:rPr>
              <a:t>/</a:t>
            </a:r>
            <a:r>
              <a:rPr lang="de-DE" dirty="0" err="1" smtClean="0">
                <a:latin typeface="Titillium Regular"/>
              </a:rPr>
              <a:t>Retrospection</a:t>
            </a:r>
            <a:endParaRPr lang="de-DE" dirty="0" smtClean="0">
              <a:latin typeface="Titillium Regular"/>
            </a:endParaRPr>
          </a:p>
          <a:p>
            <a:pPr marL="800100" lvl="1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smtClean="0">
                <a:latin typeface="Titillium Regular"/>
              </a:rPr>
              <a:t>REPL (IRB)</a:t>
            </a:r>
            <a:endParaRPr lang="de-DE" dirty="0">
              <a:latin typeface="Titillium Regular"/>
            </a:endParaRPr>
          </a:p>
        </p:txBody>
      </p:sp>
    </p:spTree>
    <p:extLst>
      <p:ext uri="{BB962C8B-B14F-4D97-AF65-F5344CB8AC3E}">
        <p14:creationId xmlns:p14="http://schemas.microsoft.com/office/powerpoint/2010/main" val="98683982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FFC010-DE17-2E4F-A3CE-21658994C6EA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9780" y="4741147"/>
            <a:ext cx="5562601" cy="273844"/>
          </a:xfrm>
        </p:spPr>
        <p:txBody>
          <a:bodyPr/>
          <a:lstStyle/>
          <a:p>
            <a:r>
              <a:rPr lang="de-DE" dirty="0" err="1" smtClean="0"/>
              <a:t>appcom</a:t>
            </a:r>
            <a:r>
              <a:rPr lang="de-DE" dirty="0" smtClean="0"/>
              <a:t> </a:t>
            </a:r>
            <a:r>
              <a:rPr lang="de-DE" dirty="0" err="1" smtClean="0"/>
              <a:t>interactive</a:t>
            </a:r>
            <a:r>
              <a:rPr lang="de-DE" dirty="0" smtClean="0"/>
              <a:t> GmbH / </a:t>
            </a:r>
            <a:r>
              <a:rPr lang="de-DE" dirty="0" err="1" smtClean="0"/>
              <a:t>Erkrather</a:t>
            </a:r>
            <a:r>
              <a:rPr lang="de-DE" dirty="0" smtClean="0"/>
              <a:t> Str. 228a / 40233 Düsseldorf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09780" y="288521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Titillium Regular"/>
                <a:cs typeface="Titillium Regular"/>
              </a:rPr>
              <a:t>Introduction</a:t>
            </a:r>
            <a:endParaRPr lang="de-DE" sz="2200" dirty="0">
              <a:solidFill>
                <a:schemeClr val="tx1">
                  <a:lumMod val="75000"/>
                  <a:lumOff val="25000"/>
                </a:schemeClr>
              </a:solidFill>
              <a:latin typeface="Titillium Regular"/>
              <a:cs typeface="Titillium Regular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09780" y="1131590"/>
            <a:ext cx="7142540" cy="123110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$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irb</a:t>
            </a:r>
            <a:endParaRPr lang="de-DE" sz="16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puts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„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hello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world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“</a:t>
            </a:r>
          </a:p>
          <a:p>
            <a:pPr marL="342900" indent="-342900">
              <a:spcBef>
                <a:spcPts val="400"/>
              </a:spcBef>
            </a:pP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hello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world</a:t>
            </a:r>
            <a:endParaRPr lang="de-DE" sz="16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=&gt;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nil</a:t>
            </a:r>
            <a:endParaRPr lang="de-DE" sz="1600" dirty="0">
              <a:solidFill>
                <a:schemeClr val="bg1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83982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FFC010-DE17-2E4F-A3CE-21658994C6EA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9780" y="4741147"/>
            <a:ext cx="5562601" cy="273844"/>
          </a:xfrm>
        </p:spPr>
        <p:txBody>
          <a:bodyPr/>
          <a:lstStyle/>
          <a:p>
            <a:r>
              <a:rPr lang="de-DE" dirty="0" err="1" smtClean="0"/>
              <a:t>appcom</a:t>
            </a:r>
            <a:r>
              <a:rPr lang="de-DE" dirty="0" smtClean="0"/>
              <a:t> </a:t>
            </a:r>
            <a:r>
              <a:rPr lang="de-DE" dirty="0" err="1" smtClean="0"/>
              <a:t>interactive</a:t>
            </a:r>
            <a:r>
              <a:rPr lang="de-DE" dirty="0" smtClean="0"/>
              <a:t> GmbH / </a:t>
            </a:r>
            <a:r>
              <a:rPr lang="de-DE" dirty="0" err="1" smtClean="0"/>
              <a:t>Erkrather</a:t>
            </a:r>
            <a:r>
              <a:rPr lang="de-DE" dirty="0" smtClean="0"/>
              <a:t> Str. 228a / 40233 Düsseldorf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09780" y="288521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itillium Regular"/>
                <a:cs typeface="Titillium Regular"/>
              </a:rPr>
              <a:t>Basics - Comments</a:t>
            </a:r>
            <a:endParaRPr lang="de-DE" sz="2200" dirty="0">
              <a:solidFill>
                <a:schemeClr val="tx1">
                  <a:lumMod val="75000"/>
                  <a:lumOff val="25000"/>
                </a:schemeClr>
              </a:solidFill>
              <a:latin typeface="Titillium Regular"/>
              <a:cs typeface="Titillium Regular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51520" y="1131590"/>
            <a:ext cx="7142540" cy="21236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puts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„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hello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world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“ #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this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is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the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hello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world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program</a:t>
            </a:r>
            <a:endParaRPr lang="de-DE" sz="16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marL="342900" indent="-342900">
              <a:spcBef>
                <a:spcPts val="400"/>
              </a:spcBef>
            </a:pP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hello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world</a:t>
            </a:r>
            <a:endParaRPr lang="de-DE" sz="16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=&gt;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nil</a:t>
            </a:r>
            <a:endParaRPr lang="de-DE" sz="16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=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begin</a:t>
            </a:r>
            <a:endParaRPr lang="de-DE" sz="16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This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is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a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multi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line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comment</a:t>
            </a:r>
            <a:endParaRPr lang="de-DE" sz="16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=end</a:t>
            </a:r>
          </a:p>
          <a:p>
            <a:pPr marL="342900" indent="-342900">
              <a:spcBef>
                <a:spcPts val="400"/>
              </a:spcBef>
              <a:buFont typeface="Symbol"/>
              <a:buChar char="Þ"/>
            </a:pPr>
            <a:endParaRPr lang="de-DE" sz="1600" dirty="0">
              <a:solidFill>
                <a:schemeClr val="bg1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83982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FFC010-DE17-2E4F-A3CE-21658994C6EA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9780" y="4741147"/>
            <a:ext cx="5562601" cy="273844"/>
          </a:xfrm>
        </p:spPr>
        <p:txBody>
          <a:bodyPr/>
          <a:lstStyle/>
          <a:p>
            <a:r>
              <a:rPr lang="de-DE" dirty="0" err="1" smtClean="0"/>
              <a:t>appcom</a:t>
            </a:r>
            <a:r>
              <a:rPr lang="de-DE" dirty="0" smtClean="0"/>
              <a:t> </a:t>
            </a:r>
            <a:r>
              <a:rPr lang="de-DE" dirty="0" err="1" smtClean="0"/>
              <a:t>interactive</a:t>
            </a:r>
            <a:r>
              <a:rPr lang="de-DE" dirty="0" smtClean="0"/>
              <a:t> GmbH / </a:t>
            </a:r>
            <a:r>
              <a:rPr lang="de-DE" dirty="0" err="1" smtClean="0"/>
              <a:t>Erkrather</a:t>
            </a:r>
            <a:r>
              <a:rPr lang="de-DE" dirty="0" smtClean="0"/>
              <a:t> Str. 228a / 40233 Düsseldorf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09780" y="288521"/>
            <a:ext cx="2614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itillium Regular"/>
                <a:cs typeface="Titillium Regular"/>
              </a:rPr>
              <a:t>Basics - Numbers</a:t>
            </a:r>
            <a:endParaRPr lang="de-DE" sz="2200" dirty="0">
              <a:solidFill>
                <a:schemeClr val="tx1">
                  <a:lumMod val="75000"/>
                  <a:lumOff val="25000"/>
                </a:schemeClr>
              </a:solidFill>
              <a:latin typeface="Titillium Regular"/>
              <a:cs typeface="Titillium Regular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51520" y="1131590"/>
            <a:ext cx="7142540" cy="18261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42 #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decimal</a:t>
            </a:r>
            <a:endParaRPr lang="de-DE" sz="16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0x2a # hex</a:t>
            </a:r>
          </a:p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0052 #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oct</a:t>
            </a:r>
            <a:endParaRPr lang="de-DE" sz="16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0b101010 #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binary</a:t>
            </a:r>
            <a:endParaRPr lang="de-DE" sz="16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42.class</a:t>
            </a:r>
          </a:p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3.upto(10) { |i|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puts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i }</a:t>
            </a:r>
            <a:endParaRPr lang="de-DE" sz="16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51520" y="3507854"/>
            <a:ext cx="714254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smtClean="0">
                <a:latin typeface="Titillium Regular"/>
              </a:rPr>
              <a:t>Numbers </a:t>
            </a:r>
            <a:r>
              <a:rPr lang="de-DE" dirty="0" err="1" smtClean="0">
                <a:latin typeface="Titillium Regular"/>
              </a:rPr>
              <a:t>are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objects</a:t>
            </a:r>
            <a:endParaRPr lang="de-DE" dirty="0" smtClean="0">
              <a:latin typeface="Titillium Regular"/>
            </a:endParaRPr>
          </a:p>
          <a:p>
            <a:pPr marL="342900" indent="-342900">
              <a:spcBef>
                <a:spcPts val="400"/>
              </a:spcBef>
              <a:buFont typeface="Symbol"/>
              <a:buChar char="Þ"/>
            </a:pPr>
            <a:r>
              <a:rPr lang="de-DE" dirty="0" err="1" smtClean="0">
                <a:latin typeface="Titillium Regular"/>
              </a:rPr>
              <a:t>We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can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use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methods</a:t>
            </a:r>
            <a:r>
              <a:rPr lang="de-DE" dirty="0" smtClean="0">
                <a:latin typeface="Titillium Regular"/>
              </a:rPr>
              <a:t> on </a:t>
            </a:r>
            <a:r>
              <a:rPr lang="de-DE" dirty="0" err="1" smtClean="0">
                <a:latin typeface="Titillium Regular"/>
              </a:rPr>
              <a:t>numbers</a:t>
            </a:r>
            <a:endParaRPr lang="de-DE" dirty="0" smtClean="0">
              <a:latin typeface="Titillium Regular"/>
            </a:endParaRPr>
          </a:p>
          <a:p>
            <a:pPr marL="342900" indent="-342900">
              <a:spcBef>
                <a:spcPts val="400"/>
              </a:spcBef>
            </a:pPr>
            <a:endParaRPr lang="de-DE" dirty="0" smtClean="0">
              <a:latin typeface="Titillium Regular"/>
            </a:endParaRPr>
          </a:p>
          <a:p>
            <a:pPr marL="342900" indent="-342900">
              <a:spcBef>
                <a:spcPts val="400"/>
              </a:spcBef>
              <a:buFont typeface="Arial" charset="0"/>
              <a:buChar char="•"/>
            </a:pPr>
            <a:endParaRPr lang="de-DE" dirty="0">
              <a:latin typeface="Titillium Regular"/>
            </a:endParaRPr>
          </a:p>
        </p:txBody>
      </p:sp>
    </p:spTree>
    <p:extLst>
      <p:ext uri="{BB962C8B-B14F-4D97-AF65-F5344CB8AC3E}">
        <p14:creationId xmlns:p14="http://schemas.microsoft.com/office/powerpoint/2010/main" val="98683982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FFC010-DE17-2E4F-A3CE-21658994C6EA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9780" y="4741147"/>
            <a:ext cx="5562601" cy="273844"/>
          </a:xfrm>
        </p:spPr>
        <p:txBody>
          <a:bodyPr/>
          <a:lstStyle/>
          <a:p>
            <a:r>
              <a:rPr lang="de-DE" dirty="0" err="1" smtClean="0"/>
              <a:t>appcom</a:t>
            </a:r>
            <a:r>
              <a:rPr lang="de-DE" dirty="0" smtClean="0"/>
              <a:t> </a:t>
            </a:r>
            <a:r>
              <a:rPr lang="de-DE" dirty="0" err="1" smtClean="0"/>
              <a:t>interactive</a:t>
            </a:r>
            <a:r>
              <a:rPr lang="de-DE" dirty="0" smtClean="0"/>
              <a:t> GmbH / </a:t>
            </a:r>
            <a:r>
              <a:rPr lang="de-DE" dirty="0" err="1" smtClean="0"/>
              <a:t>Erkrather</a:t>
            </a:r>
            <a:r>
              <a:rPr lang="de-DE" dirty="0" smtClean="0"/>
              <a:t> Str. 228a / 40233 Düsseldorf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09780" y="288521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itillium Regular"/>
                <a:cs typeface="Titillium Regular"/>
              </a:rPr>
              <a:t>Basics - String</a:t>
            </a:r>
            <a:endParaRPr lang="de-DE" sz="2200" dirty="0">
              <a:solidFill>
                <a:schemeClr val="tx1">
                  <a:lumMod val="75000"/>
                  <a:lumOff val="25000"/>
                </a:schemeClr>
              </a:solidFill>
              <a:latin typeface="Titillium Regular"/>
              <a:cs typeface="Titillium Regular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51520" y="1131590"/>
            <a:ext cx="7142540" cy="123110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“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hello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world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“</a:t>
            </a:r>
          </a:p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‘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hello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world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‘</a:t>
            </a:r>
          </a:p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“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hello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#{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name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},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nice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to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meet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you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“</a:t>
            </a:r>
          </a:p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str = “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hello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“ + “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world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“ &lt;&lt; “!“</a:t>
            </a:r>
            <a:endParaRPr lang="de-DE" sz="16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51520" y="2769964"/>
            <a:ext cx="7142540" cy="1682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err="1" smtClean="0">
                <a:latin typeface="Titillium Regular"/>
              </a:rPr>
              <a:t>Backslash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only</a:t>
            </a:r>
            <a:r>
              <a:rPr lang="de-DE" dirty="0" smtClean="0">
                <a:latin typeface="Titillium Regular"/>
              </a:rPr>
              <a:t> in “-type </a:t>
            </a:r>
            <a:r>
              <a:rPr lang="de-DE" dirty="0" err="1" smtClean="0">
                <a:latin typeface="Titillium Regular"/>
              </a:rPr>
              <a:t>string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interpreted</a:t>
            </a:r>
            <a:endParaRPr lang="de-DE" dirty="0" smtClean="0">
              <a:latin typeface="Titillium Regular"/>
            </a:endParaRPr>
          </a:p>
          <a:p>
            <a:pPr marL="342900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err="1" smtClean="0">
                <a:latin typeface="Titillium Regular"/>
              </a:rPr>
              <a:t>Use</a:t>
            </a:r>
            <a:r>
              <a:rPr lang="de-DE" dirty="0" smtClean="0">
                <a:latin typeface="Titillium Regular"/>
              </a:rPr>
              <a:t> ‘-type </a:t>
            </a:r>
            <a:r>
              <a:rPr lang="de-DE" dirty="0" err="1" smtClean="0">
                <a:latin typeface="Titillium Regular"/>
              </a:rPr>
              <a:t>strings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whenever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you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can</a:t>
            </a:r>
            <a:endParaRPr lang="de-DE" dirty="0" smtClean="0">
              <a:latin typeface="Titillium Regular"/>
            </a:endParaRPr>
          </a:p>
          <a:p>
            <a:pPr marL="342900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err="1" smtClean="0">
                <a:latin typeface="Titillium Regular"/>
              </a:rPr>
              <a:t>Many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convenient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methods</a:t>
            </a:r>
            <a:endParaRPr lang="de-DE" dirty="0" smtClean="0">
              <a:latin typeface="Titillium Regular"/>
            </a:endParaRPr>
          </a:p>
          <a:p>
            <a:pPr marL="800100" lvl="1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smtClean="0">
                <a:latin typeface="Titillium Regular"/>
              </a:rPr>
              <a:t>e.g. </a:t>
            </a:r>
            <a:r>
              <a:rPr lang="de-DE" dirty="0" err="1" smtClean="0">
                <a:latin typeface="Titillium Regular"/>
              </a:rPr>
              <a:t>split</a:t>
            </a:r>
            <a:r>
              <a:rPr lang="de-DE" dirty="0" smtClean="0">
                <a:latin typeface="Titillium Regular"/>
              </a:rPr>
              <a:t>, </a:t>
            </a:r>
            <a:r>
              <a:rPr lang="de-DE" dirty="0" err="1" smtClean="0">
                <a:latin typeface="Titillium Regular"/>
              </a:rPr>
              <a:t>count</a:t>
            </a:r>
            <a:r>
              <a:rPr lang="de-DE" dirty="0" smtClean="0">
                <a:latin typeface="Titillium Regular"/>
              </a:rPr>
              <a:t>, </a:t>
            </a:r>
            <a:r>
              <a:rPr lang="de-DE" dirty="0" err="1" smtClean="0">
                <a:latin typeface="Titillium Regular"/>
              </a:rPr>
              <a:t>delete</a:t>
            </a:r>
            <a:r>
              <a:rPr lang="de-DE" dirty="0" smtClean="0">
                <a:latin typeface="Titillium Regular"/>
              </a:rPr>
              <a:t>, [ ], …</a:t>
            </a:r>
          </a:p>
          <a:p>
            <a:pPr marL="342900" indent="-342900">
              <a:spcBef>
                <a:spcPts val="400"/>
              </a:spcBef>
              <a:buFont typeface="Arial" charset="0"/>
              <a:buChar char="•"/>
            </a:pPr>
            <a:endParaRPr lang="de-DE" dirty="0">
              <a:latin typeface="Titillium Regular"/>
            </a:endParaRPr>
          </a:p>
        </p:txBody>
      </p:sp>
    </p:spTree>
    <p:extLst>
      <p:ext uri="{BB962C8B-B14F-4D97-AF65-F5344CB8AC3E}">
        <p14:creationId xmlns:p14="http://schemas.microsoft.com/office/powerpoint/2010/main" val="98683982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FFC010-DE17-2E4F-A3CE-21658994C6EA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9780" y="4741147"/>
            <a:ext cx="5562601" cy="273844"/>
          </a:xfrm>
        </p:spPr>
        <p:txBody>
          <a:bodyPr/>
          <a:lstStyle/>
          <a:p>
            <a:r>
              <a:rPr lang="de-DE" dirty="0" err="1" smtClean="0"/>
              <a:t>appcom</a:t>
            </a:r>
            <a:r>
              <a:rPr lang="de-DE" dirty="0" smtClean="0"/>
              <a:t> </a:t>
            </a:r>
            <a:r>
              <a:rPr lang="de-DE" dirty="0" err="1" smtClean="0"/>
              <a:t>interactive</a:t>
            </a:r>
            <a:r>
              <a:rPr lang="de-DE" dirty="0" smtClean="0"/>
              <a:t> GmbH / </a:t>
            </a:r>
            <a:r>
              <a:rPr lang="de-DE" dirty="0" err="1" smtClean="0"/>
              <a:t>Erkrather</a:t>
            </a:r>
            <a:r>
              <a:rPr lang="de-DE" dirty="0" smtClean="0"/>
              <a:t> Str. 228a / 40233 Düsseldorf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09780" y="288521"/>
            <a:ext cx="2273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itillium Regular"/>
                <a:cs typeface="Titillium Regular"/>
              </a:rPr>
              <a:t>Basics - Range</a:t>
            </a:r>
            <a:endParaRPr lang="de-DE" sz="2200" dirty="0">
              <a:solidFill>
                <a:schemeClr val="tx1">
                  <a:lumMod val="75000"/>
                  <a:lumOff val="25000"/>
                </a:schemeClr>
              </a:solidFill>
              <a:latin typeface="Titillium Regular"/>
              <a:cs typeface="Titillium Regular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51520" y="1131590"/>
            <a:ext cx="7142540" cy="15286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(1..10) # =&gt; 1, 2, 3, 4, 5, 6, 7, 8, 9, 10</a:t>
            </a:r>
          </a:p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(1...10) # =&gt; 1, 2, 3, 4, 5, 6, 7, 8, 9</a:t>
            </a:r>
          </a:p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(‘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a‘..‘z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‘) #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alphabet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of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downcased</a:t>
            </a: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characters</a:t>
            </a:r>
            <a:endParaRPr lang="de-DE" sz="16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(1..10) === 2.5 #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true</a:t>
            </a:r>
            <a:endParaRPr lang="de-DE" sz="16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marL="342900" indent="-342900">
              <a:spcBef>
                <a:spcPts val="400"/>
              </a:spcBef>
            </a:pPr>
            <a:r>
              <a:rPr lang="de-DE" sz="1600" dirty="0" smtClean="0">
                <a:solidFill>
                  <a:schemeClr val="bg1"/>
                </a:solidFill>
                <a:latin typeface="Lucida Console" pitchFamily="49" charset="0"/>
              </a:rPr>
              <a:t>&gt; (1..10) === 42 # </a:t>
            </a:r>
            <a:r>
              <a:rPr lang="de-DE" sz="1600" dirty="0" err="1" smtClean="0">
                <a:solidFill>
                  <a:schemeClr val="bg1"/>
                </a:solidFill>
                <a:latin typeface="Lucida Console" pitchFamily="49" charset="0"/>
              </a:rPr>
              <a:t>false</a:t>
            </a:r>
            <a:endParaRPr lang="de-DE" sz="16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51520" y="3049478"/>
            <a:ext cx="7142540" cy="102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smtClean="0">
                <a:latin typeface="Titillium Regular"/>
              </a:rPr>
              <a:t>Array </a:t>
            </a:r>
            <a:r>
              <a:rPr lang="de-DE" dirty="0" err="1" smtClean="0">
                <a:latin typeface="Titillium Regular"/>
              </a:rPr>
              <a:t>like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object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to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define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ranges</a:t>
            </a:r>
            <a:r>
              <a:rPr lang="de-DE" dirty="0" smtClean="0">
                <a:latin typeface="Titillium Regular"/>
              </a:rPr>
              <a:t>	</a:t>
            </a:r>
          </a:p>
          <a:p>
            <a:pPr marL="342900" indent="-342900">
              <a:spcBef>
                <a:spcPts val="400"/>
              </a:spcBef>
              <a:buFont typeface="Arial" charset="0"/>
              <a:buChar char="•"/>
            </a:pPr>
            <a:r>
              <a:rPr lang="de-DE" dirty="0" err="1" smtClean="0">
                <a:latin typeface="Titillium Regular"/>
              </a:rPr>
              <a:t>Example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of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beautiful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ruby</a:t>
            </a:r>
            <a:r>
              <a:rPr lang="de-DE" dirty="0" smtClean="0">
                <a:latin typeface="Titillium Regular"/>
              </a:rPr>
              <a:t> </a:t>
            </a:r>
            <a:r>
              <a:rPr lang="de-DE" dirty="0" err="1" smtClean="0">
                <a:latin typeface="Titillium Regular"/>
              </a:rPr>
              <a:t>syntax</a:t>
            </a:r>
            <a:endParaRPr lang="de-DE" dirty="0" smtClean="0">
              <a:latin typeface="Titillium Regular"/>
            </a:endParaRPr>
          </a:p>
          <a:p>
            <a:pPr marL="342900" indent="-342900">
              <a:spcBef>
                <a:spcPts val="400"/>
              </a:spcBef>
              <a:buFont typeface="Arial" charset="0"/>
              <a:buChar char="•"/>
            </a:pPr>
            <a:endParaRPr lang="de-DE" dirty="0">
              <a:latin typeface="Titillium Regular"/>
            </a:endParaRPr>
          </a:p>
        </p:txBody>
      </p:sp>
    </p:spTree>
    <p:extLst>
      <p:ext uri="{BB962C8B-B14F-4D97-AF65-F5344CB8AC3E}">
        <p14:creationId xmlns:p14="http://schemas.microsoft.com/office/powerpoint/2010/main" val="98683982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597</Words>
  <Application>Microsoft Macintosh PowerPoint</Application>
  <PresentationFormat>Bildschirmpräsentation (16:9)</PresentationFormat>
  <Paragraphs>106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Manager>Lukas Czarnecki</Manager>
  <Company>appcom interactive GmbH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Czarnecki</dc:creator>
  <cp:lastModifiedBy>Stefan Neidig</cp:lastModifiedBy>
  <cp:revision>692</cp:revision>
  <dcterms:created xsi:type="dcterms:W3CDTF">2013-07-24T09:09:38Z</dcterms:created>
  <dcterms:modified xsi:type="dcterms:W3CDTF">2015-10-23T06:31:27Z</dcterms:modified>
</cp:coreProperties>
</file>