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6" r:id="rId3"/>
    <p:sldId id="304" r:id="rId4"/>
    <p:sldId id="357" r:id="rId5"/>
    <p:sldId id="358" r:id="rId6"/>
    <p:sldId id="359" r:id="rId7"/>
    <p:sldId id="360" r:id="rId8"/>
    <p:sldId id="361" r:id="rId9"/>
    <p:sldId id="362" r:id="rId10"/>
    <p:sldId id="363" r:id="rId1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10043"/>
    <a:srgbClr val="0060A5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9" autoAdjust="0"/>
    <p:restoredTop sz="94666" autoAdjust="0"/>
  </p:normalViewPr>
  <p:slideViewPr>
    <p:cSldViewPr snapToObjects="1">
      <p:cViewPr>
        <p:scale>
          <a:sx n="125" d="100"/>
          <a:sy n="125" d="100"/>
        </p:scale>
        <p:origin x="-78" y="-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56A54-2605-A247-81D8-41E2D367714D}" type="datetimeFigureOut">
              <a:rPr lang="de-DE" smtClean="0"/>
              <a:pPr/>
              <a:t>21.10.2015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B377-4B42-6743-8563-377EB99C5E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47612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FBC86-85CC-B34D-BB56-DDE331AAC5E7}" type="datetimeFigureOut">
              <a:rPr lang="de-DE" smtClean="0"/>
              <a:pPr/>
              <a:t>21.10.2015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D127-255F-E14F-A5A1-07F11B1D8D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13108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649932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B92A9D3-29F9-7448-AE96-EDAD86D49C22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60664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41C1C-8495-9D4D-8E62-D040A74A825A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69724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7248988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0D269C-91C3-1D46-B57E-2C0CC77715C4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101382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BAE581-DD91-8144-857A-B28BB3F521E5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05255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013FFD-805C-E743-81EE-BB7C76DFCF3B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82248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42A93A0-0DFF-BC43-8DC4-6CAF9B09243D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0255404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D58FDD-DDC3-A44A-ADF8-CF9561013635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0"/>
            <a:ext cx="2630796" cy="23357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627666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1099D5E-9155-0E49-9280-C43C1452F59B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826831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1BAEA-3E92-A241-A10C-5AC932D87E24}" type="datetime1">
              <a:rPr lang="en-US" smtClean="0"/>
              <a:pPr/>
              <a:t>10/21/2015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90049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396893" y="0"/>
            <a:ext cx="804462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/>
          <p:cNvSpPr/>
          <p:nvPr userDrawn="1"/>
        </p:nvSpPr>
        <p:spPr>
          <a:xfrm rot="16200000">
            <a:off x="4286248" y="1024660"/>
            <a:ext cx="5166593" cy="307108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43113"/>
            <a:ext cx="5652610" cy="243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Bild 3" descr="appcom_aufzug_logo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60253" y="302839"/>
            <a:ext cx="1197638" cy="5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920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2000" b="0" i="0" kern="1200">
          <a:solidFill>
            <a:schemeClr val="bg1"/>
          </a:solidFill>
          <a:latin typeface="TitilliumText25L 1 wt"/>
          <a:ea typeface="+mj-ea"/>
          <a:cs typeface="TitilliumText25L 1 wt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4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2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1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05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05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553200" y="4729808"/>
            <a:ext cx="2133600" cy="273844"/>
          </a:xfrm>
        </p:spPr>
        <p:txBody>
          <a:bodyPr/>
          <a:lstStyle/>
          <a:p>
            <a:fld id="{57FFC010-DE17-2E4F-A3CE-21658994C6EA}" type="slidenum">
              <a:rPr lang="de-DE" smtClean="0">
                <a:solidFill>
                  <a:schemeClr val="bg1"/>
                </a:solidFill>
              </a:rPr>
              <a:pPr/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Bild 4" descr="wallpaper.jp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55340" cy="5143500"/>
          </a:xfrm>
          <a:prstGeom prst="rect">
            <a:avLst/>
          </a:prstGeom>
        </p:spPr>
      </p:pic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75236" y="4718469"/>
            <a:ext cx="5562601" cy="273844"/>
          </a:xfrm>
        </p:spPr>
        <p:txBody>
          <a:bodyPr/>
          <a:lstStyle/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appcom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interactive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GmbH /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Erkrather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Str. 228a / 40233 Düsseldorf</a:t>
            </a:r>
            <a:endParaRPr lang="de-DE" dirty="0">
              <a:solidFill>
                <a:schemeClr val="bg1">
                  <a:lumMod val="85000"/>
                </a:schemeClr>
              </a:solidFill>
              <a:latin typeface="TitilliumText22L 600 wt"/>
              <a:cs typeface="TitilliumText22L 600 wt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38955" y="3409619"/>
            <a:ext cx="3848755" cy="128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TitilliumText25L 1 wt"/>
                <a:ea typeface="+mj-ea"/>
                <a:cs typeface="TitilliumText25L 1 wt"/>
              </a:defRPr>
            </a:lvl1pPr>
          </a:lstStyle>
          <a:p>
            <a:pPr algn="l">
              <a:lnSpc>
                <a:spcPct val="90000"/>
              </a:lnSpc>
            </a:pPr>
            <a:r>
              <a:rPr lang="de-DE" sz="3200" dirty="0" err="1" smtClean="0">
                <a:latin typeface="Titillium Regular"/>
                <a:cs typeface="Titillium Regular"/>
              </a:rPr>
              <a:t>appcom</a:t>
            </a:r>
            <a:r>
              <a:rPr lang="de-DE" sz="3200" dirty="0" smtClean="0">
                <a:latin typeface="Titillium Regular"/>
                <a:cs typeface="Titillium Regular"/>
              </a:rPr>
              <a:t/>
            </a:r>
            <a:br>
              <a:rPr lang="de-DE" sz="3200" dirty="0" smtClean="0">
                <a:latin typeface="Titillium Regular"/>
                <a:cs typeface="Titillium Regular"/>
              </a:rPr>
            </a:br>
            <a:r>
              <a:rPr lang="de-DE" sz="800" dirty="0" smtClean="0">
                <a:latin typeface="Titillium Regular"/>
                <a:cs typeface="Titillium Regular"/>
              </a:rPr>
              <a:t/>
            </a:r>
            <a:br>
              <a:rPr lang="de-DE" sz="800" dirty="0" smtClean="0">
                <a:latin typeface="Titillium Regular"/>
                <a:cs typeface="Titillium Regular"/>
              </a:rPr>
            </a:br>
            <a:r>
              <a:rPr lang="de-DE" sz="800" dirty="0" smtClean="0">
                <a:latin typeface="Titillium Regular"/>
                <a:cs typeface="Titillium Regular"/>
              </a:rPr>
              <a:t> </a:t>
            </a:r>
            <a:r>
              <a:rPr lang="de-DE" sz="1400" dirty="0" err="1" smtClean="0">
                <a:latin typeface="Titillium Regular"/>
                <a:cs typeface="Titillium Regular"/>
              </a:rPr>
              <a:t>Subtitle</a:t>
            </a:r>
            <a:endParaRPr lang="de-DE" sz="1400" dirty="0">
              <a:latin typeface="Titillium Regular"/>
              <a:cs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292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Symbol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9335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: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symbol“.object_id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some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variant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value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: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symbol.object_id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some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constant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value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2337916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Symbols </a:t>
            </a:r>
            <a:r>
              <a:rPr lang="de-DE" dirty="0" err="1" smtClean="0">
                <a:latin typeface="Titillium Regular"/>
              </a:rPr>
              <a:t>are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unique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to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Share </a:t>
            </a:r>
            <a:r>
              <a:rPr lang="de-DE" dirty="0" err="1" smtClean="0">
                <a:latin typeface="Titillium Regular"/>
              </a:rPr>
              <a:t>the</a:t>
            </a:r>
            <a:r>
              <a:rPr lang="de-DE" dirty="0" smtClean="0">
                <a:latin typeface="Titillium Regular"/>
              </a:rPr>
              <a:t> same </a:t>
            </a:r>
            <a:r>
              <a:rPr lang="de-DE" dirty="0" err="1" smtClean="0">
                <a:latin typeface="Titillium Regular"/>
              </a:rPr>
              <a:t>address</a:t>
            </a:r>
            <a:r>
              <a:rPr lang="de-DE" dirty="0" smtClean="0">
                <a:latin typeface="Titillium Regular"/>
              </a:rPr>
              <a:t> in </a:t>
            </a:r>
            <a:r>
              <a:rPr lang="de-DE" dirty="0" err="1" smtClean="0">
                <a:latin typeface="Titillium Regular"/>
              </a:rPr>
              <a:t>memory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Good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for</a:t>
            </a:r>
            <a:r>
              <a:rPr lang="de-DE" dirty="0" smtClean="0">
                <a:latin typeface="Titillium Regular"/>
              </a:rPr>
              <a:t> „</a:t>
            </a:r>
            <a:r>
              <a:rPr lang="de-DE" dirty="0" err="1" smtClean="0">
                <a:latin typeface="Titillium Regular"/>
              </a:rPr>
              <a:t>instance-less</a:t>
            </a:r>
            <a:r>
              <a:rPr lang="de-DE" dirty="0" smtClean="0">
                <a:latin typeface="Titillium Regular"/>
              </a:rPr>
              <a:t>“ </a:t>
            </a:r>
            <a:r>
              <a:rPr lang="de-DE" dirty="0" err="1" smtClean="0">
                <a:latin typeface="Titillium Regular"/>
              </a:rPr>
              <a:t>comparison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keys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 17" descr="basic_futureX_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294641" y="0"/>
            <a:ext cx="9503031" cy="51435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48640" y="4741147"/>
            <a:ext cx="2133600" cy="273844"/>
          </a:xfrm>
        </p:spPr>
        <p:txBody>
          <a:bodyPr/>
          <a:lstStyle/>
          <a:p>
            <a:fld id="{57FFC010-DE17-2E4F-A3CE-21658994C6EA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2" name="Gruppierung 11"/>
          <p:cNvGrpSpPr/>
          <p:nvPr/>
        </p:nvGrpSpPr>
        <p:grpSpPr>
          <a:xfrm>
            <a:off x="1987885" y="1593778"/>
            <a:ext cx="4781852" cy="1509642"/>
            <a:chOff x="870285" y="1582233"/>
            <a:chExt cx="4781852" cy="1509642"/>
          </a:xfrm>
        </p:grpSpPr>
        <p:pic>
          <p:nvPicPr>
            <p:cNvPr id="13" name="Bild 12" descr="appcom_aufzug_logo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536870" y="1582233"/>
              <a:ext cx="3067050" cy="1498097"/>
            </a:xfrm>
            <a:prstGeom prst="rect">
              <a:avLst/>
            </a:prstGeom>
          </p:spPr>
        </p:pic>
        <p:pic>
          <p:nvPicPr>
            <p:cNvPr id="14" name="Bild 13" descr="appcom_aufzug_logo.eps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49690"/>
            <a:stretch/>
          </p:blipFill>
          <p:spPr>
            <a:xfrm>
              <a:off x="870285" y="1593778"/>
              <a:ext cx="1543050" cy="1498097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883432" y="2625943"/>
              <a:ext cx="1656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i</a:t>
              </a:r>
              <a:r>
                <a:rPr lang="de-DE" sz="1600" dirty="0" err="1" smtClean="0"/>
                <a:t>nteractive</a:t>
              </a:r>
              <a:r>
                <a:rPr lang="de-DE" sz="1600" dirty="0" smtClean="0"/>
                <a:t> GmbH</a:t>
              </a:r>
              <a:endParaRPr lang="de-DE" sz="16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044305" y="2625943"/>
              <a:ext cx="1607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m</a:t>
              </a:r>
              <a:r>
                <a:rPr lang="de-DE" sz="1600" dirty="0" err="1" smtClean="0"/>
                <a:t>arketing</a:t>
              </a:r>
              <a:r>
                <a:rPr lang="de-DE" sz="1600" dirty="0" smtClean="0"/>
                <a:t> GmbH</a:t>
              </a:r>
              <a:endParaRPr lang="de-DE" sz="1600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186345" y="3811408"/>
            <a:ext cx="875792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440</a:t>
            </a:r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erfolgreiche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Projekte            </a:t>
            </a:r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18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Mitarbeiter            </a:t>
            </a:r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4,5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Jahren aktiv</a:t>
            </a:r>
          </a:p>
        </p:txBody>
      </p:sp>
    </p:spTree>
    <p:extLst>
      <p:ext uri="{BB962C8B-B14F-4D97-AF65-F5344CB8AC3E}">
        <p14:creationId xmlns:p14="http://schemas.microsoft.com/office/powerpoint/2010/main" xmlns="" val="12688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Content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Introduction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smtClean="0">
                <a:latin typeface="Titillium Regular"/>
              </a:rPr>
              <a:t>Basics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Methods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Classes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and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modules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Exceptions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Created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by</a:t>
            </a:r>
            <a:r>
              <a:rPr lang="de-DE" dirty="0" smtClean="0">
                <a:latin typeface="Titillium Regular"/>
              </a:rPr>
              <a:t> Yukihiro Matsumoto in 1995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Dynamic </a:t>
            </a:r>
            <a:r>
              <a:rPr lang="de-DE" dirty="0" err="1" smtClean="0">
                <a:latin typeface="Titillium Regular"/>
              </a:rPr>
              <a:t>programming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language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Some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features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Garbage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collecting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(</a:t>
            </a:r>
            <a:r>
              <a:rPr lang="de-DE" dirty="0" err="1" smtClean="0">
                <a:latin typeface="Titillium Regular"/>
              </a:rPr>
              <a:t>almost</a:t>
            </a:r>
            <a:r>
              <a:rPr lang="de-DE" dirty="0" smtClean="0">
                <a:latin typeface="Titillium Regular"/>
              </a:rPr>
              <a:t>) </a:t>
            </a:r>
            <a:r>
              <a:rPr lang="de-DE" dirty="0" err="1" smtClean="0">
                <a:latin typeface="Titillium Regular"/>
              </a:rPr>
              <a:t>everything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is</a:t>
            </a:r>
            <a:r>
              <a:rPr lang="de-DE" dirty="0" smtClean="0">
                <a:latin typeface="Titillium Regular"/>
              </a:rPr>
              <a:t> an </a:t>
            </a:r>
            <a:r>
              <a:rPr lang="de-DE" dirty="0" err="1" smtClean="0">
                <a:latin typeface="Titillium Regular"/>
              </a:rPr>
              <a:t>object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Interpreted</a:t>
            </a:r>
            <a:r>
              <a:rPr lang="de-DE" dirty="0" smtClean="0">
                <a:latin typeface="Titillium Regular"/>
              </a:rPr>
              <a:t> (not </a:t>
            </a:r>
            <a:r>
              <a:rPr lang="de-DE" dirty="0" err="1" smtClean="0">
                <a:latin typeface="Titillium Regular"/>
              </a:rPr>
              <a:t>compiled</a:t>
            </a:r>
            <a:r>
              <a:rPr lang="de-DE" dirty="0" smtClean="0">
                <a:latin typeface="Titillium Regular"/>
              </a:rPr>
              <a:t>)</a:t>
            </a: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Reflection</a:t>
            </a:r>
            <a:r>
              <a:rPr lang="de-DE" dirty="0" smtClean="0">
                <a:latin typeface="Titillium Regular"/>
              </a:rPr>
              <a:t>/</a:t>
            </a:r>
            <a:r>
              <a:rPr lang="de-DE" dirty="0" err="1" smtClean="0">
                <a:latin typeface="Titillium Regular"/>
              </a:rPr>
              <a:t>Retrospection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REPL (IRB)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irb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„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- Comments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„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program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=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begin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a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multi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line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comment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=end</a:t>
            </a:r>
          </a:p>
          <a:p>
            <a:pPr marL="342900" indent="-342900">
              <a:spcBef>
                <a:spcPts val="400"/>
              </a:spcBef>
              <a:buFont typeface="Symbol"/>
              <a:buChar char="Þ"/>
            </a:pP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Numbers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8261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42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decimal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0x2a # hex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0052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oct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0b101010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binary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42.class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3.upto(10) { |i|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i }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3507854"/>
            <a:ext cx="714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Numbers </a:t>
            </a:r>
            <a:r>
              <a:rPr lang="de-DE" dirty="0" err="1" smtClean="0">
                <a:latin typeface="Titillium Regular"/>
              </a:rPr>
              <a:t>are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objects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Symbol"/>
              <a:buChar char="Þ"/>
            </a:pPr>
            <a:r>
              <a:rPr lang="de-DE" dirty="0" err="1" smtClean="0">
                <a:latin typeface="Titillium Regular"/>
              </a:rPr>
              <a:t>We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can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use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methods</a:t>
            </a:r>
            <a:r>
              <a:rPr lang="de-DE" dirty="0" smtClean="0">
                <a:latin typeface="Titillium Regular"/>
              </a:rPr>
              <a:t> on </a:t>
            </a:r>
            <a:r>
              <a:rPr lang="de-DE" dirty="0" err="1" smtClean="0">
                <a:latin typeface="Titillium Regular"/>
              </a:rPr>
              <a:t>numbers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</a:pP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String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‘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#{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name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},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nice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meet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you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str =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“ +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 &lt;&lt; “!“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2769964"/>
            <a:ext cx="714254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Backslash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only</a:t>
            </a:r>
            <a:r>
              <a:rPr lang="de-DE" dirty="0" smtClean="0">
                <a:latin typeface="Titillium Regular"/>
              </a:rPr>
              <a:t> in “-type </a:t>
            </a:r>
            <a:r>
              <a:rPr lang="de-DE" dirty="0" err="1" smtClean="0">
                <a:latin typeface="Titillium Regular"/>
              </a:rPr>
              <a:t>string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interpreted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Use</a:t>
            </a:r>
            <a:r>
              <a:rPr lang="de-DE" dirty="0" smtClean="0">
                <a:latin typeface="Titillium Regular"/>
              </a:rPr>
              <a:t> ‘-type </a:t>
            </a:r>
            <a:r>
              <a:rPr lang="de-DE" dirty="0" err="1" smtClean="0">
                <a:latin typeface="Titillium Regular"/>
              </a:rPr>
              <a:t>strings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whenever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you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can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Many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convenient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methods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e.g. </a:t>
            </a:r>
            <a:r>
              <a:rPr lang="de-DE" dirty="0" err="1" smtClean="0">
                <a:latin typeface="Titillium Regular"/>
              </a:rPr>
              <a:t>split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count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delete</a:t>
            </a:r>
            <a:r>
              <a:rPr lang="de-DE" dirty="0" smtClean="0">
                <a:latin typeface="Titillium Regular"/>
              </a:rPr>
              <a:t>, [ ], …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Range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5286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# =&gt; 1, 2, 3, 4, 5, 6, 7, 8, 9, 10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(1...10) # =&gt; 1, 2, 3, 4, 5, 6, 7, 8, 9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(‘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a‘..‘z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‘)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alphabet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downcased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characters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=== 2.5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true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=== 42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false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3049478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Array </a:t>
            </a:r>
            <a:r>
              <a:rPr lang="de-DE" dirty="0" err="1" smtClean="0">
                <a:latin typeface="Titillium Regular"/>
              </a:rPr>
              <a:t>like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object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to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define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ranges</a:t>
            </a:r>
            <a:r>
              <a:rPr lang="de-DE" dirty="0" smtClean="0">
                <a:latin typeface="Titillium Regular"/>
              </a:rPr>
              <a:t>	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Example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of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beautiful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syntax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83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Bildschirmpräsentation (16:9)</PresentationFormat>
  <Paragraphs>83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Manager>Lukas Czarnecki</Manager>
  <Company>appcom interactive GmbH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Czarnecki</dc:creator>
  <cp:lastModifiedBy>das heck</cp:lastModifiedBy>
  <cp:revision>689</cp:revision>
  <dcterms:created xsi:type="dcterms:W3CDTF">2013-07-24T09:09:38Z</dcterms:created>
  <dcterms:modified xsi:type="dcterms:W3CDTF">2015-10-21T18:39:32Z</dcterms:modified>
</cp:coreProperties>
</file>