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66" d="100"/>
          <a:sy n="66" d="100"/>
        </p:scale>
        <p:origin x="2832" y="32"/>
      </p:cViewPr>
      <p:guideLst>
        <p:guide orient="horz" pos="312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077284"/>
            <a:ext cx="5829300" cy="2123369"/>
          </a:xfrm>
        </p:spPr>
        <p:txBody>
          <a:bodyPr/>
          <a:lstStyle/>
          <a:p>
            <a:r>
              <a:rPr lang="en-US"/>
              <a:t>Click to edit Master title style</a:t>
            </a:r>
          </a:p>
        </p:txBody>
      </p:sp>
      <p:sp>
        <p:nvSpPr>
          <p:cNvPr id="3" name="Subtitl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729037" y="529697"/>
            <a:ext cx="1157288" cy="11268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57176" y="529697"/>
            <a:ext cx="3357563" cy="11268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6365522"/>
            <a:ext cx="5829300" cy="1967442"/>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735" y="4198589"/>
            <a:ext cx="5829300" cy="2166936"/>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B2106FF-3511-46BC-A318-6C9642C43246}" type="datetimeFigureOut">
              <a:rPr lang="en-US" smtClean="0"/>
              <a:t>7/16/2024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57177"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628902" y="3081868"/>
            <a:ext cx="2257425" cy="871590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B2106FF-3511-46BC-A318-6C9642C43246}"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96699"/>
            <a:ext cx="6172200" cy="1651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2"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2"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3771"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3771"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B2106FF-3511-46BC-A318-6C9642C43246}" type="datetimeFigureOut">
              <a:rPr lang="en-US" smtClean="0"/>
              <a:t>7/16/2024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B2106FF-3511-46BC-A318-6C9642C43246}" type="datetimeFigureOut">
              <a:rPr lang="en-US" smtClean="0"/>
              <a:t>7/16/2024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106FF-3511-46BC-A318-6C9642C43246}" type="datetimeFigureOut">
              <a:rPr lang="en-US" smtClean="0"/>
              <a:t>7/16/2024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2" y="394406"/>
            <a:ext cx="2256235" cy="167851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9" y="394409"/>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2" y="2072925"/>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106FF-3511-46BC-A318-6C9642C43246}"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934202"/>
            <a:ext cx="4114800" cy="818622"/>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752824"/>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B2106FF-3511-46BC-A318-6C9642C43246}" type="datetimeFigureOut">
              <a:rPr lang="en-US" smtClean="0"/>
              <a:t>7/16/2024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8A23CD9-CA2C-4669-8072-C59CB308B4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42900" y="2311403"/>
            <a:ext cx="6172200" cy="653750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42900" y="9181398"/>
            <a:ext cx="1600200" cy="527402"/>
          </a:xfrm>
          <a:prstGeom prst="rect">
            <a:avLst/>
          </a:prstGeom>
        </p:spPr>
        <p:txBody>
          <a:bodyPr vert="horz" lIns="91440" tIns="45720" rIns="91440" bIns="45720" rtlCol="0" anchor="ctr"/>
          <a:lstStyle>
            <a:lvl1pPr algn="l">
              <a:defRPr sz="1200">
                <a:solidFill>
                  <a:schemeClr val="tx1">
                    <a:tint val="75000"/>
                  </a:schemeClr>
                </a:solidFill>
              </a:defRPr>
            </a:lvl1pPr>
          </a:lstStyle>
          <a:p>
            <a:fld id="{FB2106FF-3511-46BC-A318-6C9642C43246}" type="datetimeFigureOut">
              <a:rPr lang="en-US" smtClean="0"/>
              <a:t>7/16/2024</a:t>
            </a:fld>
            <a:endParaRPr lang="en-US"/>
          </a:p>
        </p:txBody>
      </p:sp>
      <p:sp>
        <p:nvSpPr>
          <p:cNvPr id="5" name="Footer Placeholder 4"/>
          <p:cNvSpPr>
            <a:spLocks noGrp="1"/>
          </p:cNvSpPr>
          <p:nvPr>
            <p:ph type="ftr" sz="quarter" idx="3"/>
          </p:nvPr>
        </p:nvSpPr>
        <p:spPr>
          <a:xfrm>
            <a:off x="2343150" y="9181398"/>
            <a:ext cx="2171700" cy="527402"/>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9181398"/>
            <a:ext cx="1600200" cy="527402"/>
          </a:xfrm>
          <a:prstGeom prst="rect">
            <a:avLst/>
          </a:prstGeom>
        </p:spPr>
        <p:txBody>
          <a:bodyPr vert="horz" lIns="91440" tIns="45720" rIns="91440" bIns="45720" rtlCol="0" anchor="ctr"/>
          <a:lstStyle>
            <a:lvl1pPr algn="r">
              <a:defRPr sz="1200">
                <a:solidFill>
                  <a:schemeClr val="tx1">
                    <a:tint val="75000"/>
                  </a:schemeClr>
                </a:solidFill>
              </a:defRPr>
            </a:lvl1pPr>
          </a:lstStyle>
          <a:p>
            <a:fld id="{98A23CD9-CA2C-4669-8072-C59CB308B4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581FE2-939B-F7C0-6AAF-6418EC301A6D}"/>
              </a:ext>
            </a:extLst>
          </p:cNvPr>
          <p:cNvSpPr/>
          <p:nvPr/>
        </p:nvSpPr>
        <p:spPr>
          <a:xfrm>
            <a:off x="0" y="9128760"/>
            <a:ext cx="6858000" cy="777240"/>
          </a:xfrm>
          <a:prstGeom prst="rect">
            <a:avLst/>
          </a:prstGeom>
          <a:solidFill>
            <a:srgbClr val="F68B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3E183E0-6D24-8B7E-2A5C-3EE064106518}"/>
              </a:ext>
            </a:extLst>
          </p:cNvPr>
          <p:cNvSpPr txBox="1"/>
          <p:nvPr/>
        </p:nvSpPr>
        <p:spPr>
          <a:xfrm>
            <a:off x="152400" y="9371186"/>
            <a:ext cx="3962400" cy="292388"/>
          </a:xfrm>
          <a:prstGeom prst="rect">
            <a:avLst/>
          </a:prstGeom>
          <a:noFill/>
        </p:spPr>
        <p:txBody>
          <a:bodyPr wrap="square" rtlCol="0">
            <a:spAutoFit/>
          </a:bodyPr>
          <a:lstStyle/>
          <a:p>
            <a:r>
              <a:rPr lang="en-US" sz="1280" b="1" dirty="0">
                <a:solidFill>
                  <a:schemeClr val="bg1"/>
                </a:solidFill>
                <a:latin typeface="Verdana" panose="020B0604030504040204" pitchFamily="34" charset="0"/>
                <a:ea typeface="Verdana" panose="020B0604030504040204" pitchFamily="34" charset="0"/>
              </a:rPr>
              <a:t>NUS SOC Summer </a:t>
            </a:r>
            <a:r>
              <a:rPr lang="en-US" sz="1280" b="1">
                <a:solidFill>
                  <a:schemeClr val="bg1"/>
                </a:solidFill>
                <a:latin typeface="Verdana" panose="020B0604030504040204" pitchFamily="34" charset="0"/>
                <a:ea typeface="Verdana" panose="020B0604030504040204" pitchFamily="34" charset="0"/>
              </a:rPr>
              <a:t>Workshop 2024</a:t>
            </a:r>
            <a:endParaRPr lang="en-US" sz="1280" b="1" dirty="0">
              <a:solidFill>
                <a:schemeClr val="bg1"/>
              </a:solidFill>
              <a:latin typeface="Verdana" panose="020B0604030504040204" pitchFamily="34" charset="0"/>
              <a:ea typeface="Verdana" panose="020B0604030504040204" pitchFamily="34" charset="0"/>
            </a:endParaRPr>
          </a:p>
        </p:txBody>
      </p:sp>
      <p:pic>
        <p:nvPicPr>
          <p:cNvPr id="4" name="Picture 3" descr="A close-up of a logo&#10;&#10;Description automatically generated">
            <a:extLst>
              <a:ext uri="{FF2B5EF4-FFF2-40B4-BE49-F238E27FC236}">
                <a16:creationId xmlns:a16="http://schemas.microsoft.com/office/drawing/2014/main" id="{9D9F0D89-AF42-4B94-F6CA-26B23249F3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25656" y="9255763"/>
            <a:ext cx="1832344" cy="523234"/>
          </a:xfrm>
          <a:prstGeom prst="rect">
            <a:avLst/>
          </a:prstGeom>
        </p:spPr>
      </p:pic>
      <p:pic>
        <p:nvPicPr>
          <p:cNvPr id="6" name="Picture 5">
            <a:extLst>
              <a:ext uri="{FF2B5EF4-FFF2-40B4-BE49-F238E27FC236}">
                <a16:creationId xmlns:a16="http://schemas.microsoft.com/office/drawing/2014/main" id="{80114C13-CF49-AAA2-F326-87B4A03C1BCE}"/>
              </a:ext>
            </a:extLst>
          </p:cNvPr>
          <p:cNvPicPr>
            <a:picLocks noChangeAspect="1"/>
          </p:cNvPicPr>
          <p:nvPr/>
        </p:nvPicPr>
        <p:blipFill>
          <a:blip r:embed="rId3"/>
          <a:stretch>
            <a:fillRect/>
          </a:stretch>
        </p:blipFill>
        <p:spPr>
          <a:xfrm>
            <a:off x="-1" y="0"/>
            <a:ext cx="6934201" cy="9128760"/>
          </a:xfrm>
          <a:prstGeom prst="rect">
            <a:avLst/>
          </a:prstGeom>
        </p:spPr>
      </p:pic>
      <p:sp>
        <p:nvSpPr>
          <p:cNvPr id="8" name="Rectangle 7">
            <a:extLst>
              <a:ext uri="{FF2B5EF4-FFF2-40B4-BE49-F238E27FC236}">
                <a16:creationId xmlns:a16="http://schemas.microsoft.com/office/drawing/2014/main" id="{712F8FBA-77A0-2F2C-2765-0501FF6E46D7}"/>
              </a:ext>
            </a:extLst>
          </p:cNvPr>
          <p:cNvSpPr/>
          <p:nvPr/>
        </p:nvSpPr>
        <p:spPr>
          <a:xfrm>
            <a:off x="8467" y="242426"/>
            <a:ext cx="6942667" cy="1323439"/>
          </a:xfrm>
          <a:prstGeom prst="rect">
            <a:avLst/>
          </a:prstGeom>
          <a:noFill/>
        </p:spPr>
        <p:txBody>
          <a:bodyPr wrap="square" lIns="91440" tIns="45720" rIns="91440" bIns="45720">
            <a:spAutoFit/>
          </a:bodyPr>
          <a:lstStyle/>
          <a:p>
            <a:pPr algn="ctr"/>
            <a:r>
              <a:rPr lang="en-GB"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P</a:t>
            </a:r>
            <a:r>
              <a:rPr lang="en-US" altLang="zh-CN" sz="4000" b="1" cap="none" spc="0"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redicting</a:t>
            </a:r>
            <a:r>
              <a:rPr lang="en-US"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 2024 Paris Olympics Men’s 100m</a:t>
            </a:r>
            <a:endParaRPr lang="en-GB" altLang="zh-CN" sz="40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endParaRPr>
          </a:p>
        </p:txBody>
      </p:sp>
      <p:sp>
        <p:nvSpPr>
          <p:cNvPr id="10" name="TextBox 9">
            <a:extLst>
              <a:ext uri="{FF2B5EF4-FFF2-40B4-BE49-F238E27FC236}">
                <a16:creationId xmlns:a16="http://schemas.microsoft.com/office/drawing/2014/main" id="{B950D501-0FE8-B22D-FA6B-E4D0D6CCC582}"/>
              </a:ext>
            </a:extLst>
          </p:cNvPr>
          <p:cNvSpPr txBox="1"/>
          <p:nvPr/>
        </p:nvSpPr>
        <p:spPr>
          <a:xfrm>
            <a:off x="6053668" y="8266986"/>
            <a:ext cx="876299" cy="861774"/>
          </a:xfrm>
          <a:prstGeom prst="rect">
            <a:avLst/>
          </a:prstGeom>
          <a:solidFill>
            <a:schemeClr val="bg1">
              <a:alpha val="40000"/>
            </a:schemeClr>
          </a:solidFill>
          <a:ln>
            <a:noFill/>
          </a:ln>
        </p:spPr>
        <p:txBody>
          <a:bodyPr wrap="square" rtlCol="0">
            <a:spAutoFit/>
          </a:bodyPr>
          <a:lstStyle/>
          <a:p>
            <a:r>
              <a:rPr lang="en-US" altLang="zh-CN" sz="1000" dirty="0">
                <a:solidFill>
                  <a:schemeClr val="tx2">
                    <a:lumMod val="50000"/>
                  </a:schemeClr>
                </a:solidFill>
              </a:rPr>
              <a:t>Group3:</a:t>
            </a:r>
          </a:p>
          <a:p>
            <a:r>
              <a:rPr lang="en-US" altLang="zh-CN" sz="1000" dirty="0" err="1">
                <a:solidFill>
                  <a:schemeClr val="tx2">
                    <a:lumMod val="50000"/>
                  </a:schemeClr>
                </a:solidFill>
              </a:rPr>
              <a:t>Youyao</a:t>
            </a:r>
            <a:r>
              <a:rPr lang="en-US" altLang="zh-CN" sz="1000" dirty="0">
                <a:solidFill>
                  <a:schemeClr val="tx2">
                    <a:lumMod val="50000"/>
                  </a:schemeClr>
                </a:solidFill>
              </a:rPr>
              <a:t> Gao</a:t>
            </a:r>
          </a:p>
          <a:p>
            <a:r>
              <a:rPr lang="en-US" altLang="zh-CN" sz="1000" dirty="0">
                <a:solidFill>
                  <a:schemeClr val="tx2">
                    <a:lumMod val="50000"/>
                  </a:schemeClr>
                </a:solidFill>
              </a:rPr>
              <a:t>Yu Liang</a:t>
            </a:r>
          </a:p>
          <a:p>
            <a:r>
              <a:rPr lang="en-US" altLang="zh-CN" sz="1000" dirty="0" err="1">
                <a:solidFill>
                  <a:schemeClr val="tx2">
                    <a:lumMod val="50000"/>
                  </a:schemeClr>
                </a:solidFill>
              </a:rPr>
              <a:t>Haosong</a:t>
            </a:r>
            <a:r>
              <a:rPr lang="en-US" altLang="zh-CN" sz="1000" dirty="0">
                <a:solidFill>
                  <a:schemeClr val="tx2">
                    <a:lumMod val="50000"/>
                  </a:schemeClr>
                </a:solidFill>
              </a:rPr>
              <a:t> Sun</a:t>
            </a:r>
            <a:endParaRPr lang="zh-CN" altLang="en-US" sz="1000" dirty="0">
              <a:solidFill>
                <a:schemeClr val="tx2">
                  <a:lumMod val="50000"/>
                </a:schemeClr>
              </a:solidFill>
            </a:endParaRPr>
          </a:p>
          <a:p>
            <a:r>
              <a:rPr lang="en-US" altLang="zh-CN" sz="1000" dirty="0">
                <a:solidFill>
                  <a:schemeClr val="tx2">
                    <a:lumMod val="50000"/>
                  </a:schemeClr>
                </a:solidFill>
              </a:rPr>
              <a:t>Xinyi Zeng</a:t>
            </a:r>
          </a:p>
        </p:txBody>
      </p:sp>
      <p:pic>
        <p:nvPicPr>
          <p:cNvPr id="7" name="Picture 6" descr="A diagram of different colored lines&#10;&#10;Description automatically generated">
            <a:extLst>
              <a:ext uri="{FF2B5EF4-FFF2-40B4-BE49-F238E27FC236}">
                <a16:creationId xmlns:a16="http://schemas.microsoft.com/office/drawing/2014/main" id="{81BEC7F3-2374-A5C6-E1F2-B9225E594EC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866" y="5715000"/>
            <a:ext cx="2048934" cy="1235370"/>
          </a:xfrm>
          <a:prstGeom prst="rect">
            <a:avLst/>
          </a:prstGeom>
        </p:spPr>
      </p:pic>
      <p:sp>
        <p:nvSpPr>
          <p:cNvPr id="11" name="TextBox 10">
            <a:extLst>
              <a:ext uri="{FF2B5EF4-FFF2-40B4-BE49-F238E27FC236}">
                <a16:creationId xmlns:a16="http://schemas.microsoft.com/office/drawing/2014/main" id="{ED116D78-E4EC-52DD-E28E-F2D464957000}"/>
              </a:ext>
            </a:extLst>
          </p:cNvPr>
          <p:cNvSpPr txBox="1"/>
          <p:nvPr/>
        </p:nvSpPr>
        <p:spPr>
          <a:xfrm>
            <a:off x="160866" y="6963070"/>
            <a:ext cx="2048934" cy="2185214"/>
          </a:xfrm>
          <a:prstGeom prst="rect">
            <a:avLst/>
          </a:prstGeom>
          <a:solidFill>
            <a:schemeClr val="bg1">
              <a:alpha val="40000"/>
            </a:schemeClr>
          </a:solidFill>
        </p:spPr>
        <p:txBody>
          <a:bodyPr wrap="square">
            <a:spAutoFit/>
          </a:bodyPr>
          <a:lstStyle/>
          <a:p>
            <a:r>
              <a:rPr lang="en-US" altLang="zh-CN" sz="800" dirty="0">
                <a:solidFill>
                  <a:schemeClr val="tx2">
                    <a:lumMod val="50000"/>
                  </a:schemeClr>
                </a:solidFill>
              </a:rPr>
              <a:t>This ROC curve chart shows the performance of multiple features in a binary classification model. The horizontal axis represents idiosyncrasy, and the vertical axis represents sensitivity. Each curve represents the idiosyncrasy and sensitivity of a feature at various thresholds. The closer the curve is to the top left corner, the better the classification performance of that feature. For example, Nat, efficiency mean, Mark var, and Years to Olympics can effectively distinguish between positive and negative samples, while Mark mean and current match ranking mean may still be useful in some cases but might need to be combined with other features or optimized through feature engineering.</a:t>
            </a:r>
            <a:endParaRPr lang="zh-CN" altLang="en-US" sz="800" dirty="0">
              <a:solidFill>
                <a:schemeClr val="tx2">
                  <a:lumMod val="50000"/>
                </a:schemeClr>
              </a:solidFill>
            </a:endParaRPr>
          </a:p>
        </p:txBody>
      </p:sp>
      <p:sp>
        <p:nvSpPr>
          <p:cNvPr id="9" name="TextBox 8">
            <a:extLst>
              <a:ext uri="{FF2B5EF4-FFF2-40B4-BE49-F238E27FC236}">
                <a16:creationId xmlns:a16="http://schemas.microsoft.com/office/drawing/2014/main" id="{0133BCEC-666D-BF54-9829-A0331D9AAE23}"/>
              </a:ext>
            </a:extLst>
          </p:cNvPr>
          <p:cNvSpPr txBox="1"/>
          <p:nvPr/>
        </p:nvSpPr>
        <p:spPr>
          <a:xfrm>
            <a:off x="304800" y="1556930"/>
            <a:ext cx="2666153" cy="707886"/>
          </a:xfrm>
          <a:prstGeom prst="rect">
            <a:avLst/>
          </a:prstGeom>
          <a:solidFill>
            <a:schemeClr val="bg1">
              <a:alpha val="40000"/>
            </a:schemeClr>
          </a:solidFill>
        </p:spPr>
        <p:txBody>
          <a:bodyPr wrap="square">
            <a:spAutoFit/>
          </a:bodyPr>
          <a:lstStyle/>
          <a:p>
            <a:pPr algn="just"/>
            <a:r>
              <a:rPr lang="en-US" altLang="zh-CN" sz="800" b="1" dirty="0">
                <a:solidFill>
                  <a:schemeClr val="tx2">
                    <a:lumMod val="50000"/>
                  </a:schemeClr>
                </a:solidFill>
              </a:rPr>
              <a:t>Hypothesis:</a:t>
            </a:r>
            <a:endParaRPr lang="zh-CN" altLang="zh-CN" sz="800" b="1" dirty="0">
              <a:solidFill>
                <a:schemeClr val="tx2">
                  <a:lumMod val="50000"/>
                </a:schemeClr>
              </a:solidFill>
            </a:endParaRPr>
          </a:p>
          <a:p>
            <a:pPr algn="just"/>
            <a:r>
              <a:rPr lang="en-US" altLang="zh-CN" sz="800" dirty="0">
                <a:solidFill>
                  <a:schemeClr val="tx2">
                    <a:lumMod val="50000"/>
                  </a:schemeClr>
                </a:solidFill>
              </a:rPr>
              <a:t>Whether an athlete reaches the final is determined by the form (performance) of the previous four years of competition, ignoring the effects of possible missed plays and opponent specificity in the actual Olympic competition.</a:t>
            </a:r>
            <a:endParaRPr lang="zh-CN" altLang="zh-CN" sz="800" dirty="0">
              <a:solidFill>
                <a:schemeClr val="tx2">
                  <a:lumMod val="50000"/>
                </a:schemeClr>
              </a:solidFill>
            </a:endParaRPr>
          </a:p>
        </p:txBody>
      </p:sp>
      <p:sp>
        <p:nvSpPr>
          <p:cNvPr id="13" name="TextBox 12">
            <a:extLst>
              <a:ext uri="{FF2B5EF4-FFF2-40B4-BE49-F238E27FC236}">
                <a16:creationId xmlns:a16="http://schemas.microsoft.com/office/drawing/2014/main" id="{0876D1E4-ADA5-9D95-3872-FDA7717050DC}"/>
              </a:ext>
            </a:extLst>
          </p:cNvPr>
          <p:cNvSpPr txBox="1"/>
          <p:nvPr/>
        </p:nvSpPr>
        <p:spPr>
          <a:xfrm>
            <a:off x="2391834" y="7939488"/>
            <a:ext cx="3475566" cy="1200329"/>
          </a:xfrm>
          <a:prstGeom prst="rect">
            <a:avLst/>
          </a:prstGeom>
          <a:solidFill>
            <a:schemeClr val="bg1">
              <a:alpha val="40000"/>
            </a:schemeClr>
          </a:solidFill>
        </p:spPr>
        <p:txBody>
          <a:bodyPr wrap="square">
            <a:spAutoFit/>
          </a:bodyPr>
          <a:lstStyle/>
          <a:p>
            <a:r>
              <a:rPr lang="en-US" altLang="zh-CN" sz="800" dirty="0">
                <a:solidFill>
                  <a:schemeClr val="tx2">
                    <a:lumMod val="50000"/>
                  </a:schemeClr>
                </a:solidFill>
              </a:rPr>
              <a:t>This table presents the correlation coefficients between various features related to Olympic Ranking and Finalist Weight. The coefficients are shown along with their significance levels, indicated by asterisks where *** denotes significance at the 1% level, ** at the 5% level, and * at the 10% level. For example, Olympic Ranking and Finalist Weight have a strong positive correlation (0.893) with high statistical significance (***). Other notable correlations include Average Net Result mean (0.282) and Mark mean (0.319) with Olympic Ranking, both significant at the 1% level. This data suggests significant relationships between these features and the dependent variables.</a:t>
            </a:r>
            <a:endParaRPr lang="zh-CN" altLang="en-US" sz="800" dirty="0">
              <a:solidFill>
                <a:schemeClr val="tx2">
                  <a:lumMod val="50000"/>
                </a:schemeClr>
              </a:solidFill>
            </a:endParaRPr>
          </a:p>
        </p:txBody>
      </p:sp>
      <p:pic>
        <p:nvPicPr>
          <p:cNvPr id="14" name="图片 2" descr="2a40d8b01ec532ba3ac903ad1acbafb">
            <a:extLst>
              <a:ext uri="{FF2B5EF4-FFF2-40B4-BE49-F238E27FC236}">
                <a16:creationId xmlns:a16="http://schemas.microsoft.com/office/drawing/2014/main" id="{BA410A7D-20FC-25BC-CDD7-2489718CB214}"/>
              </a:ext>
            </a:extLst>
          </p:cNvPr>
          <p:cNvPicPr>
            <a:picLocks noChangeAspect="1"/>
          </p:cNvPicPr>
          <p:nvPr/>
        </p:nvPicPr>
        <p:blipFill>
          <a:blip r:embed="rId5"/>
          <a:stretch>
            <a:fillRect/>
          </a:stretch>
        </p:blipFill>
        <p:spPr>
          <a:xfrm>
            <a:off x="2381250" y="6705600"/>
            <a:ext cx="3467099" cy="1254459"/>
          </a:xfrm>
          <a:prstGeom prst="rect">
            <a:avLst/>
          </a:prstGeom>
        </p:spPr>
      </p:pic>
      <p:sp>
        <p:nvSpPr>
          <p:cNvPr id="16" name="TextBox 15">
            <a:extLst>
              <a:ext uri="{FF2B5EF4-FFF2-40B4-BE49-F238E27FC236}">
                <a16:creationId xmlns:a16="http://schemas.microsoft.com/office/drawing/2014/main" id="{23EFAE39-CA08-1090-AFA7-FC3A17C9049D}"/>
              </a:ext>
            </a:extLst>
          </p:cNvPr>
          <p:cNvSpPr txBox="1"/>
          <p:nvPr/>
        </p:nvSpPr>
        <p:spPr>
          <a:xfrm>
            <a:off x="304800" y="2554512"/>
            <a:ext cx="1209884" cy="1692771"/>
          </a:xfrm>
          <a:prstGeom prst="rect">
            <a:avLst/>
          </a:prstGeom>
          <a:solidFill>
            <a:schemeClr val="bg1">
              <a:alpha val="40000"/>
            </a:schemeClr>
          </a:solidFill>
        </p:spPr>
        <p:txBody>
          <a:bodyPr wrap="square">
            <a:spAutoFit/>
          </a:bodyPr>
          <a:lstStyle/>
          <a:p>
            <a:pPr algn="just"/>
            <a:r>
              <a:rPr lang="en-US" altLang="zh-CN" sz="800" b="1">
                <a:solidFill>
                  <a:schemeClr val="tx2">
                    <a:lumMod val="50000"/>
                  </a:schemeClr>
                </a:solidFill>
              </a:rPr>
              <a:t>Influencing Factors:</a:t>
            </a:r>
            <a:endParaRPr lang="zh-CN" altLang="zh-CN" sz="800" b="1">
              <a:solidFill>
                <a:schemeClr val="tx2">
                  <a:lumMod val="50000"/>
                </a:schemeClr>
              </a:solidFill>
            </a:endParaRPr>
          </a:p>
          <a:p>
            <a:pPr algn="just"/>
            <a:r>
              <a:rPr lang="en-US" altLang="zh-CN" sz="800">
                <a:solidFill>
                  <a:schemeClr val="tx2">
                    <a:lumMod val="50000"/>
                  </a:schemeClr>
                </a:solidFill>
              </a:rPr>
              <a:t>Age at event</a:t>
            </a:r>
            <a:endParaRPr lang="zh-CN" altLang="zh-CN" sz="800">
              <a:solidFill>
                <a:schemeClr val="tx2">
                  <a:lumMod val="50000"/>
                </a:schemeClr>
              </a:solidFill>
            </a:endParaRPr>
          </a:p>
          <a:p>
            <a:pPr algn="just"/>
            <a:r>
              <a:rPr lang="en-US" altLang="zh-CN" sz="800">
                <a:solidFill>
                  <a:schemeClr val="tx2">
                    <a:lumMod val="50000"/>
                  </a:schemeClr>
                </a:solidFill>
              </a:rPr>
              <a:t>Average Net Result mean</a:t>
            </a:r>
            <a:endParaRPr lang="zh-CN" altLang="zh-CN" sz="800">
              <a:solidFill>
                <a:schemeClr val="tx2">
                  <a:lumMod val="50000"/>
                </a:schemeClr>
              </a:solidFill>
            </a:endParaRPr>
          </a:p>
          <a:p>
            <a:pPr algn="just"/>
            <a:r>
              <a:rPr lang="en-US" altLang="zh-CN" sz="800">
                <a:solidFill>
                  <a:schemeClr val="tx2">
                    <a:lumMod val="50000"/>
                  </a:schemeClr>
                </a:solidFill>
              </a:rPr>
              <a:t>Mean mark</a:t>
            </a:r>
            <a:endParaRPr lang="zh-CN" altLang="zh-CN" sz="800">
              <a:solidFill>
                <a:schemeClr val="tx2">
                  <a:lumMod val="50000"/>
                </a:schemeClr>
              </a:solidFill>
            </a:endParaRPr>
          </a:p>
          <a:p>
            <a:pPr algn="just"/>
            <a:r>
              <a:rPr lang="en-US" altLang="zh-CN" sz="800">
                <a:solidFill>
                  <a:schemeClr val="tx2">
                    <a:lumMod val="50000"/>
                  </a:schemeClr>
                </a:solidFill>
              </a:rPr>
              <a:t>Best mark(min)</a:t>
            </a:r>
            <a:endParaRPr lang="zh-CN" altLang="zh-CN" sz="800">
              <a:solidFill>
                <a:schemeClr val="tx2">
                  <a:lumMod val="50000"/>
                </a:schemeClr>
              </a:solidFill>
            </a:endParaRPr>
          </a:p>
          <a:p>
            <a:pPr algn="just"/>
            <a:r>
              <a:rPr lang="en-US" altLang="zh-CN" sz="800">
                <a:solidFill>
                  <a:schemeClr val="tx2">
                    <a:lumMod val="50000"/>
                  </a:schemeClr>
                </a:solidFill>
              </a:rPr>
              <a:t>Variance of the mark</a:t>
            </a:r>
            <a:endParaRPr lang="zh-CN" altLang="zh-CN" sz="800">
              <a:solidFill>
                <a:schemeClr val="tx2">
                  <a:lumMod val="50000"/>
                </a:schemeClr>
              </a:solidFill>
            </a:endParaRPr>
          </a:p>
          <a:p>
            <a:pPr algn="just"/>
            <a:r>
              <a:rPr lang="en-US" altLang="zh-CN" sz="800">
                <a:solidFill>
                  <a:schemeClr val="tx2">
                    <a:lumMod val="50000"/>
                  </a:schemeClr>
                </a:solidFill>
              </a:rPr>
              <a:t>Mean match ranking</a:t>
            </a:r>
            <a:endParaRPr lang="zh-CN" altLang="zh-CN" sz="800">
              <a:solidFill>
                <a:schemeClr val="tx2">
                  <a:lumMod val="50000"/>
                </a:schemeClr>
              </a:solidFill>
            </a:endParaRPr>
          </a:p>
          <a:p>
            <a:pPr algn="just"/>
            <a:r>
              <a:rPr lang="en-US" altLang="zh-CN" sz="800">
                <a:solidFill>
                  <a:schemeClr val="tx2">
                    <a:lumMod val="50000"/>
                  </a:schemeClr>
                </a:solidFill>
              </a:rPr>
              <a:t>Best match ranking(min)</a:t>
            </a:r>
            <a:endParaRPr lang="zh-CN" altLang="zh-CN" sz="800">
              <a:solidFill>
                <a:schemeClr val="tx2">
                  <a:lumMod val="50000"/>
                </a:schemeClr>
              </a:solidFill>
            </a:endParaRPr>
          </a:p>
          <a:p>
            <a:pPr algn="just"/>
            <a:r>
              <a:rPr lang="en-US" altLang="zh-CN" sz="800">
                <a:solidFill>
                  <a:schemeClr val="tx2">
                    <a:lumMod val="50000"/>
                  </a:schemeClr>
                </a:solidFill>
              </a:rPr>
              <a:t>Average Rank mean</a:t>
            </a:r>
            <a:endParaRPr lang="zh-CN" altLang="zh-CN" sz="800">
              <a:solidFill>
                <a:schemeClr val="tx2">
                  <a:lumMod val="50000"/>
                </a:schemeClr>
              </a:solidFill>
            </a:endParaRPr>
          </a:p>
          <a:p>
            <a:pPr algn="just"/>
            <a:r>
              <a:rPr lang="en-US" altLang="zh-CN" sz="800">
                <a:solidFill>
                  <a:schemeClr val="tx2">
                    <a:lumMod val="50000"/>
                  </a:schemeClr>
                </a:solidFill>
              </a:rPr>
              <a:t>Mean efficiency</a:t>
            </a:r>
            <a:endParaRPr lang="zh-CN" altLang="zh-CN" sz="800">
              <a:solidFill>
                <a:schemeClr val="tx2">
                  <a:lumMod val="50000"/>
                </a:schemeClr>
              </a:solidFill>
            </a:endParaRPr>
          </a:p>
          <a:p>
            <a:pPr algn="just"/>
            <a:r>
              <a:rPr lang="en-US" altLang="zh-CN" sz="800">
                <a:solidFill>
                  <a:schemeClr val="tx2">
                    <a:lumMod val="50000"/>
                  </a:schemeClr>
                </a:solidFill>
              </a:rPr>
              <a:t>Nation Score</a:t>
            </a:r>
            <a:endParaRPr lang="zh-CN" altLang="zh-CN" sz="800">
              <a:solidFill>
                <a:schemeClr val="tx2">
                  <a:lumMod val="50000"/>
                </a:schemeClr>
              </a:solidFill>
            </a:endParaRPr>
          </a:p>
          <a:p>
            <a:pPr algn="just"/>
            <a:r>
              <a:rPr lang="en-US" altLang="zh-CN" sz="800">
                <a:solidFill>
                  <a:schemeClr val="tx2">
                    <a:lumMod val="50000"/>
                  </a:schemeClr>
                </a:solidFill>
              </a:rPr>
              <a:t>Years to Olympics</a:t>
            </a:r>
            <a:endParaRPr lang="zh-CN" altLang="zh-CN" sz="800" dirty="0">
              <a:solidFill>
                <a:schemeClr val="tx2">
                  <a:lumMod val="50000"/>
                </a:schemeClr>
              </a:solidFill>
            </a:endParaRPr>
          </a:p>
        </p:txBody>
      </p:sp>
      <p:sp>
        <p:nvSpPr>
          <p:cNvPr id="18" name="TextBox 17">
            <a:extLst>
              <a:ext uri="{FF2B5EF4-FFF2-40B4-BE49-F238E27FC236}">
                <a16:creationId xmlns:a16="http://schemas.microsoft.com/office/drawing/2014/main" id="{0237170B-61B4-EC53-598A-9A058B502E30}"/>
              </a:ext>
            </a:extLst>
          </p:cNvPr>
          <p:cNvSpPr txBox="1"/>
          <p:nvPr/>
        </p:nvSpPr>
        <p:spPr>
          <a:xfrm>
            <a:off x="304800" y="4639426"/>
            <a:ext cx="1890183" cy="707886"/>
          </a:xfrm>
          <a:prstGeom prst="rect">
            <a:avLst/>
          </a:prstGeom>
          <a:solidFill>
            <a:schemeClr val="bg1">
              <a:alpha val="40000"/>
            </a:schemeClr>
          </a:solidFill>
        </p:spPr>
        <p:txBody>
          <a:bodyPr wrap="square">
            <a:spAutoFit/>
          </a:bodyPr>
          <a:lstStyle/>
          <a:p>
            <a:pPr algn="just"/>
            <a:r>
              <a:rPr lang="en-US" altLang="zh-CN" sz="800" dirty="0">
                <a:solidFill>
                  <a:schemeClr val="tx2">
                    <a:lumMod val="50000"/>
                  </a:schemeClr>
                </a:solidFill>
              </a:rPr>
              <a:t>Characteristic engineering</a:t>
            </a:r>
            <a:endParaRPr lang="zh-CN" altLang="zh-CN" sz="800" dirty="0">
              <a:solidFill>
                <a:schemeClr val="tx2">
                  <a:lumMod val="50000"/>
                </a:schemeClr>
              </a:solidFill>
            </a:endParaRPr>
          </a:p>
          <a:p>
            <a:pPr algn="just"/>
            <a:r>
              <a:rPr lang="en-US" altLang="zh-CN" sz="800" dirty="0">
                <a:solidFill>
                  <a:schemeClr val="tx2">
                    <a:lumMod val="50000"/>
                  </a:schemeClr>
                </a:solidFill>
              </a:rPr>
              <a:t>Handling of outliers and missing values</a:t>
            </a:r>
            <a:endParaRPr lang="zh-CN" altLang="zh-CN" sz="800" dirty="0">
              <a:solidFill>
                <a:schemeClr val="tx2">
                  <a:lumMod val="50000"/>
                </a:schemeClr>
              </a:solidFill>
            </a:endParaRPr>
          </a:p>
          <a:p>
            <a:pPr algn="just"/>
            <a:r>
              <a:rPr lang="en-US" altLang="zh-CN" sz="800" dirty="0">
                <a:solidFill>
                  <a:schemeClr val="tx2">
                    <a:lumMod val="50000"/>
                  </a:schemeClr>
                </a:solidFill>
              </a:rPr>
              <a:t>Data formatting</a:t>
            </a:r>
            <a:endParaRPr lang="zh-CN" altLang="zh-CN" sz="800" dirty="0">
              <a:solidFill>
                <a:schemeClr val="tx2">
                  <a:lumMod val="50000"/>
                </a:schemeClr>
              </a:solidFill>
            </a:endParaRPr>
          </a:p>
          <a:p>
            <a:pPr algn="just"/>
            <a:r>
              <a:rPr lang="en-US" altLang="zh-CN" sz="800" dirty="0">
                <a:solidFill>
                  <a:schemeClr val="tx2">
                    <a:lumMod val="50000"/>
                  </a:schemeClr>
                </a:solidFill>
              </a:rPr>
              <a:t>normalization of data</a:t>
            </a:r>
            <a:endParaRPr lang="zh-CN" altLang="zh-CN" sz="800" dirty="0">
              <a:solidFill>
                <a:schemeClr val="tx2">
                  <a:lumMod val="50000"/>
                </a:schemeClr>
              </a:solidFill>
            </a:endParaRPr>
          </a:p>
          <a:p>
            <a:pPr algn="just"/>
            <a:r>
              <a:rPr lang="en-US" altLang="zh-CN" sz="800" dirty="0">
                <a:solidFill>
                  <a:schemeClr val="tx2">
                    <a:lumMod val="50000"/>
                  </a:schemeClr>
                </a:solidFill>
              </a:rPr>
              <a:t>Pearson correlation analysis</a:t>
            </a:r>
            <a:endParaRPr lang="zh-CN" altLang="zh-CN" sz="800" dirty="0">
              <a:solidFill>
                <a:schemeClr val="tx2">
                  <a:lumMod val="50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TotalTime>
  <Words>353</Words>
  <Application>Microsoft Office PowerPoint</Application>
  <PresentationFormat>A4 Paper (210x297 mm)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Verdana</vt:lpstr>
      <vt:lpstr>Office Theme</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Evan Tan</dc:creator>
  <cp:lastModifiedBy>佑耀 高</cp:lastModifiedBy>
  <cp:revision>15</cp:revision>
  <dcterms:created xsi:type="dcterms:W3CDTF">2021-07-16T12:17:32Z</dcterms:created>
  <dcterms:modified xsi:type="dcterms:W3CDTF">2024-07-16T06:24:07Z</dcterms:modified>
</cp:coreProperties>
</file>