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8"/>
  </p:notesMasterIdLst>
  <p:sldIdLst>
    <p:sldId id="257" r:id="rId2"/>
    <p:sldId id="256" r:id="rId3"/>
    <p:sldId id="281" r:id="rId4"/>
    <p:sldId id="259" r:id="rId5"/>
    <p:sldId id="276" r:id="rId6"/>
    <p:sldId id="277" r:id="rId7"/>
    <p:sldId id="260" r:id="rId8"/>
    <p:sldId id="258" r:id="rId9"/>
    <p:sldId id="261" r:id="rId10"/>
    <p:sldId id="278" r:id="rId11"/>
    <p:sldId id="263" r:id="rId12"/>
    <p:sldId id="264" r:id="rId13"/>
    <p:sldId id="282" r:id="rId14"/>
    <p:sldId id="266" r:id="rId15"/>
    <p:sldId id="286" r:id="rId16"/>
    <p:sldId id="267" r:id="rId17"/>
    <p:sldId id="268" r:id="rId18"/>
    <p:sldId id="284" r:id="rId19"/>
    <p:sldId id="285" r:id="rId20"/>
    <p:sldId id="269" r:id="rId21"/>
    <p:sldId id="280" r:id="rId22"/>
    <p:sldId id="279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21E96-8F5E-4DE6-A01B-CFC8F857F6D3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7D3AF-0BA2-4194-875C-99DE95C024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2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7D3AF-0BA2-4194-875C-99DE95C0249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2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F5A6-FC13-4576-0F36-984C85273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D414-75ED-EF2E-D9BF-1AEE9B2E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715-5B6B-6F08-BC1D-F872AD7B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A9BF-4CF8-E499-CDF5-F46F9339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7570B-EC3A-96AA-36EA-BD1996A3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CA5-5D1F-3BF2-82E1-6E2D7E73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9A1D8-1445-C0A5-E8E4-387A7F93B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4E16-5483-DA73-C28C-5D6DE643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540A9-8BC5-93E0-FAA5-BD097C79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BBB8-6543-8A83-44E6-834E17D7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6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BA5CC-6E91-66E1-5BDD-18B2FCD3D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733AE-EF76-56CB-963A-5C033B30A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1CD63-DE3B-8651-9861-1B3C010B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92E6-3766-42EB-B95E-3FB26EE8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04A0-D3C7-9DFF-8579-3DE720F0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4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9C97-E2C0-C16A-02FD-4052D74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6597-97DC-525C-24CD-48EB30F5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0920-312D-AF83-FB9C-7218BA1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37E0-1929-8716-99FC-024A6D6D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690E9-BD62-1588-7B16-E29DD1F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3B1A-A827-0ECF-918E-E696C5E0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67F7B-EFAB-541B-E810-DD0E71D1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76CF-CD29-9F2E-4E67-D97BA239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375F-DF88-853C-B861-C88116ED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5660-0736-E25B-8C1B-C81AC7BF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257B-D129-D044-35DB-B51A1D1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CFC9-94E7-57D9-B037-139ABC4B1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2717D-4FBE-9891-B00E-0D0673EEB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62DB1-8BEC-BDA6-0E85-57272DE9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0CAB-2CDB-BD0C-BD19-22729285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D1A0-3B90-DAF4-089C-7D038C3C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E8D7-8D8B-3343-935F-0A1ECD97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4C724-F770-C1CF-73D2-8E1F0D9E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02BB7-9ADB-B000-02BD-CCDC68F0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9E7B1-9C26-B862-9F31-DE0B90C2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F6DF9-C5C3-318A-9EF1-809D59E5A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F995-8069-76EC-7328-9CA3B11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C2B27-C242-9264-57E0-B009C0B0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FBB70-B953-0B0A-DA68-817B2E36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380E-040A-60FD-DDEC-5016A095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A7F1-3850-0EB3-A4B0-55D5191B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DACB2-D3C5-7D54-1BBF-15BC0DA4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85DDD-84BE-513D-DDE3-1A91BF4C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0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0CA0F-BBC4-B229-D1B3-72C89FC4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64BEA-E54C-5783-1CA8-E8427B99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19850-EEB8-3613-0E37-CA82E877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4B7-2BE7-CA8D-8E07-9AC1388F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3F8E-4355-0EDF-554D-365C08C2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3DA4-8B3D-C6F8-8E36-6FC853347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C260-FF84-3D01-BECE-3C6D1CA8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B5859-55BE-8063-99E4-481BA87A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26B5D-8815-F8F7-4107-A9C7827C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552D-D77E-A56E-5521-4C905CC5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FCB04-65B6-13F1-1107-691F52856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730B5-A46F-A0CC-D807-B5BBD729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0C8B-DE28-8300-E93B-3FF2D4F2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59A98-9BE1-40E4-D111-3B772B1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9DEF-D982-3B27-DC7E-1FB046D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CD880-6486-B0EC-8E89-35BAC55E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212C6-7D1E-B467-02D8-1CB7F01F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C28E-2131-6703-9173-F08E948FA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901BE-C304-A939-A9CE-3ED1448E9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0D72-01D2-EBF2-08F3-28086363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1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youyaogao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hs2022@bupt.edu.com" TargetMode="External"/><Relationship Id="rId2" Type="http://schemas.openxmlformats.org/officeDocument/2006/relationships/hyperlink" Target="mailto:mrsun666@126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in a red shirt with his arms raised&#10;&#10;Description automatically generated">
            <a:extLst>
              <a:ext uri="{FF2B5EF4-FFF2-40B4-BE49-F238E27FC236}">
                <a16:creationId xmlns:a16="http://schemas.microsoft.com/office/drawing/2014/main" id="{BF1D2809-0D04-41B1-0341-54BB4ECA9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" r="1066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79C72-453E-9724-69EB-01E5AEE4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5200" dirty="0">
                <a:latin typeface="Verdana" panose="020B0604030504040204" pitchFamily="34" charset="0"/>
                <a:ea typeface="Verdana" panose="020B0604030504040204" pitchFamily="34" charset="0"/>
              </a:rPr>
              <a:t>Attention Grabber</a:t>
            </a:r>
            <a:endParaRPr lang="zh-CN" altLang="en-US" sz="5200" dirty="0">
              <a:latin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92BED-C31D-4B62-9F20-E936720E6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51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D511E-44E6-92CF-CE9F-F009B76B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55" y="1244896"/>
            <a:ext cx="4995348" cy="1271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3200" dirty="0">
                <a:latin typeface="Verdana" panose="020B0604030504040204" pitchFamily="34" charset="0"/>
              </a:rPr>
              <a:t>Development :</a:t>
            </a:r>
            <a:br>
              <a:rPr lang="en-US" altLang="zh-CN" sz="3200" dirty="0">
                <a:latin typeface="Verdana" panose="020B0604030504040204" pitchFamily="34" charset="0"/>
              </a:rPr>
            </a:br>
            <a:r>
              <a:rPr lang="en-US" altLang="zh-CN" sz="3200" dirty="0">
                <a:latin typeface="Verdana" panose="020B0604030504040204" pitchFamily="34" charset="0"/>
              </a:rPr>
              <a:t>Data Collection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FFD20-4C84-ACC9-3011-8E05C6D3D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" r="2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7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62B41B9-70C7-51C3-13EA-0D20DD463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09" r="2" b="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D86D29-5CAE-2CC2-C67B-B050C0685C44}"/>
              </a:ext>
            </a:extLst>
          </p:cNvPr>
          <p:cNvSpPr txBox="1">
            <a:spLocks/>
          </p:cNvSpPr>
          <p:nvPr/>
        </p:nvSpPr>
        <p:spPr>
          <a:xfrm>
            <a:off x="684055" y="1244896"/>
            <a:ext cx="4995348" cy="1271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Verdana" panose="020B0604030504040204" pitchFamily="34" charset="0"/>
              </a:rPr>
              <a:t>Development :</a:t>
            </a:r>
            <a:br>
              <a:rPr lang="en-US" altLang="zh-CN" sz="3200">
                <a:latin typeface="Verdana" panose="020B0604030504040204" pitchFamily="34" charset="0"/>
              </a:rPr>
            </a:br>
            <a:r>
              <a:rPr lang="en-US" altLang="zh-CN" sz="3200">
                <a:latin typeface="Verdana" panose="020B0604030504040204" pitchFamily="34" charset="0"/>
              </a:rPr>
              <a:t>Data Collection </a:t>
            </a:r>
            <a:endParaRPr lang="en-US" altLang="zh-CN" sz="32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28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754DC0-DB4D-3C2A-D8DA-4C438486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4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0FC01-6190-8C53-6CF7-4AA0EBF8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Verdana" panose="020B0604030504040204" pitchFamily="34" charset="0"/>
              </a:rPr>
              <a:t>Development :</a:t>
            </a:r>
            <a:r>
              <a:rPr lang="zh-CN" altLang="zh-CN" sz="4000">
                <a:latin typeface="Verdana" panose="020B0604030504040204" pitchFamily="34" charset="0"/>
              </a:rPr>
              <a:t> Data Preprocessing </a:t>
            </a:r>
            <a:endParaRPr lang="zh-CN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64E2E-8E15-35FE-A711-6AACD2E8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12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754DC0-DB4D-3C2A-D8DA-4C438486E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14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0FC01-6190-8C53-6CF7-4AA0EBF8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altLang="zh-CN" sz="4000">
                <a:latin typeface="Verdana" panose="020B0604030504040204" pitchFamily="34" charset="0"/>
              </a:rPr>
              <a:t>Development :</a:t>
            </a:r>
            <a:r>
              <a:rPr lang="zh-CN" altLang="zh-CN" sz="4000">
                <a:latin typeface="Verdana" panose="020B0604030504040204" pitchFamily="34" charset="0"/>
              </a:rPr>
              <a:t> Data Preprocessing </a:t>
            </a:r>
            <a:endParaRPr lang="zh-CN" altLang="en-US" sz="40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E64E2E-8E15-35FE-A711-6AACD2E8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9624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A506190-B75F-4A39-8E5E-DA7513B1B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8" name="Picture 17" descr="A table of factor loading factor&#10;&#10;Description automatically generated">
            <a:extLst>
              <a:ext uri="{FF2B5EF4-FFF2-40B4-BE49-F238E27FC236}">
                <a16:creationId xmlns:a16="http://schemas.microsoft.com/office/drawing/2014/main" id="{468407E1-AC35-8D17-20EE-C8A1BAA4E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49" y="4298129"/>
            <a:ext cx="3933655" cy="2016000"/>
          </a:xfrm>
          <a:prstGeom prst="rect">
            <a:avLst/>
          </a:prstGeom>
          <a:ln w="571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C6C22729-D5E3-031A-4224-F3ADF76144B2}"/>
              </a:ext>
            </a:extLst>
          </p:cNvPr>
          <p:cNvSpPr/>
          <p:nvPr/>
        </p:nvSpPr>
        <p:spPr>
          <a:xfrm>
            <a:off x="365018" y="822136"/>
            <a:ext cx="4927988" cy="2303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C55F712B-C4E5-A99F-ACE5-D06073E6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65" y="1348603"/>
            <a:ext cx="5256511" cy="16093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chemeClr val="bg1"/>
                </a:solidFill>
                <a:latin typeface="Verdana" panose="020B0604030504040204" pitchFamily="34" charset="0"/>
              </a:rPr>
              <a:t>Development :</a:t>
            </a:r>
          </a:p>
          <a:p>
            <a:pPr marL="0" indent="0">
              <a:buNone/>
            </a:pPr>
            <a:r>
              <a:rPr lang="zh-CN" altLang="zh-CN" sz="3200" dirty="0">
                <a:solidFill>
                  <a:schemeClr val="bg1"/>
                </a:solidFill>
                <a:latin typeface="Verdana" panose="020B0604030504040204" pitchFamily="34" charset="0"/>
              </a:rPr>
              <a:t>Feature</a:t>
            </a:r>
            <a:r>
              <a:rPr lang="en-US" altLang="zh-CN" sz="3200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zh-CN" altLang="zh-CN" sz="3200" dirty="0">
                <a:solidFill>
                  <a:schemeClr val="bg1"/>
                </a:solidFill>
                <a:latin typeface="Verdana" panose="020B0604030504040204" pitchFamily="34" charset="0"/>
              </a:rPr>
              <a:t>Engineering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CA7CDC-1A5B-46A3-ACC6-B4038FE54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4" name="Picture 3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244ACB7-D9AA-8430-7A6C-0C5F0B1F3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8" y="4042241"/>
            <a:ext cx="6973173" cy="25277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CAAC0969-42AC-414A-2CA2-105E312CE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86" y="284994"/>
            <a:ext cx="5912189" cy="3365626"/>
          </a:xfrm>
          <a:prstGeom prst="rect">
            <a:avLst/>
          </a:prstGeom>
          <a:ln w="762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57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0EF5-60B4-DFBA-A68D-F9C41931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</a:rPr>
              <a:t>Development :</a:t>
            </a:r>
            <a:r>
              <a:rPr lang="zh-CN" altLang="zh-CN" dirty="0">
                <a:latin typeface="Verdana" panose="020B0604030504040204" pitchFamily="34" charset="0"/>
              </a:rPr>
              <a:t> Feature Engineering 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EA3E89-8BFF-4793-65B1-88576C17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5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6831-0D32-17BF-08CB-3167FABC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</a:rPr>
              <a:t>Development :</a:t>
            </a:r>
            <a:r>
              <a:rPr lang="zh-CN" altLang="zh-CN" dirty="0">
                <a:latin typeface="Verdana" panose="020B0604030504040204" pitchFamily="34" charset="0"/>
              </a:rPr>
              <a:t> Feature Engineering 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30837B-7E8D-3E00-C7A6-A6D586A2C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8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B02EE-3FCD-F956-37E6-FBC5B1EF5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7972" y="1576447"/>
            <a:ext cx="6414350" cy="5131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123D9-933D-413E-3EF2-C5DAB925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0375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: Logistic Regression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3C647-D603-4321-B854-356BCE3D1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20" y="1576448"/>
            <a:ext cx="6519052" cy="5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BF8B9-C706-2C2C-5531-966C38D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74100"/>
            <a:ext cx="9616952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: Logistic Regression </a:t>
            </a:r>
            <a:endParaRPr lang="en-US" altLang="zh-CN" sz="36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00C9F3-E24A-12BC-6F48-E3AE5492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FC39BB-209A-3E1A-A489-7E872890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437" y="1576447"/>
            <a:ext cx="12192001" cy="52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615AB-6129-79B1-AB49-951F568B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74100"/>
            <a:ext cx="835354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Development : Logistic Regression 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098CCDCD-EFC5-293C-0C0D-7C8787984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9544" y="1839454"/>
            <a:ext cx="7924254" cy="4754551"/>
          </a:xfrm>
          <a:prstGeom prst="rect">
            <a:avLst/>
          </a:prstGeom>
        </p:spPr>
      </p:pic>
      <p:pic>
        <p:nvPicPr>
          <p:cNvPr id="7" name="Picture 6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93FAA2E7-1D86-49EF-59A5-55D4B06D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600" y="1910569"/>
            <a:ext cx="5765400" cy="46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7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yellow shirt running">
            <a:extLst>
              <a:ext uri="{FF2B5EF4-FFF2-40B4-BE49-F238E27FC236}">
                <a16:creationId xmlns:a16="http://schemas.microsoft.com/office/drawing/2014/main" id="{C2B71E25-3525-CF0C-AF6D-A836A717A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482E0-BD61-0311-02DF-B076FE192F93}"/>
              </a:ext>
            </a:extLst>
          </p:cNvPr>
          <p:cNvSpPr/>
          <p:nvPr/>
        </p:nvSpPr>
        <p:spPr>
          <a:xfrm>
            <a:off x="2322830" y="1486807"/>
            <a:ext cx="7664207" cy="3568502"/>
          </a:xfrm>
          <a:prstGeom prst="rect">
            <a:avLst/>
          </a:prstGeom>
          <a:solidFill>
            <a:schemeClr val="accent4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Verdana" panose="020B0604030504040204" pitchFamily="34" charset="0"/>
                <a:ea typeface="Verdana" panose="020B0604030504040204" pitchFamily="34" charset="0"/>
              </a:rPr>
              <a:t>Method for Predicting </a:t>
            </a:r>
          </a:p>
          <a:p>
            <a:pPr algn="ctr"/>
            <a:r>
              <a:rPr lang="en-US" altLang="zh-CN" sz="4800" dirty="0">
                <a:latin typeface="Verdana" panose="020B0604030504040204" pitchFamily="34" charset="0"/>
                <a:ea typeface="Verdana" panose="020B0604030504040204" pitchFamily="34" charset="0"/>
              </a:rPr>
              <a:t>2024 Paris Olympic Games Men’s 100m</a:t>
            </a:r>
            <a:endParaRPr lang="zh-CN" altLang="en-US" sz="48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39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A27-BF20-123F-A24B-A57EBD06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063"/>
            <a:ext cx="10515600" cy="6576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Development :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zh-CN" altLang="zh-CN" dirty="0">
                <a:latin typeface="Verdana" panose="020B0604030504040204" pitchFamily="34" charset="0"/>
              </a:rPr>
              <a:t>Model Building, Training, and Testing</a:t>
            </a:r>
            <a:br>
              <a:rPr lang="zh-CN" altLang="zh-CN" dirty="0">
                <a:latin typeface="Verdan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523B6-114C-AFB4-61AC-C3DF4B1D7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7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A27-BF20-123F-A24B-A57EBD06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063"/>
            <a:ext cx="10515600" cy="6576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Development :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zh-CN" altLang="zh-CN" dirty="0">
                <a:latin typeface="Verdana" panose="020B0604030504040204" pitchFamily="34" charset="0"/>
              </a:rPr>
              <a:t>Model Building, Training, and Testing</a:t>
            </a:r>
            <a:br>
              <a:rPr lang="zh-CN" altLang="zh-CN" dirty="0">
                <a:latin typeface="Verdan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FCC-3D96-5C21-767B-94C88D67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76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EA27-BF20-123F-A24B-A57EBD06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063"/>
            <a:ext cx="10515600" cy="65762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Development :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zh-CN" altLang="zh-CN" dirty="0">
                <a:latin typeface="Verdana" panose="020B0604030504040204" pitchFamily="34" charset="0"/>
              </a:rPr>
              <a:t>Model Building, Training, and Testing</a:t>
            </a:r>
            <a:br>
              <a:rPr lang="zh-CN" altLang="zh-CN" dirty="0">
                <a:latin typeface="Verdan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FCC-3D96-5C21-767B-94C88D679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90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5739-B481-CF02-3600-870A0B08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</a:rPr>
              <a:t>Development :</a:t>
            </a:r>
            <a:r>
              <a:rPr lang="zh-CN" altLang="zh-CN" dirty="0">
                <a:latin typeface="Verdana" panose="020B0604030504040204" pitchFamily="34" charset="0"/>
              </a:rPr>
              <a:t> Model 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7940-B3A4-BAAB-DFB4-37E1E742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7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D2BF-7199-BA64-EF19-8EA72514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878-147A-84E3-343C-B4D1AB78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80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4626-9C60-2805-4F3E-47CACE1A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02989-5DD4-A60B-A2FC-617509ED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9600" dirty="0"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zh-CN" altLang="en-US" sz="96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74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6270-C254-BF6C-0E7D-F70CEB661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Reference List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188A-41FA-DBA8-3305-98D22230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EF2A-329B-023F-4C48-EC9F487C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924" y="2598774"/>
            <a:ext cx="7831150" cy="1325563"/>
          </a:xfrm>
        </p:spPr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Introduction to the 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0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E97B6-D208-2A08-DF3E-E955CA1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2" y="508219"/>
            <a:ext cx="3734909" cy="135199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Youyao</a:t>
            </a:r>
            <a:r>
              <a:rPr lang="en-US" altLang="zh-CN" sz="4400" dirty="0">
                <a:latin typeface="Verdana" panose="020B0604030504040204" pitchFamily="34" charset="0"/>
                <a:ea typeface="Verdana" panose="020B0604030504040204" pitchFamily="34" charset="0"/>
              </a:rPr>
              <a:t> Gao</a:t>
            </a:r>
            <a:br>
              <a:rPr lang="en-US" altLang="zh-CN" sz="4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13" name="Picture 12" descr="A person taking a selfie&#10;&#10;Description automatically generated">
            <a:extLst>
              <a:ext uri="{FF2B5EF4-FFF2-40B4-BE49-F238E27FC236}">
                <a16:creationId xmlns:a16="http://schemas.microsoft.com/office/drawing/2014/main" id="{06945B7D-B803-FC41-4D19-B08D7082E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5" b="2495"/>
          <a:stretch/>
        </p:blipFill>
        <p:spPr>
          <a:xfrm>
            <a:off x="6229215" y="-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D98-ED58-2DEC-B941-3B53BCE1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22" y="1368110"/>
            <a:ext cx="6661138" cy="4981671"/>
          </a:xfrm>
        </p:spPr>
        <p:txBody>
          <a:bodyPr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Gender: </a:t>
            </a:r>
            <a:r>
              <a:rPr lang="zh-CN" altLang="zh-CN" sz="2000" dirty="0">
                <a:latin typeface="Verdana" panose="020B0604030504040204" pitchFamily="34" charset="0"/>
              </a:rPr>
              <a:t>Male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Nationality: </a:t>
            </a:r>
            <a:r>
              <a:rPr lang="zh-CN" altLang="zh-CN" sz="2000" dirty="0">
                <a:latin typeface="Verdana" panose="020B0604030504040204" pitchFamily="34" charset="0"/>
              </a:rPr>
              <a:t>China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Hometown: </a:t>
            </a:r>
            <a:r>
              <a:rPr lang="zh-CN" altLang="zh-CN" sz="2000" dirty="0">
                <a:latin typeface="Verdana" panose="020B0604030504040204" pitchFamily="34" charset="0"/>
              </a:rPr>
              <a:t>Shanghai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zh-CN" sz="2000" b="1" dirty="0">
                <a:latin typeface="Verdana" panose="020B0604030504040204" pitchFamily="34" charset="0"/>
              </a:rPr>
              <a:t>College: </a:t>
            </a:r>
            <a:r>
              <a:rPr lang="en-US" altLang="zh-CN" sz="2000" dirty="0">
                <a:latin typeface="Verdana" panose="020B0604030504040204" pitchFamily="34" charset="0"/>
              </a:rPr>
              <a:t>University of Nottingham Ningbo China</a:t>
            </a:r>
            <a:endParaRPr lang="zh-CN" altLang="zh-CN" sz="2000" dirty="0">
              <a:latin typeface="Verdana" panose="020B060403050404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Emial: </a:t>
            </a:r>
            <a:r>
              <a:rPr lang="zh-CN" altLang="zh-CN" sz="2000" u="sng" dirty="0">
                <a:latin typeface="Verdana" panose="020B0604030504040204" pitchFamily="34" charset="0"/>
              </a:rPr>
              <a:t>scyyg6@nottingham.edu.cn</a:t>
            </a:r>
            <a:endParaRPr lang="en-US" altLang="zh-CN" sz="2000" u="sng" dirty="0">
              <a:latin typeface="Verdana" panose="020B0604030504040204" pitchFamily="34" charset="0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000" dirty="0">
                <a:latin typeface="Verdana" panose="020B0604030504040204" pitchFamily="34" charset="0"/>
              </a:rPr>
              <a:t>              </a:t>
            </a:r>
            <a:r>
              <a:rPr lang="en-US" altLang="zh-CN" sz="2000" dirty="0"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youyaogao@gmail.com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000" dirty="0">
                <a:latin typeface="Verdana" panose="020B0604030504040204" pitchFamily="34" charset="0"/>
              </a:rPr>
              <a:t>              </a:t>
            </a:r>
            <a:r>
              <a:rPr lang="en-US" altLang="zh-CN" sz="2000" u="sng" dirty="0">
                <a:latin typeface="Verdana" panose="020B0604030504040204" pitchFamily="34" charset="0"/>
              </a:rPr>
              <a:t>15221996168@163.com</a:t>
            </a:r>
            <a:endParaRPr lang="zh-CN" altLang="zh-CN" sz="2000" u="sng" dirty="0">
              <a:latin typeface="Verdana" panose="020B060403050404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Contact Number: </a:t>
            </a:r>
            <a:r>
              <a:rPr lang="zh-CN" altLang="zh-CN" sz="2000" dirty="0">
                <a:latin typeface="Verdana" panose="020B0604030504040204" pitchFamily="34" charset="0"/>
              </a:rPr>
              <a:t>+86 15221996168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Computer skills: </a:t>
            </a:r>
            <a:r>
              <a:rPr lang="zh-CN" altLang="zh-CN" sz="2000" dirty="0">
                <a:latin typeface="Verdana" panose="020B0604030504040204" pitchFamily="34" charset="0"/>
              </a:rPr>
              <a:t>Python, C, java, Haskell, SQLite, HTML, CSS, Matlab, R, Geogebra,</a:t>
            </a:r>
            <a:r>
              <a:rPr lang="en-US" altLang="zh-CN" sz="2000" dirty="0">
                <a:latin typeface="Verdana" panose="020B0604030504040204" pitchFamily="34" charset="0"/>
              </a:rPr>
              <a:t> Latex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Language skills: </a:t>
            </a:r>
            <a:r>
              <a:rPr lang="zh-CN" altLang="zh-CN" sz="2000" dirty="0">
                <a:latin typeface="Verdana" panose="020B0604030504040204" pitchFamily="34" charset="0"/>
              </a:rPr>
              <a:t>English</a:t>
            </a:r>
            <a:r>
              <a:rPr lang="en-US" altLang="zh-CN" sz="2000" dirty="0">
                <a:latin typeface="Verdana" panose="020B0604030504040204" pitchFamily="34" charset="0"/>
              </a:rPr>
              <a:t>, </a:t>
            </a:r>
            <a:r>
              <a:rPr lang="zh-CN" altLang="zh-CN" sz="2000" dirty="0">
                <a:latin typeface="Verdana" panose="020B0604030504040204" pitchFamily="34" charset="0"/>
              </a:rPr>
              <a:t>Mandarin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2000" b="1" dirty="0">
                <a:latin typeface="Verdana" panose="020B0604030504040204" pitchFamily="34" charset="0"/>
              </a:rPr>
              <a:t>Research interest: </a:t>
            </a:r>
            <a:r>
              <a:rPr lang="zh-CN" altLang="zh-CN" sz="2000" dirty="0">
                <a:latin typeface="Verdana" panose="020B0604030504040204" pitchFamily="34" charset="0"/>
              </a:rPr>
              <a:t>Data Science, Machine Learning, Computer Vision </a:t>
            </a:r>
          </a:p>
          <a:p>
            <a:endParaRPr lang="en-US" altLang="zh-C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zh-C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zh-C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0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97B6-D208-2A08-DF3E-E955CA16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Yu Liang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D98-ED58-2DEC-B941-3B53BCE1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4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97B6-D208-2A08-DF3E-E955CA16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00062"/>
            <a:ext cx="10515600" cy="1325563"/>
          </a:xfrm>
        </p:spPr>
        <p:txBody>
          <a:bodyPr/>
          <a:lstStyle/>
          <a:p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Haosong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Sun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5D98-ED58-2DEC-B941-3B53BCE1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6816"/>
            <a:ext cx="11286326" cy="4351338"/>
          </a:xfrm>
        </p:spPr>
        <p:txBody>
          <a:bodyPr/>
          <a:lstStyle/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Gender: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MALE</a:t>
            </a: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College:</a:t>
            </a:r>
            <a:r>
              <a:rPr lang="zh-CN" alt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Beijing University of Posts and Telecommunications</a:t>
            </a: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Major: 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Electronic Information Engineering</a:t>
            </a: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Email: 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mrsun666@126.com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          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shs2022@bupt.edu.com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Skills: 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C/C++, Python, MATLAB</a:t>
            </a: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Interests: 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Machine Learning, Deep Learning, 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9598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20144-3808-C00A-B7F5-4DEC9F9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Introduction to the Group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A896-B531-2C64-39BE-63234067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Xinyi Zeng</a:t>
            </a:r>
            <a:endParaRPr lang="zh-CN" alt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0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32F7-62B4-D586-D485-9E045DDA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9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92660-B282-B7AF-73E4-B096D4AD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237"/>
            <a:ext cx="10834942" cy="4733877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latin typeface="Verdana" panose="020B0604030504040204" pitchFamily="34" charset="0"/>
              </a:rPr>
              <a:t>1. Pre-Project Preparations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Waterfall Method </a:t>
            </a:r>
            <a:r>
              <a:rPr lang="en-US" altLang="zh-CN" dirty="0">
                <a:latin typeface="Verdana" panose="020B0604030504040204" pitchFamily="34" charset="0"/>
              </a:rPr>
              <a:t>and </a:t>
            </a:r>
            <a:r>
              <a:rPr lang="zh-CN" altLang="zh-CN" dirty="0">
                <a:latin typeface="Verdana" panose="020B0604030504040204" pitchFamily="34" charset="0"/>
              </a:rPr>
              <a:t>Agile Method</a:t>
            </a:r>
            <a:endParaRPr lang="en-US" altLang="zh-CN" dirty="0">
              <a:latin typeface="Verdana" panose="020B0604030504040204" pitchFamily="34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endParaRPr lang="en-US" altLang="zh-CN" dirty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2. Development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Data Collection (Web Scraping)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Data Preprocessing (Data Cleaning)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Feature Engineering (Correlation Analysis, PCA)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Logistic Regression (Binary Classification)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Model Building, Training, and Testing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· </a:t>
            </a:r>
            <a:r>
              <a:rPr lang="zh-CN" altLang="zh-CN" dirty="0">
                <a:latin typeface="Verdana" panose="020B0604030504040204" pitchFamily="34" charset="0"/>
              </a:rPr>
              <a:t>Model Evaluation (Class 1-9 Prediction)</a:t>
            </a:r>
          </a:p>
          <a:p>
            <a:pPr marL="971550" lvl="1" indent="-514350" fontAlgn="base">
              <a:spcAft>
                <a:spcPct val="0"/>
              </a:spcAft>
              <a:buAutoNum type="arabicPeriod"/>
            </a:pPr>
            <a:endParaRPr lang="en-US" altLang="zh-CN" dirty="0">
              <a:latin typeface="Verdana" panose="020B0604030504040204" pitchFamily="34" charset="0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latin typeface="Verdana" panose="020B0604030504040204" pitchFamily="34" charset="0"/>
              </a:rPr>
              <a:t>3. Conclusion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endParaRPr lang="en-US" altLang="zh-CN" dirty="0">
              <a:latin typeface="Verdana" panose="020B0604030504040204" pitchFamily="34" charset="0"/>
            </a:endParaRPr>
          </a:p>
          <a:p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BA7B90-E16F-1871-1C32-56EDAEE47066}"/>
              </a:ext>
            </a:extLst>
          </p:cNvPr>
          <p:cNvCxnSpPr>
            <a:cxnSpLocks/>
          </p:cNvCxnSpPr>
          <p:nvPr/>
        </p:nvCxnSpPr>
        <p:spPr>
          <a:xfrm>
            <a:off x="937264" y="1318712"/>
            <a:ext cx="100285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8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A66C-C938-BF18-454A-798B7BA2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519"/>
            <a:ext cx="10515600" cy="818169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Pre-Project Preparations:</a:t>
            </a:r>
            <a:b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zh-CN" altLang="zh-CN" dirty="0">
                <a:latin typeface="Verdana" panose="020B0604030504040204" pitchFamily="34" charset="0"/>
              </a:rPr>
              <a:t>Waterfall Method </a:t>
            </a:r>
            <a:r>
              <a:rPr lang="en-US" altLang="zh-CN" dirty="0">
                <a:latin typeface="Verdana" panose="020B0604030504040204" pitchFamily="34" charset="0"/>
              </a:rPr>
              <a:t>and</a:t>
            </a:r>
            <a:r>
              <a:rPr lang="zh-CN" altLang="zh-CN" dirty="0">
                <a:latin typeface="Verdana" panose="020B0604030504040204" pitchFamily="34" charset="0"/>
              </a:rPr>
              <a:t> Agile Method</a:t>
            </a:r>
            <a:br>
              <a:rPr lang="en-US" altLang="zh-CN" dirty="0">
                <a:latin typeface="Verdana" panose="020B0604030504040204" pitchFamily="34" charset="0"/>
              </a:rPr>
            </a:b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9F8F4-B484-4096-21F5-417D5F2CD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857" y="2229107"/>
            <a:ext cx="10515600" cy="33940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C5A49-44DA-907D-6AA4-A4EEAFB5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38" y="1690688"/>
            <a:ext cx="9777849" cy="4994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4B767-BC7F-6C0F-ED49-4413CEE26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263" y="50800"/>
            <a:ext cx="4756238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322</Words>
  <Application>Microsoft Office PowerPoint</Application>
  <PresentationFormat>Widescreen</PresentationFormat>
  <Paragraphs>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Verdana</vt:lpstr>
      <vt:lpstr>Office Theme</vt:lpstr>
      <vt:lpstr>Attention Grabber</vt:lpstr>
      <vt:lpstr>PowerPoint Presentation</vt:lpstr>
      <vt:lpstr>Introduction to the Group</vt:lpstr>
      <vt:lpstr>Youyao Gao </vt:lpstr>
      <vt:lpstr>Yu Liang </vt:lpstr>
      <vt:lpstr>Haosong Sun </vt:lpstr>
      <vt:lpstr>Introduction to the Group</vt:lpstr>
      <vt:lpstr>Outline</vt:lpstr>
      <vt:lpstr>Pre-Project Preparations: Waterfall Method and Agile Method </vt:lpstr>
      <vt:lpstr>Development : Data Collection </vt:lpstr>
      <vt:lpstr>PowerPoint Presentation</vt:lpstr>
      <vt:lpstr>Development : Data Preprocessing </vt:lpstr>
      <vt:lpstr>Development : Data Preprocessing </vt:lpstr>
      <vt:lpstr>PowerPoint Presentation</vt:lpstr>
      <vt:lpstr>Development : Feature Engineering </vt:lpstr>
      <vt:lpstr>Development : Feature Engineering </vt:lpstr>
      <vt:lpstr>Development : Logistic Regression </vt:lpstr>
      <vt:lpstr>Development : Logistic Regression </vt:lpstr>
      <vt:lpstr>Development : Logistic Regression </vt:lpstr>
      <vt:lpstr>Development : Model Building, Training, and Testing </vt:lpstr>
      <vt:lpstr>Development : Model Building, Training, and Testing </vt:lpstr>
      <vt:lpstr>Development : Model Building, Training, and Testing </vt:lpstr>
      <vt:lpstr>Development : Model Evaluation</vt:lpstr>
      <vt:lpstr>Conclusion</vt:lpstr>
      <vt:lpstr>PowerPoint Presentation</vt:lpstr>
      <vt:lpstr>Reference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佑耀 高</dc:creator>
  <cp:lastModifiedBy>佑耀 高</cp:lastModifiedBy>
  <cp:revision>36</cp:revision>
  <dcterms:created xsi:type="dcterms:W3CDTF">2024-07-15T04:10:06Z</dcterms:created>
  <dcterms:modified xsi:type="dcterms:W3CDTF">2024-07-16T02:24:47Z</dcterms:modified>
</cp:coreProperties>
</file>