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832" y="-128"/>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21B37-7461-41B8-9A09-E39770628C59}" type="datetimeFigureOut">
              <a:rPr lang="zh-CN" altLang="en-US" smtClean="0"/>
              <a:t>2024/7/17</a:t>
            </a:fld>
            <a:endParaRPr lang="zh-CN" alt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A7EFE-0118-4CBA-96B1-67A7F4944D71}" type="slidenum">
              <a:rPr lang="zh-CN" altLang="en-US" smtClean="0"/>
              <a:t>‹#›</a:t>
            </a:fld>
            <a:endParaRPr lang="zh-CN" altLang="en-US"/>
          </a:p>
        </p:txBody>
      </p:sp>
    </p:spTree>
    <p:extLst>
      <p:ext uri="{BB962C8B-B14F-4D97-AF65-F5344CB8AC3E}">
        <p14:creationId xmlns:p14="http://schemas.microsoft.com/office/powerpoint/2010/main" val="18878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AEAA7EFE-0118-4CBA-96B1-67A7F4944D71}" type="slidenum">
              <a:rPr lang="zh-CN" altLang="en-US" smtClean="0"/>
              <a:t>1</a:t>
            </a:fld>
            <a:endParaRPr lang="zh-CN" altLang="en-US"/>
          </a:p>
        </p:txBody>
      </p:sp>
    </p:spTree>
    <p:extLst>
      <p:ext uri="{BB962C8B-B14F-4D97-AF65-F5344CB8AC3E}">
        <p14:creationId xmlns:p14="http://schemas.microsoft.com/office/powerpoint/2010/main" val="283902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4"/>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2106FF-3511-46BC-A318-6C9642C4324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29697"/>
            <a:ext cx="1157288" cy="1126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6" y="529697"/>
            <a:ext cx="3357563" cy="1126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9"/>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106FF-3511-46BC-A318-6C9642C4324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7"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2"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106FF-3511-46BC-A318-6C9642C43246}"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2"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2"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1"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1"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2106FF-3511-46BC-A318-6C9642C43246}"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2106FF-3511-46BC-A318-6C9642C43246}"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106FF-3511-46BC-A318-6C9642C43246}"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94406"/>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9" y="394409"/>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2072925"/>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106FF-3511-46BC-A318-6C9642C43246}"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2"/>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4"/>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106FF-3511-46BC-A318-6C9642C43246}"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3"/>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8"/>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FB2106FF-3511-46BC-A318-6C9642C43246}" type="datetimeFigureOut">
              <a:rPr lang="en-US" smtClean="0"/>
              <a:t>7/17/2024</a:t>
            </a:fld>
            <a:endParaRPr lang="en-US"/>
          </a:p>
        </p:txBody>
      </p:sp>
      <p:sp>
        <p:nvSpPr>
          <p:cNvPr id="5" name="Footer Placeholder 4"/>
          <p:cNvSpPr>
            <a:spLocks noGrp="1"/>
          </p:cNvSpPr>
          <p:nvPr>
            <p:ph type="ftr" sz="quarter" idx="3"/>
          </p:nvPr>
        </p:nvSpPr>
        <p:spPr>
          <a:xfrm>
            <a:off x="2343150" y="9181398"/>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8"/>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98A23CD9-CA2C-4669-8072-C59CB308B4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114C13-CF49-AAA2-F326-87B4A03C1BCE}"/>
              </a:ext>
            </a:extLst>
          </p:cNvPr>
          <p:cNvPicPr>
            <a:picLocks noChangeAspect="1"/>
          </p:cNvPicPr>
          <p:nvPr/>
        </p:nvPicPr>
        <p:blipFill>
          <a:blip r:embed="rId3"/>
          <a:stretch>
            <a:fillRect/>
          </a:stretch>
        </p:blipFill>
        <p:spPr>
          <a:xfrm>
            <a:off x="-1" y="0"/>
            <a:ext cx="6934201" cy="9128760"/>
          </a:xfrm>
          <a:prstGeom prst="rect">
            <a:avLst/>
          </a:prstGeom>
        </p:spPr>
      </p:pic>
      <p:sp>
        <p:nvSpPr>
          <p:cNvPr id="8" name="Rectangle 7">
            <a:extLst>
              <a:ext uri="{FF2B5EF4-FFF2-40B4-BE49-F238E27FC236}">
                <a16:creationId xmlns:a16="http://schemas.microsoft.com/office/drawing/2014/main" id="{712F8FBA-77A0-2F2C-2765-0501FF6E46D7}"/>
              </a:ext>
            </a:extLst>
          </p:cNvPr>
          <p:cNvSpPr/>
          <p:nvPr/>
        </p:nvSpPr>
        <p:spPr>
          <a:xfrm>
            <a:off x="8467" y="196259"/>
            <a:ext cx="6942667" cy="1323439"/>
          </a:xfrm>
          <a:prstGeom prst="rect">
            <a:avLst/>
          </a:prstGeom>
          <a:noFill/>
        </p:spPr>
        <p:txBody>
          <a:bodyPr wrap="square" lIns="91440" tIns="45720" rIns="91440" bIns="45720">
            <a:spAutoFit/>
          </a:bodyPr>
          <a:lstStyle/>
          <a:p>
            <a:pPr algn="ctr"/>
            <a:r>
              <a:rPr lang="en-GB"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t>
            </a:r>
            <a:r>
              <a:rPr lang="en-US" altLang="zh-CN" sz="40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redicting</a:t>
            </a:r>
            <a:r>
              <a:rPr lang="en-US"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2024 Paris Olympics Men’s 100m</a:t>
            </a:r>
            <a:endParaRPr lang="en-GB"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TextBox 9">
            <a:extLst>
              <a:ext uri="{FF2B5EF4-FFF2-40B4-BE49-F238E27FC236}">
                <a16:creationId xmlns:a16="http://schemas.microsoft.com/office/drawing/2014/main" id="{B950D501-0FE8-B22D-FA6B-E4D0D6CCC582}"/>
              </a:ext>
            </a:extLst>
          </p:cNvPr>
          <p:cNvSpPr txBox="1"/>
          <p:nvPr/>
        </p:nvSpPr>
        <p:spPr>
          <a:xfrm>
            <a:off x="-77469" y="8704327"/>
            <a:ext cx="1201273" cy="461665"/>
          </a:xfrm>
          <a:prstGeom prst="rect">
            <a:avLst/>
          </a:prstGeom>
          <a:solidFill>
            <a:schemeClr val="bg1">
              <a:alpha val="70000"/>
            </a:schemeClr>
          </a:solidFill>
          <a:ln>
            <a:noFill/>
          </a:ln>
        </p:spPr>
        <p:txBody>
          <a:bodyPr wrap="square" rtlCol="0">
            <a:spAutoFit/>
          </a:bodyPr>
          <a:lstStyle/>
          <a:p>
            <a:r>
              <a:rPr lang="en-US" altLang="zh-CN" sz="800" dirty="0">
                <a:solidFill>
                  <a:schemeClr val="tx2">
                    <a:lumMod val="50000"/>
                  </a:schemeClr>
                </a:solidFill>
              </a:rPr>
              <a:t>Group3:</a:t>
            </a:r>
          </a:p>
          <a:p>
            <a:r>
              <a:rPr lang="en-US" altLang="zh-CN" sz="800" dirty="0" err="1">
                <a:solidFill>
                  <a:schemeClr val="tx2">
                    <a:lumMod val="50000"/>
                  </a:schemeClr>
                </a:solidFill>
              </a:rPr>
              <a:t>Youyao</a:t>
            </a:r>
            <a:r>
              <a:rPr lang="en-US" altLang="zh-CN" sz="800" dirty="0">
                <a:solidFill>
                  <a:schemeClr val="tx2">
                    <a:lumMod val="50000"/>
                  </a:schemeClr>
                </a:solidFill>
              </a:rPr>
              <a:t> Gao, Yu Liang, </a:t>
            </a:r>
            <a:r>
              <a:rPr lang="en-US" altLang="zh-CN" sz="800" dirty="0" err="1">
                <a:solidFill>
                  <a:schemeClr val="tx2">
                    <a:lumMod val="50000"/>
                  </a:schemeClr>
                </a:solidFill>
              </a:rPr>
              <a:t>Haosong</a:t>
            </a:r>
            <a:r>
              <a:rPr lang="en-US" altLang="zh-CN" sz="800" dirty="0">
                <a:solidFill>
                  <a:schemeClr val="tx2">
                    <a:lumMod val="50000"/>
                  </a:schemeClr>
                </a:solidFill>
              </a:rPr>
              <a:t> Sun,</a:t>
            </a:r>
            <a:r>
              <a:rPr lang="zh-CN" altLang="en-US" sz="800" dirty="0">
                <a:solidFill>
                  <a:schemeClr val="tx2">
                    <a:lumMod val="50000"/>
                  </a:schemeClr>
                </a:solidFill>
              </a:rPr>
              <a:t> </a:t>
            </a:r>
            <a:r>
              <a:rPr lang="en-US" altLang="zh-CN" sz="800" dirty="0">
                <a:solidFill>
                  <a:schemeClr val="tx2">
                    <a:lumMod val="50000"/>
                  </a:schemeClr>
                </a:solidFill>
              </a:rPr>
              <a:t>Xinyi Zeng</a:t>
            </a:r>
          </a:p>
        </p:txBody>
      </p:sp>
      <p:sp>
        <p:nvSpPr>
          <p:cNvPr id="9" name="TextBox 8">
            <a:extLst>
              <a:ext uri="{FF2B5EF4-FFF2-40B4-BE49-F238E27FC236}">
                <a16:creationId xmlns:a16="http://schemas.microsoft.com/office/drawing/2014/main" id="{0133BCEC-666D-BF54-9829-A0331D9AAE23}"/>
              </a:ext>
            </a:extLst>
          </p:cNvPr>
          <p:cNvSpPr txBox="1"/>
          <p:nvPr/>
        </p:nvSpPr>
        <p:spPr>
          <a:xfrm>
            <a:off x="152401" y="1524000"/>
            <a:ext cx="3702898" cy="615553"/>
          </a:xfrm>
          <a:prstGeom prst="rect">
            <a:avLst/>
          </a:prstGeom>
          <a:solidFill>
            <a:schemeClr val="bg1">
              <a:alpha val="70000"/>
            </a:schemeClr>
          </a:solidFill>
        </p:spPr>
        <p:txBody>
          <a:bodyPr wrap="square">
            <a:spAutoFit/>
          </a:bodyPr>
          <a:lstStyle/>
          <a:p>
            <a:pPr algn="just"/>
            <a:r>
              <a:rPr lang="en-US" altLang="zh-CN" sz="1000" b="1" dirty="0">
                <a:solidFill>
                  <a:schemeClr val="tx2">
                    <a:lumMod val="50000"/>
                  </a:schemeClr>
                </a:solidFill>
              </a:rPr>
              <a:t>Hypothesis:</a:t>
            </a:r>
            <a:endParaRPr lang="zh-CN" altLang="zh-CN" sz="1000" b="1" dirty="0">
              <a:solidFill>
                <a:schemeClr val="tx2">
                  <a:lumMod val="50000"/>
                </a:schemeClr>
              </a:solidFill>
            </a:endParaRPr>
          </a:p>
          <a:p>
            <a:pPr algn="just"/>
            <a:r>
              <a:rPr lang="en-US" altLang="zh-CN" sz="800" dirty="0">
                <a:solidFill>
                  <a:schemeClr val="tx2">
                    <a:lumMod val="50000"/>
                  </a:schemeClr>
                </a:solidFill>
              </a:rPr>
              <a:t>Whether an athlete reaches the final is determined by the form (performance) of the previous four years of competition, ignoring the effects of possible missed plays and opponent specificity in the actual Olympic competition.</a:t>
            </a:r>
            <a:endParaRPr lang="zh-CN" altLang="zh-CN" sz="800" dirty="0">
              <a:solidFill>
                <a:schemeClr val="tx2">
                  <a:lumMod val="50000"/>
                </a:schemeClr>
              </a:solidFill>
            </a:endParaRPr>
          </a:p>
        </p:txBody>
      </p:sp>
      <p:pic>
        <p:nvPicPr>
          <p:cNvPr id="14" name="图片 2" descr="2a40d8b01ec532ba3ac903ad1acbafb">
            <a:extLst>
              <a:ext uri="{FF2B5EF4-FFF2-40B4-BE49-F238E27FC236}">
                <a16:creationId xmlns:a16="http://schemas.microsoft.com/office/drawing/2014/main" id="{BA410A7D-20FC-25BC-CDD7-2489718CB214}"/>
              </a:ext>
            </a:extLst>
          </p:cNvPr>
          <p:cNvPicPr>
            <a:picLocks noChangeAspect="1"/>
          </p:cNvPicPr>
          <p:nvPr/>
        </p:nvPicPr>
        <p:blipFill>
          <a:blip r:embed="rId4"/>
          <a:stretch>
            <a:fillRect/>
          </a:stretch>
        </p:blipFill>
        <p:spPr>
          <a:xfrm>
            <a:off x="159175" y="4953000"/>
            <a:ext cx="3696121" cy="1323439"/>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23EFAE39-CA08-1090-AFA7-FC3A17C9049D}"/>
              </a:ext>
            </a:extLst>
          </p:cNvPr>
          <p:cNvSpPr txBox="1"/>
          <p:nvPr/>
        </p:nvSpPr>
        <p:spPr>
          <a:xfrm>
            <a:off x="152400" y="2667000"/>
            <a:ext cx="1315560" cy="1585049"/>
          </a:xfrm>
          <a:prstGeom prst="rect">
            <a:avLst/>
          </a:prstGeom>
          <a:solidFill>
            <a:schemeClr val="bg1">
              <a:alpha val="70000"/>
            </a:schemeClr>
          </a:solidFill>
        </p:spPr>
        <p:txBody>
          <a:bodyPr wrap="square">
            <a:spAutoFit/>
          </a:bodyPr>
          <a:lstStyle/>
          <a:p>
            <a:pPr algn="just"/>
            <a:r>
              <a:rPr lang="en-US" altLang="zh-CN" sz="1000" b="1" dirty="0">
                <a:solidFill>
                  <a:schemeClr val="tx2">
                    <a:lumMod val="50000"/>
                  </a:schemeClr>
                </a:solidFill>
              </a:rPr>
              <a:t>Influencing Factors:</a:t>
            </a:r>
            <a:endParaRPr lang="zh-CN" altLang="zh-CN" sz="1000" b="1" dirty="0">
              <a:solidFill>
                <a:schemeClr val="tx2">
                  <a:lumMod val="50000"/>
                </a:schemeClr>
              </a:solidFill>
            </a:endParaRPr>
          </a:p>
          <a:p>
            <a:pPr algn="just"/>
            <a:r>
              <a:rPr lang="en-US" altLang="zh-CN" sz="800" dirty="0">
                <a:solidFill>
                  <a:schemeClr val="tx2">
                    <a:lumMod val="50000"/>
                  </a:schemeClr>
                </a:solidFill>
              </a:rPr>
              <a:t>Age at event</a:t>
            </a:r>
            <a:endParaRPr lang="zh-CN" altLang="zh-CN" sz="800" dirty="0">
              <a:solidFill>
                <a:schemeClr val="tx2">
                  <a:lumMod val="50000"/>
                </a:schemeClr>
              </a:solidFill>
            </a:endParaRPr>
          </a:p>
          <a:p>
            <a:pPr algn="just"/>
            <a:r>
              <a:rPr lang="en-US" altLang="zh-CN" sz="800" dirty="0">
                <a:solidFill>
                  <a:schemeClr val="tx2">
                    <a:lumMod val="50000"/>
                  </a:schemeClr>
                </a:solidFill>
              </a:rPr>
              <a:t>Average Net Result mean</a:t>
            </a:r>
            <a:endParaRPr lang="zh-CN" altLang="zh-CN" sz="800" dirty="0">
              <a:solidFill>
                <a:schemeClr val="tx2">
                  <a:lumMod val="50000"/>
                </a:schemeClr>
              </a:solidFill>
            </a:endParaRPr>
          </a:p>
          <a:p>
            <a:pPr algn="just"/>
            <a:r>
              <a:rPr lang="en-US" altLang="zh-CN" sz="800" dirty="0">
                <a:solidFill>
                  <a:schemeClr val="tx2">
                    <a:lumMod val="50000"/>
                  </a:schemeClr>
                </a:solidFill>
              </a:rPr>
              <a:t>Mean mark</a:t>
            </a:r>
            <a:endParaRPr lang="zh-CN" altLang="zh-CN" sz="800" dirty="0">
              <a:solidFill>
                <a:schemeClr val="tx2">
                  <a:lumMod val="50000"/>
                </a:schemeClr>
              </a:solidFill>
            </a:endParaRPr>
          </a:p>
          <a:p>
            <a:pPr algn="just"/>
            <a:r>
              <a:rPr lang="en-US" altLang="zh-CN" sz="800" dirty="0">
                <a:solidFill>
                  <a:schemeClr val="tx2">
                    <a:lumMod val="50000"/>
                  </a:schemeClr>
                </a:solidFill>
              </a:rPr>
              <a:t>Best mark(min)</a:t>
            </a:r>
            <a:endParaRPr lang="zh-CN" altLang="zh-CN" sz="800" dirty="0">
              <a:solidFill>
                <a:schemeClr val="tx2">
                  <a:lumMod val="50000"/>
                </a:schemeClr>
              </a:solidFill>
            </a:endParaRPr>
          </a:p>
          <a:p>
            <a:pPr algn="just"/>
            <a:r>
              <a:rPr lang="en-US" altLang="zh-CN" sz="800" dirty="0">
                <a:solidFill>
                  <a:schemeClr val="tx2">
                    <a:lumMod val="50000"/>
                  </a:schemeClr>
                </a:solidFill>
              </a:rPr>
              <a:t>Variance of the mark</a:t>
            </a:r>
            <a:endParaRPr lang="zh-CN" altLang="zh-CN" sz="800" dirty="0">
              <a:solidFill>
                <a:schemeClr val="tx2">
                  <a:lumMod val="50000"/>
                </a:schemeClr>
              </a:solidFill>
            </a:endParaRPr>
          </a:p>
          <a:p>
            <a:pPr algn="just"/>
            <a:r>
              <a:rPr lang="en-US" altLang="zh-CN" sz="800" dirty="0">
                <a:solidFill>
                  <a:schemeClr val="tx2">
                    <a:lumMod val="50000"/>
                  </a:schemeClr>
                </a:solidFill>
              </a:rPr>
              <a:t>Mean match ranking</a:t>
            </a:r>
            <a:endParaRPr lang="zh-CN" altLang="zh-CN" sz="800" dirty="0">
              <a:solidFill>
                <a:schemeClr val="tx2">
                  <a:lumMod val="50000"/>
                </a:schemeClr>
              </a:solidFill>
            </a:endParaRPr>
          </a:p>
          <a:p>
            <a:pPr algn="just"/>
            <a:r>
              <a:rPr lang="en-US" altLang="zh-CN" sz="800" dirty="0">
                <a:solidFill>
                  <a:schemeClr val="tx2">
                    <a:lumMod val="50000"/>
                  </a:schemeClr>
                </a:solidFill>
              </a:rPr>
              <a:t>Best match ranking(min)</a:t>
            </a:r>
            <a:endParaRPr lang="zh-CN" altLang="zh-CN" sz="800" dirty="0">
              <a:solidFill>
                <a:schemeClr val="tx2">
                  <a:lumMod val="50000"/>
                </a:schemeClr>
              </a:solidFill>
            </a:endParaRPr>
          </a:p>
          <a:p>
            <a:pPr algn="just"/>
            <a:r>
              <a:rPr lang="en-US" altLang="zh-CN" sz="800" dirty="0">
                <a:solidFill>
                  <a:schemeClr val="tx2">
                    <a:lumMod val="50000"/>
                  </a:schemeClr>
                </a:solidFill>
              </a:rPr>
              <a:t>Average Rank mean</a:t>
            </a:r>
            <a:endParaRPr lang="zh-CN" altLang="zh-CN" sz="800" dirty="0">
              <a:solidFill>
                <a:schemeClr val="tx2">
                  <a:lumMod val="50000"/>
                </a:schemeClr>
              </a:solidFill>
            </a:endParaRPr>
          </a:p>
          <a:p>
            <a:pPr algn="just"/>
            <a:r>
              <a:rPr lang="en-US" altLang="zh-CN" sz="800" dirty="0">
                <a:solidFill>
                  <a:schemeClr val="tx2">
                    <a:lumMod val="50000"/>
                  </a:schemeClr>
                </a:solidFill>
              </a:rPr>
              <a:t>Mean efficiency</a:t>
            </a:r>
            <a:endParaRPr lang="zh-CN" altLang="zh-CN" sz="800" dirty="0">
              <a:solidFill>
                <a:schemeClr val="tx2">
                  <a:lumMod val="50000"/>
                </a:schemeClr>
              </a:solidFill>
            </a:endParaRPr>
          </a:p>
          <a:p>
            <a:pPr algn="just"/>
            <a:r>
              <a:rPr lang="en-US" altLang="zh-CN" sz="800" dirty="0">
                <a:solidFill>
                  <a:schemeClr val="tx2">
                    <a:lumMod val="50000"/>
                  </a:schemeClr>
                </a:solidFill>
              </a:rPr>
              <a:t>Nation Score</a:t>
            </a:r>
            <a:endParaRPr lang="zh-CN" altLang="zh-CN" sz="800" dirty="0">
              <a:solidFill>
                <a:schemeClr val="tx2">
                  <a:lumMod val="50000"/>
                </a:schemeClr>
              </a:solidFill>
            </a:endParaRPr>
          </a:p>
          <a:p>
            <a:pPr algn="just"/>
            <a:r>
              <a:rPr lang="en-US" altLang="zh-CN" sz="800" dirty="0">
                <a:solidFill>
                  <a:schemeClr val="tx2">
                    <a:lumMod val="50000"/>
                  </a:schemeClr>
                </a:solidFill>
              </a:rPr>
              <a:t>Years to Olympics</a:t>
            </a:r>
            <a:endParaRPr lang="zh-CN" altLang="zh-CN" sz="800" dirty="0">
              <a:solidFill>
                <a:schemeClr val="tx2">
                  <a:lumMod val="50000"/>
                </a:schemeClr>
              </a:solidFill>
            </a:endParaRPr>
          </a:p>
        </p:txBody>
      </p:sp>
      <p:sp>
        <p:nvSpPr>
          <p:cNvPr id="18" name="TextBox 17">
            <a:extLst>
              <a:ext uri="{FF2B5EF4-FFF2-40B4-BE49-F238E27FC236}">
                <a16:creationId xmlns:a16="http://schemas.microsoft.com/office/drawing/2014/main" id="{0237170B-61B4-EC53-598A-9A058B502E30}"/>
              </a:ext>
            </a:extLst>
          </p:cNvPr>
          <p:cNvSpPr txBox="1"/>
          <p:nvPr/>
        </p:nvSpPr>
        <p:spPr>
          <a:xfrm>
            <a:off x="159175" y="4343400"/>
            <a:ext cx="3702897" cy="492443"/>
          </a:xfrm>
          <a:prstGeom prst="rect">
            <a:avLst/>
          </a:prstGeom>
          <a:solidFill>
            <a:schemeClr val="bg1">
              <a:alpha val="70000"/>
            </a:schemeClr>
          </a:solidFill>
        </p:spPr>
        <p:txBody>
          <a:bodyPr wrap="square">
            <a:spAutoFit/>
          </a:bodyPr>
          <a:lstStyle/>
          <a:p>
            <a:pPr algn="just"/>
            <a:r>
              <a:rPr lang="en-US" altLang="zh-CN" sz="1000" b="1" dirty="0">
                <a:solidFill>
                  <a:schemeClr val="tx2">
                    <a:lumMod val="50000"/>
                  </a:schemeClr>
                </a:solidFill>
              </a:rPr>
              <a:t>Characteristic engineering</a:t>
            </a:r>
            <a:r>
              <a:rPr lang="zh-CN" altLang="en-US" sz="1000" b="1" dirty="0">
                <a:solidFill>
                  <a:schemeClr val="tx2">
                    <a:lumMod val="50000"/>
                  </a:schemeClr>
                </a:solidFill>
              </a:rPr>
              <a:t>：</a:t>
            </a:r>
            <a:endParaRPr lang="zh-CN" altLang="zh-CN" sz="1000" b="1" dirty="0">
              <a:solidFill>
                <a:schemeClr val="tx2">
                  <a:lumMod val="50000"/>
                </a:schemeClr>
              </a:solidFill>
            </a:endParaRPr>
          </a:p>
          <a:p>
            <a:pPr algn="just"/>
            <a:r>
              <a:rPr lang="en-US" altLang="zh-CN" sz="800" dirty="0">
                <a:solidFill>
                  <a:schemeClr val="tx2">
                    <a:lumMod val="50000"/>
                  </a:schemeClr>
                </a:solidFill>
              </a:rPr>
              <a:t>1. Handling of outliers and missing values      2. Data formatting</a:t>
            </a:r>
            <a:endParaRPr lang="zh-CN" altLang="zh-CN" sz="800" dirty="0">
              <a:solidFill>
                <a:schemeClr val="tx2">
                  <a:lumMod val="50000"/>
                </a:schemeClr>
              </a:solidFill>
            </a:endParaRPr>
          </a:p>
          <a:p>
            <a:pPr algn="just"/>
            <a:r>
              <a:rPr lang="en-US" altLang="zh-CN" sz="800" dirty="0">
                <a:solidFill>
                  <a:schemeClr val="tx2">
                    <a:lumMod val="50000"/>
                  </a:schemeClr>
                </a:solidFill>
              </a:rPr>
              <a:t>3. Normalization of data                                      4. Pearson correlation analysis</a:t>
            </a:r>
            <a:endParaRPr lang="zh-CN" altLang="zh-CN" sz="800" dirty="0">
              <a:solidFill>
                <a:schemeClr val="tx2">
                  <a:lumMod val="50000"/>
                </a:schemeClr>
              </a:solidFill>
            </a:endParaRPr>
          </a:p>
        </p:txBody>
      </p:sp>
      <p:pic>
        <p:nvPicPr>
          <p:cNvPr id="11" name="Picture 10" descr="A screenshot of a graph&#10;&#10;Description automatically generated">
            <a:extLst>
              <a:ext uri="{FF2B5EF4-FFF2-40B4-BE49-F238E27FC236}">
                <a16:creationId xmlns:a16="http://schemas.microsoft.com/office/drawing/2014/main" id="{99905330-6AED-A438-0C20-F90FC81570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7699" y="1752600"/>
            <a:ext cx="2774101" cy="1958296"/>
          </a:xfrm>
          <a:prstGeom prst="rect">
            <a:avLst/>
          </a:prstGeom>
          <a:ln>
            <a:noFill/>
          </a:ln>
          <a:effectLst>
            <a:outerShdw blurRad="292100" dist="139700" dir="2700000" algn="tl" rotWithShape="0">
              <a:srgbClr val="333333">
                <a:alpha val="65000"/>
              </a:srgbClr>
            </a:outerShdw>
          </a:effectLst>
        </p:spPr>
      </p:pic>
      <p:pic>
        <p:nvPicPr>
          <p:cNvPr id="15" name="Picture 14" descr="A chart with numbers and a blue and yellow background&#10;&#10;Description automatically generated with medium confidence">
            <a:extLst>
              <a:ext uri="{FF2B5EF4-FFF2-40B4-BE49-F238E27FC236}">
                <a16:creationId xmlns:a16="http://schemas.microsoft.com/office/drawing/2014/main" id="{EDB2F922-B8BC-205C-D413-BAA4337BB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0236" y="5334000"/>
            <a:ext cx="2771564" cy="2122279"/>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7E5C0E9C-FCD5-B210-3EA2-1B08310B26DA}"/>
              </a:ext>
            </a:extLst>
          </p:cNvPr>
          <p:cNvSpPr txBox="1"/>
          <p:nvPr/>
        </p:nvSpPr>
        <p:spPr>
          <a:xfrm>
            <a:off x="3954779" y="1352490"/>
            <a:ext cx="2921002" cy="400110"/>
          </a:xfrm>
          <a:prstGeom prst="rect">
            <a:avLst/>
          </a:prstGeom>
          <a:noFill/>
        </p:spPr>
        <p:txBody>
          <a:bodyPr wrap="square" rtlCol="0">
            <a:spAutoFit/>
          </a:bodyPr>
          <a:lstStyle/>
          <a:p>
            <a:r>
              <a:rPr lang="en-US" altLang="zh-CN" sz="2000" b="1" dirty="0">
                <a:ln w="9525">
                  <a:solidFill>
                    <a:schemeClr val="bg1"/>
                  </a:solidFill>
                  <a:prstDash val="solid"/>
                </a:ln>
                <a:effectLst>
                  <a:outerShdw blurRad="12700" dist="38100" dir="2700000" algn="tl" rotWithShape="0">
                    <a:schemeClr val="accent5">
                      <a:lumMod val="60000"/>
                      <a:lumOff val="40000"/>
                    </a:schemeClr>
                  </a:outerShdw>
                </a:effectLst>
              </a:rPr>
              <a:t>Logistic Regression Model</a:t>
            </a:r>
            <a:endParaRPr lang="zh-CN" altLang="en-US" sz="20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20" name="TextBox 19">
            <a:extLst>
              <a:ext uri="{FF2B5EF4-FFF2-40B4-BE49-F238E27FC236}">
                <a16:creationId xmlns:a16="http://schemas.microsoft.com/office/drawing/2014/main" id="{0144AA10-5251-F992-9F39-4BE05B5E8E72}"/>
              </a:ext>
            </a:extLst>
          </p:cNvPr>
          <p:cNvSpPr txBox="1"/>
          <p:nvPr/>
        </p:nvSpPr>
        <p:spPr>
          <a:xfrm>
            <a:off x="1123804" y="8716489"/>
            <a:ext cx="2728960" cy="430887"/>
          </a:xfrm>
          <a:prstGeom prst="rect">
            <a:avLst/>
          </a:prstGeom>
          <a:solidFill>
            <a:schemeClr val="bg1">
              <a:alpha val="70000"/>
            </a:schemeClr>
          </a:solidFill>
        </p:spPr>
        <p:txBody>
          <a:bodyPr wrap="square" rtlCol="0">
            <a:spAutoFit/>
          </a:bodyPr>
          <a:lstStyle/>
          <a:p>
            <a:r>
              <a:rPr lang="en-US" altLang="zh-CN" sz="1050" dirty="0">
                <a:solidFill>
                  <a:schemeClr val="tx2">
                    <a:lumMod val="50000"/>
                  </a:schemeClr>
                </a:solidFill>
              </a:rPr>
              <a:t>More information can be found on </a:t>
            </a:r>
            <a:r>
              <a:rPr lang="en-US" altLang="zh-CN" sz="1050" dirty="0" err="1">
                <a:solidFill>
                  <a:schemeClr val="tx2">
                    <a:lumMod val="50000"/>
                  </a:schemeClr>
                </a:solidFill>
              </a:rPr>
              <a:t>Github</a:t>
            </a:r>
            <a:r>
              <a:rPr lang="en-US" altLang="zh-CN" sz="1050" dirty="0">
                <a:solidFill>
                  <a:schemeClr val="tx2">
                    <a:lumMod val="50000"/>
                  </a:schemeClr>
                </a:solidFill>
              </a:rPr>
              <a:t> </a:t>
            </a:r>
          </a:p>
          <a:p>
            <a:r>
              <a:rPr lang="en-US" altLang="zh-CN" sz="1050" u="sng" dirty="0">
                <a:solidFill>
                  <a:schemeClr val="tx2">
                    <a:lumMod val="50000"/>
                  </a:schemeClr>
                </a:solidFill>
              </a:rPr>
              <a:t>https://github.com/dashen2004/NUS_Group3</a:t>
            </a:r>
            <a:endParaRPr lang="zh-CN" altLang="en-US" sz="1050" u="sng" dirty="0">
              <a:solidFill>
                <a:schemeClr val="tx2">
                  <a:lumMod val="50000"/>
                </a:schemeClr>
              </a:solidFill>
            </a:endParaRPr>
          </a:p>
        </p:txBody>
      </p:sp>
      <p:sp>
        <p:nvSpPr>
          <p:cNvPr id="23" name="TextBox 22">
            <a:extLst>
              <a:ext uri="{FF2B5EF4-FFF2-40B4-BE49-F238E27FC236}">
                <a16:creationId xmlns:a16="http://schemas.microsoft.com/office/drawing/2014/main" id="{648C3905-599B-E0C3-3C3F-F53D54490396}"/>
              </a:ext>
            </a:extLst>
          </p:cNvPr>
          <p:cNvSpPr txBox="1"/>
          <p:nvPr/>
        </p:nvSpPr>
        <p:spPr>
          <a:xfrm>
            <a:off x="4007700" y="7451229"/>
            <a:ext cx="2771564" cy="1692771"/>
          </a:xfrm>
          <a:prstGeom prst="rect">
            <a:avLst/>
          </a:prstGeom>
          <a:solidFill>
            <a:schemeClr val="bg1">
              <a:alpha val="70000"/>
            </a:schemeClr>
          </a:solidFill>
        </p:spPr>
        <p:txBody>
          <a:bodyPr wrap="square" rtlCol="0">
            <a:spAutoFit/>
          </a:bodyPr>
          <a:lstStyle/>
          <a:p>
            <a:r>
              <a:rPr lang="en-US" altLang="zh-CN" sz="800" dirty="0"/>
              <a:t>The classification report for main model provides an overview of the model's performance across nine classes (1 to 9). The precision values are all very high, ranging from 0.867 to 0.990, indicating that the majority of positive predictions for each class are correct. Recall values are similarly high, from 0.997 to 0.929, suggesting that the model successfully identifies most of the actual positive cases. The F1-scores, which balance precision and recall, reflect this consistency, with all values above 0.85. The overall accuracy of the model is 0.990, demonstrating excellent performance and reliability across all classes. This classification report highlights a robust model with consistent and reliable performance in predicting outcomes for each class.</a:t>
            </a:r>
            <a:endParaRPr lang="zh-CN" altLang="en-US" sz="800" dirty="0"/>
          </a:p>
        </p:txBody>
      </p:sp>
      <p:sp>
        <p:nvSpPr>
          <p:cNvPr id="5" name="TextBox 4">
            <a:extLst>
              <a:ext uri="{FF2B5EF4-FFF2-40B4-BE49-F238E27FC236}">
                <a16:creationId xmlns:a16="http://schemas.microsoft.com/office/drawing/2014/main" id="{576B51C1-4E1D-DDF5-8C9A-F111482EB1A8}"/>
              </a:ext>
            </a:extLst>
          </p:cNvPr>
          <p:cNvSpPr txBox="1"/>
          <p:nvPr/>
        </p:nvSpPr>
        <p:spPr>
          <a:xfrm>
            <a:off x="4007699" y="3705761"/>
            <a:ext cx="2774101" cy="1323439"/>
          </a:xfrm>
          <a:prstGeom prst="rect">
            <a:avLst/>
          </a:prstGeom>
          <a:solidFill>
            <a:schemeClr val="bg1">
              <a:alpha val="70000"/>
            </a:schemeClr>
          </a:solidFill>
        </p:spPr>
        <p:txBody>
          <a:bodyPr wrap="square" rtlCol="0">
            <a:spAutoFit/>
          </a:bodyPr>
          <a:lstStyle/>
          <a:p>
            <a:r>
              <a:rPr lang="en-US" altLang="zh-CN" sz="800" dirty="0">
                <a:solidFill>
                  <a:schemeClr val="tx2">
                    <a:lumMod val="50000"/>
                  </a:schemeClr>
                </a:solidFill>
              </a:rPr>
              <a:t>Our classification report for logistic regression model provides balanced precision, recall, and F1-scores around 0.64-0.65. </a:t>
            </a:r>
            <a:r>
              <a:rPr lang="en-US" altLang="zh-CN" sz="800" dirty="0"/>
              <a:t>The precision for both classes (0 and 1) is 0.64, indicating that 64% of the predicted positives are true positives. The recall values are 0.65 for class 0 and 0.63 for class 1, showing the model's ability to identify actual positives. The overall accuracy is 0.64, suggesting the model correctly classifies 64% of instances. </a:t>
            </a:r>
            <a:r>
              <a:rPr lang="en-US" altLang="zh-CN" sz="800" dirty="0">
                <a:solidFill>
                  <a:schemeClr val="tx2">
                    <a:lumMod val="50000"/>
                  </a:schemeClr>
                </a:solidFill>
              </a:rPr>
              <a:t>Overall, the model shows balanced performance with areas for improvement in feature engineering and model tuning.</a:t>
            </a:r>
            <a:endParaRPr lang="zh-CN" altLang="en-US" sz="800" dirty="0">
              <a:solidFill>
                <a:schemeClr val="tx2">
                  <a:lumMod val="50000"/>
                </a:schemeClr>
              </a:solidFill>
            </a:endParaRPr>
          </a:p>
        </p:txBody>
      </p:sp>
      <p:sp>
        <p:nvSpPr>
          <p:cNvPr id="13" name="TextBox 12">
            <a:extLst>
              <a:ext uri="{FF2B5EF4-FFF2-40B4-BE49-F238E27FC236}">
                <a16:creationId xmlns:a16="http://schemas.microsoft.com/office/drawing/2014/main" id="{3C43397B-A71C-4EAF-C638-7B4A7CD78430}"/>
              </a:ext>
            </a:extLst>
          </p:cNvPr>
          <p:cNvSpPr txBox="1"/>
          <p:nvPr/>
        </p:nvSpPr>
        <p:spPr>
          <a:xfrm>
            <a:off x="159175" y="2209800"/>
            <a:ext cx="3702897" cy="369332"/>
          </a:xfrm>
          <a:prstGeom prst="rect">
            <a:avLst/>
          </a:prstGeom>
          <a:solidFill>
            <a:schemeClr val="bg1">
              <a:alpha val="70000"/>
            </a:schemeClr>
          </a:solidFill>
        </p:spPr>
        <p:txBody>
          <a:bodyPr wrap="square" rtlCol="0">
            <a:spAutoFit/>
          </a:bodyPr>
          <a:lstStyle/>
          <a:p>
            <a:r>
              <a:rPr lang="en-US" altLang="zh-CN" sz="1000" b="1" dirty="0">
                <a:solidFill>
                  <a:schemeClr val="tx2">
                    <a:lumMod val="50000"/>
                  </a:schemeClr>
                </a:solidFill>
              </a:rPr>
              <a:t>Web Mining:</a:t>
            </a:r>
          </a:p>
          <a:p>
            <a:r>
              <a:rPr lang="en-US" altLang="zh-CN" sz="800" dirty="0">
                <a:solidFill>
                  <a:schemeClr val="tx2">
                    <a:lumMod val="50000"/>
                  </a:schemeClr>
                </a:solidFill>
              </a:rPr>
              <a:t>Data were collected from </a:t>
            </a:r>
            <a:r>
              <a:rPr lang="en-US" altLang="zh-CN" sz="800" u="sng" dirty="0">
                <a:solidFill>
                  <a:schemeClr val="tx2">
                    <a:lumMod val="50000"/>
                  </a:schemeClr>
                </a:solidFill>
              </a:rPr>
              <a:t>https://worldathletics.org</a:t>
            </a:r>
          </a:p>
        </p:txBody>
      </p:sp>
      <p:sp>
        <p:nvSpPr>
          <p:cNvPr id="22" name="Rectangle 21">
            <a:extLst>
              <a:ext uri="{FF2B5EF4-FFF2-40B4-BE49-F238E27FC236}">
                <a16:creationId xmlns:a16="http://schemas.microsoft.com/office/drawing/2014/main" id="{00424263-7B49-916A-B90F-4182C49BDD47}"/>
              </a:ext>
            </a:extLst>
          </p:cNvPr>
          <p:cNvSpPr/>
          <p:nvPr/>
        </p:nvSpPr>
        <p:spPr>
          <a:xfrm>
            <a:off x="4713896" y="4953000"/>
            <a:ext cx="1486304" cy="400110"/>
          </a:xfrm>
          <a:prstGeom prst="rect">
            <a:avLst/>
          </a:prstGeom>
          <a:noFill/>
        </p:spPr>
        <p:txBody>
          <a:bodyPr wrap="none" lIns="91440" tIns="45720" rIns="91440" bIns="45720">
            <a:spAutoFit/>
          </a:bodyPr>
          <a:lstStyle/>
          <a:p>
            <a:pPr algn="ctr"/>
            <a:r>
              <a:rPr lang="en-GB" altLang="zh-CN" sz="2000" b="1" cap="none" spc="0" dirty="0">
                <a:ln w="9525">
                  <a:solidFill>
                    <a:schemeClr val="bg1"/>
                  </a:solidFill>
                  <a:prstDash val="solid"/>
                </a:ln>
                <a:effectLst>
                  <a:outerShdw blurRad="12700" dist="38100" dir="2700000" algn="tl" rotWithShape="0">
                    <a:schemeClr val="accent5">
                      <a:lumMod val="60000"/>
                      <a:lumOff val="40000"/>
                    </a:schemeClr>
                  </a:outerShdw>
                </a:effectLst>
              </a:rPr>
              <a:t>Main Model</a:t>
            </a:r>
          </a:p>
        </p:txBody>
      </p:sp>
      <p:sp>
        <p:nvSpPr>
          <p:cNvPr id="24" name="TextBox 23">
            <a:extLst>
              <a:ext uri="{FF2B5EF4-FFF2-40B4-BE49-F238E27FC236}">
                <a16:creationId xmlns:a16="http://schemas.microsoft.com/office/drawing/2014/main" id="{3A440D95-1EFA-DD5C-7989-93B5CB0DBB93}"/>
              </a:ext>
            </a:extLst>
          </p:cNvPr>
          <p:cNvSpPr txBox="1"/>
          <p:nvPr/>
        </p:nvSpPr>
        <p:spPr>
          <a:xfrm>
            <a:off x="159174" y="6324600"/>
            <a:ext cx="2583701" cy="1384995"/>
          </a:xfrm>
          <a:prstGeom prst="rect">
            <a:avLst/>
          </a:prstGeom>
          <a:solidFill>
            <a:schemeClr val="bg1">
              <a:alpha val="70000"/>
            </a:schemeClr>
          </a:solidFill>
        </p:spPr>
        <p:txBody>
          <a:bodyPr wrap="square" rtlCol="0">
            <a:spAutoFit/>
          </a:bodyPr>
          <a:lstStyle/>
          <a:p>
            <a:r>
              <a:rPr lang="en-US" altLang="zh-CN" sz="1000" b="1" dirty="0">
                <a:solidFill>
                  <a:schemeClr val="tx2">
                    <a:lumMod val="50000"/>
                  </a:schemeClr>
                </a:solidFill>
              </a:rPr>
              <a:t>Conclusion:</a:t>
            </a:r>
          </a:p>
          <a:p>
            <a:r>
              <a:rPr lang="en-US" altLang="zh-CN" sz="800" dirty="0"/>
              <a:t>· Our logistic regression model, although scientifically sound and robust, has shown limited accuracy.</a:t>
            </a:r>
          </a:p>
          <a:p>
            <a:r>
              <a:rPr lang="en-US" altLang="zh-CN" sz="800" dirty="0"/>
              <a:t> · Conversely, the random forest model displays exceedingly high accuracy. However, its simulation does not perfectly align with real-world conditions, indicating a need for further optimization and adjustments. </a:t>
            </a:r>
          </a:p>
          <a:p>
            <a:r>
              <a:rPr lang="en-US" altLang="zh-CN" sz="800" dirty="0"/>
              <a:t>· The image on the right highlights the random forest model's predictions for strong contenders likely to reach the finals.</a:t>
            </a:r>
            <a:endParaRPr lang="en-US" altLang="zh-CN" sz="1000" b="1" dirty="0">
              <a:solidFill>
                <a:schemeClr val="tx2">
                  <a:lumMod val="50000"/>
                </a:schemeClr>
              </a:solidFill>
            </a:endParaRPr>
          </a:p>
        </p:txBody>
      </p:sp>
      <p:sp>
        <p:nvSpPr>
          <p:cNvPr id="25" name="TextBox 24">
            <a:extLst>
              <a:ext uri="{FF2B5EF4-FFF2-40B4-BE49-F238E27FC236}">
                <a16:creationId xmlns:a16="http://schemas.microsoft.com/office/drawing/2014/main" id="{EC10AFA7-06E2-C454-685F-12CCB9F9121A}"/>
              </a:ext>
            </a:extLst>
          </p:cNvPr>
          <p:cNvSpPr txBox="1"/>
          <p:nvPr/>
        </p:nvSpPr>
        <p:spPr>
          <a:xfrm>
            <a:off x="159174" y="7772400"/>
            <a:ext cx="2583701" cy="861774"/>
          </a:xfrm>
          <a:prstGeom prst="rect">
            <a:avLst/>
          </a:prstGeom>
          <a:solidFill>
            <a:schemeClr val="bg1">
              <a:alpha val="70000"/>
            </a:schemeClr>
          </a:solidFill>
        </p:spPr>
        <p:txBody>
          <a:bodyPr wrap="square" rtlCol="0">
            <a:spAutoFit/>
          </a:bodyPr>
          <a:lstStyle/>
          <a:p>
            <a:r>
              <a:rPr lang="en-US" altLang="zh-CN" sz="1000" b="1" dirty="0">
                <a:solidFill>
                  <a:schemeClr val="tx2">
                    <a:lumMod val="50000"/>
                  </a:schemeClr>
                </a:solidFill>
              </a:rPr>
              <a:t>Further Research:</a:t>
            </a:r>
          </a:p>
          <a:p>
            <a:r>
              <a:rPr lang="en-US" altLang="zh-CN" sz="800" dirty="0">
                <a:solidFill>
                  <a:schemeClr val="tx2">
                    <a:lumMod val="50000"/>
                  </a:schemeClr>
                </a:solidFill>
              </a:rPr>
              <a:t>For future work, we plan to refine our models using additional data and advanced feature engineering techniques. Continuous improvement and validation of the models will help in achieving more accurate predictions.</a:t>
            </a:r>
            <a:endParaRPr lang="zh-CN" altLang="en-US" sz="800" dirty="0">
              <a:solidFill>
                <a:schemeClr val="tx2">
                  <a:lumMod val="50000"/>
                </a:schemeClr>
              </a:solidFill>
            </a:endParaRPr>
          </a:p>
        </p:txBody>
      </p:sp>
      <p:sp>
        <p:nvSpPr>
          <p:cNvPr id="2" name="Rectangle 1">
            <a:extLst>
              <a:ext uri="{FF2B5EF4-FFF2-40B4-BE49-F238E27FC236}">
                <a16:creationId xmlns:a16="http://schemas.microsoft.com/office/drawing/2014/main" id="{67581FE2-939B-F7C0-6AAF-6418EC301A6D}"/>
              </a:ext>
            </a:extLst>
          </p:cNvPr>
          <p:cNvSpPr/>
          <p:nvPr/>
        </p:nvSpPr>
        <p:spPr>
          <a:xfrm>
            <a:off x="-1" y="9128760"/>
            <a:ext cx="6858000" cy="777240"/>
          </a:xfrm>
          <a:prstGeom prst="rect">
            <a:avLst/>
          </a:prstGeom>
          <a:solidFill>
            <a:srgbClr val="F68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up of a logo&#10;&#10;Description automatically generated">
            <a:extLst>
              <a:ext uri="{FF2B5EF4-FFF2-40B4-BE49-F238E27FC236}">
                <a16:creationId xmlns:a16="http://schemas.microsoft.com/office/drawing/2014/main" id="{9D9F0D89-AF42-4B94-F6CA-26B23249F3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5656" y="9255763"/>
            <a:ext cx="1832344" cy="523234"/>
          </a:xfrm>
          <a:prstGeom prst="rect">
            <a:avLst/>
          </a:prstGeom>
        </p:spPr>
      </p:pic>
      <p:sp>
        <p:nvSpPr>
          <p:cNvPr id="28" name="TextBox 27">
            <a:extLst>
              <a:ext uri="{FF2B5EF4-FFF2-40B4-BE49-F238E27FC236}">
                <a16:creationId xmlns:a16="http://schemas.microsoft.com/office/drawing/2014/main" id="{D3E183E0-6D24-8B7E-2A5C-3EE064106518}"/>
              </a:ext>
            </a:extLst>
          </p:cNvPr>
          <p:cNvSpPr txBox="1"/>
          <p:nvPr/>
        </p:nvSpPr>
        <p:spPr>
          <a:xfrm>
            <a:off x="152400" y="9371186"/>
            <a:ext cx="3962400" cy="292388"/>
          </a:xfrm>
          <a:prstGeom prst="rect">
            <a:avLst/>
          </a:prstGeom>
          <a:noFill/>
        </p:spPr>
        <p:txBody>
          <a:bodyPr wrap="square" rtlCol="0">
            <a:spAutoFit/>
          </a:bodyPr>
          <a:lstStyle/>
          <a:p>
            <a:r>
              <a:rPr lang="en-US" sz="1280" b="1" dirty="0">
                <a:solidFill>
                  <a:schemeClr val="bg1"/>
                </a:solidFill>
                <a:latin typeface="Verdana" panose="020B0604030504040204" pitchFamily="34" charset="0"/>
                <a:ea typeface="Verdana" panose="020B0604030504040204" pitchFamily="34" charset="0"/>
              </a:rPr>
              <a:t>NUS SOC Summer Workshop 2024</a:t>
            </a:r>
          </a:p>
        </p:txBody>
      </p:sp>
      <p:pic>
        <p:nvPicPr>
          <p:cNvPr id="32" name="Picture 31" descr="A screenshot of a table&#10;&#10;Description automatically generated">
            <a:extLst>
              <a:ext uri="{FF2B5EF4-FFF2-40B4-BE49-F238E27FC236}">
                <a16:creationId xmlns:a16="http://schemas.microsoft.com/office/drawing/2014/main" id="{1DBC8E4D-5563-CCF3-A774-38BBD853AB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0343" y="6324600"/>
            <a:ext cx="1032421" cy="2316274"/>
          </a:xfrm>
          <a:prstGeom prst="rect">
            <a:avLst/>
          </a:prstGeom>
        </p:spPr>
      </p:pic>
      <p:pic>
        <p:nvPicPr>
          <p:cNvPr id="34" name="Picture 33" descr="A diagram of different colored lines&#10;&#10;Description automatically generated">
            <a:extLst>
              <a:ext uri="{FF2B5EF4-FFF2-40B4-BE49-F238E27FC236}">
                <a16:creationId xmlns:a16="http://schemas.microsoft.com/office/drawing/2014/main" id="{B18B4309-13CD-E7F9-E7F4-97012D89C2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0360" y="2670483"/>
            <a:ext cx="2232403" cy="15906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1559</TotalTime>
  <Words>505</Words>
  <Application>Microsoft Office PowerPoint</Application>
  <PresentationFormat>A4 Paper (210x297 mm)</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等线</vt:lpstr>
      <vt:lpstr>Arial</vt:lpstr>
      <vt:lpstr>Calibri</vt:lpstr>
      <vt:lpstr>Verdana</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Evan Tan</dc:creator>
  <cp:lastModifiedBy>佑耀 高</cp:lastModifiedBy>
  <cp:revision>50</cp:revision>
  <dcterms:created xsi:type="dcterms:W3CDTF">2021-07-16T12:17:32Z</dcterms:created>
  <dcterms:modified xsi:type="dcterms:W3CDTF">2024-07-17T09:07:57Z</dcterms:modified>
</cp:coreProperties>
</file>