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832" y="32"/>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9"/>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7"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2"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2"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2"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106FF-3511-46BC-A318-6C9642C43246}"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106FF-3511-46BC-A318-6C9642C43246}"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106FF-3511-46BC-A318-6C9642C43246}"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94406"/>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9" y="394409"/>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2072925"/>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2"/>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4"/>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3"/>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8"/>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FB2106FF-3511-46BC-A318-6C9642C43246}" type="datetimeFigureOut">
              <a:rPr lang="en-US" smtClean="0"/>
              <a:t>7/16/2024</a:t>
            </a:fld>
            <a:endParaRPr lang="en-US"/>
          </a:p>
        </p:txBody>
      </p:sp>
      <p:sp>
        <p:nvSpPr>
          <p:cNvPr id="5" name="Footer Placeholder 4"/>
          <p:cNvSpPr>
            <a:spLocks noGrp="1"/>
          </p:cNvSpPr>
          <p:nvPr>
            <p:ph type="ftr" sz="quarter" idx="3"/>
          </p:nvPr>
        </p:nvSpPr>
        <p:spPr>
          <a:xfrm>
            <a:off x="2343150" y="9181398"/>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8"/>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8A23CD9-CA2C-4669-8072-C59CB308B4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81FE2-939B-F7C0-6AAF-6418EC301A6D}"/>
              </a:ext>
            </a:extLst>
          </p:cNvPr>
          <p:cNvSpPr/>
          <p:nvPr/>
        </p:nvSpPr>
        <p:spPr>
          <a:xfrm>
            <a:off x="0" y="9128760"/>
            <a:ext cx="6858000" cy="77724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E183E0-6D24-8B7E-2A5C-3EE064106518}"/>
              </a:ext>
            </a:extLst>
          </p:cNvPr>
          <p:cNvSpPr txBox="1"/>
          <p:nvPr/>
        </p:nvSpPr>
        <p:spPr>
          <a:xfrm>
            <a:off x="152400" y="9371186"/>
            <a:ext cx="3962400" cy="292388"/>
          </a:xfrm>
          <a:prstGeom prst="rect">
            <a:avLst/>
          </a:prstGeom>
          <a:noFill/>
        </p:spPr>
        <p:txBody>
          <a:bodyPr wrap="square" rtlCol="0">
            <a:spAutoFit/>
          </a:bodyPr>
          <a:lstStyle/>
          <a:p>
            <a:r>
              <a:rPr lang="en-US" sz="1280" b="1" dirty="0">
                <a:solidFill>
                  <a:schemeClr val="bg1"/>
                </a:solidFill>
                <a:latin typeface="Verdana" panose="020B0604030504040204" pitchFamily="34" charset="0"/>
                <a:ea typeface="Verdana" panose="020B0604030504040204" pitchFamily="34" charset="0"/>
              </a:rPr>
              <a:t>NUS SOC Summer </a:t>
            </a:r>
            <a:r>
              <a:rPr lang="en-US" sz="1280" b="1">
                <a:solidFill>
                  <a:schemeClr val="bg1"/>
                </a:solidFill>
                <a:latin typeface="Verdana" panose="020B0604030504040204" pitchFamily="34" charset="0"/>
                <a:ea typeface="Verdana" panose="020B0604030504040204" pitchFamily="34" charset="0"/>
              </a:rPr>
              <a:t>Workshop 2024</a:t>
            </a:r>
            <a:endParaRPr lang="en-US" sz="1280" b="1" dirty="0">
              <a:solidFill>
                <a:schemeClr val="bg1"/>
              </a:solidFill>
              <a:latin typeface="Verdana" panose="020B0604030504040204" pitchFamily="34" charset="0"/>
              <a:ea typeface="Verdana" panose="020B0604030504040204" pitchFamily="34" charset="0"/>
            </a:endParaRPr>
          </a:p>
        </p:txBody>
      </p:sp>
      <p:pic>
        <p:nvPicPr>
          <p:cNvPr id="4" name="Picture 3" descr="A close-up of a logo&#10;&#10;Description automatically generated">
            <a:extLst>
              <a:ext uri="{FF2B5EF4-FFF2-40B4-BE49-F238E27FC236}">
                <a16:creationId xmlns:a16="http://schemas.microsoft.com/office/drawing/2014/main" id="{9D9F0D89-AF42-4B94-F6CA-26B23249F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5656" y="9255763"/>
            <a:ext cx="1832344" cy="523234"/>
          </a:xfrm>
          <a:prstGeom prst="rect">
            <a:avLst/>
          </a:prstGeom>
        </p:spPr>
      </p:pic>
      <p:pic>
        <p:nvPicPr>
          <p:cNvPr id="6" name="Picture 5">
            <a:extLst>
              <a:ext uri="{FF2B5EF4-FFF2-40B4-BE49-F238E27FC236}">
                <a16:creationId xmlns:a16="http://schemas.microsoft.com/office/drawing/2014/main" id="{80114C13-CF49-AAA2-F326-87B4A03C1BCE}"/>
              </a:ext>
            </a:extLst>
          </p:cNvPr>
          <p:cNvPicPr>
            <a:picLocks noChangeAspect="1"/>
          </p:cNvPicPr>
          <p:nvPr/>
        </p:nvPicPr>
        <p:blipFill>
          <a:blip r:embed="rId3"/>
          <a:stretch>
            <a:fillRect/>
          </a:stretch>
        </p:blipFill>
        <p:spPr>
          <a:xfrm>
            <a:off x="-1" y="0"/>
            <a:ext cx="6934201" cy="9128760"/>
          </a:xfrm>
          <a:prstGeom prst="rect">
            <a:avLst/>
          </a:prstGeom>
        </p:spPr>
      </p:pic>
      <p:sp>
        <p:nvSpPr>
          <p:cNvPr id="8" name="Rectangle 7">
            <a:extLst>
              <a:ext uri="{FF2B5EF4-FFF2-40B4-BE49-F238E27FC236}">
                <a16:creationId xmlns:a16="http://schemas.microsoft.com/office/drawing/2014/main" id="{712F8FBA-77A0-2F2C-2765-0501FF6E46D7}"/>
              </a:ext>
            </a:extLst>
          </p:cNvPr>
          <p:cNvSpPr/>
          <p:nvPr/>
        </p:nvSpPr>
        <p:spPr>
          <a:xfrm>
            <a:off x="8467" y="242426"/>
            <a:ext cx="6942667" cy="1323439"/>
          </a:xfrm>
          <a:prstGeom prst="rect">
            <a:avLst/>
          </a:prstGeom>
          <a:noFill/>
        </p:spPr>
        <p:txBody>
          <a:bodyPr wrap="square" lIns="91440" tIns="45720" rIns="91440" bIns="45720">
            <a:spAutoFit/>
          </a:bodyPr>
          <a:lstStyle/>
          <a:p>
            <a:pPr algn="ctr"/>
            <a:r>
              <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r>
              <a:rPr lang="en-US" altLang="zh-CN" sz="4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redicting</a:t>
            </a:r>
            <a:r>
              <a:rPr lang="en-US"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2024 Paris Olympics Men’s 100m</a:t>
            </a:r>
            <a:endPar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TextBox 9">
            <a:extLst>
              <a:ext uri="{FF2B5EF4-FFF2-40B4-BE49-F238E27FC236}">
                <a16:creationId xmlns:a16="http://schemas.microsoft.com/office/drawing/2014/main" id="{B950D501-0FE8-B22D-FA6B-E4D0D6CCC582}"/>
              </a:ext>
            </a:extLst>
          </p:cNvPr>
          <p:cNvSpPr txBox="1"/>
          <p:nvPr/>
        </p:nvSpPr>
        <p:spPr>
          <a:xfrm>
            <a:off x="5721776" y="7983781"/>
            <a:ext cx="876299" cy="861774"/>
          </a:xfrm>
          <a:prstGeom prst="rect">
            <a:avLst/>
          </a:prstGeom>
          <a:solidFill>
            <a:schemeClr val="bg1">
              <a:alpha val="40000"/>
            </a:schemeClr>
          </a:solidFill>
          <a:ln>
            <a:noFill/>
          </a:ln>
        </p:spPr>
        <p:txBody>
          <a:bodyPr wrap="square" rtlCol="0">
            <a:spAutoFit/>
          </a:bodyPr>
          <a:lstStyle/>
          <a:p>
            <a:r>
              <a:rPr lang="en-US" altLang="zh-CN" sz="1000" dirty="0">
                <a:solidFill>
                  <a:schemeClr val="tx2">
                    <a:lumMod val="50000"/>
                  </a:schemeClr>
                </a:solidFill>
              </a:rPr>
              <a:t>Group3:</a:t>
            </a:r>
          </a:p>
          <a:p>
            <a:r>
              <a:rPr lang="en-US" altLang="zh-CN" sz="1000" dirty="0" err="1">
                <a:solidFill>
                  <a:schemeClr val="tx2">
                    <a:lumMod val="50000"/>
                  </a:schemeClr>
                </a:solidFill>
              </a:rPr>
              <a:t>Youyao</a:t>
            </a:r>
            <a:r>
              <a:rPr lang="en-US" altLang="zh-CN" sz="1000" dirty="0">
                <a:solidFill>
                  <a:schemeClr val="tx2">
                    <a:lumMod val="50000"/>
                  </a:schemeClr>
                </a:solidFill>
              </a:rPr>
              <a:t> Gao</a:t>
            </a:r>
          </a:p>
          <a:p>
            <a:r>
              <a:rPr lang="en-US" altLang="zh-CN" sz="1000" dirty="0">
                <a:solidFill>
                  <a:schemeClr val="tx2">
                    <a:lumMod val="50000"/>
                  </a:schemeClr>
                </a:solidFill>
              </a:rPr>
              <a:t>Yu Liang</a:t>
            </a:r>
          </a:p>
          <a:p>
            <a:r>
              <a:rPr lang="en-US" altLang="zh-CN" sz="1000" dirty="0" err="1">
                <a:solidFill>
                  <a:schemeClr val="tx2">
                    <a:lumMod val="50000"/>
                  </a:schemeClr>
                </a:solidFill>
              </a:rPr>
              <a:t>Haosong</a:t>
            </a:r>
            <a:r>
              <a:rPr lang="en-US" altLang="zh-CN" sz="1000" dirty="0">
                <a:solidFill>
                  <a:schemeClr val="tx2">
                    <a:lumMod val="50000"/>
                  </a:schemeClr>
                </a:solidFill>
              </a:rPr>
              <a:t> Sun</a:t>
            </a:r>
            <a:endParaRPr lang="zh-CN" altLang="en-US" sz="1000" dirty="0">
              <a:solidFill>
                <a:schemeClr val="tx2">
                  <a:lumMod val="50000"/>
                </a:schemeClr>
              </a:solidFill>
            </a:endParaRPr>
          </a:p>
          <a:p>
            <a:r>
              <a:rPr lang="en-US" altLang="zh-CN" sz="1000" dirty="0">
                <a:solidFill>
                  <a:schemeClr val="tx2">
                    <a:lumMod val="50000"/>
                  </a:schemeClr>
                </a:solidFill>
              </a:rPr>
              <a:t>Xinyi Zeng</a:t>
            </a:r>
          </a:p>
        </p:txBody>
      </p:sp>
      <p:pic>
        <p:nvPicPr>
          <p:cNvPr id="7" name="Picture 6" descr="A diagram of different colored lines&#10;&#10;Description automatically generated">
            <a:extLst>
              <a:ext uri="{FF2B5EF4-FFF2-40B4-BE49-F238E27FC236}">
                <a16:creationId xmlns:a16="http://schemas.microsoft.com/office/drawing/2014/main" id="{81BEC7F3-2374-A5C6-E1F2-B9225E594E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1687" y="4404431"/>
            <a:ext cx="3258113" cy="1964424"/>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0133BCEC-666D-BF54-9829-A0331D9AAE23}"/>
              </a:ext>
            </a:extLst>
          </p:cNvPr>
          <p:cNvSpPr txBox="1"/>
          <p:nvPr/>
        </p:nvSpPr>
        <p:spPr>
          <a:xfrm>
            <a:off x="304800" y="1556930"/>
            <a:ext cx="2895600" cy="707886"/>
          </a:xfrm>
          <a:prstGeom prst="rect">
            <a:avLst/>
          </a:prstGeom>
          <a:solidFill>
            <a:schemeClr val="bg1">
              <a:alpha val="40000"/>
            </a:schemeClr>
          </a:solidFill>
        </p:spPr>
        <p:txBody>
          <a:bodyPr wrap="square">
            <a:spAutoFit/>
          </a:bodyPr>
          <a:lstStyle/>
          <a:p>
            <a:pPr algn="just"/>
            <a:r>
              <a:rPr lang="en-US" altLang="zh-CN" sz="800" b="1" dirty="0">
                <a:solidFill>
                  <a:schemeClr val="tx2">
                    <a:lumMod val="50000"/>
                  </a:schemeClr>
                </a:solidFill>
              </a:rPr>
              <a:t>Hypothesis:</a:t>
            </a:r>
            <a:endParaRPr lang="zh-CN" altLang="zh-CN" sz="800" b="1" dirty="0">
              <a:solidFill>
                <a:schemeClr val="tx2">
                  <a:lumMod val="50000"/>
                </a:schemeClr>
              </a:solidFill>
            </a:endParaRPr>
          </a:p>
          <a:p>
            <a:pPr algn="just"/>
            <a:r>
              <a:rPr lang="en-US" altLang="zh-CN" sz="800" dirty="0">
                <a:solidFill>
                  <a:schemeClr val="tx2">
                    <a:lumMod val="50000"/>
                  </a:schemeClr>
                </a:solidFill>
              </a:rPr>
              <a:t>Whether an athlete reaches the final is determined by the form (performance) of the previous four years of competition, ignoring the effects of possible missed plays and opponent specificity in the actual Olympic competition.</a:t>
            </a:r>
            <a:endParaRPr lang="zh-CN" altLang="zh-CN" sz="800" dirty="0">
              <a:solidFill>
                <a:schemeClr val="tx2">
                  <a:lumMod val="50000"/>
                </a:schemeClr>
              </a:solidFill>
            </a:endParaRPr>
          </a:p>
        </p:txBody>
      </p:sp>
      <p:pic>
        <p:nvPicPr>
          <p:cNvPr id="14" name="图片 2" descr="2a40d8b01ec532ba3ac903ad1acbafb">
            <a:extLst>
              <a:ext uri="{FF2B5EF4-FFF2-40B4-BE49-F238E27FC236}">
                <a16:creationId xmlns:a16="http://schemas.microsoft.com/office/drawing/2014/main" id="{BA410A7D-20FC-25BC-CDD7-2489718CB214}"/>
              </a:ext>
            </a:extLst>
          </p:cNvPr>
          <p:cNvPicPr>
            <a:picLocks noChangeAspect="1"/>
          </p:cNvPicPr>
          <p:nvPr/>
        </p:nvPicPr>
        <p:blipFill>
          <a:blip r:embed="rId5"/>
          <a:stretch>
            <a:fillRect/>
          </a:stretch>
        </p:blipFill>
        <p:spPr>
          <a:xfrm>
            <a:off x="215094" y="6739978"/>
            <a:ext cx="5110397" cy="1849034"/>
          </a:xfrm>
          <a:prstGeom prst="rect">
            <a:avLst/>
          </a:prstGeom>
          <a:ln>
            <a:noFill/>
          </a:ln>
          <a:effectLst>
            <a:outerShdw blurRad="292100" dist="139700" dir="2700000" algn="tl" rotWithShape="0">
              <a:srgbClr val="333333">
                <a:alpha val="65000"/>
              </a:srgbClr>
            </a:outerShdw>
          </a:effectLst>
        </p:spPr>
      </p:pic>
      <p:sp>
        <p:nvSpPr>
          <p:cNvPr id="16" name="TextBox 15">
            <a:extLst>
              <a:ext uri="{FF2B5EF4-FFF2-40B4-BE49-F238E27FC236}">
                <a16:creationId xmlns:a16="http://schemas.microsoft.com/office/drawing/2014/main" id="{23EFAE39-CA08-1090-AFA7-FC3A17C9049D}"/>
              </a:ext>
            </a:extLst>
          </p:cNvPr>
          <p:cNvSpPr txBox="1"/>
          <p:nvPr/>
        </p:nvSpPr>
        <p:spPr>
          <a:xfrm>
            <a:off x="304800" y="2554512"/>
            <a:ext cx="1447800" cy="1569660"/>
          </a:xfrm>
          <a:prstGeom prst="rect">
            <a:avLst/>
          </a:prstGeom>
          <a:solidFill>
            <a:schemeClr val="bg1">
              <a:alpha val="40000"/>
            </a:schemeClr>
          </a:solidFill>
        </p:spPr>
        <p:txBody>
          <a:bodyPr wrap="square">
            <a:spAutoFit/>
          </a:bodyPr>
          <a:lstStyle/>
          <a:p>
            <a:pPr algn="just"/>
            <a:r>
              <a:rPr lang="en-US" altLang="zh-CN" sz="800" b="1" dirty="0">
                <a:solidFill>
                  <a:schemeClr val="tx2">
                    <a:lumMod val="50000"/>
                  </a:schemeClr>
                </a:solidFill>
              </a:rPr>
              <a:t>Influencing Factors:</a:t>
            </a:r>
            <a:endParaRPr lang="zh-CN" altLang="zh-CN" sz="800" b="1" dirty="0">
              <a:solidFill>
                <a:schemeClr val="tx2">
                  <a:lumMod val="50000"/>
                </a:schemeClr>
              </a:solidFill>
            </a:endParaRPr>
          </a:p>
          <a:p>
            <a:pPr algn="just"/>
            <a:r>
              <a:rPr lang="en-US" altLang="zh-CN" sz="800" dirty="0">
                <a:solidFill>
                  <a:schemeClr val="tx2">
                    <a:lumMod val="50000"/>
                  </a:schemeClr>
                </a:solidFill>
              </a:rPr>
              <a:t>Age at event</a:t>
            </a:r>
            <a:endParaRPr lang="zh-CN" altLang="zh-CN" sz="800" dirty="0">
              <a:solidFill>
                <a:schemeClr val="tx2">
                  <a:lumMod val="50000"/>
                </a:schemeClr>
              </a:solidFill>
            </a:endParaRPr>
          </a:p>
          <a:p>
            <a:pPr algn="just"/>
            <a:r>
              <a:rPr lang="en-US" altLang="zh-CN" sz="800" dirty="0">
                <a:solidFill>
                  <a:schemeClr val="tx2">
                    <a:lumMod val="50000"/>
                  </a:schemeClr>
                </a:solidFill>
              </a:rPr>
              <a:t>Average Net Result mean</a:t>
            </a:r>
            <a:endParaRPr lang="zh-CN" altLang="zh-CN" sz="800" dirty="0">
              <a:solidFill>
                <a:schemeClr val="tx2">
                  <a:lumMod val="50000"/>
                </a:schemeClr>
              </a:solidFill>
            </a:endParaRPr>
          </a:p>
          <a:p>
            <a:pPr algn="just"/>
            <a:r>
              <a:rPr lang="en-US" altLang="zh-CN" sz="800" dirty="0">
                <a:solidFill>
                  <a:schemeClr val="tx2">
                    <a:lumMod val="50000"/>
                  </a:schemeClr>
                </a:solidFill>
              </a:rPr>
              <a:t>Mean mark</a:t>
            </a:r>
            <a:endParaRPr lang="zh-CN" altLang="zh-CN" sz="800" dirty="0">
              <a:solidFill>
                <a:schemeClr val="tx2">
                  <a:lumMod val="50000"/>
                </a:schemeClr>
              </a:solidFill>
            </a:endParaRPr>
          </a:p>
          <a:p>
            <a:pPr algn="just"/>
            <a:r>
              <a:rPr lang="en-US" altLang="zh-CN" sz="800" dirty="0">
                <a:solidFill>
                  <a:schemeClr val="tx2">
                    <a:lumMod val="50000"/>
                  </a:schemeClr>
                </a:solidFill>
              </a:rPr>
              <a:t>Best mark(min)</a:t>
            </a:r>
            <a:endParaRPr lang="zh-CN" altLang="zh-CN" sz="800" dirty="0">
              <a:solidFill>
                <a:schemeClr val="tx2">
                  <a:lumMod val="50000"/>
                </a:schemeClr>
              </a:solidFill>
            </a:endParaRPr>
          </a:p>
          <a:p>
            <a:pPr algn="just"/>
            <a:r>
              <a:rPr lang="en-US" altLang="zh-CN" sz="800" dirty="0">
                <a:solidFill>
                  <a:schemeClr val="tx2">
                    <a:lumMod val="50000"/>
                  </a:schemeClr>
                </a:solidFill>
              </a:rPr>
              <a:t>Variance of the mark</a:t>
            </a:r>
            <a:endParaRPr lang="zh-CN" altLang="zh-CN" sz="800" dirty="0">
              <a:solidFill>
                <a:schemeClr val="tx2">
                  <a:lumMod val="50000"/>
                </a:schemeClr>
              </a:solidFill>
            </a:endParaRPr>
          </a:p>
          <a:p>
            <a:pPr algn="just"/>
            <a:r>
              <a:rPr lang="en-US" altLang="zh-CN" sz="800" dirty="0">
                <a:solidFill>
                  <a:schemeClr val="tx2">
                    <a:lumMod val="50000"/>
                  </a:schemeClr>
                </a:solidFill>
              </a:rPr>
              <a:t>Mean match ranking</a:t>
            </a:r>
            <a:endParaRPr lang="zh-CN" altLang="zh-CN" sz="800" dirty="0">
              <a:solidFill>
                <a:schemeClr val="tx2">
                  <a:lumMod val="50000"/>
                </a:schemeClr>
              </a:solidFill>
            </a:endParaRPr>
          </a:p>
          <a:p>
            <a:pPr algn="just"/>
            <a:r>
              <a:rPr lang="en-US" altLang="zh-CN" sz="800" dirty="0">
                <a:solidFill>
                  <a:schemeClr val="tx2">
                    <a:lumMod val="50000"/>
                  </a:schemeClr>
                </a:solidFill>
              </a:rPr>
              <a:t>Best match ranking(min)</a:t>
            </a:r>
            <a:endParaRPr lang="zh-CN" altLang="zh-CN" sz="800" dirty="0">
              <a:solidFill>
                <a:schemeClr val="tx2">
                  <a:lumMod val="50000"/>
                </a:schemeClr>
              </a:solidFill>
            </a:endParaRPr>
          </a:p>
          <a:p>
            <a:pPr algn="just"/>
            <a:r>
              <a:rPr lang="en-US" altLang="zh-CN" sz="800" dirty="0">
                <a:solidFill>
                  <a:schemeClr val="tx2">
                    <a:lumMod val="50000"/>
                  </a:schemeClr>
                </a:solidFill>
              </a:rPr>
              <a:t>Average Rank mean</a:t>
            </a:r>
            <a:endParaRPr lang="zh-CN" altLang="zh-CN" sz="800" dirty="0">
              <a:solidFill>
                <a:schemeClr val="tx2">
                  <a:lumMod val="50000"/>
                </a:schemeClr>
              </a:solidFill>
            </a:endParaRPr>
          </a:p>
          <a:p>
            <a:pPr algn="just"/>
            <a:r>
              <a:rPr lang="en-US" altLang="zh-CN" sz="800" dirty="0">
                <a:solidFill>
                  <a:schemeClr val="tx2">
                    <a:lumMod val="50000"/>
                  </a:schemeClr>
                </a:solidFill>
              </a:rPr>
              <a:t>Mean efficiency</a:t>
            </a:r>
            <a:endParaRPr lang="zh-CN" altLang="zh-CN" sz="800" dirty="0">
              <a:solidFill>
                <a:schemeClr val="tx2">
                  <a:lumMod val="50000"/>
                </a:schemeClr>
              </a:solidFill>
            </a:endParaRPr>
          </a:p>
          <a:p>
            <a:pPr algn="just"/>
            <a:r>
              <a:rPr lang="en-US" altLang="zh-CN" sz="800" dirty="0">
                <a:solidFill>
                  <a:schemeClr val="tx2">
                    <a:lumMod val="50000"/>
                  </a:schemeClr>
                </a:solidFill>
              </a:rPr>
              <a:t>Nation Score</a:t>
            </a:r>
            <a:endParaRPr lang="zh-CN" altLang="zh-CN" sz="800" dirty="0">
              <a:solidFill>
                <a:schemeClr val="tx2">
                  <a:lumMod val="50000"/>
                </a:schemeClr>
              </a:solidFill>
            </a:endParaRPr>
          </a:p>
          <a:p>
            <a:pPr algn="just"/>
            <a:r>
              <a:rPr lang="en-US" altLang="zh-CN" sz="800" dirty="0">
                <a:solidFill>
                  <a:schemeClr val="tx2">
                    <a:lumMod val="50000"/>
                  </a:schemeClr>
                </a:solidFill>
              </a:rPr>
              <a:t>Years to Olympics</a:t>
            </a:r>
            <a:endParaRPr lang="zh-CN" altLang="zh-CN" sz="800" dirty="0">
              <a:solidFill>
                <a:schemeClr val="tx2">
                  <a:lumMod val="50000"/>
                </a:schemeClr>
              </a:solidFill>
            </a:endParaRPr>
          </a:p>
        </p:txBody>
      </p:sp>
      <p:sp>
        <p:nvSpPr>
          <p:cNvPr id="18" name="TextBox 17">
            <a:extLst>
              <a:ext uri="{FF2B5EF4-FFF2-40B4-BE49-F238E27FC236}">
                <a16:creationId xmlns:a16="http://schemas.microsoft.com/office/drawing/2014/main" id="{0237170B-61B4-EC53-598A-9A058B502E30}"/>
              </a:ext>
            </a:extLst>
          </p:cNvPr>
          <p:cNvSpPr txBox="1"/>
          <p:nvPr/>
        </p:nvSpPr>
        <p:spPr>
          <a:xfrm>
            <a:off x="1825202" y="2580865"/>
            <a:ext cx="1890183" cy="707886"/>
          </a:xfrm>
          <a:prstGeom prst="rect">
            <a:avLst/>
          </a:prstGeom>
          <a:solidFill>
            <a:schemeClr val="bg1">
              <a:alpha val="40000"/>
            </a:schemeClr>
          </a:solidFill>
        </p:spPr>
        <p:txBody>
          <a:bodyPr wrap="square">
            <a:spAutoFit/>
          </a:bodyPr>
          <a:lstStyle/>
          <a:p>
            <a:pPr algn="just"/>
            <a:r>
              <a:rPr lang="en-US" altLang="zh-CN" sz="800" b="1" dirty="0">
                <a:solidFill>
                  <a:schemeClr val="tx2">
                    <a:lumMod val="50000"/>
                  </a:schemeClr>
                </a:solidFill>
              </a:rPr>
              <a:t>Characteristic engineering</a:t>
            </a:r>
            <a:r>
              <a:rPr lang="zh-CN" altLang="en-US" sz="800" b="1" dirty="0">
                <a:solidFill>
                  <a:schemeClr val="tx2">
                    <a:lumMod val="50000"/>
                  </a:schemeClr>
                </a:solidFill>
              </a:rPr>
              <a:t>：</a:t>
            </a:r>
            <a:endParaRPr lang="zh-CN" altLang="zh-CN" sz="800" b="1" dirty="0">
              <a:solidFill>
                <a:schemeClr val="tx2">
                  <a:lumMod val="50000"/>
                </a:schemeClr>
              </a:solidFill>
            </a:endParaRPr>
          </a:p>
          <a:p>
            <a:pPr algn="just"/>
            <a:r>
              <a:rPr lang="en-US" altLang="zh-CN" sz="800" dirty="0">
                <a:solidFill>
                  <a:schemeClr val="tx2">
                    <a:lumMod val="50000"/>
                  </a:schemeClr>
                </a:solidFill>
              </a:rPr>
              <a:t>Handling of outliers and missing values</a:t>
            </a:r>
            <a:endParaRPr lang="zh-CN" altLang="zh-CN" sz="800" dirty="0">
              <a:solidFill>
                <a:schemeClr val="tx2">
                  <a:lumMod val="50000"/>
                </a:schemeClr>
              </a:solidFill>
            </a:endParaRPr>
          </a:p>
          <a:p>
            <a:pPr algn="just"/>
            <a:r>
              <a:rPr lang="en-US" altLang="zh-CN" sz="800" dirty="0">
                <a:solidFill>
                  <a:schemeClr val="tx2">
                    <a:lumMod val="50000"/>
                  </a:schemeClr>
                </a:solidFill>
              </a:rPr>
              <a:t>Data formatting</a:t>
            </a:r>
            <a:endParaRPr lang="zh-CN" altLang="zh-CN" sz="800" dirty="0">
              <a:solidFill>
                <a:schemeClr val="tx2">
                  <a:lumMod val="50000"/>
                </a:schemeClr>
              </a:solidFill>
            </a:endParaRPr>
          </a:p>
          <a:p>
            <a:pPr algn="just"/>
            <a:r>
              <a:rPr lang="en-US" altLang="zh-CN" sz="800" dirty="0">
                <a:solidFill>
                  <a:schemeClr val="tx2">
                    <a:lumMod val="50000"/>
                  </a:schemeClr>
                </a:solidFill>
              </a:rPr>
              <a:t>normalization of data</a:t>
            </a:r>
            <a:endParaRPr lang="zh-CN" altLang="zh-CN" sz="800" dirty="0">
              <a:solidFill>
                <a:schemeClr val="tx2">
                  <a:lumMod val="50000"/>
                </a:schemeClr>
              </a:solidFill>
            </a:endParaRPr>
          </a:p>
          <a:p>
            <a:pPr algn="just"/>
            <a:r>
              <a:rPr lang="en-US" altLang="zh-CN" sz="800" dirty="0">
                <a:solidFill>
                  <a:schemeClr val="tx2">
                    <a:lumMod val="50000"/>
                  </a:schemeClr>
                </a:solidFill>
              </a:rPr>
              <a:t>Pearson correlation analysis</a:t>
            </a:r>
            <a:endParaRPr lang="zh-CN" altLang="zh-CN" sz="800" dirty="0">
              <a:solidFill>
                <a:schemeClr val="tx2">
                  <a:lumMod val="50000"/>
                </a:schemeClr>
              </a:solidFill>
            </a:endParaRPr>
          </a:p>
        </p:txBody>
      </p:sp>
      <p:pic>
        <p:nvPicPr>
          <p:cNvPr id="11" name="Picture 10" descr="A screenshot of a graph&#10;&#10;Description automatically generated">
            <a:extLst>
              <a:ext uri="{FF2B5EF4-FFF2-40B4-BE49-F238E27FC236}">
                <a16:creationId xmlns:a16="http://schemas.microsoft.com/office/drawing/2014/main" id="{99905330-6AED-A438-0C20-F90FC815707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794339" y="1981200"/>
            <a:ext cx="2622125" cy="1958296"/>
          </a:xfrm>
          <a:prstGeom prst="rect">
            <a:avLst/>
          </a:prstGeom>
          <a:ln>
            <a:noFill/>
          </a:ln>
          <a:effectLst>
            <a:outerShdw blurRad="292100" dist="139700" dir="2700000" algn="tl" rotWithShape="0">
              <a:srgbClr val="333333">
                <a:alpha val="65000"/>
              </a:srgbClr>
            </a:outerShdw>
          </a:effectLst>
        </p:spPr>
      </p:pic>
      <p:pic>
        <p:nvPicPr>
          <p:cNvPr id="15" name="Picture 14" descr="A chart with numbers and a blue and yellow background&#10;&#10;Description automatically generated with medium confidence">
            <a:extLst>
              <a:ext uri="{FF2B5EF4-FFF2-40B4-BE49-F238E27FC236}">
                <a16:creationId xmlns:a16="http://schemas.microsoft.com/office/drawing/2014/main" id="{EDB2F922-B8BC-205C-D413-BAA4337BB58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787987" y="4481440"/>
            <a:ext cx="2810088" cy="2122279"/>
          </a:xfrm>
          <a:prstGeom prst="rect">
            <a:avLst/>
          </a:prstGeom>
          <a:ln>
            <a:noFill/>
          </a:ln>
          <a:effectLst>
            <a:outerShdw blurRad="292100" dist="139700" dir="2700000" algn="tl" rotWithShape="0">
              <a:srgbClr val="333333">
                <a:alpha val="65000"/>
              </a:srgbClr>
            </a:outerShdw>
          </a:effectLst>
        </p:spPr>
      </p:pic>
      <p:sp>
        <p:nvSpPr>
          <p:cNvPr id="17" name="TextBox 16">
            <a:extLst>
              <a:ext uri="{FF2B5EF4-FFF2-40B4-BE49-F238E27FC236}">
                <a16:creationId xmlns:a16="http://schemas.microsoft.com/office/drawing/2014/main" id="{7E5C0E9C-FCD5-B210-3EA2-1B08310B26DA}"/>
              </a:ext>
            </a:extLst>
          </p:cNvPr>
          <p:cNvSpPr txBox="1"/>
          <p:nvPr/>
        </p:nvSpPr>
        <p:spPr>
          <a:xfrm>
            <a:off x="3274828" y="1585153"/>
            <a:ext cx="2667000" cy="369332"/>
          </a:xfrm>
          <a:prstGeom prst="rect">
            <a:avLst/>
          </a:prstGeom>
          <a:noFill/>
        </p:spPr>
        <p:txBody>
          <a:bodyPr wrap="square" rtlCol="0">
            <a:spAutoFit/>
          </a:bodyPr>
          <a:lstStyle/>
          <a:p>
            <a:r>
              <a:rPr lang="en-US" altLang="zh-CN" b="1" dirty="0"/>
              <a:t>Logistic Regression Model</a:t>
            </a:r>
            <a:endParaRPr lang="zh-CN" altLang="en-US" b="1" dirty="0"/>
          </a:p>
        </p:txBody>
      </p:sp>
      <p:sp>
        <p:nvSpPr>
          <p:cNvPr id="19" name="TextBox 18">
            <a:extLst>
              <a:ext uri="{FF2B5EF4-FFF2-40B4-BE49-F238E27FC236}">
                <a16:creationId xmlns:a16="http://schemas.microsoft.com/office/drawing/2014/main" id="{D405FD3B-E4BB-221E-78B4-2DB41EA33CDD}"/>
              </a:ext>
            </a:extLst>
          </p:cNvPr>
          <p:cNvSpPr txBox="1"/>
          <p:nvPr/>
        </p:nvSpPr>
        <p:spPr>
          <a:xfrm>
            <a:off x="3352801" y="3994089"/>
            <a:ext cx="2667000" cy="369332"/>
          </a:xfrm>
          <a:prstGeom prst="rect">
            <a:avLst/>
          </a:prstGeom>
          <a:noFill/>
        </p:spPr>
        <p:txBody>
          <a:bodyPr wrap="square" rtlCol="0">
            <a:spAutoFit/>
          </a:bodyPr>
          <a:lstStyle/>
          <a:p>
            <a:r>
              <a:rPr lang="en-US" altLang="zh-CN" b="1" dirty="0"/>
              <a:t>Main Model</a:t>
            </a:r>
            <a:endParaRPr lang="zh-CN" altLang="en-US" b="1" dirty="0"/>
          </a:p>
        </p:txBody>
      </p:sp>
      <p:sp>
        <p:nvSpPr>
          <p:cNvPr id="20" name="TextBox 19">
            <a:extLst>
              <a:ext uri="{FF2B5EF4-FFF2-40B4-BE49-F238E27FC236}">
                <a16:creationId xmlns:a16="http://schemas.microsoft.com/office/drawing/2014/main" id="{0144AA10-5251-F992-9F39-4BE05B5E8E72}"/>
              </a:ext>
            </a:extLst>
          </p:cNvPr>
          <p:cNvSpPr txBox="1"/>
          <p:nvPr/>
        </p:nvSpPr>
        <p:spPr>
          <a:xfrm>
            <a:off x="5414434" y="6958131"/>
            <a:ext cx="1443566" cy="707886"/>
          </a:xfrm>
          <a:prstGeom prst="rect">
            <a:avLst/>
          </a:prstGeom>
          <a:solidFill>
            <a:schemeClr val="bg1">
              <a:alpha val="40000"/>
            </a:schemeClr>
          </a:solidFill>
        </p:spPr>
        <p:txBody>
          <a:bodyPr wrap="square" rtlCol="0">
            <a:spAutoFit/>
          </a:bodyPr>
          <a:lstStyle/>
          <a:p>
            <a:r>
              <a:rPr lang="en-US" altLang="zh-CN" sz="1000" dirty="0">
                <a:solidFill>
                  <a:schemeClr val="tx2">
                    <a:lumMod val="50000"/>
                  </a:schemeClr>
                </a:solidFill>
              </a:rPr>
              <a:t>More information can be found on </a:t>
            </a:r>
            <a:r>
              <a:rPr lang="en-US" altLang="zh-CN" sz="1000" dirty="0" err="1">
                <a:solidFill>
                  <a:schemeClr val="tx2">
                    <a:lumMod val="50000"/>
                  </a:schemeClr>
                </a:solidFill>
              </a:rPr>
              <a:t>Github</a:t>
            </a:r>
            <a:r>
              <a:rPr lang="en-US" altLang="zh-CN" sz="1000" dirty="0">
                <a:solidFill>
                  <a:schemeClr val="tx2">
                    <a:lumMod val="50000"/>
                  </a:schemeClr>
                </a:solidFill>
              </a:rPr>
              <a:t> </a:t>
            </a:r>
          </a:p>
          <a:p>
            <a:r>
              <a:rPr lang="en-US" altLang="zh-CN" sz="1000" u="sng" dirty="0">
                <a:solidFill>
                  <a:schemeClr val="tx2">
                    <a:lumMod val="50000"/>
                  </a:schemeClr>
                </a:solidFill>
              </a:rPr>
              <a:t>https://github.com/dashen2004/NUS_Group3</a:t>
            </a:r>
            <a:endParaRPr lang="zh-CN" altLang="en-US" sz="1000" u="sng" dirty="0">
              <a:solidFill>
                <a:schemeClr val="tx2">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1413</TotalTime>
  <Words>142</Words>
  <Application>Microsoft Office PowerPoint</Application>
  <PresentationFormat>A4 Paper (210x297 mm)</PresentationFormat>
  <Paragraphs>30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Evan Tan</dc:creator>
  <cp:lastModifiedBy>佑耀 高</cp:lastModifiedBy>
  <cp:revision>23</cp:revision>
  <dcterms:created xsi:type="dcterms:W3CDTF">2021-07-16T12:17:32Z</dcterms:created>
  <dcterms:modified xsi:type="dcterms:W3CDTF">2024-07-16T10:16:10Z</dcterms:modified>
</cp:coreProperties>
</file>