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6" r:id="rId3"/>
    <p:sldId id="271" r:id="rId4"/>
    <p:sldId id="287" r:id="rId5"/>
    <p:sldId id="270" r:id="rId6"/>
    <p:sldId id="288" r:id="rId7"/>
    <p:sldId id="278" r:id="rId8"/>
    <p:sldId id="291" r:id="rId9"/>
    <p:sldId id="292" r:id="rId10"/>
    <p:sldId id="293" r:id="rId11"/>
    <p:sldId id="294" r:id="rId12"/>
    <p:sldId id="295" r:id="rId13"/>
    <p:sldId id="296" r:id="rId14"/>
    <p:sldId id="300" r:id="rId15"/>
    <p:sldId id="301" r:id="rId16"/>
    <p:sldId id="304" r:id="rId17"/>
    <p:sldId id="303" r:id="rId18"/>
    <p:sldId id="305" r:id="rId19"/>
    <p:sldId id="306" r:id="rId20"/>
    <p:sldId id="308" r:id="rId21"/>
    <p:sldId id="307" r:id="rId22"/>
    <p:sldId id="309" r:id="rId23"/>
    <p:sldId id="277"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836"/>
    <a:srgbClr val="E6E6E6"/>
    <a:srgbClr val="A0E8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77" d="100"/>
          <a:sy n="77" d="100"/>
        </p:scale>
        <p:origin x="1680" y="8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4750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04005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12716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ars项目周工作汇报"/>
          <p:cNvSpPr txBox="1">
            <a:spLocks noGrp="1"/>
          </p:cNvSpPr>
          <p:nvPr>
            <p:ph type="title"/>
          </p:nvPr>
        </p:nvSpPr>
        <p:spPr>
          <a:xfrm>
            <a:off x="1524000" y="2227262"/>
            <a:ext cx="9144000" cy="2387601"/>
          </a:xfrm>
          <a:prstGeom prst="rect">
            <a:avLst/>
          </a:prstGeom>
        </p:spPr>
        <p:txBody>
          <a:bodyPr lIns="45719" tIns="45719" rIns="45719" bIns="45719" anchor="b">
            <a:normAutofit/>
          </a:bodyPr>
          <a:lstStyle>
            <a:lvl1pPr>
              <a:defRPr sz="6000">
                <a:latin typeface="Helvetica Neue"/>
                <a:ea typeface="Helvetica Neue"/>
                <a:cs typeface="Helvetica Neue"/>
                <a:sym typeface="Helvetica Neue"/>
              </a:defRPr>
            </a:lvl1pPr>
          </a:lstStyle>
          <a:p>
            <a:r>
              <a:rPr lang="en-US" altLang="zh-CN" dirty="0"/>
              <a:t>Spring </a:t>
            </a:r>
            <a:r>
              <a:rPr lang="zh-CN" altLang="en-US" dirty="0"/>
              <a:t>讲解</a:t>
            </a:r>
            <a:endParaRPr dirty="0">
              <a:latin typeface="微软雅黑" panose="020B0503020204020204" pitchFamily="34" charset="-122"/>
              <a:ea typeface="微软雅黑" panose="020B0503020204020204" pitchFamily="34" charset="-122"/>
            </a:endParaRPr>
          </a:p>
        </p:txBody>
      </p:sp>
      <p:sp>
        <p:nvSpPr>
          <p:cNvPr id="120" name="韩贵平…"/>
          <p:cNvSpPr txBox="1">
            <a:spLocks noGrp="1"/>
          </p:cNvSpPr>
          <p:nvPr>
            <p:ph type="body" sz="quarter" idx="4294967295"/>
          </p:nvPr>
        </p:nvSpPr>
        <p:spPr>
          <a:xfrm>
            <a:off x="1524000" y="4931588"/>
            <a:ext cx="9144000" cy="1655762"/>
          </a:xfrm>
          <a:prstGeom prst="rect">
            <a:avLst/>
          </a:prstGeom>
        </p:spPr>
        <p:txBody>
          <a:bodyPr lIns="45719" tIns="45719" rIns="45719" bIns="45719" anchor="t"/>
          <a:lstStyle/>
          <a:p>
            <a:pPr marL="0" indent="0" algn="ctr">
              <a:spcBef>
                <a:spcPts val="700"/>
              </a:spcBef>
              <a:buSzTx/>
              <a:buNone/>
              <a:defRPr sz="2800"/>
            </a:pPr>
            <a:r>
              <a:rPr lang="zh-CN" altLang="en-US" dirty="0">
                <a:latin typeface="微软雅黑" panose="020B0503020204020204" pitchFamily="34" charset="-122"/>
                <a:ea typeface="微软雅黑" panose="020B0503020204020204" pitchFamily="34" charset="-122"/>
              </a:rPr>
              <a:t>杨大生</a:t>
            </a:r>
            <a:endParaRPr lang="en-US" altLang="zh-CN" dirty="0">
              <a:latin typeface="微软雅黑" panose="020B0503020204020204" pitchFamily="34" charset="-122"/>
              <a:ea typeface="微软雅黑" panose="020B0503020204020204" pitchFamily="34" charset="-122"/>
            </a:endParaRPr>
          </a:p>
          <a:p>
            <a:pPr marL="0" indent="0" algn="ctr">
              <a:spcBef>
                <a:spcPts val="700"/>
              </a:spcBef>
              <a:buSzTx/>
              <a:buNone/>
              <a:defRPr sz="2800"/>
            </a:pPr>
            <a:r>
              <a:rPr dirty="0">
                <a:latin typeface="微软雅黑" panose="020B0503020204020204" pitchFamily="34" charset="-122"/>
                <a:ea typeface="微软雅黑" panose="020B0503020204020204" pitchFamily="34" charset="-122"/>
              </a:rPr>
              <a:t>2018-</a:t>
            </a:r>
            <a:r>
              <a:rPr lang="en-US" altLang="zh-CN" dirty="0">
                <a:latin typeface="微软雅黑" panose="020B0503020204020204" pitchFamily="34" charset="-122"/>
                <a:ea typeface="微软雅黑" panose="020B0503020204020204" pitchFamily="34" charset="-122"/>
              </a:rPr>
              <a:t>11</a:t>
            </a:r>
            <a:r>
              <a:rPr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a:t>
            </a:r>
            <a:endParaRPr dirty="0">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zh-CN" altLang="en-US" dirty="0"/>
              <a:t>容器</a:t>
            </a:r>
            <a:r>
              <a:rPr lang="en-US" altLang="zh-CN" dirty="0"/>
              <a:t>--- </a:t>
            </a:r>
            <a:r>
              <a:rPr lang="zh-CN" altLang="en-US" dirty="0"/>
              <a:t>如何装载</a:t>
            </a:r>
            <a:r>
              <a:rPr lang="en-US" altLang="zh-CN" dirty="0"/>
              <a:t>Bean </a:t>
            </a:r>
            <a:r>
              <a:rPr lang="zh-CN" altLang="en-US" dirty="0"/>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tars c++…">
            <a:extLst>
              <a:ext uri="{FF2B5EF4-FFF2-40B4-BE49-F238E27FC236}">
                <a16:creationId xmlns:a16="http://schemas.microsoft.com/office/drawing/2014/main" id="{3EFAD141-4F51-4987-A2D9-587947D1FAF9}"/>
              </a:ext>
            </a:extLst>
          </p:cNvPr>
          <p:cNvSpPr txBox="1">
            <a:spLocks noGrp="1"/>
          </p:cNvSpPr>
          <p:nvPr>
            <p:ph type="body" idx="1"/>
          </p:nvPr>
        </p:nvSpPr>
        <p:spPr>
          <a:xfrm>
            <a:off x="571326" y="1802862"/>
            <a:ext cx="11862148" cy="2218058"/>
          </a:xfrm>
          <a:prstGeom prst="rect">
            <a:avLst/>
          </a:prstGeom>
        </p:spPr>
        <p:txBody>
          <a:bodyPr>
            <a:normAutofit lnSpcReduction="10000"/>
          </a:bodyPr>
          <a:lstStyle/>
          <a:p>
            <a:pPr>
              <a:spcBef>
                <a:spcPts val="1200"/>
              </a:spcBef>
            </a:pPr>
            <a:r>
              <a:rPr lang="en-US" altLang="zh-CN" sz="2600" dirty="0"/>
              <a:t>Bean</a:t>
            </a:r>
            <a:r>
              <a:rPr lang="zh-CN" altLang="en-US" sz="2600" dirty="0"/>
              <a:t>配置信息</a:t>
            </a:r>
            <a:r>
              <a:rPr lang="en-US" altLang="zh-CN" sz="2600" dirty="0"/>
              <a:t>(</a:t>
            </a:r>
            <a:r>
              <a:rPr lang="zh-CN" altLang="en-US" sz="2600" dirty="0"/>
              <a:t>元数据信息</a:t>
            </a:r>
            <a:r>
              <a:rPr lang="en-US" altLang="zh-CN" sz="2600" dirty="0"/>
              <a:t>)</a:t>
            </a:r>
            <a:r>
              <a:rPr lang="zh-CN" altLang="en-US" sz="2600" dirty="0"/>
              <a:t>：实现类、属性信息、</a:t>
            </a:r>
            <a:r>
              <a:rPr lang="en-US" altLang="zh-CN" sz="2600" dirty="0"/>
              <a:t>Bean</a:t>
            </a:r>
            <a:r>
              <a:rPr lang="zh-CN" altLang="en-US" sz="2600" dirty="0"/>
              <a:t>依赖关系、行为配置</a:t>
            </a:r>
            <a:endParaRPr lang="en-US" altLang="zh-CN" sz="2600" dirty="0"/>
          </a:p>
          <a:p>
            <a:pPr>
              <a:spcBef>
                <a:spcPts val="1200"/>
              </a:spcBef>
            </a:pPr>
            <a:r>
              <a:rPr lang="zh-CN" altLang="en-US" sz="2600" dirty="0"/>
              <a:t>启动时读取</a:t>
            </a:r>
            <a:r>
              <a:rPr lang="en-US" altLang="zh-CN" sz="2600" dirty="0"/>
              <a:t>Bean</a:t>
            </a:r>
            <a:r>
              <a:rPr lang="zh-CN" altLang="en-US" sz="2600" dirty="0"/>
              <a:t>配置信息</a:t>
            </a:r>
            <a:r>
              <a:rPr lang="en-US" altLang="zh-CN" sz="2600" dirty="0"/>
              <a:t>(</a:t>
            </a:r>
            <a:r>
              <a:rPr lang="zh-CN" altLang="en-US" sz="2400" dirty="0"/>
              <a:t>XML、Java 注解、</a:t>
            </a:r>
            <a:r>
              <a:rPr lang="en-US" altLang="zh-CN" sz="2400" dirty="0" err="1"/>
              <a:t>JavaConfig</a:t>
            </a:r>
            <a:r>
              <a:rPr lang="en-US" altLang="zh-CN" sz="2600" dirty="0"/>
              <a:t>)</a:t>
            </a:r>
            <a:r>
              <a:rPr lang="zh-CN" altLang="en-US" sz="2600" dirty="0"/>
              <a:t>后，在容器中生成一份相应的</a:t>
            </a:r>
            <a:r>
              <a:rPr lang="en-US" altLang="zh-CN" sz="2600" dirty="0"/>
              <a:t>Bean</a:t>
            </a:r>
            <a:r>
              <a:rPr lang="zh-CN" altLang="en-US" sz="2600" dirty="0"/>
              <a:t>配置注册表，然后根据注册表实例化</a:t>
            </a:r>
            <a:r>
              <a:rPr lang="en-US" altLang="zh-CN" sz="2600" dirty="0"/>
              <a:t>Bean</a:t>
            </a:r>
            <a:r>
              <a:rPr lang="zh-CN" altLang="en-US" sz="2600" dirty="0"/>
              <a:t>，装配好</a:t>
            </a:r>
            <a:r>
              <a:rPr lang="en-US" altLang="zh-CN" sz="2600" dirty="0"/>
              <a:t>Bean</a:t>
            </a:r>
            <a:r>
              <a:rPr lang="zh-CN" altLang="en-US" sz="2600" dirty="0"/>
              <a:t>之间的依赖关系，为上层应用提供准备就绪的运行环境</a:t>
            </a:r>
            <a:br>
              <a:rPr lang="en-US" altLang="zh-CN" sz="2600" dirty="0"/>
            </a:br>
            <a:endParaRPr lang="en-US" altLang="zh-CN" sz="2600" dirty="0"/>
          </a:p>
        </p:txBody>
      </p:sp>
      <p:pic>
        <p:nvPicPr>
          <p:cNvPr id="2" name="图片 1">
            <a:extLst>
              <a:ext uri="{FF2B5EF4-FFF2-40B4-BE49-F238E27FC236}">
                <a16:creationId xmlns:a16="http://schemas.microsoft.com/office/drawing/2014/main" id="{D5DD683D-42F1-48C4-9466-A682328F9322}"/>
              </a:ext>
            </a:extLst>
          </p:cNvPr>
          <p:cNvPicPr>
            <a:picLocks noChangeAspect="1"/>
          </p:cNvPicPr>
          <p:nvPr/>
        </p:nvPicPr>
        <p:blipFill>
          <a:blip r:embed="rId2"/>
          <a:stretch>
            <a:fillRect/>
          </a:stretch>
        </p:blipFill>
        <p:spPr>
          <a:xfrm>
            <a:off x="2542870" y="5857875"/>
            <a:ext cx="7581900" cy="3895725"/>
          </a:xfrm>
          <a:prstGeom prst="rect">
            <a:avLst/>
          </a:prstGeom>
        </p:spPr>
      </p:pic>
      <p:pic>
        <p:nvPicPr>
          <p:cNvPr id="3" name="图片 2">
            <a:extLst>
              <a:ext uri="{FF2B5EF4-FFF2-40B4-BE49-F238E27FC236}">
                <a16:creationId xmlns:a16="http://schemas.microsoft.com/office/drawing/2014/main" id="{C6E4ED8E-B2AF-4854-AC0E-A8F87AC4109B}"/>
              </a:ext>
            </a:extLst>
          </p:cNvPr>
          <p:cNvPicPr>
            <a:picLocks noChangeAspect="1"/>
          </p:cNvPicPr>
          <p:nvPr/>
        </p:nvPicPr>
        <p:blipFill>
          <a:blip r:embed="rId3"/>
          <a:stretch>
            <a:fillRect/>
          </a:stretch>
        </p:blipFill>
        <p:spPr>
          <a:xfrm>
            <a:off x="2041830" y="3867150"/>
            <a:ext cx="8420100" cy="2019300"/>
          </a:xfrm>
          <a:prstGeom prst="rect">
            <a:avLst/>
          </a:prstGeom>
        </p:spPr>
      </p:pic>
      <p:sp>
        <p:nvSpPr>
          <p:cNvPr id="6" name="矩形 5">
            <a:extLst>
              <a:ext uri="{FF2B5EF4-FFF2-40B4-BE49-F238E27FC236}">
                <a16:creationId xmlns:a16="http://schemas.microsoft.com/office/drawing/2014/main" id="{3E3E397E-74B4-47E8-B28E-DE6E3A568DE7}"/>
              </a:ext>
            </a:extLst>
          </p:cNvPr>
          <p:cNvSpPr/>
          <p:nvPr/>
        </p:nvSpPr>
        <p:spPr>
          <a:xfrm>
            <a:off x="2542870" y="6939419"/>
            <a:ext cx="738949" cy="1011319"/>
          </a:xfrm>
          <a:prstGeom prst="rect">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矩形 13">
            <a:extLst>
              <a:ext uri="{FF2B5EF4-FFF2-40B4-BE49-F238E27FC236}">
                <a16:creationId xmlns:a16="http://schemas.microsoft.com/office/drawing/2014/main" id="{458888C3-22C7-4A71-929E-E7E45D8007E2}"/>
              </a:ext>
            </a:extLst>
          </p:cNvPr>
          <p:cNvSpPr/>
          <p:nvPr/>
        </p:nvSpPr>
        <p:spPr>
          <a:xfrm>
            <a:off x="4233797" y="7340252"/>
            <a:ext cx="1039661" cy="488515"/>
          </a:xfrm>
          <a:prstGeom prst="rect">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矩形 14">
            <a:extLst>
              <a:ext uri="{FF2B5EF4-FFF2-40B4-BE49-F238E27FC236}">
                <a16:creationId xmlns:a16="http://schemas.microsoft.com/office/drawing/2014/main" id="{637D440F-527C-41CD-8298-3E3722B1FE32}"/>
              </a:ext>
            </a:extLst>
          </p:cNvPr>
          <p:cNvSpPr/>
          <p:nvPr/>
        </p:nvSpPr>
        <p:spPr>
          <a:xfrm>
            <a:off x="4233796" y="6839211"/>
            <a:ext cx="1039661" cy="488515"/>
          </a:xfrm>
          <a:prstGeom prst="rect">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400956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zh-CN" altLang="en-US" dirty="0"/>
              <a:t>容器</a:t>
            </a:r>
            <a:r>
              <a:rPr lang="en-US" altLang="zh-CN" dirty="0"/>
              <a:t>---</a:t>
            </a:r>
            <a:r>
              <a:rPr lang="zh-CN" altLang="en-US" dirty="0"/>
              <a:t>依赖注入</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tars c++…">
            <a:extLst>
              <a:ext uri="{FF2B5EF4-FFF2-40B4-BE49-F238E27FC236}">
                <a16:creationId xmlns:a16="http://schemas.microsoft.com/office/drawing/2014/main" id="{3EFAD141-4F51-4987-A2D9-587947D1FAF9}"/>
              </a:ext>
            </a:extLst>
          </p:cNvPr>
          <p:cNvSpPr txBox="1">
            <a:spLocks noGrp="1"/>
          </p:cNvSpPr>
          <p:nvPr>
            <p:ph type="body" idx="1"/>
          </p:nvPr>
        </p:nvSpPr>
        <p:spPr>
          <a:xfrm>
            <a:off x="1370817" y="1834370"/>
            <a:ext cx="10826451" cy="4287590"/>
          </a:xfrm>
          <a:prstGeom prst="rect">
            <a:avLst/>
          </a:prstGeom>
        </p:spPr>
        <p:txBody>
          <a:bodyPr>
            <a:normAutofit/>
          </a:bodyPr>
          <a:lstStyle/>
          <a:p>
            <a:pPr>
              <a:spcBef>
                <a:spcPts val="1200"/>
              </a:spcBef>
            </a:pPr>
            <a:r>
              <a:rPr lang="zh-CN" altLang="en-US" sz="2600" dirty="0"/>
              <a:t>属性注入</a:t>
            </a:r>
            <a:br>
              <a:rPr lang="en-US" altLang="zh-CN" sz="2600" dirty="0"/>
            </a:br>
            <a:r>
              <a:rPr lang="zh-CN" altLang="en-US" sz="2600" dirty="0"/>
              <a:t>属性命名规范：</a:t>
            </a:r>
            <a:r>
              <a:rPr lang="en-US" altLang="zh-CN" sz="2600" dirty="0"/>
              <a:t>xxx</a:t>
            </a:r>
            <a:r>
              <a:rPr lang="zh-CN" altLang="en-US" sz="2600" dirty="0"/>
              <a:t>的属性对应</a:t>
            </a:r>
            <a:r>
              <a:rPr lang="en-US" altLang="zh-CN" sz="2600" dirty="0" err="1"/>
              <a:t>setXxx</a:t>
            </a:r>
            <a:r>
              <a:rPr lang="en-US" altLang="zh-CN" sz="2600" dirty="0"/>
              <a:t>()</a:t>
            </a:r>
            <a:r>
              <a:rPr lang="zh-CN" altLang="en-US" sz="2600" dirty="0"/>
              <a:t>方法；</a:t>
            </a:r>
            <a:br>
              <a:rPr lang="en-US" altLang="zh-CN" sz="2600" dirty="0"/>
            </a:br>
            <a:r>
              <a:rPr lang="en-US" altLang="zh-CN" sz="2600" dirty="0"/>
              <a:t>				  </a:t>
            </a:r>
            <a:r>
              <a:rPr lang="zh-CN" altLang="en-US" sz="2600" dirty="0"/>
              <a:t>前两个字母要么全部大写，要么全部小写</a:t>
            </a:r>
            <a:endParaRPr lang="en-US" altLang="zh-CN" sz="2600" dirty="0"/>
          </a:p>
          <a:p>
            <a:pPr>
              <a:spcBef>
                <a:spcPts val="1200"/>
              </a:spcBef>
            </a:pPr>
            <a:r>
              <a:rPr lang="zh-CN" altLang="en-US" sz="2600" dirty="0"/>
              <a:t>构造函数注入</a:t>
            </a:r>
            <a:br>
              <a:rPr lang="en-US" altLang="zh-CN" sz="2600" dirty="0"/>
            </a:br>
            <a:r>
              <a:rPr lang="zh-CN" altLang="en-US" sz="2600" dirty="0"/>
              <a:t>类型匹配入参</a:t>
            </a:r>
            <a:br>
              <a:rPr lang="en-US" altLang="zh-CN" sz="2600" dirty="0"/>
            </a:br>
            <a:r>
              <a:rPr lang="zh-CN" altLang="en-US" sz="2600" dirty="0"/>
              <a:t>索引匹配入参</a:t>
            </a:r>
            <a:br>
              <a:rPr lang="en-US" altLang="zh-CN" sz="2600" dirty="0"/>
            </a:br>
            <a:r>
              <a:rPr lang="zh-CN" altLang="en-US" sz="2600" dirty="0"/>
              <a:t>联合类型和索引匹配入参</a:t>
            </a:r>
            <a:br>
              <a:rPr lang="en-US" altLang="zh-CN" sz="2600" dirty="0"/>
            </a:br>
            <a:r>
              <a:rPr lang="zh-CN" altLang="en-US" sz="2600" dirty="0"/>
              <a:t>自身类型反射匹配入参</a:t>
            </a:r>
            <a:endParaRPr lang="en-US" altLang="zh-CN" sz="2600" dirty="0"/>
          </a:p>
          <a:p>
            <a:pPr>
              <a:spcBef>
                <a:spcPts val="1200"/>
              </a:spcBef>
            </a:pPr>
            <a:r>
              <a:rPr lang="zh-CN" altLang="en-US" sz="2600" dirty="0"/>
              <a:t>工厂方法注入（不推荐）</a:t>
            </a:r>
            <a:endParaRPr lang="en-US" altLang="zh-CN" sz="2600" dirty="0"/>
          </a:p>
        </p:txBody>
      </p:sp>
      <p:pic>
        <p:nvPicPr>
          <p:cNvPr id="4" name="图片 3">
            <a:extLst>
              <a:ext uri="{FF2B5EF4-FFF2-40B4-BE49-F238E27FC236}">
                <a16:creationId xmlns:a16="http://schemas.microsoft.com/office/drawing/2014/main" id="{6283AB58-CB7D-4C76-BEFF-2B111A7600F0}"/>
              </a:ext>
            </a:extLst>
          </p:cNvPr>
          <p:cNvPicPr>
            <a:picLocks noChangeAspect="1"/>
          </p:cNvPicPr>
          <p:nvPr/>
        </p:nvPicPr>
        <p:blipFill>
          <a:blip r:embed="rId2"/>
          <a:stretch>
            <a:fillRect/>
          </a:stretch>
        </p:blipFill>
        <p:spPr>
          <a:xfrm>
            <a:off x="2044378" y="6121960"/>
            <a:ext cx="8428571" cy="2019048"/>
          </a:xfrm>
          <a:prstGeom prst="rect">
            <a:avLst/>
          </a:prstGeom>
        </p:spPr>
      </p:pic>
    </p:spTree>
    <p:extLst>
      <p:ext uri="{BB962C8B-B14F-4D97-AF65-F5344CB8AC3E}">
        <p14:creationId xmlns:p14="http://schemas.microsoft.com/office/powerpoint/2010/main" val="18842419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zh-CN" altLang="en-US" dirty="0"/>
              <a:t>容器</a:t>
            </a:r>
            <a:r>
              <a:rPr lang="en-US" altLang="zh-CN" dirty="0"/>
              <a:t>---bean</a:t>
            </a:r>
            <a:r>
              <a:rPr lang="zh-CN" altLang="en-US" dirty="0"/>
              <a:t>之间的关系</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tars c++…">
            <a:extLst>
              <a:ext uri="{FF2B5EF4-FFF2-40B4-BE49-F238E27FC236}">
                <a16:creationId xmlns:a16="http://schemas.microsoft.com/office/drawing/2014/main" id="{3EFAD141-4F51-4987-A2D9-587947D1FAF9}"/>
              </a:ext>
            </a:extLst>
          </p:cNvPr>
          <p:cNvSpPr txBox="1">
            <a:spLocks noGrp="1"/>
          </p:cNvSpPr>
          <p:nvPr>
            <p:ph type="body" idx="1"/>
          </p:nvPr>
        </p:nvSpPr>
        <p:spPr>
          <a:xfrm>
            <a:off x="857250" y="1846896"/>
            <a:ext cx="11658599" cy="3182304"/>
          </a:xfrm>
          <a:prstGeom prst="rect">
            <a:avLst/>
          </a:prstGeom>
        </p:spPr>
        <p:txBody>
          <a:bodyPr>
            <a:normAutofit/>
          </a:bodyPr>
          <a:lstStyle/>
          <a:p>
            <a:pPr>
              <a:spcBef>
                <a:spcPts val="1200"/>
              </a:spcBef>
            </a:pPr>
            <a:r>
              <a:rPr lang="zh-CN" altLang="en-US" sz="2600" dirty="0"/>
              <a:t>继承</a:t>
            </a:r>
            <a:br>
              <a:rPr lang="en-US" altLang="zh-CN" sz="2600" dirty="0"/>
            </a:br>
            <a:r>
              <a:rPr lang="zh-CN" altLang="en-US" sz="2600" dirty="0"/>
              <a:t>子</a:t>
            </a:r>
            <a:r>
              <a:rPr lang="en-US" altLang="zh-CN" sz="2600" dirty="0"/>
              <a:t>Bean</a:t>
            </a:r>
            <a:r>
              <a:rPr lang="zh-CN" altLang="en-US" sz="2600" dirty="0"/>
              <a:t>继承父</a:t>
            </a:r>
            <a:r>
              <a:rPr lang="en-US" altLang="zh-CN" sz="2600" dirty="0"/>
              <a:t>Bean</a:t>
            </a:r>
            <a:r>
              <a:rPr lang="zh-CN" altLang="en-US" sz="2600" dirty="0"/>
              <a:t>的配置信息</a:t>
            </a:r>
            <a:endParaRPr lang="en-US" altLang="zh-CN" sz="2600" dirty="0"/>
          </a:p>
          <a:p>
            <a:pPr>
              <a:spcBef>
                <a:spcPts val="1200"/>
              </a:spcBef>
            </a:pPr>
            <a:r>
              <a:rPr lang="zh-CN" altLang="en-US" sz="2600" dirty="0"/>
              <a:t>引用</a:t>
            </a:r>
            <a:endParaRPr lang="en-US" altLang="zh-CN" sz="2600" dirty="0"/>
          </a:p>
          <a:p>
            <a:pPr>
              <a:spcBef>
                <a:spcPts val="1200"/>
              </a:spcBef>
            </a:pPr>
            <a:r>
              <a:rPr lang="zh-CN" altLang="en-US" sz="2600" dirty="0"/>
              <a:t>依赖</a:t>
            </a:r>
            <a:br>
              <a:rPr lang="en-US" altLang="zh-CN" sz="2600" dirty="0"/>
            </a:br>
            <a:r>
              <a:rPr lang="en-US" altLang="zh-CN" sz="2600" dirty="0"/>
              <a:t>depend-on </a:t>
            </a:r>
            <a:r>
              <a:rPr lang="zh-CN" altLang="en-US" sz="2600" dirty="0"/>
              <a:t>显示指定</a:t>
            </a:r>
            <a:r>
              <a:rPr lang="en-US" altLang="zh-CN" sz="2600" dirty="0"/>
              <a:t>Bean</a:t>
            </a:r>
            <a:r>
              <a:rPr lang="zh-CN" altLang="en-US" sz="2600" dirty="0"/>
              <a:t>前置依赖的</a:t>
            </a:r>
            <a:r>
              <a:rPr lang="en-US" altLang="zh-CN" sz="2600" dirty="0"/>
              <a:t>Bean</a:t>
            </a:r>
          </a:p>
        </p:txBody>
      </p:sp>
      <p:pic>
        <p:nvPicPr>
          <p:cNvPr id="3" name="图片 2">
            <a:extLst>
              <a:ext uri="{FF2B5EF4-FFF2-40B4-BE49-F238E27FC236}">
                <a16:creationId xmlns:a16="http://schemas.microsoft.com/office/drawing/2014/main" id="{1A148C90-22A0-4860-A91C-3DD67E041091}"/>
              </a:ext>
            </a:extLst>
          </p:cNvPr>
          <p:cNvPicPr>
            <a:picLocks noChangeAspect="1"/>
          </p:cNvPicPr>
          <p:nvPr/>
        </p:nvPicPr>
        <p:blipFill>
          <a:blip r:embed="rId2"/>
          <a:stretch>
            <a:fillRect/>
          </a:stretch>
        </p:blipFill>
        <p:spPr>
          <a:xfrm>
            <a:off x="2392358" y="5029200"/>
            <a:ext cx="7458075" cy="1228725"/>
          </a:xfrm>
          <a:prstGeom prst="rect">
            <a:avLst/>
          </a:prstGeom>
        </p:spPr>
      </p:pic>
      <p:pic>
        <p:nvPicPr>
          <p:cNvPr id="6" name="图片 5">
            <a:extLst>
              <a:ext uri="{FF2B5EF4-FFF2-40B4-BE49-F238E27FC236}">
                <a16:creationId xmlns:a16="http://schemas.microsoft.com/office/drawing/2014/main" id="{9957D85C-18D5-4F3C-915A-204075388B39}"/>
              </a:ext>
            </a:extLst>
          </p:cNvPr>
          <p:cNvPicPr>
            <a:picLocks noChangeAspect="1"/>
          </p:cNvPicPr>
          <p:nvPr/>
        </p:nvPicPr>
        <p:blipFill>
          <a:blip r:embed="rId3"/>
          <a:stretch>
            <a:fillRect/>
          </a:stretch>
        </p:blipFill>
        <p:spPr>
          <a:xfrm>
            <a:off x="2870566" y="6482129"/>
            <a:ext cx="6677025" cy="2247900"/>
          </a:xfrm>
          <a:prstGeom prst="rect">
            <a:avLst/>
          </a:prstGeom>
        </p:spPr>
      </p:pic>
    </p:spTree>
    <p:extLst>
      <p:ext uri="{BB962C8B-B14F-4D97-AF65-F5344CB8AC3E}">
        <p14:creationId xmlns:p14="http://schemas.microsoft.com/office/powerpoint/2010/main" val="308952917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zh-CN" altLang="en-US" dirty="0"/>
              <a:t>容器</a:t>
            </a:r>
            <a:r>
              <a:rPr lang="en-US" altLang="zh-CN" dirty="0"/>
              <a:t>---</a:t>
            </a:r>
            <a:r>
              <a:rPr lang="zh-CN" altLang="en-US" dirty="0"/>
              <a:t>注解配置</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tars c++…">
            <a:extLst>
              <a:ext uri="{FF2B5EF4-FFF2-40B4-BE49-F238E27FC236}">
                <a16:creationId xmlns:a16="http://schemas.microsoft.com/office/drawing/2014/main" id="{3EFAD141-4F51-4987-A2D9-587947D1FAF9}"/>
              </a:ext>
            </a:extLst>
          </p:cNvPr>
          <p:cNvSpPr txBox="1">
            <a:spLocks noGrp="1"/>
          </p:cNvSpPr>
          <p:nvPr>
            <p:ph type="body" idx="1"/>
          </p:nvPr>
        </p:nvSpPr>
        <p:spPr>
          <a:xfrm>
            <a:off x="1058238" y="1630210"/>
            <a:ext cx="10481321" cy="2025044"/>
          </a:xfrm>
          <a:prstGeom prst="rect">
            <a:avLst/>
          </a:prstGeom>
        </p:spPr>
        <p:txBody>
          <a:bodyPr>
            <a:normAutofit lnSpcReduction="10000"/>
          </a:bodyPr>
          <a:lstStyle/>
          <a:p>
            <a:pPr>
              <a:spcBef>
                <a:spcPts val="1200"/>
              </a:spcBef>
            </a:pPr>
            <a:r>
              <a:rPr lang="zh-CN" altLang="en-US" sz="2600" dirty="0"/>
              <a:t>标注</a:t>
            </a:r>
            <a:r>
              <a:rPr lang="en-US" altLang="zh-CN" sz="2600" dirty="0"/>
              <a:t>@Component</a:t>
            </a:r>
            <a:r>
              <a:rPr lang="zh-CN" altLang="en-US" sz="2600" dirty="0"/>
              <a:t>注解，即可自动转换为容器管理的</a:t>
            </a:r>
            <a:r>
              <a:rPr lang="en-US" altLang="zh-CN" sz="2600" dirty="0"/>
              <a:t>Bean</a:t>
            </a:r>
            <a:br>
              <a:rPr lang="en-US" altLang="zh-CN" sz="2600" dirty="0"/>
            </a:br>
            <a:r>
              <a:rPr lang="en-US" altLang="zh-CN" sz="2600" dirty="0"/>
              <a:t>@Repository</a:t>
            </a:r>
            <a:r>
              <a:rPr lang="zh-CN" altLang="en-US" sz="2600" dirty="0"/>
              <a:t>、</a:t>
            </a:r>
            <a:r>
              <a:rPr lang="en-US" altLang="zh-CN" sz="2600" dirty="0"/>
              <a:t>@Service</a:t>
            </a:r>
            <a:r>
              <a:rPr lang="zh-CN" altLang="en-US" sz="2600" dirty="0"/>
              <a:t>、</a:t>
            </a:r>
            <a:r>
              <a:rPr lang="en-US" altLang="zh-CN" sz="2600" dirty="0"/>
              <a:t>@Controller</a:t>
            </a:r>
          </a:p>
          <a:p>
            <a:pPr>
              <a:spcBef>
                <a:spcPts val="1200"/>
              </a:spcBef>
            </a:pPr>
            <a:r>
              <a:rPr lang="zh-CN" altLang="en-US" sz="2600" dirty="0"/>
              <a:t>自动装配</a:t>
            </a:r>
            <a:r>
              <a:rPr lang="en-US" altLang="zh-CN" sz="2600" dirty="0"/>
              <a:t>Bean</a:t>
            </a:r>
            <a:r>
              <a:rPr lang="zh-CN" altLang="en-US" sz="2600" dirty="0"/>
              <a:t>：</a:t>
            </a:r>
            <a:r>
              <a:rPr lang="en-US" altLang="zh-CN" sz="2600" dirty="0"/>
              <a:t>@</a:t>
            </a:r>
            <a:r>
              <a:rPr lang="en-US" altLang="zh-CN" sz="2600" dirty="0" err="1"/>
              <a:t>Autowired</a:t>
            </a:r>
            <a:r>
              <a:rPr lang="zh-CN" altLang="en-US" sz="2600" dirty="0"/>
              <a:t>、</a:t>
            </a:r>
            <a:r>
              <a:rPr lang="en-US" altLang="zh-CN" sz="2600" dirty="0"/>
              <a:t>@Qualifier</a:t>
            </a:r>
            <a:r>
              <a:rPr lang="zh-CN" altLang="en-US" sz="2600" dirty="0"/>
              <a:t>、</a:t>
            </a:r>
            <a:r>
              <a:rPr lang="en-US" altLang="zh-CN" b="1" dirty="0"/>
              <a:t> </a:t>
            </a:r>
            <a:r>
              <a:rPr lang="en-US" altLang="zh-CN" sz="2600" dirty="0"/>
              <a:t>@Resource</a:t>
            </a:r>
          </a:p>
          <a:p>
            <a:pPr>
              <a:spcBef>
                <a:spcPts val="1200"/>
              </a:spcBef>
            </a:pPr>
            <a:r>
              <a:rPr lang="zh-CN" altLang="en-US" sz="2600" dirty="0"/>
              <a:t>生命过程：</a:t>
            </a:r>
            <a:r>
              <a:rPr lang="en-US" altLang="zh-CN" sz="2600" dirty="0"/>
              <a:t>@</a:t>
            </a:r>
            <a:r>
              <a:rPr lang="en-US" altLang="zh-CN" sz="2600" dirty="0" err="1"/>
              <a:t>PostConstruct</a:t>
            </a:r>
            <a:r>
              <a:rPr lang="zh-CN" altLang="en-US" sz="2600" dirty="0"/>
              <a:t>、</a:t>
            </a:r>
            <a:r>
              <a:rPr lang="en-US" altLang="zh-CN" sz="2600" dirty="0"/>
              <a:t>@</a:t>
            </a:r>
            <a:r>
              <a:rPr lang="en-US" altLang="zh-CN" sz="2600" dirty="0" err="1"/>
              <a:t>PreDestroy</a:t>
            </a:r>
            <a:endParaRPr lang="en-US" altLang="zh-CN" sz="2600" dirty="0"/>
          </a:p>
        </p:txBody>
      </p:sp>
      <p:pic>
        <p:nvPicPr>
          <p:cNvPr id="4" name="图片 3">
            <a:extLst>
              <a:ext uri="{FF2B5EF4-FFF2-40B4-BE49-F238E27FC236}">
                <a16:creationId xmlns:a16="http://schemas.microsoft.com/office/drawing/2014/main" id="{7528CDF2-A9CA-412F-AB42-D79FAEA6064B}"/>
              </a:ext>
            </a:extLst>
          </p:cNvPr>
          <p:cNvPicPr>
            <a:picLocks noChangeAspect="1"/>
          </p:cNvPicPr>
          <p:nvPr/>
        </p:nvPicPr>
        <p:blipFill>
          <a:blip r:embed="rId2"/>
          <a:stretch>
            <a:fillRect/>
          </a:stretch>
        </p:blipFill>
        <p:spPr>
          <a:xfrm>
            <a:off x="1058238" y="3882182"/>
            <a:ext cx="2905125" cy="2152650"/>
          </a:xfrm>
          <a:prstGeom prst="rect">
            <a:avLst/>
          </a:prstGeom>
        </p:spPr>
      </p:pic>
      <p:pic>
        <p:nvPicPr>
          <p:cNvPr id="7" name="图片 6">
            <a:extLst>
              <a:ext uri="{FF2B5EF4-FFF2-40B4-BE49-F238E27FC236}">
                <a16:creationId xmlns:a16="http://schemas.microsoft.com/office/drawing/2014/main" id="{DC6BEB1D-6A18-4C74-91A9-20F68ABACCEF}"/>
              </a:ext>
            </a:extLst>
          </p:cNvPr>
          <p:cNvPicPr>
            <a:picLocks noChangeAspect="1"/>
          </p:cNvPicPr>
          <p:nvPr/>
        </p:nvPicPr>
        <p:blipFill>
          <a:blip r:embed="rId3"/>
          <a:stretch>
            <a:fillRect/>
          </a:stretch>
        </p:blipFill>
        <p:spPr>
          <a:xfrm>
            <a:off x="4469439" y="3667323"/>
            <a:ext cx="4572000" cy="1714500"/>
          </a:xfrm>
          <a:prstGeom prst="rect">
            <a:avLst/>
          </a:prstGeom>
        </p:spPr>
      </p:pic>
      <p:pic>
        <p:nvPicPr>
          <p:cNvPr id="9" name="图片 8">
            <a:extLst>
              <a:ext uri="{FF2B5EF4-FFF2-40B4-BE49-F238E27FC236}">
                <a16:creationId xmlns:a16="http://schemas.microsoft.com/office/drawing/2014/main" id="{25726308-E509-4F14-89B0-4C2296C41542}"/>
              </a:ext>
            </a:extLst>
          </p:cNvPr>
          <p:cNvPicPr>
            <a:picLocks noChangeAspect="1"/>
          </p:cNvPicPr>
          <p:nvPr/>
        </p:nvPicPr>
        <p:blipFill>
          <a:blip r:embed="rId4"/>
          <a:stretch>
            <a:fillRect/>
          </a:stretch>
        </p:blipFill>
        <p:spPr>
          <a:xfrm>
            <a:off x="874298" y="7111760"/>
            <a:ext cx="9886950" cy="2486025"/>
          </a:xfrm>
          <a:prstGeom prst="rect">
            <a:avLst/>
          </a:prstGeom>
        </p:spPr>
      </p:pic>
      <p:pic>
        <p:nvPicPr>
          <p:cNvPr id="10" name="图片 9">
            <a:extLst>
              <a:ext uri="{FF2B5EF4-FFF2-40B4-BE49-F238E27FC236}">
                <a16:creationId xmlns:a16="http://schemas.microsoft.com/office/drawing/2014/main" id="{8C8639BF-D000-4483-9AAF-6B9785966147}"/>
              </a:ext>
            </a:extLst>
          </p:cNvPr>
          <p:cNvPicPr>
            <a:picLocks noChangeAspect="1"/>
          </p:cNvPicPr>
          <p:nvPr/>
        </p:nvPicPr>
        <p:blipFill>
          <a:blip r:embed="rId5"/>
          <a:stretch>
            <a:fillRect/>
          </a:stretch>
        </p:blipFill>
        <p:spPr>
          <a:xfrm>
            <a:off x="1288089" y="6396813"/>
            <a:ext cx="5467350" cy="428625"/>
          </a:xfrm>
          <a:prstGeom prst="rect">
            <a:avLst/>
          </a:prstGeom>
        </p:spPr>
      </p:pic>
      <p:pic>
        <p:nvPicPr>
          <p:cNvPr id="2" name="图片 1">
            <a:extLst>
              <a:ext uri="{FF2B5EF4-FFF2-40B4-BE49-F238E27FC236}">
                <a16:creationId xmlns:a16="http://schemas.microsoft.com/office/drawing/2014/main" id="{560237BE-3F52-43CE-AA7A-A71BB6C5A1E7}"/>
              </a:ext>
            </a:extLst>
          </p:cNvPr>
          <p:cNvPicPr>
            <a:picLocks noChangeAspect="1"/>
          </p:cNvPicPr>
          <p:nvPr/>
        </p:nvPicPr>
        <p:blipFill>
          <a:blip r:embed="rId6"/>
          <a:stretch>
            <a:fillRect/>
          </a:stretch>
        </p:blipFill>
        <p:spPr>
          <a:xfrm>
            <a:off x="6948994" y="5490844"/>
            <a:ext cx="5248275" cy="1314450"/>
          </a:xfrm>
          <a:prstGeom prst="rect">
            <a:avLst/>
          </a:prstGeom>
        </p:spPr>
      </p:pic>
    </p:spTree>
    <p:extLst>
      <p:ext uri="{BB962C8B-B14F-4D97-AF65-F5344CB8AC3E}">
        <p14:creationId xmlns:p14="http://schemas.microsoft.com/office/powerpoint/2010/main" val="37939120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zh-CN" altLang="en-US" dirty="0"/>
              <a:t>容器</a:t>
            </a:r>
            <a:r>
              <a:rPr lang="en-US" altLang="zh-CN" dirty="0"/>
              <a:t>---Java</a:t>
            </a:r>
            <a:r>
              <a:rPr lang="zh-CN" altLang="en-US" dirty="0"/>
              <a:t>类配置</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tars c++…">
            <a:extLst>
              <a:ext uri="{FF2B5EF4-FFF2-40B4-BE49-F238E27FC236}">
                <a16:creationId xmlns:a16="http://schemas.microsoft.com/office/drawing/2014/main" id="{3EFAD141-4F51-4987-A2D9-587947D1FAF9}"/>
              </a:ext>
            </a:extLst>
          </p:cNvPr>
          <p:cNvSpPr txBox="1">
            <a:spLocks noGrp="1"/>
          </p:cNvSpPr>
          <p:nvPr>
            <p:ph type="body" idx="1"/>
          </p:nvPr>
        </p:nvSpPr>
        <p:spPr>
          <a:xfrm>
            <a:off x="857250" y="1846896"/>
            <a:ext cx="11658599" cy="1671638"/>
          </a:xfrm>
          <a:prstGeom prst="rect">
            <a:avLst/>
          </a:prstGeom>
        </p:spPr>
        <p:txBody>
          <a:bodyPr>
            <a:normAutofit/>
          </a:bodyPr>
          <a:lstStyle/>
          <a:p>
            <a:pPr>
              <a:spcBef>
                <a:spcPts val="1200"/>
              </a:spcBef>
            </a:pPr>
            <a:r>
              <a:rPr lang="zh-CN" altLang="en-US" sz="2600" dirty="0"/>
              <a:t>标注</a:t>
            </a:r>
            <a:r>
              <a:rPr lang="en-US" altLang="zh-CN" sz="2600" dirty="0"/>
              <a:t>@Configuration</a:t>
            </a:r>
            <a:r>
              <a:rPr lang="zh-CN" altLang="en-US" sz="2600" dirty="0"/>
              <a:t>注解，即可为</a:t>
            </a:r>
            <a:r>
              <a:rPr lang="en-US" altLang="zh-CN" sz="2600" dirty="0"/>
              <a:t>Spring</a:t>
            </a:r>
            <a:r>
              <a:rPr lang="zh-CN" altLang="en-US" sz="2600" dirty="0"/>
              <a:t>提供</a:t>
            </a:r>
            <a:r>
              <a:rPr lang="en-US" altLang="zh-CN" sz="2600" dirty="0"/>
              <a:t>Bean</a:t>
            </a:r>
            <a:r>
              <a:rPr lang="zh-CN" altLang="en-US" sz="2600" dirty="0"/>
              <a:t>定义的信息</a:t>
            </a:r>
            <a:br>
              <a:rPr lang="en-US" altLang="zh-CN" sz="2600" dirty="0"/>
            </a:br>
            <a:r>
              <a:rPr lang="en-US" altLang="zh-CN" sz="2600" dirty="0"/>
              <a:t>@Bean</a:t>
            </a:r>
            <a:r>
              <a:rPr lang="zh-CN" altLang="en-US" sz="2600" dirty="0"/>
              <a:t>：</a:t>
            </a:r>
            <a:r>
              <a:rPr lang="en-US" altLang="zh-CN" sz="2600" dirty="0"/>
              <a:t>Bean</a:t>
            </a:r>
            <a:r>
              <a:rPr lang="zh-CN" altLang="en-US" sz="2600" dirty="0"/>
              <a:t>的定义信息</a:t>
            </a:r>
            <a:br>
              <a:rPr lang="en-US" altLang="zh-CN" sz="2600" dirty="0"/>
            </a:br>
            <a:endParaRPr lang="en-US" altLang="zh-CN" sz="2600" dirty="0"/>
          </a:p>
        </p:txBody>
      </p:sp>
      <p:pic>
        <p:nvPicPr>
          <p:cNvPr id="11" name="图片 10">
            <a:extLst>
              <a:ext uri="{FF2B5EF4-FFF2-40B4-BE49-F238E27FC236}">
                <a16:creationId xmlns:a16="http://schemas.microsoft.com/office/drawing/2014/main" id="{B0F68A97-9654-46EF-8055-D3F34A83A08D}"/>
              </a:ext>
            </a:extLst>
          </p:cNvPr>
          <p:cNvPicPr>
            <a:picLocks noChangeAspect="1"/>
          </p:cNvPicPr>
          <p:nvPr/>
        </p:nvPicPr>
        <p:blipFill>
          <a:blip r:embed="rId2"/>
          <a:stretch>
            <a:fillRect/>
          </a:stretch>
        </p:blipFill>
        <p:spPr>
          <a:xfrm>
            <a:off x="2622097" y="7137352"/>
            <a:ext cx="6686550" cy="962025"/>
          </a:xfrm>
          <a:prstGeom prst="rect">
            <a:avLst/>
          </a:prstGeom>
        </p:spPr>
      </p:pic>
      <p:pic>
        <p:nvPicPr>
          <p:cNvPr id="2" name="图片 1">
            <a:extLst>
              <a:ext uri="{FF2B5EF4-FFF2-40B4-BE49-F238E27FC236}">
                <a16:creationId xmlns:a16="http://schemas.microsoft.com/office/drawing/2014/main" id="{19C1A052-1C9E-4138-A2A2-AE69513DCBB5}"/>
              </a:ext>
            </a:extLst>
          </p:cNvPr>
          <p:cNvPicPr>
            <a:picLocks noChangeAspect="1"/>
          </p:cNvPicPr>
          <p:nvPr/>
        </p:nvPicPr>
        <p:blipFill>
          <a:blip r:embed="rId3"/>
          <a:stretch>
            <a:fillRect/>
          </a:stretch>
        </p:blipFill>
        <p:spPr>
          <a:xfrm>
            <a:off x="4208049" y="3756528"/>
            <a:ext cx="2895600" cy="2933700"/>
          </a:xfrm>
          <a:prstGeom prst="rect">
            <a:avLst/>
          </a:prstGeom>
        </p:spPr>
      </p:pic>
    </p:spTree>
    <p:extLst>
      <p:ext uri="{BB962C8B-B14F-4D97-AF65-F5344CB8AC3E}">
        <p14:creationId xmlns:p14="http://schemas.microsoft.com/office/powerpoint/2010/main" val="38605644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AOP demo</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826719" y="1516190"/>
            <a:ext cx="8705588" cy="1985152"/>
          </a:xfrm>
          <a:prstGeom prst="rect">
            <a:avLst/>
          </a:prstGeom>
        </p:spPr>
        <p:txBody>
          <a:bodyPr>
            <a:normAutofit fontScale="92500" lnSpcReduction="10000"/>
          </a:bodyPr>
          <a:lstStyle/>
          <a:p>
            <a:pPr>
              <a:lnSpc>
                <a:spcPct val="120000"/>
              </a:lnSpc>
              <a:spcBef>
                <a:spcPts val="1000"/>
              </a:spcBef>
            </a:pPr>
            <a:r>
              <a:rPr lang="en-US" altLang="zh-CN" sz="2600" dirty="0"/>
              <a:t>Demo</a:t>
            </a:r>
            <a:r>
              <a:rPr lang="zh-CN" altLang="en-US" sz="2600" dirty="0"/>
              <a:t>示例：</a:t>
            </a:r>
            <a:br>
              <a:rPr lang="en-US" altLang="zh-CN" sz="2600" dirty="0"/>
            </a:br>
            <a:r>
              <a:rPr lang="en-US" altLang="zh-CN" sz="2600" dirty="0"/>
              <a:t>https://github.com/dashenghuo/spring-introduction.git</a:t>
            </a:r>
          </a:p>
          <a:p>
            <a:pPr>
              <a:lnSpc>
                <a:spcPct val="120000"/>
              </a:lnSpc>
              <a:spcBef>
                <a:spcPts val="1000"/>
              </a:spcBef>
            </a:pPr>
            <a:r>
              <a:rPr lang="zh-CN" altLang="en-US" sz="2600" dirty="0"/>
              <a:t>原有的业务代码上新增一些共性需求</a:t>
            </a:r>
            <a:endParaRPr lang="en-US" altLang="zh-CN" sz="2600" dirty="0"/>
          </a:p>
          <a:p>
            <a:pPr>
              <a:lnSpc>
                <a:spcPct val="120000"/>
              </a:lnSpc>
              <a:spcBef>
                <a:spcPts val="1000"/>
              </a:spcBef>
            </a:pPr>
            <a:r>
              <a:rPr lang="zh-CN" altLang="en-US" sz="2600" dirty="0"/>
              <a:t>代码混乱、分散、冗余</a:t>
            </a:r>
            <a:endParaRPr lang="en-US" altLang="zh-CN" sz="2600" dirty="0"/>
          </a:p>
        </p:txBody>
      </p:sp>
      <p:pic>
        <p:nvPicPr>
          <p:cNvPr id="3" name="图片 2">
            <a:extLst>
              <a:ext uri="{FF2B5EF4-FFF2-40B4-BE49-F238E27FC236}">
                <a16:creationId xmlns:a16="http://schemas.microsoft.com/office/drawing/2014/main" id="{6A523696-E9E7-4084-8A02-F7189D641E09}"/>
              </a:ext>
            </a:extLst>
          </p:cNvPr>
          <p:cNvPicPr>
            <a:picLocks noChangeAspect="1"/>
          </p:cNvPicPr>
          <p:nvPr/>
        </p:nvPicPr>
        <p:blipFill>
          <a:blip r:embed="rId2"/>
          <a:stretch>
            <a:fillRect/>
          </a:stretch>
        </p:blipFill>
        <p:spPr>
          <a:xfrm>
            <a:off x="1123045" y="4031275"/>
            <a:ext cx="4667250" cy="1485900"/>
          </a:xfrm>
          <a:prstGeom prst="rect">
            <a:avLst/>
          </a:prstGeom>
        </p:spPr>
      </p:pic>
      <p:pic>
        <p:nvPicPr>
          <p:cNvPr id="12" name="图片 11">
            <a:extLst>
              <a:ext uri="{FF2B5EF4-FFF2-40B4-BE49-F238E27FC236}">
                <a16:creationId xmlns:a16="http://schemas.microsoft.com/office/drawing/2014/main" id="{658A6373-73BF-4FC7-BA25-D109F9A3E3CF}"/>
              </a:ext>
            </a:extLst>
          </p:cNvPr>
          <p:cNvPicPr>
            <a:picLocks noChangeAspect="1"/>
          </p:cNvPicPr>
          <p:nvPr/>
        </p:nvPicPr>
        <p:blipFill>
          <a:blip r:embed="rId3"/>
          <a:stretch>
            <a:fillRect/>
          </a:stretch>
        </p:blipFill>
        <p:spPr>
          <a:xfrm>
            <a:off x="324198" y="6396541"/>
            <a:ext cx="6819900" cy="1504950"/>
          </a:xfrm>
          <a:prstGeom prst="rect">
            <a:avLst/>
          </a:prstGeom>
        </p:spPr>
      </p:pic>
      <p:pic>
        <p:nvPicPr>
          <p:cNvPr id="10" name="图片 9">
            <a:extLst>
              <a:ext uri="{FF2B5EF4-FFF2-40B4-BE49-F238E27FC236}">
                <a16:creationId xmlns:a16="http://schemas.microsoft.com/office/drawing/2014/main" id="{A43DB09C-6996-410E-823D-2B771EDC0A9A}"/>
              </a:ext>
            </a:extLst>
          </p:cNvPr>
          <p:cNvPicPr>
            <a:picLocks noChangeAspect="1"/>
          </p:cNvPicPr>
          <p:nvPr/>
        </p:nvPicPr>
        <p:blipFill>
          <a:blip r:embed="rId4"/>
          <a:stretch>
            <a:fillRect/>
          </a:stretch>
        </p:blipFill>
        <p:spPr>
          <a:xfrm>
            <a:off x="4052386" y="7573010"/>
            <a:ext cx="8410575" cy="2009775"/>
          </a:xfrm>
          <a:prstGeom prst="rect">
            <a:avLst/>
          </a:prstGeom>
        </p:spPr>
      </p:pic>
      <p:sp>
        <p:nvSpPr>
          <p:cNvPr id="14" name="tars c++…">
            <a:extLst>
              <a:ext uri="{FF2B5EF4-FFF2-40B4-BE49-F238E27FC236}">
                <a16:creationId xmlns:a16="http://schemas.microsoft.com/office/drawing/2014/main" id="{27E373A8-DE29-45A0-8A0A-6E4A142098C5}"/>
              </a:ext>
            </a:extLst>
          </p:cNvPr>
          <p:cNvSpPr txBox="1">
            <a:spLocks/>
          </p:cNvSpPr>
          <p:nvPr/>
        </p:nvSpPr>
        <p:spPr>
          <a:xfrm>
            <a:off x="3321461" y="7816550"/>
            <a:ext cx="1126585" cy="5958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20000"/>
              </a:lnSpc>
              <a:spcBef>
                <a:spcPts val="1000"/>
              </a:spcBef>
              <a:buNone/>
            </a:pPr>
            <a:r>
              <a:rPr lang="en-US" altLang="zh-CN" sz="2600" dirty="0">
                <a:solidFill>
                  <a:srgbClr val="FF0000"/>
                </a:solidFill>
              </a:rPr>
              <a:t>AOP</a:t>
            </a:r>
          </a:p>
        </p:txBody>
      </p:sp>
      <p:pic>
        <p:nvPicPr>
          <p:cNvPr id="15" name="图片 14">
            <a:extLst>
              <a:ext uri="{FF2B5EF4-FFF2-40B4-BE49-F238E27FC236}">
                <a16:creationId xmlns:a16="http://schemas.microsoft.com/office/drawing/2014/main" id="{AB5FBE94-40D0-4B14-BDD3-72712D6577FD}"/>
              </a:ext>
            </a:extLst>
          </p:cNvPr>
          <p:cNvPicPr>
            <a:picLocks noChangeAspect="1"/>
          </p:cNvPicPr>
          <p:nvPr/>
        </p:nvPicPr>
        <p:blipFill>
          <a:blip r:embed="rId5"/>
          <a:stretch>
            <a:fillRect/>
          </a:stretch>
        </p:blipFill>
        <p:spPr>
          <a:xfrm>
            <a:off x="6577519" y="2597762"/>
            <a:ext cx="5619750" cy="2867025"/>
          </a:xfrm>
          <a:prstGeom prst="rect">
            <a:avLst/>
          </a:prstGeom>
        </p:spPr>
      </p:pic>
      <p:sp>
        <p:nvSpPr>
          <p:cNvPr id="13" name="tars c++…">
            <a:extLst>
              <a:ext uri="{FF2B5EF4-FFF2-40B4-BE49-F238E27FC236}">
                <a16:creationId xmlns:a16="http://schemas.microsoft.com/office/drawing/2014/main" id="{F58636B4-FEF7-49F5-AB06-8B54E0236A3A}"/>
              </a:ext>
            </a:extLst>
          </p:cNvPr>
          <p:cNvSpPr txBox="1">
            <a:spLocks/>
          </p:cNvSpPr>
          <p:nvPr/>
        </p:nvSpPr>
        <p:spPr>
          <a:xfrm>
            <a:off x="10870338" y="2545403"/>
            <a:ext cx="1126585" cy="5958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20000"/>
              </a:lnSpc>
              <a:spcBef>
                <a:spcPts val="1000"/>
              </a:spcBef>
              <a:buNone/>
            </a:pPr>
            <a:r>
              <a:rPr lang="en-US" altLang="zh-CN" sz="2600" dirty="0">
                <a:solidFill>
                  <a:srgbClr val="FF0000"/>
                </a:solidFill>
              </a:rPr>
              <a:t>Before</a:t>
            </a:r>
          </a:p>
        </p:txBody>
      </p:sp>
    </p:spTree>
    <p:extLst>
      <p:ext uri="{BB962C8B-B14F-4D97-AF65-F5344CB8AC3E}">
        <p14:creationId xmlns:p14="http://schemas.microsoft.com/office/powerpoint/2010/main" val="22564426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AOP </a:t>
            </a:r>
            <a:r>
              <a:rPr lang="zh-CN" altLang="en-US" dirty="0"/>
              <a:t>概念</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813152" y="1653436"/>
            <a:ext cx="11378495" cy="7333727"/>
          </a:xfrm>
          <a:prstGeom prst="rect">
            <a:avLst/>
          </a:prstGeom>
        </p:spPr>
        <p:txBody>
          <a:bodyPr>
            <a:normAutofit/>
          </a:bodyPr>
          <a:lstStyle/>
          <a:p>
            <a:pPr>
              <a:lnSpc>
                <a:spcPct val="120000"/>
              </a:lnSpc>
              <a:spcBef>
                <a:spcPts val="1000"/>
              </a:spcBef>
            </a:pPr>
            <a:r>
              <a:rPr lang="zh-CN" altLang="en-US" dirty="0"/>
              <a:t>面向切面编程，通过预编译方式和运行期动态代理实现程序功能的统一维护的一种技术。</a:t>
            </a:r>
            <a:endParaRPr lang="en-US" altLang="zh-CN" dirty="0"/>
          </a:p>
          <a:p>
            <a:pPr>
              <a:lnSpc>
                <a:spcPct val="120000"/>
              </a:lnSpc>
              <a:spcBef>
                <a:spcPts val="1000"/>
              </a:spcBef>
            </a:pPr>
            <a:r>
              <a:rPr lang="en-US" altLang="zh-CN" dirty="0"/>
              <a:t>AOP</a:t>
            </a:r>
            <a:r>
              <a:rPr lang="zh-CN" altLang="en-US" dirty="0"/>
              <a:t>是</a:t>
            </a:r>
            <a:r>
              <a:rPr lang="en-US" altLang="zh-CN" dirty="0"/>
              <a:t>OOP</a:t>
            </a:r>
            <a:r>
              <a:rPr lang="zh-CN" altLang="en-US" dirty="0"/>
              <a:t>（面向对象编程）的延续，是软件开发中的一个热点，也是</a:t>
            </a:r>
            <a:r>
              <a:rPr lang="en-US" altLang="zh-CN" dirty="0"/>
              <a:t>Spring</a:t>
            </a:r>
            <a:r>
              <a:rPr lang="zh-CN" altLang="en-US" dirty="0"/>
              <a:t>框架中的一个重要内容，是函数式编程的一种衍生范型。</a:t>
            </a:r>
            <a:endParaRPr lang="en-US" altLang="zh-CN" dirty="0"/>
          </a:p>
          <a:p>
            <a:pPr>
              <a:lnSpc>
                <a:spcPct val="120000"/>
              </a:lnSpc>
              <a:spcBef>
                <a:spcPts val="1000"/>
              </a:spcBef>
            </a:pPr>
            <a:r>
              <a:rPr lang="zh-CN" altLang="en-US" dirty="0"/>
              <a:t>利用</a:t>
            </a:r>
            <a:r>
              <a:rPr lang="en-US" altLang="zh-CN" dirty="0"/>
              <a:t>AOP</a:t>
            </a:r>
            <a:r>
              <a:rPr lang="zh-CN" altLang="en-US" dirty="0"/>
              <a:t>可以对业务逻辑的各个部分进行隔离，从而使得业务逻辑各部分之间的耦合度降低，提高程序的可重用性，同时提高了开发的效率。</a:t>
            </a:r>
            <a:endParaRPr lang="en-US" altLang="zh-CN" dirty="0"/>
          </a:p>
          <a:p>
            <a:pPr>
              <a:lnSpc>
                <a:spcPct val="120000"/>
              </a:lnSpc>
              <a:spcBef>
                <a:spcPts val="1000"/>
              </a:spcBef>
            </a:pPr>
            <a:r>
              <a:rPr lang="zh-CN" altLang="en-US" dirty="0"/>
              <a:t>经典应用：事务管理、性能监视、安全检查、缓存、日志等</a:t>
            </a:r>
          </a:p>
          <a:p>
            <a:pPr>
              <a:lnSpc>
                <a:spcPct val="120000"/>
              </a:lnSpc>
              <a:spcBef>
                <a:spcPts val="1000"/>
              </a:spcBef>
            </a:pPr>
            <a:r>
              <a:rPr lang="zh-CN" altLang="en-US" dirty="0"/>
              <a:t>实现原理：</a:t>
            </a:r>
            <a:r>
              <a:rPr lang="en-US" altLang="zh-CN" dirty="0"/>
              <a:t> </a:t>
            </a:r>
            <a:r>
              <a:rPr lang="en-US" altLang="zh-CN" b="1" dirty="0" err="1"/>
              <a:t>jdk</a:t>
            </a:r>
            <a:r>
              <a:rPr lang="en-US" altLang="zh-CN" dirty="0"/>
              <a:t> </a:t>
            </a:r>
            <a:r>
              <a:rPr lang="zh-CN" altLang="en-US" dirty="0"/>
              <a:t>的动态代理</a:t>
            </a:r>
            <a:r>
              <a:rPr lang="en-US" altLang="zh-CN" dirty="0"/>
              <a:t>(</a:t>
            </a:r>
            <a:r>
              <a:rPr lang="zh-CN" altLang="en-US" dirty="0"/>
              <a:t>接口 </a:t>
            </a:r>
            <a:r>
              <a:rPr lang="en-US" altLang="zh-CN" dirty="0"/>
              <a:t>+ </a:t>
            </a:r>
            <a:r>
              <a:rPr lang="zh-CN" altLang="en-US" dirty="0"/>
              <a:t>实现类</a:t>
            </a:r>
            <a:r>
              <a:rPr lang="en-US" altLang="zh-CN" dirty="0"/>
              <a:t>)</a:t>
            </a:r>
            <a:r>
              <a:rPr lang="zh-CN" altLang="en-US" dirty="0"/>
              <a:t>；</a:t>
            </a:r>
            <a:r>
              <a:rPr lang="en-US" altLang="zh-CN" b="1" dirty="0" err="1"/>
              <a:t>cglib</a:t>
            </a:r>
            <a:r>
              <a:rPr lang="en-US" altLang="zh-CN" dirty="0"/>
              <a:t> (</a:t>
            </a:r>
            <a:r>
              <a:rPr lang="zh-CN" altLang="en-US" dirty="0"/>
              <a:t>实现类</a:t>
            </a:r>
            <a:r>
              <a:rPr lang="en-US" altLang="zh-CN" dirty="0"/>
              <a:t>)</a:t>
            </a:r>
          </a:p>
          <a:p>
            <a:pPr>
              <a:lnSpc>
                <a:spcPct val="120000"/>
              </a:lnSpc>
              <a:spcBef>
                <a:spcPts val="1000"/>
              </a:spcBef>
            </a:pPr>
            <a:r>
              <a:rPr lang="zh-CN" altLang="en-US" dirty="0"/>
              <a:t>实现：</a:t>
            </a:r>
            <a:r>
              <a:rPr lang="en-US" altLang="zh-CN" b="1" dirty="0"/>
              <a:t>AspectJ</a:t>
            </a:r>
            <a:r>
              <a:rPr lang="zh-CN" altLang="en-US" dirty="0"/>
              <a:t>、</a:t>
            </a:r>
            <a:r>
              <a:rPr lang="en-US" altLang="zh-CN" dirty="0" err="1"/>
              <a:t>AspectJWerkz</a:t>
            </a:r>
            <a:r>
              <a:rPr lang="zh-CN" altLang="en-US" dirty="0"/>
              <a:t>、</a:t>
            </a:r>
            <a:r>
              <a:rPr lang="en-US" altLang="zh-CN" dirty="0" err="1"/>
              <a:t>JBossAop</a:t>
            </a:r>
            <a:r>
              <a:rPr lang="zh-CN" altLang="en-US" dirty="0"/>
              <a:t>、</a:t>
            </a:r>
            <a:r>
              <a:rPr lang="en-US" altLang="zh-CN" b="1" dirty="0" err="1"/>
              <a:t>SpringAop</a:t>
            </a:r>
            <a:endParaRPr lang="en-US" altLang="zh-CN" b="1" dirty="0"/>
          </a:p>
        </p:txBody>
      </p:sp>
    </p:spTree>
    <p:extLst>
      <p:ext uri="{BB962C8B-B14F-4D97-AF65-F5344CB8AC3E}">
        <p14:creationId xmlns:p14="http://schemas.microsoft.com/office/powerpoint/2010/main" val="358591578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AOP</a:t>
            </a:r>
            <a:r>
              <a:rPr lang="zh-CN" altLang="en-US" dirty="0"/>
              <a:t>术语</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571500" y="1320936"/>
            <a:ext cx="11844139" cy="4352925"/>
          </a:xfrm>
          <a:prstGeom prst="rect">
            <a:avLst/>
          </a:prstGeom>
        </p:spPr>
        <p:txBody>
          <a:bodyPr>
            <a:normAutofit/>
          </a:bodyPr>
          <a:lstStyle/>
          <a:p>
            <a:pPr>
              <a:lnSpc>
                <a:spcPct val="120000"/>
              </a:lnSpc>
              <a:spcBef>
                <a:spcPts val="1000"/>
              </a:spcBef>
            </a:pPr>
            <a:r>
              <a:rPr lang="zh-CN" altLang="en-US" sz="2400" dirty="0"/>
              <a:t>术语：</a:t>
            </a:r>
            <a:br>
              <a:rPr lang="en-US" altLang="zh-CN" sz="2400" dirty="0"/>
            </a:br>
            <a:r>
              <a:rPr lang="en-US" altLang="zh-CN" sz="2400" dirty="0"/>
              <a:t>1 Target</a:t>
            </a:r>
            <a:r>
              <a:rPr lang="zh-CN" altLang="en-US" sz="2400" dirty="0"/>
              <a:t>目标类：需要被代理的类。例如：</a:t>
            </a:r>
            <a:r>
              <a:rPr lang="en-US" altLang="zh-CN" sz="2400" dirty="0"/>
              <a:t> </a:t>
            </a:r>
            <a:r>
              <a:rPr lang="en-US" altLang="zh-CN" sz="2400" dirty="0" err="1"/>
              <a:t>CalculatorImpl</a:t>
            </a:r>
            <a:r>
              <a:rPr lang="en-US" altLang="zh-CN" sz="2400" dirty="0"/>
              <a:t> </a:t>
            </a:r>
            <a:br>
              <a:rPr lang="en-US" altLang="zh-CN" sz="2400" dirty="0"/>
            </a:br>
            <a:r>
              <a:rPr lang="en-US" altLang="zh-CN" sz="2400" dirty="0"/>
              <a:t>2 </a:t>
            </a:r>
            <a:r>
              <a:rPr lang="en-US" altLang="zh-CN" sz="2400" dirty="0" err="1"/>
              <a:t>Joinpoint</a:t>
            </a:r>
            <a:r>
              <a:rPr lang="en-US" altLang="zh-CN" sz="2400" dirty="0"/>
              <a:t> </a:t>
            </a:r>
            <a:r>
              <a:rPr lang="zh-CN" altLang="en-US" sz="2400" dirty="0"/>
              <a:t>连接点 ：那些可能被拦截到的方法，例如：所有的方法 </a:t>
            </a:r>
            <a:br>
              <a:rPr lang="en-US" altLang="zh-CN" sz="2400" dirty="0"/>
            </a:br>
            <a:r>
              <a:rPr lang="en-US" altLang="zh-CN" sz="2400" dirty="0"/>
              <a:t>3 </a:t>
            </a:r>
            <a:r>
              <a:rPr lang="en-US" altLang="zh-CN" sz="2400" dirty="0" err="1"/>
              <a:t>PointCut</a:t>
            </a:r>
            <a:r>
              <a:rPr lang="en-US" altLang="zh-CN" sz="2400" dirty="0"/>
              <a:t> </a:t>
            </a:r>
            <a:r>
              <a:rPr lang="zh-CN" altLang="en-US" sz="2400" dirty="0"/>
              <a:t>切入点：需要被增强的连接点。例如：</a:t>
            </a:r>
            <a:r>
              <a:rPr lang="en-US" altLang="zh-CN" sz="2400" dirty="0"/>
              <a:t> add() </a:t>
            </a:r>
            <a:br>
              <a:rPr lang="en-US" altLang="zh-CN" sz="2400" dirty="0"/>
            </a:br>
            <a:r>
              <a:rPr lang="en-US" altLang="zh-CN" sz="2400" dirty="0"/>
              <a:t>4 Advice </a:t>
            </a:r>
            <a:r>
              <a:rPr lang="zh-CN" altLang="en-US" sz="2400" dirty="0"/>
              <a:t>通知</a:t>
            </a:r>
            <a:r>
              <a:rPr lang="en-US" altLang="zh-CN" sz="2400" dirty="0"/>
              <a:t>/</a:t>
            </a:r>
            <a:r>
              <a:rPr lang="zh-CN" altLang="en-US" sz="2400" dirty="0"/>
              <a:t>增强：增强代码，例如：</a:t>
            </a:r>
            <a:r>
              <a:rPr lang="en-US" altLang="zh-CN" sz="2400" dirty="0"/>
              <a:t>after</a:t>
            </a:r>
            <a:r>
              <a:rPr lang="zh-CN" altLang="en-US" sz="2400" dirty="0"/>
              <a:t>、</a:t>
            </a:r>
            <a:r>
              <a:rPr lang="en-US" altLang="zh-CN" sz="2400" dirty="0"/>
              <a:t>before </a:t>
            </a:r>
            <a:br>
              <a:rPr lang="en-US" altLang="zh-CN" sz="2400" dirty="0"/>
            </a:br>
            <a:r>
              <a:rPr lang="en-US" altLang="zh-CN" sz="2400" dirty="0"/>
              <a:t>5 Weaving </a:t>
            </a:r>
            <a:r>
              <a:rPr lang="zh-CN" altLang="en-US" sz="2400" dirty="0"/>
              <a:t>织入：把增强</a:t>
            </a:r>
            <a:r>
              <a:rPr lang="en-US" altLang="zh-CN" sz="2400" dirty="0"/>
              <a:t>advice</a:t>
            </a:r>
            <a:r>
              <a:rPr lang="zh-CN" altLang="en-US" sz="2400" dirty="0"/>
              <a:t>应用到目标对象</a:t>
            </a:r>
            <a:r>
              <a:rPr lang="en-US" altLang="zh-CN" sz="2400" dirty="0"/>
              <a:t>target</a:t>
            </a:r>
            <a:r>
              <a:rPr lang="zh-CN" altLang="en-US" sz="2400" dirty="0"/>
              <a:t>来创建新的代理对象</a:t>
            </a:r>
            <a:r>
              <a:rPr lang="en-US" altLang="zh-CN" sz="2400" dirty="0"/>
              <a:t>proxy</a:t>
            </a:r>
            <a:r>
              <a:rPr lang="zh-CN" altLang="en-US" sz="2400" dirty="0"/>
              <a:t>的过程</a:t>
            </a:r>
            <a:r>
              <a:rPr lang="en-US" altLang="zh-CN" sz="2400" dirty="0"/>
              <a:t>. </a:t>
            </a:r>
            <a:br>
              <a:rPr lang="en-US" altLang="zh-CN" sz="2400" dirty="0"/>
            </a:br>
            <a:r>
              <a:rPr lang="en-US" altLang="zh-CN" sz="2400" dirty="0"/>
              <a:t>6 Proxy </a:t>
            </a:r>
            <a:r>
              <a:rPr lang="zh-CN" altLang="en-US" sz="2400" dirty="0"/>
              <a:t>代理类：向目标对象应用通知之后创建的对象</a:t>
            </a:r>
            <a:br>
              <a:rPr lang="en-US" altLang="zh-CN" sz="2400" dirty="0"/>
            </a:br>
            <a:r>
              <a:rPr lang="en-US" altLang="zh-CN" sz="2400" dirty="0"/>
              <a:t>7 Aspect </a:t>
            </a:r>
            <a:r>
              <a:rPr lang="zh-CN" altLang="en-US" sz="2400" dirty="0"/>
              <a:t>切面 ：是切入点</a:t>
            </a:r>
            <a:r>
              <a:rPr lang="en-US" altLang="zh-CN" sz="2400" dirty="0"/>
              <a:t>pointcut</a:t>
            </a:r>
            <a:r>
              <a:rPr lang="zh-CN" altLang="en-US" sz="2400" dirty="0"/>
              <a:t>和增强</a:t>
            </a:r>
            <a:r>
              <a:rPr lang="en-US" altLang="zh-CN" sz="2400" dirty="0"/>
              <a:t>advice</a:t>
            </a:r>
            <a:r>
              <a:rPr lang="zh-CN" altLang="en-US" sz="2400" dirty="0"/>
              <a:t>的结合 </a:t>
            </a:r>
            <a:endParaRPr lang="en-US" altLang="zh-CN" sz="2000" dirty="0"/>
          </a:p>
        </p:txBody>
      </p:sp>
      <p:pic>
        <p:nvPicPr>
          <p:cNvPr id="4" name="图片 3">
            <a:extLst>
              <a:ext uri="{FF2B5EF4-FFF2-40B4-BE49-F238E27FC236}">
                <a16:creationId xmlns:a16="http://schemas.microsoft.com/office/drawing/2014/main" id="{40EE63C7-6DB4-463D-AD9A-F63DC1688955}"/>
              </a:ext>
            </a:extLst>
          </p:cNvPr>
          <p:cNvPicPr>
            <a:picLocks noChangeAspect="1"/>
          </p:cNvPicPr>
          <p:nvPr/>
        </p:nvPicPr>
        <p:blipFill>
          <a:blip r:embed="rId2"/>
          <a:stretch>
            <a:fillRect/>
          </a:stretch>
        </p:blipFill>
        <p:spPr>
          <a:xfrm>
            <a:off x="2503988" y="5591175"/>
            <a:ext cx="7696200" cy="4162425"/>
          </a:xfrm>
          <a:prstGeom prst="rect">
            <a:avLst/>
          </a:prstGeom>
        </p:spPr>
      </p:pic>
      <p:sp>
        <p:nvSpPr>
          <p:cNvPr id="2" name="矩形 1">
            <a:extLst>
              <a:ext uri="{FF2B5EF4-FFF2-40B4-BE49-F238E27FC236}">
                <a16:creationId xmlns:a16="http://schemas.microsoft.com/office/drawing/2014/main" id="{61B3C437-B2C4-44AB-8ED9-991E024D38BC}"/>
              </a:ext>
            </a:extLst>
          </p:cNvPr>
          <p:cNvSpPr/>
          <p:nvPr/>
        </p:nvSpPr>
        <p:spPr>
          <a:xfrm>
            <a:off x="1674344" y="7252065"/>
            <a:ext cx="1338828" cy="307777"/>
          </a:xfrm>
          <a:prstGeom prst="rect">
            <a:avLst/>
          </a:prstGeom>
        </p:spPr>
        <p:txBody>
          <a:bodyPr wrap="none">
            <a:spAutoFit/>
          </a:bodyPr>
          <a:lstStyle/>
          <a:p>
            <a:r>
              <a:rPr lang="zh-CN" altLang="en-US" sz="1400" dirty="0"/>
              <a:t>BeforeAdvice</a:t>
            </a:r>
            <a:endParaRPr lang="zh-CN" altLang="en-US" dirty="0"/>
          </a:p>
        </p:txBody>
      </p:sp>
      <p:sp>
        <p:nvSpPr>
          <p:cNvPr id="3" name="矩形 2">
            <a:extLst>
              <a:ext uri="{FF2B5EF4-FFF2-40B4-BE49-F238E27FC236}">
                <a16:creationId xmlns:a16="http://schemas.microsoft.com/office/drawing/2014/main" id="{543209BE-6EE1-45D5-AB07-FB2E9D1861B6}"/>
              </a:ext>
            </a:extLst>
          </p:cNvPr>
          <p:cNvSpPr/>
          <p:nvPr/>
        </p:nvSpPr>
        <p:spPr>
          <a:xfrm>
            <a:off x="6798523" y="7482898"/>
            <a:ext cx="1428596" cy="307777"/>
          </a:xfrm>
          <a:prstGeom prst="rect">
            <a:avLst/>
          </a:prstGeom>
        </p:spPr>
        <p:txBody>
          <a:bodyPr wrap="none">
            <a:spAutoFit/>
          </a:bodyPr>
          <a:lstStyle/>
          <a:p>
            <a:r>
              <a:rPr lang="zh-CN" altLang="en-US" sz="1400" dirty="0"/>
              <a:t>CalculatorImpl</a:t>
            </a:r>
            <a:endParaRPr lang="zh-CN" altLang="en-US" dirty="0"/>
          </a:p>
        </p:txBody>
      </p:sp>
    </p:spTree>
    <p:extLst>
      <p:ext uri="{BB962C8B-B14F-4D97-AF65-F5344CB8AC3E}">
        <p14:creationId xmlns:p14="http://schemas.microsoft.com/office/powerpoint/2010/main" val="282227799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AOP—</a:t>
            </a:r>
            <a:r>
              <a:rPr lang="zh-CN" altLang="en-US" dirty="0"/>
              <a:t>增强类型</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927958" y="1533878"/>
            <a:ext cx="8917500" cy="2900335"/>
          </a:xfrm>
          <a:prstGeom prst="rect">
            <a:avLst/>
          </a:prstGeom>
        </p:spPr>
        <p:txBody>
          <a:bodyPr>
            <a:normAutofit/>
          </a:bodyPr>
          <a:lstStyle/>
          <a:p>
            <a:pPr>
              <a:lnSpc>
                <a:spcPct val="120000"/>
              </a:lnSpc>
              <a:spcBef>
                <a:spcPts val="1000"/>
              </a:spcBef>
            </a:pPr>
            <a:r>
              <a:rPr lang="zh-CN" altLang="en-US" sz="2000" dirty="0"/>
              <a:t>根据增强在目标类方法中的连接点位置，分为：</a:t>
            </a:r>
            <a:endParaRPr lang="en-US" altLang="zh-CN" sz="2000" dirty="0"/>
          </a:p>
          <a:p>
            <a:pPr marL="0" indent="0">
              <a:lnSpc>
                <a:spcPct val="120000"/>
              </a:lnSpc>
              <a:spcBef>
                <a:spcPts val="1000"/>
              </a:spcBef>
              <a:buNone/>
            </a:pPr>
            <a:r>
              <a:rPr lang="zh-CN" altLang="en-US" sz="2000" dirty="0"/>
              <a:t>      前置增强：</a:t>
            </a:r>
            <a:r>
              <a:rPr lang="en-US" altLang="zh-CN" sz="2000" dirty="0" err="1"/>
              <a:t>BeforeAdvice</a:t>
            </a:r>
            <a:endParaRPr lang="en-US" altLang="zh-CN" sz="2000" dirty="0"/>
          </a:p>
          <a:p>
            <a:pPr marL="0" indent="0">
              <a:lnSpc>
                <a:spcPct val="120000"/>
              </a:lnSpc>
              <a:spcBef>
                <a:spcPts val="1000"/>
              </a:spcBef>
              <a:buNone/>
            </a:pPr>
            <a:r>
              <a:rPr lang="en-US" altLang="zh-CN" sz="2000" dirty="0"/>
              <a:t>      </a:t>
            </a:r>
            <a:r>
              <a:rPr lang="zh-CN" altLang="en-US" sz="2000" dirty="0"/>
              <a:t>后置增强：</a:t>
            </a:r>
            <a:r>
              <a:rPr lang="en-US" altLang="zh-CN" sz="2000" dirty="0" err="1"/>
              <a:t>AfterAdvice</a:t>
            </a:r>
            <a:endParaRPr lang="en-US" altLang="zh-CN" sz="2000" dirty="0"/>
          </a:p>
          <a:p>
            <a:pPr marL="0" indent="0">
              <a:lnSpc>
                <a:spcPct val="120000"/>
              </a:lnSpc>
              <a:spcBef>
                <a:spcPts val="1000"/>
              </a:spcBef>
              <a:buNone/>
            </a:pPr>
            <a:r>
              <a:rPr lang="zh-CN" altLang="en-US" sz="2000" dirty="0"/>
              <a:t>      环绕增强：</a:t>
            </a:r>
            <a:r>
              <a:rPr lang="en-US" altLang="zh-CN" sz="2000" dirty="0" err="1"/>
              <a:t>MethodInterceptor</a:t>
            </a:r>
            <a:endParaRPr lang="en-US" altLang="zh-CN" sz="2000" dirty="0"/>
          </a:p>
          <a:p>
            <a:pPr marL="0" indent="0">
              <a:lnSpc>
                <a:spcPct val="120000"/>
              </a:lnSpc>
              <a:spcBef>
                <a:spcPts val="1000"/>
              </a:spcBef>
              <a:buNone/>
            </a:pPr>
            <a:r>
              <a:rPr lang="zh-CN" altLang="en-US" sz="2000" dirty="0"/>
              <a:t>      异常抛出增强：</a:t>
            </a:r>
            <a:r>
              <a:rPr lang="en-US" altLang="zh-CN" sz="2000" dirty="0" err="1"/>
              <a:t>ThrowsAdvie</a:t>
            </a:r>
            <a:endParaRPr lang="en-US" altLang="zh-CN" sz="2000" dirty="0"/>
          </a:p>
          <a:p>
            <a:pPr marL="0" indent="0">
              <a:lnSpc>
                <a:spcPct val="120000"/>
              </a:lnSpc>
              <a:spcBef>
                <a:spcPts val="1000"/>
              </a:spcBef>
              <a:buNone/>
            </a:pPr>
            <a:r>
              <a:rPr lang="zh-CN" altLang="en-US" sz="2000" dirty="0"/>
              <a:t>      引介增强：</a:t>
            </a:r>
            <a:r>
              <a:rPr lang="en-US" altLang="zh-CN" sz="2000" dirty="0" err="1"/>
              <a:t>IntroductionIntercepter</a:t>
            </a:r>
            <a:endParaRPr lang="en-US" altLang="zh-CN" sz="2000" dirty="0"/>
          </a:p>
        </p:txBody>
      </p:sp>
      <p:pic>
        <p:nvPicPr>
          <p:cNvPr id="4" name="图片 3">
            <a:extLst>
              <a:ext uri="{FF2B5EF4-FFF2-40B4-BE49-F238E27FC236}">
                <a16:creationId xmlns:a16="http://schemas.microsoft.com/office/drawing/2014/main" id="{04DF9BAA-1B1E-456F-956A-D09F71429068}"/>
              </a:ext>
            </a:extLst>
          </p:cNvPr>
          <p:cNvPicPr>
            <a:picLocks noChangeAspect="1"/>
          </p:cNvPicPr>
          <p:nvPr/>
        </p:nvPicPr>
        <p:blipFill>
          <a:blip r:embed="rId2"/>
          <a:stretch>
            <a:fillRect/>
          </a:stretch>
        </p:blipFill>
        <p:spPr>
          <a:xfrm>
            <a:off x="2497137" y="4876799"/>
            <a:ext cx="8010525" cy="4162425"/>
          </a:xfrm>
          <a:prstGeom prst="rect">
            <a:avLst/>
          </a:prstGeom>
        </p:spPr>
      </p:pic>
    </p:spTree>
    <p:extLst>
      <p:ext uri="{BB962C8B-B14F-4D97-AF65-F5344CB8AC3E}">
        <p14:creationId xmlns:p14="http://schemas.microsoft.com/office/powerpoint/2010/main" val="15571712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AOP—</a:t>
            </a:r>
            <a:r>
              <a:rPr lang="zh-CN" altLang="en-US" dirty="0"/>
              <a:t>切面类型</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1124827" y="1609035"/>
            <a:ext cx="11378495" cy="6620565"/>
          </a:xfrm>
          <a:prstGeom prst="rect">
            <a:avLst/>
          </a:prstGeom>
        </p:spPr>
        <p:txBody>
          <a:bodyPr>
            <a:normAutofit/>
          </a:bodyPr>
          <a:lstStyle/>
          <a:p>
            <a:pPr>
              <a:lnSpc>
                <a:spcPct val="120000"/>
              </a:lnSpc>
              <a:spcBef>
                <a:spcPts val="1000"/>
              </a:spcBef>
            </a:pPr>
            <a:r>
              <a:rPr lang="zh-CN" altLang="en-US" dirty="0"/>
              <a:t>切面类型主要是根据切点类型来划分，切点类型分为：</a:t>
            </a:r>
            <a:endParaRPr lang="en-US" altLang="zh-CN" dirty="0"/>
          </a:p>
          <a:p>
            <a:pPr marL="0" indent="0">
              <a:lnSpc>
                <a:spcPct val="120000"/>
              </a:lnSpc>
              <a:spcBef>
                <a:spcPts val="1000"/>
              </a:spcBef>
              <a:buNone/>
            </a:pPr>
            <a:r>
              <a:rPr lang="zh-CN" altLang="en-US" b="1" dirty="0"/>
              <a:t>静态方法切点</a:t>
            </a:r>
            <a:r>
              <a:rPr lang="zh-CN" altLang="en-US" dirty="0"/>
              <a:t>：</a:t>
            </a:r>
            <a:r>
              <a:rPr lang="en-US" altLang="zh-CN" dirty="0" err="1"/>
              <a:t>StaticMethodMatcherPointcut</a:t>
            </a:r>
            <a:r>
              <a:rPr lang="zh-CN" altLang="en-US" dirty="0"/>
              <a:t>，通过类过滤和方法名</a:t>
            </a:r>
            <a:r>
              <a:rPr lang="en-US" altLang="zh-CN" dirty="0"/>
              <a:t>(</a:t>
            </a:r>
            <a:r>
              <a:rPr lang="zh-CN" altLang="en-US" dirty="0"/>
              <a:t>正则表达式</a:t>
            </a:r>
            <a:r>
              <a:rPr lang="en-US" altLang="zh-CN" dirty="0"/>
              <a:t>)</a:t>
            </a:r>
            <a:r>
              <a:rPr lang="zh-CN" altLang="en-US" dirty="0"/>
              <a:t>匹配</a:t>
            </a:r>
            <a:endParaRPr lang="en-US" altLang="zh-CN" dirty="0"/>
          </a:p>
          <a:p>
            <a:pPr marL="0" indent="0">
              <a:lnSpc>
                <a:spcPct val="120000"/>
              </a:lnSpc>
              <a:spcBef>
                <a:spcPts val="1000"/>
              </a:spcBef>
              <a:buNone/>
            </a:pPr>
            <a:r>
              <a:rPr lang="zh-CN" altLang="en-US" dirty="0"/>
              <a:t>动态方法切点：</a:t>
            </a:r>
            <a:r>
              <a:rPr lang="en-US" altLang="zh-CN" dirty="0"/>
              <a:t> </a:t>
            </a:r>
            <a:r>
              <a:rPr lang="en-US" altLang="zh-CN" dirty="0" err="1"/>
              <a:t>DynamicMethodMatcherPointcut</a:t>
            </a:r>
            <a:r>
              <a:rPr lang="zh-CN" altLang="en-US" dirty="0"/>
              <a:t>，每次调用方法都必须判断参数</a:t>
            </a:r>
            <a:r>
              <a:rPr lang="en-US" altLang="zh-CN" dirty="0"/>
              <a:t>(</a:t>
            </a:r>
            <a:r>
              <a:rPr lang="zh-CN" altLang="en-US" dirty="0"/>
              <a:t>一般不用</a:t>
            </a:r>
            <a:r>
              <a:rPr lang="en-US" altLang="zh-CN" dirty="0"/>
              <a:t>)</a:t>
            </a:r>
          </a:p>
          <a:p>
            <a:pPr marL="0" indent="0">
              <a:lnSpc>
                <a:spcPct val="120000"/>
              </a:lnSpc>
              <a:spcBef>
                <a:spcPts val="1000"/>
              </a:spcBef>
              <a:buNone/>
            </a:pPr>
            <a:r>
              <a:rPr lang="zh-CN" altLang="en-US" b="1" dirty="0"/>
              <a:t>注解切点</a:t>
            </a:r>
            <a:r>
              <a:rPr lang="zh-CN" altLang="en-US" dirty="0"/>
              <a:t>：</a:t>
            </a:r>
            <a:r>
              <a:rPr lang="en-US" altLang="zh-CN" dirty="0" err="1"/>
              <a:t>AnnotationMatcherPointcut</a:t>
            </a:r>
            <a:endParaRPr lang="en-US" altLang="zh-CN" dirty="0"/>
          </a:p>
          <a:p>
            <a:pPr marL="0" indent="0">
              <a:lnSpc>
                <a:spcPct val="120000"/>
              </a:lnSpc>
              <a:spcBef>
                <a:spcPts val="1000"/>
              </a:spcBef>
              <a:buNone/>
            </a:pPr>
            <a:r>
              <a:rPr lang="zh-CN" altLang="en-US" dirty="0"/>
              <a:t>表达式切点：</a:t>
            </a:r>
            <a:r>
              <a:rPr lang="en-US" altLang="zh-CN" dirty="0" err="1"/>
              <a:t>ExpressionPointcut</a:t>
            </a:r>
            <a:endParaRPr lang="en-US" altLang="zh-CN" dirty="0"/>
          </a:p>
          <a:p>
            <a:pPr marL="0" indent="0">
              <a:lnSpc>
                <a:spcPct val="120000"/>
              </a:lnSpc>
              <a:spcBef>
                <a:spcPts val="1000"/>
              </a:spcBef>
              <a:buNone/>
            </a:pPr>
            <a:r>
              <a:rPr lang="zh-CN" altLang="en-US" dirty="0"/>
              <a:t>流程切点：</a:t>
            </a:r>
            <a:r>
              <a:rPr lang="en-US" altLang="zh-CN" dirty="0" err="1"/>
              <a:t>ControlFlowPointcut</a:t>
            </a:r>
            <a:endParaRPr lang="en-US" altLang="zh-CN" dirty="0"/>
          </a:p>
          <a:p>
            <a:pPr marL="0" indent="0">
              <a:lnSpc>
                <a:spcPct val="120000"/>
              </a:lnSpc>
              <a:spcBef>
                <a:spcPts val="1000"/>
              </a:spcBef>
              <a:buNone/>
            </a:pPr>
            <a:r>
              <a:rPr lang="zh-CN" altLang="en-US" dirty="0"/>
              <a:t>复合切点：</a:t>
            </a:r>
            <a:r>
              <a:rPr lang="en-US" altLang="zh-CN" dirty="0" err="1"/>
              <a:t>ComposablePointcut</a:t>
            </a:r>
            <a:endParaRPr lang="en-US" altLang="zh-CN" dirty="0"/>
          </a:p>
        </p:txBody>
      </p:sp>
    </p:spTree>
    <p:extLst>
      <p:ext uri="{BB962C8B-B14F-4D97-AF65-F5344CB8AC3E}">
        <p14:creationId xmlns:p14="http://schemas.microsoft.com/office/powerpoint/2010/main" val="26592885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大纲"/>
          <p:cNvSpPr txBox="1">
            <a:spLocks noGrp="1"/>
          </p:cNvSpPr>
          <p:nvPr>
            <p:ph type="title"/>
          </p:nvPr>
        </p:nvSpPr>
        <p:spPr>
          <a:xfrm>
            <a:off x="838200" y="365125"/>
            <a:ext cx="10515600" cy="1325563"/>
          </a:xfrm>
          <a:prstGeom prst="rect">
            <a:avLst/>
          </a:prstGeom>
        </p:spPr>
        <p:txBody>
          <a:bodyPr lIns="45719" tIns="45719" rIns="45719" bIns="45719"/>
          <a:lstStyle>
            <a:lvl1pPr>
              <a:defRPr sz="6000"/>
            </a:lvl1pPr>
          </a:lstStyle>
          <a:p>
            <a:r>
              <a:rPr dirty="0" err="1">
                <a:latin typeface="微软雅黑" panose="020B0503020204020204" pitchFamily="34" charset="-122"/>
                <a:ea typeface="微软雅黑" panose="020B0503020204020204" pitchFamily="34" charset="-122"/>
              </a:rPr>
              <a:t>大纲</a:t>
            </a:r>
            <a:endParaRPr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959AC0F-DC50-4FAF-8158-97E72534EB10}"/>
              </a:ext>
            </a:extLst>
          </p:cNvPr>
          <p:cNvPicPr>
            <a:picLocks noChangeAspect="1"/>
          </p:cNvPicPr>
          <p:nvPr/>
        </p:nvPicPr>
        <p:blipFill>
          <a:blip r:embed="rId2"/>
          <a:stretch>
            <a:fillRect/>
          </a:stretch>
        </p:blipFill>
        <p:spPr>
          <a:xfrm>
            <a:off x="3152775" y="2066925"/>
            <a:ext cx="6229350" cy="6724650"/>
          </a:xfrm>
          <a:prstGeom prst="rect">
            <a:avLst/>
          </a:prstGeom>
        </p:spPr>
      </p:pic>
    </p:spTree>
    <p:extLst>
      <p:ext uri="{BB962C8B-B14F-4D97-AF65-F5344CB8AC3E}">
        <p14:creationId xmlns:p14="http://schemas.microsoft.com/office/powerpoint/2010/main" val="14212220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AOP—AspectJ</a:t>
            </a:r>
            <a:r>
              <a:rPr lang="zh-CN" altLang="en-US" dirty="0"/>
              <a:t>之注解</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561155" y="1446196"/>
            <a:ext cx="11852138" cy="7442064"/>
          </a:xfrm>
          <a:prstGeom prst="rect">
            <a:avLst/>
          </a:prstGeom>
        </p:spPr>
        <p:txBody>
          <a:bodyPr>
            <a:normAutofit fontScale="85000" lnSpcReduction="10000"/>
          </a:bodyPr>
          <a:lstStyle/>
          <a:p>
            <a:pPr>
              <a:lnSpc>
                <a:spcPct val="120000"/>
              </a:lnSpc>
              <a:spcBef>
                <a:spcPts val="1000"/>
              </a:spcBef>
            </a:pPr>
            <a:r>
              <a:rPr lang="zh-CN" altLang="en-US" sz="2000" dirty="0"/>
              <a:t>注解：</a:t>
            </a:r>
            <a:endParaRPr lang="en-US" altLang="zh-CN" sz="2000" dirty="0"/>
          </a:p>
          <a:p>
            <a:pPr marL="0" indent="0">
              <a:lnSpc>
                <a:spcPct val="120000"/>
              </a:lnSpc>
              <a:spcBef>
                <a:spcPts val="1000"/>
              </a:spcBef>
              <a:buNone/>
            </a:pPr>
            <a:r>
              <a:rPr lang="en-US" altLang="zh-CN" sz="2000" dirty="0"/>
              <a:t>@Documented</a:t>
            </a:r>
            <a:r>
              <a:rPr lang="zh-CN" altLang="en-US" sz="2000" dirty="0"/>
              <a:t>：将注解中的元素包含到 </a:t>
            </a:r>
            <a:r>
              <a:rPr lang="en-US" altLang="zh-CN" sz="2000" dirty="0"/>
              <a:t>Javadoc </a:t>
            </a:r>
            <a:r>
              <a:rPr lang="zh-CN" altLang="en-US" sz="2000" dirty="0"/>
              <a:t>中去</a:t>
            </a:r>
            <a:endParaRPr lang="en-US" altLang="zh-CN" sz="2000" dirty="0"/>
          </a:p>
          <a:p>
            <a:pPr marL="0" indent="0">
              <a:lnSpc>
                <a:spcPct val="120000"/>
              </a:lnSpc>
              <a:spcBef>
                <a:spcPts val="1000"/>
              </a:spcBef>
              <a:buNone/>
            </a:pPr>
            <a:r>
              <a:rPr lang="en-US" altLang="zh-CN" sz="2000" dirty="0"/>
              <a:t>@Retention</a:t>
            </a:r>
            <a:r>
              <a:rPr lang="zh-CN" altLang="en-US" sz="2000" dirty="0"/>
              <a:t>：存活时间。</a:t>
            </a:r>
          </a:p>
          <a:p>
            <a:pPr marL="0" indent="0">
              <a:lnSpc>
                <a:spcPct val="120000"/>
              </a:lnSpc>
              <a:spcBef>
                <a:spcPts val="1000"/>
              </a:spcBef>
              <a:buNone/>
            </a:pPr>
            <a:r>
              <a:rPr lang="en-US" altLang="zh-CN" sz="2000" dirty="0" err="1"/>
              <a:t>RetentionPolicy.SOURCE</a:t>
            </a:r>
            <a:r>
              <a:rPr lang="en-US" altLang="zh-CN" sz="2000" dirty="0"/>
              <a:t> </a:t>
            </a:r>
            <a:r>
              <a:rPr lang="zh-CN" altLang="en-US" sz="2000" dirty="0"/>
              <a:t>只在源码阶段保留，编译器进行编译时将被丢弃忽视。 </a:t>
            </a:r>
          </a:p>
          <a:p>
            <a:pPr marL="0" indent="0">
              <a:lnSpc>
                <a:spcPct val="120000"/>
              </a:lnSpc>
              <a:spcBef>
                <a:spcPts val="1000"/>
              </a:spcBef>
              <a:buNone/>
            </a:pPr>
            <a:r>
              <a:rPr lang="en-US" altLang="zh-CN" sz="2000" dirty="0" err="1"/>
              <a:t>RetentionPolicy.CLASS</a:t>
            </a:r>
            <a:r>
              <a:rPr lang="en-US" altLang="zh-CN" sz="2000" dirty="0"/>
              <a:t> </a:t>
            </a:r>
            <a:r>
              <a:rPr lang="zh-CN" altLang="en-US" sz="2000" dirty="0"/>
              <a:t>只被保留到编译进行的时候，它并不会被加载到 </a:t>
            </a:r>
            <a:r>
              <a:rPr lang="en-US" altLang="zh-CN" sz="2000" dirty="0"/>
              <a:t>JVM </a:t>
            </a:r>
            <a:r>
              <a:rPr lang="zh-CN" altLang="en-US" sz="2000" dirty="0"/>
              <a:t>中。 </a:t>
            </a:r>
          </a:p>
          <a:p>
            <a:pPr marL="0" indent="0">
              <a:lnSpc>
                <a:spcPct val="120000"/>
              </a:lnSpc>
              <a:spcBef>
                <a:spcPts val="1000"/>
              </a:spcBef>
              <a:buNone/>
            </a:pPr>
            <a:r>
              <a:rPr lang="en-US" altLang="zh-CN" sz="2000" dirty="0" err="1"/>
              <a:t>RetentionPolicy.RUNTIME</a:t>
            </a:r>
            <a:r>
              <a:rPr lang="en-US" altLang="zh-CN" sz="2000" dirty="0"/>
              <a:t> </a:t>
            </a:r>
            <a:r>
              <a:rPr lang="zh-CN" altLang="en-US" sz="2000" dirty="0"/>
              <a:t>可以保留到程序运行的时候，它会被加载进入到 </a:t>
            </a:r>
            <a:r>
              <a:rPr lang="en-US" altLang="zh-CN" sz="2000" dirty="0"/>
              <a:t>JVM </a:t>
            </a:r>
            <a:r>
              <a:rPr lang="zh-CN" altLang="en-US" sz="2000" dirty="0"/>
              <a:t>中，程序运行时可以获取到它们。</a:t>
            </a:r>
          </a:p>
          <a:p>
            <a:pPr marL="0" indent="0">
              <a:lnSpc>
                <a:spcPct val="120000"/>
              </a:lnSpc>
              <a:spcBef>
                <a:spcPts val="1000"/>
              </a:spcBef>
              <a:buNone/>
            </a:pPr>
            <a:r>
              <a:rPr lang="en-US" altLang="zh-CN" sz="2000" dirty="0"/>
              <a:t>@Target </a:t>
            </a:r>
            <a:r>
              <a:rPr lang="zh-CN" altLang="en-US" sz="2000" dirty="0"/>
              <a:t>指定了注解运用的地方。</a:t>
            </a:r>
          </a:p>
          <a:p>
            <a:pPr marL="0" indent="0">
              <a:lnSpc>
                <a:spcPct val="120000"/>
              </a:lnSpc>
              <a:spcBef>
                <a:spcPts val="1000"/>
              </a:spcBef>
              <a:buNone/>
            </a:pPr>
            <a:r>
              <a:rPr lang="en-US" altLang="zh-CN" sz="2000" dirty="0" err="1"/>
              <a:t>ElementType.ANNOTATION_TYPE</a:t>
            </a:r>
            <a:r>
              <a:rPr lang="en-US" altLang="zh-CN" sz="2000" dirty="0"/>
              <a:t> </a:t>
            </a:r>
            <a:r>
              <a:rPr lang="zh-CN" altLang="en-US" sz="2000" dirty="0"/>
              <a:t>给一个注解进行注解</a:t>
            </a:r>
          </a:p>
          <a:p>
            <a:pPr marL="0" indent="0">
              <a:lnSpc>
                <a:spcPct val="120000"/>
              </a:lnSpc>
              <a:spcBef>
                <a:spcPts val="1000"/>
              </a:spcBef>
              <a:buNone/>
            </a:pPr>
            <a:r>
              <a:rPr lang="en-US" altLang="zh-CN" sz="2000" dirty="0" err="1"/>
              <a:t>ElementType.CONSTRUCTOR</a:t>
            </a:r>
            <a:r>
              <a:rPr lang="en-US" altLang="zh-CN" sz="2000" dirty="0"/>
              <a:t> </a:t>
            </a:r>
            <a:r>
              <a:rPr lang="zh-CN" altLang="en-US" sz="2000" dirty="0"/>
              <a:t>给构造方法进行注解</a:t>
            </a:r>
          </a:p>
          <a:p>
            <a:pPr marL="0" indent="0">
              <a:lnSpc>
                <a:spcPct val="120000"/>
              </a:lnSpc>
              <a:spcBef>
                <a:spcPts val="1000"/>
              </a:spcBef>
              <a:buNone/>
            </a:pPr>
            <a:r>
              <a:rPr lang="en-US" altLang="zh-CN" sz="2000" dirty="0" err="1"/>
              <a:t>ElementType.FIELD</a:t>
            </a:r>
            <a:r>
              <a:rPr lang="en-US" altLang="zh-CN" sz="2000" dirty="0"/>
              <a:t> </a:t>
            </a:r>
            <a:r>
              <a:rPr lang="zh-CN" altLang="en-US" sz="2000" dirty="0"/>
              <a:t>给属性进行注解</a:t>
            </a:r>
          </a:p>
          <a:p>
            <a:pPr marL="0" indent="0">
              <a:lnSpc>
                <a:spcPct val="120000"/>
              </a:lnSpc>
              <a:spcBef>
                <a:spcPts val="1000"/>
              </a:spcBef>
              <a:buNone/>
            </a:pPr>
            <a:r>
              <a:rPr lang="en-US" altLang="zh-CN" sz="2000" dirty="0" err="1"/>
              <a:t>ElementType.LOCAL_VARIABLE</a:t>
            </a:r>
            <a:r>
              <a:rPr lang="en-US" altLang="zh-CN" sz="2000" dirty="0"/>
              <a:t> </a:t>
            </a:r>
            <a:r>
              <a:rPr lang="zh-CN" altLang="en-US" sz="2000" dirty="0"/>
              <a:t>给局部变量进行注解</a:t>
            </a:r>
          </a:p>
          <a:p>
            <a:pPr marL="0" indent="0">
              <a:lnSpc>
                <a:spcPct val="120000"/>
              </a:lnSpc>
              <a:spcBef>
                <a:spcPts val="1000"/>
              </a:spcBef>
              <a:buNone/>
            </a:pPr>
            <a:r>
              <a:rPr lang="en-US" altLang="zh-CN" sz="2000" dirty="0" err="1"/>
              <a:t>ElementType.METHOD</a:t>
            </a:r>
            <a:r>
              <a:rPr lang="en-US" altLang="zh-CN" sz="2000" dirty="0"/>
              <a:t> </a:t>
            </a:r>
            <a:r>
              <a:rPr lang="zh-CN" altLang="en-US" sz="2000" dirty="0"/>
              <a:t>给方法进行注解</a:t>
            </a:r>
          </a:p>
          <a:p>
            <a:pPr marL="0" indent="0">
              <a:lnSpc>
                <a:spcPct val="120000"/>
              </a:lnSpc>
              <a:spcBef>
                <a:spcPts val="1000"/>
              </a:spcBef>
              <a:buNone/>
            </a:pPr>
            <a:r>
              <a:rPr lang="en-US" altLang="zh-CN" sz="2000" dirty="0" err="1"/>
              <a:t>ElementType.PACKAGE</a:t>
            </a:r>
            <a:r>
              <a:rPr lang="en-US" altLang="zh-CN" sz="2000" dirty="0"/>
              <a:t> </a:t>
            </a:r>
            <a:r>
              <a:rPr lang="zh-CN" altLang="en-US" sz="2000" dirty="0"/>
              <a:t>给一个包进行注解</a:t>
            </a:r>
          </a:p>
          <a:p>
            <a:pPr marL="0" indent="0">
              <a:lnSpc>
                <a:spcPct val="120000"/>
              </a:lnSpc>
              <a:spcBef>
                <a:spcPts val="1000"/>
              </a:spcBef>
              <a:buNone/>
            </a:pPr>
            <a:r>
              <a:rPr lang="en-US" altLang="zh-CN" sz="2000" dirty="0" err="1"/>
              <a:t>ElementType.PARAMETER</a:t>
            </a:r>
            <a:r>
              <a:rPr lang="en-US" altLang="zh-CN" sz="2000" dirty="0"/>
              <a:t> </a:t>
            </a:r>
            <a:r>
              <a:rPr lang="zh-CN" altLang="en-US" sz="2000" dirty="0"/>
              <a:t>给一个方法内的参数进行注解</a:t>
            </a:r>
          </a:p>
          <a:p>
            <a:pPr marL="0" indent="0">
              <a:lnSpc>
                <a:spcPct val="120000"/>
              </a:lnSpc>
              <a:spcBef>
                <a:spcPts val="1000"/>
              </a:spcBef>
              <a:buNone/>
            </a:pPr>
            <a:r>
              <a:rPr lang="en-US" altLang="zh-CN" sz="2000" dirty="0" err="1"/>
              <a:t>ElementType.TYPE</a:t>
            </a:r>
            <a:r>
              <a:rPr lang="en-US" altLang="zh-CN" sz="2000" dirty="0"/>
              <a:t> </a:t>
            </a:r>
            <a:r>
              <a:rPr lang="zh-CN" altLang="en-US" sz="2000" dirty="0"/>
              <a:t>给一个类型进行注解，比如类、接口、枚举</a:t>
            </a:r>
          </a:p>
          <a:p>
            <a:pPr marL="0" indent="0">
              <a:lnSpc>
                <a:spcPct val="120000"/>
              </a:lnSpc>
              <a:spcBef>
                <a:spcPts val="1000"/>
              </a:spcBef>
              <a:buNone/>
            </a:pPr>
            <a:r>
              <a:rPr lang="en-US" altLang="zh-CN" sz="2000" dirty="0"/>
              <a:t>@Inherited</a:t>
            </a:r>
          </a:p>
          <a:p>
            <a:pPr marL="0" indent="0">
              <a:lnSpc>
                <a:spcPct val="120000"/>
              </a:lnSpc>
              <a:spcBef>
                <a:spcPts val="1000"/>
              </a:spcBef>
              <a:buNone/>
            </a:pPr>
            <a:r>
              <a:rPr lang="en-US" altLang="zh-CN" sz="2000" dirty="0"/>
              <a:t>Inherited </a:t>
            </a:r>
            <a:r>
              <a:rPr lang="zh-CN" altLang="en-US" sz="2000" dirty="0"/>
              <a:t>如果一个超类被 </a:t>
            </a:r>
            <a:r>
              <a:rPr lang="en-US" altLang="zh-CN" sz="2000" dirty="0"/>
              <a:t>@Inherited </a:t>
            </a:r>
            <a:r>
              <a:rPr lang="zh-CN" altLang="en-US" sz="2000" dirty="0"/>
              <a:t>注解过的注解进行注解的话，那么如果它的子类没有被任何注解应用的话，那么这个子类就继承了超类的注解。</a:t>
            </a:r>
            <a:endParaRPr lang="en-US" altLang="zh-CN" sz="2000" dirty="0"/>
          </a:p>
        </p:txBody>
      </p:sp>
      <p:pic>
        <p:nvPicPr>
          <p:cNvPr id="2" name="图片 1">
            <a:extLst>
              <a:ext uri="{FF2B5EF4-FFF2-40B4-BE49-F238E27FC236}">
                <a16:creationId xmlns:a16="http://schemas.microsoft.com/office/drawing/2014/main" id="{4D07DA41-44CB-4555-A7DF-B664AB3E58EC}"/>
              </a:ext>
            </a:extLst>
          </p:cNvPr>
          <p:cNvPicPr>
            <a:picLocks noChangeAspect="1"/>
          </p:cNvPicPr>
          <p:nvPr/>
        </p:nvPicPr>
        <p:blipFill>
          <a:blip r:embed="rId3"/>
          <a:stretch>
            <a:fillRect/>
          </a:stretch>
        </p:blipFill>
        <p:spPr>
          <a:xfrm>
            <a:off x="8006793" y="3989587"/>
            <a:ext cx="4190476" cy="2104762"/>
          </a:xfrm>
          <a:prstGeom prst="rect">
            <a:avLst/>
          </a:prstGeom>
        </p:spPr>
      </p:pic>
      <p:pic>
        <p:nvPicPr>
          <p:cNvPr id="3" name="图片 2">
            <a:extLst>
              <a:ext uri="{FF2B5EF4-FFF2-40B4-BE49-F238E27FC236}">
                <a16:creationId xmlns:a16="http://schemas.microsoft.com/office/drawing/2014/main" id="{269561FC-6E96-4D20-92C9-F9E024D79D80}"/>
              </a:ext>
            </a:extLst>
          </p:cNvPr>
          <p:cNvPicPr>
            <a:picLocks noChangeAspect="1"/>
          </p:cNvPicPr>
          <p:nvPr/>
        </p:nvPicPr>
        <p:blipFill>
          <a:blip r:embed="rId4"/>
          <a:stretch>
            <a:fillRect/>
          </a:stretch>
        </p:blipFill>
        <p:spPr>
          <a:xfrm>
            <a:off x="6302031" y="6254206"/>
            <a:ext cx="5895238" cy="1009524"/>
          </a:xfrm>
          <a:prstGeom prst="rect">
            <a:avLst/>
          </a:prstGeom>
        </p:spPr>
      </p:pic>
    </p:spTree>
    <p:extLst>
      <p:ext uri="{BB962C8B-B14F-4D97-AF65-F5344CB8AC3E}">
        <p14:creationId xmlns:p14="http://schemas.microsoft.com/office/powerpoint/2010/main" val="219434971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AOP—AspectJ</a:t>
            </a:r>
            <a:r>
              <a:rPr lang="zh-CN" altLang="en-US" dirty="0"/>
              <a:t>注解切面</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1037144" y="1320936"/>
            <a:ext cx="11378495" cy="7198950"/>
          </a:xfrm>
          <a:prstGeom prst="rect">
            <a:avLst/>
          </a:prstGeom>
        </p:spPr>
        <p:txBody>
          <a:bodyPr>
            <a:normAutofit/>
          </a:bodyPr>
          <a:lstStyle/>
          <a:p>
            <a:pPr>
              <a:lnSpc>
                <a:spcPct val="120000"/>
              </a:lnSpc>
              <a:spcBef>
                <a:spcPts val="1000"/>
              </a:spcBef>
            </a:pPr>
            <a:r>
              <a:rPr lang="zh-CN" altLang="en-US" sz="2000" dirty="0"/>
              <a:t>切点表达式函数：</a:t>
            </a:r>
            <a:endParaRPr lang="en-US" altLang="zh-CN" sz="2000" dirty="0"/>
          </a:p>
          <a:p>
            <a:pPr marL="0" indent="0">
              <a:lnSpc>
                <a:spcPct val="120000"/>
              </a:lnSpc>
              <a:spcBef>
                <a:spcPts val="1000"/>
              </a:spcBef>
              <a:buNone/>
            </a:pPr>
            <a:r>
              <a:rPr lang="zh-CN" altLang="en-US" sz="2000" dirty="0"/>
              <a:t>方法切点函数：</a:t>
            </a:r>
            <a:r>
              <a:rPr lang="en-US" altLang="zh-CN" sz="2000" dirty="0"/>
              <a:t>execution(</a:t>
            </a:r>
            <a:r>
              <a:rPr lang="zh-CN" altLang="en-US" sz="2000" dirty="0"/>
              <a:t>方法匹配模式串</a:t>
            </a:r>
            <a:r>
              <a:rPr lang="en-US" altLang="zh-CN" sz="2000" dirty="0"/>
              <a:t>)</a:t>
            </a:r>
            <a:r>
              <a:rPr lang="zh-CN" altLang="en-US" sz="2000" dirty="0"/>
              <a:t>、</a:t>
            </a:r>
            <a:r>
              <a:rPr lang="en-US" altLang="zh-CN" sz="2000" dirty="0"/>
              <a:t>@annotation(</a:t>
            </a:r>
            <a:r>
              <a:rPr lang="zh-CN" altLang="en-US" sz="2000" dirty="0"/>
              <a:t>方法注解类名</a:t>
            </a:r>
            <a:r>
              <a:rPr lang="en-US" altLang="zh-CN" sz="2000" dirty="0"/>
              <a:t>)</a:t>
            </a:r>
          </a:p>
          <a:p>
            <a:pPr marL="0" indent="0">
              <a:lnSpc>
                <a:spcPct val="120000"/>
              </a:lnSpc>
              <a:spcBef>
                <a:spcPts val="1000"/>
              </a:spcBef>
              <a:buNone/>
            </a:pPr>
            <a:r>
              <a:rPr lang="zh-CN" altLang="en-US" sz="2000" dirty="0"/>
              <a:t>方法入参：</a:t>
            </a:r>
            <a:r>
              <a:rPr lang="en-US" altLang="zh-CN" sz="2000" dirty="0" err="1"/>
              <a:t>args</a:t>
            </a:r>
            <a:r>
              <a:rPr lang="en-US" altLang="zh-CN" sz="2000" dirty="0"/>
              <a:t>()</a:t>
            </a:r>
            <a:r>
              <a:rPr lang="zh-CN" altLang="en-US" sz="2000" dirty="0"/>
              <a:t>、</a:t>
            </a:r>
            <a:r>
              <a:rPr lang="en-US" altLang="zh-CN" sz="2000" dirty="0"/>
              <a:t>@ </a:t>
            </a:r>
            <a:r>
              <a:rPr lang="en-US" altLang="zh-CN" sz="2000" dirty="0" err="1"/>
              <a:t>args</a:t>
            </a:r>
            <a:r>
              <a:rPr lang="en-US" altLang="zh-CN" sz="2000" dirty="0"/>
              <a:t>()</a:t>
            </a:r>
          </a:p>
          <a:p>
            <a:pPr marL="0" indent="0">
              <a:lnSpc>
                <a:spcPct val="120000"/>
              </a:lnSpc>
              <a:spcBef>
                <a:spcPts val="1000"/>
              </a:spcBef>
              <a:buNone/>
            </a:pPr>
            <a:r>
              <a:rPr lang="zh-CN" altLang="en-US" sz="2000" dirty="0"/>
              <a:t>目标类：</a:t>
            </a:r>
            <a:r>
              <a:rPr lang="en-US" altLang="zh-CN" sz="2000" dirty="0"/>
              <a:t>within()</a:t>
            </a:r>
            <a:r>
              <a:rPr lang="zh-CN" altLang="en-US" sz="2000" dirty="0"/>
              <a:t>、</a:t>
            </a:r>
            <a:r>
              <a:rPr lang="en-US" altLang="zh-CN" sz="2000" dirty="0"/>
              <a:t>target()</a:t>
            </a:r>
            <a:r>
              <a:rPr lang="zh-CN" altLang="en-US" sz="2000" dirty="0"/>
              <a:t>、</a:t>
            </a:r>
            <a:r>
              <a:rPr lang="en-US" altLang="zh-CN" sz="2000" dirty="0"/>
              <a:t> @ within()</a:t>
            </a:r>
            <a:r>
              <a:rPr lang="zh-CN" altLang="en-US" sz="2000" dirty="0"/>
              <a:t>、</a:t>
            </a:r>
            <a:r>
              <a:rPr lang="en-US" altLang="zh-CN" sz="2000" dirty="0"/>
              <a:t> @ target()</a:t>
            </a:r>
          </a:p>
          <a:p>
            <a:pPr lvl="0">
              <a:lnSpc>
                <a:spcPct val="120000"/>
              </a:lnSpc>
              <a:spcBef>
                <a:spcPts val="1000"/>
              </a:spcBef>
            </a:pPr>
            <a:r>
              <a:rPr lang="zh-CN" altLang="en-US" sz="2000" dirty="0"/>
              <a:t>增强类型：</a:t>
            </a:r>
            <a:endParaRPr lang="en-US" altLang="zh-CN" sz="2000" dirty="0"/>
          </a:p>
          <a:p>
            <a:pPr marL="0" lvl="0" indent="0">
              <a:lnSpc>
                <a:spcPct val="120000"/>
              </a:lnSpc>
              <a:spcBef>
                <a:spcPts val="1000"/>
              </a:spcBef>
              <a:buNone/>
            </a:pPr>
            <a:r>
              <a:rPr lang="en-US" altLang="zh-CN" sz="2000" dirty="0"/>
              <a:t>@Before</a:t>
            </a:r>
          </a:p>
          <a:p>
            <a:pPr marL="0" indent="0">
              <a:lnSpc>
                <a:spcPct val="120000"/>
              </a:lnSpc>
              <a:spcBef>
                <a:spcPts val="1000"/>
              </a:spcBef>
              <a:buNone/>
            </a:pPr>
            <a:r>
              <a:rPr lang="en-US" altLang="zh-CN" sz="2000" dirty="0"/>
              <a:t>@</a:t>
            </a:r>
            <a:r>
              <a:rPr lang="en-US" altLang="zh-CN" sz="2000" dirty="0" err="1"/>
              <a:t>AfterReturning</a:t>
            </a:r>
            <a:endParaRPr lang="en-US" altLang="zh-CN" sz="2000" dirty="0"/>
          </a:p>
          <a:p>
            <a:pPr marL="0" indent="0">
              <a:lnSpc>
                <a:spcPct val="120000"/>
              </a:lnSpc>
              <a:spcBef>
                <a:spcPts val="1000"/>
              </a:spcBef>
              <a:buNone/>
            </a:pPr>
            <a:r>
              <a:rPr lang="en-US" altLang="zh-CN" sz="2000" dirty="0"/>
              <a:t>@Around</a:t>
            </a:r>
          </a:p>
          <a:p>
            <a:pPr marL="0" indent="0">
              <a:lnSpc>
                <a:spcPct val="120000"/>
              </a:lnSpc>
              <a:spcBef>
                <a:spcPts val="1000"/>
              </a:spcBef>
              <a:buNone/>
            </a:pPr>
            <a:r>
              <a:rPr lang="en-US" altLang="zh-CN" sz="2000" dirty="0"/>
              <a:t>@</a:t>
            </a:r>
            <a:r>
              <a:rPr lang="en-US" altLang="zh-CN" sz="2000" dirty="0" err="1"/>
              <a:t>AfterThrowing</a:t>
            </a:r>
            <a:endParaRPr lang="en-US" altLang="zh-CN" sz="2000" dirty="0"/>
          </a:p>
          <a:p>
            <a:pPr marL="0" indent="0">
              <a:lnSpc>
                <a:spcPct val="120000"/>
              </a:lnSpc>
              <a:spcBef>
                <a:spcPts val="1000"/>
              </a:spcBef>
              <a:buNone/>
            </a:pPr>
            <a:r>
              <a:rPr lang="en-US" altLang="zh-CN" sz="2000" dirty="0"/>
              <a:t>@After</a:t>
            </a:r>
          </a:p>
          <a:p>
            <a:pPr marL="0" indent="0">
              <a:lnSpc>
                <a:spcPct val="120000"/>
              </a:lnSpc>
              <a:spcBef>
                <a:spcPts val="1000"/>
              </a:spcBef>
              <a:buNone/>
            </a:pPr>
            <a:r>
              <a:rPr lang="en-US" altLang="zh-CN" sz="2000" dirty="0"/>
              <a:t>@</a:t>
            </a:r>
            <a:r>
              <a:rPr lang="en-US" altLang="zh-CN" sz="2000" dirty="0" err="1"/>
              <a:t>DeclareParents</a:t>
            </a:r>
            <a:endParaRPr lang="en-US" altLang="zh-CN" sz="2000" dirty="0"/>
          </a:p>
          <a:p>
            <a:pPr lvl="0">
              <a:lnSpc>
                <a:spcPct val="120000"/>
              </a:lnSpc>
              <a:spcBef>
                <a:spcPts val="1000"/>
              </a:spcBef>
            </a:pPr>
            <a:r>
              <a:rPr lang="zh-CN" altLang="en-US" sz="2000" dirty="0"/>
              <a:t>切点命名</a:t>
            </a:r>
            <a:endParaRPr lang="en-US" altLang="zh-CN" sz="2000" dirty="0"/>
          </a:p>
          <a:p>
            <a:pPr lvl="0">
              <a:lnSpc>
                <a:spcPct val="120000"/>
              </a:lnSpc>
              <a:spcBef>
                <a:spcPts val="1000"/>
              </a:spcBef>
            </a:pPr>
            <a:r>
              <a:rPr lang="zh-CN" altLang="en-US" sz="2000" dirty="0"/>
              <a:t>织入顺序：</a:t>
            </a:r>
            <a:r>
              <a:rPr lang="en-US" altLang="zh-CN" sz="2000" dirty="0"/>
              <a:t>@Order</a:t>
            </a:r>
            <a:r>
              <a:rPr lang="zh-CN" altLang="en-US" sz="2000" dirty="0"/>
              <a:t>，值越小，优先级越高</a:t>
            </a:r>
            <a:endParaRPr lang="en-US" altLang="zh-CN" sz="2000" dirty="0"/>
          </a:p>
          <a:p>
            <a:pPr lvl="0">
              <a:lnSpc>
                <a:spcPct val="120000"/>
              </a:lnSpc>
              <a:spcBef>
                <a:spcPts val="1000"/>
              </a:spcBef>
            </a:pPr>
            <a:r>
              <a:rPr lang="zh-CN" altLang="en-US" sz="2000" dirty="0"/>
              <a:t>访问连接点信息：</a:t>
            </a:r>
            <a:r>
              <a:rPr lang="en-US" altLang="zh-CN" sz="2000" dirty="0" err="1"/>
              <a:t>JointPoint</a:t>
            </a:r>
            <a:r>
              <a:rPr lang="zh-CN" altLang="en-US" sz="2000" dirty="0"/>
              <a:t>，可以获取切点的信息</a:t>
            </a:r>
            <a:r>
              <a:rPr lang="en-US" altLang="zh-CN" sz="2000" dirty="0"/>
              <a:t>(</a:t>
            </a:r>
            <a:r>
              <a:rPr lang="zh-CN" altLang="en-US" sz="2000" dirty="0"/>
              <a:t>方法名、参数等</a:t>
            </a:r>
            <a:r>
              <a:rPr lang="en-US" altLang="zh-CN" sz="2000" dirty="0"/>
              <a:t>)</a:t>
            </a:r>
          </a:p>
        </p:txBody>
      </p:sp>
      <p:pic>
        <p:nvPicPr>
          <p:cNvPr id="4" name="图片 3">
            <a:extLst>
              <a:ext uri="{FF2B5EF4-FFF2-40B4-BE49-F238E27FC236}">
                <a16:creationId xmlns:a16="http://schemas.microsoft.com/office/drawing/2014/main" id="{CD9E11A6-E5F6-4FC6-943A-38825D230978}"/>
              </a:ext>
            </a:extLst>
          </p:cNvPr>
          <p:cNvPicPr>
            <a:picLocks noChangeAspect="1"/>
          </p:cNvPicPr>
          <p:nvPr/>
        </p:nvPicPr>
        <p:blipFill>
          <a:blip r:embed="rId3"/>
          <a:stretch>
            <a:fillRect/>
          </a:stretch>
        </p:blipFill>
        <p:spPr>
          <a:xfrm>
            <a:off x="6869172" y="4505220"/>
            <a:ext cx="4819650" cy="1790700"/>
          </a:xfrm>
          <a:prstGeom prst="rect">
            <a:avLst/>
          </a:prstGeom>
        </p:spPr>
      </p:pic>
      <p:pic>
        <p:nvPicPr>
          <p:cNvPr id="8" name="图片 7">
            <a:extLst>
              <a:ext uri="{FF2B5EF4-FFF2-40B4-BE49-F238E27FC236}">
                <a16:creationId xmlns:a16="http://schemas.microsoft.com/office/drawing/2014/main" id="{3EFB63CD-0793-422E-A56D-CB06DD51E8F8}"/>
              </a:ext>
            </a:extLst>
          </p:cNvPr>
          <p:cNvPicPr>
            <a:picLocks noChangeAspect="1"/>
          </p:cNvPicPr>
          <p:nvPr/>
        </p:nvPicPr>
        <p:blipFill>
          <a:blip r:embed="rId4"/>
          <a:stretch>
            <a:fillRect/>
          </a:stretch>
        </p:blipFill>
        <p:spPr>
          <a:xfrm>
            <a:off x="6726391" y="6399843"/>
            <a:ext cx="4562475" cy="981075"/>
          </a:xfrm>
          <a:prstGeom prst="rect">
            <a:avLst/>
          </a:prstGeom>
        </p:spPr>
      </p:pic>
      <p:pic>
        <p:nvPicPr>
          <p:cNvPr id="2" name="图片 1">
            <a:extLst>
              <a:ext uri="{FF2B5EF4-FFF2-40B4-BE49-F238E27FC236}">
                <a16:creationId xmlns:a16="http://schemas.microsoft.com/office/drawing/2014/main" id="{EEDB3B15-14D5-44D9-BB52-816D9096F919}"/>
              </a:ext>
            </a:extLst>
          </p:cNvPr>
          <p:cNvPicPr>
            <a:picLocks noChangeAspect="1"/>
          </p:cNvPicPr>
          <p:nvPr/>
        </p:nvPicPr>
        <p:blipFill>
          <a:blip r:embed="rId5"/>
          <a:stretch>
            <a:fillRect/>
          </a:stretch>
        </p:blipFill>
        <p:spPr>
          <a:xfrm>
            <a:off x="4492022" y="2530479"/>
            <a:ext cx="8296275" cy="333375"/>
          </a:xfrm>
          <a:prstGeom prst="rect">
            <a:avLst/>
          </a:prstGeom>
        </p:spPr>
      </p:pic>
      <p:pic>
        <p:nvPicPr>
          <p:cNvPr id="3" name="图片 2">
            <a:extLst>
              <a:ext uri="{FF2B5EF4-FFF2-40B4-BE49-F238E27FC236}">
                <a16:creationId xmlns:a16="http://schemas.microsoft.com/office/drawing/2014/main" id="{1B441621-7684-4ECD-95EC-6867FB22E3EC}"/>
              </a:ext>
            </a:extLst>
          </p:cNvPr>
          <p:cNvPicPr>
            <a:picLocks noChangeAspect="1"/>
          </p:cNvPicPr>
          <p:nvPr/>
        </p:nvPicPr>
        <p:blipFill>
          <a:blip r:embed="rId6"/>
          <a:stretch>
            <a:fillRect/>
          </a:stretch>
        </p:blipFill>
        <p:spPr>
          <a:xfrm>
            <a:off x="5929114" y="3420562"/>
            <a:ext cx="6486525" cy="1038225"/>
          </a:xfrm>
          <a:prstGeom prst="rect">
            <a:avLst/>
          </a:prstGeom>
        </p:spPr>
      </p:pic>
    </p:spTree>
    <p:extLst>
      <p:ext uri="{BB962C8B-B14F-4D97-AF65-F5344CB8AC3E}">
        <p14:creationId xmlns:p14="http://schemas.microsoft.com/office/powerpoint/2010/main" val="70338771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AOP—XML Schema</a:t>
            </a:r>
            <a:r>
              <a:rPr lang="zh-CN" altLang="en-US" dirty="0"/>
              <a:t>配置切面</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1037144" y="1748970"/>
            <a:ext cx="11378495" cy="4575630"/>
          </a:xfrm>
          <a:prstGeom prst="rect">
            <a:avLst/>
          </a:prstGeom>
        </p:spPr>
        <p:txBody>
          <a:bodyPr>
            <a:normAutofit fontScale="92500" lnSpcReduction="20000"/>
          </a:bodyPr>
          <a:lstStyle/>
          <a:p>
            <a:pPr marL="0" indent="0">
              <a:lnSpc>
                <a:spcPct val="120000"/>
              </a:lnSpc>
              <a:spcBef>
                <a:spcPts val="1000"/>
              </a:spcBef>
              <a:buNone/>
            </a:pPr>
            <a:r>
              <a:rPr lang="en-US" altLang="zh-CN" sz="2800" dirty="0"/>
              <a:t>&lt;</a:t>
            </a:r>
            <a:r>
              <a:rPr lang="en-US" altLang="zh-CN" sz="2800" dirty="0" err="1"/>
              <a:t>aop:config</a:t>
            </a:r>
            <a:r>
              <a:rPr lang="en-US" altLang="zh-CN" sz="2800" dirty="0"/>
              <a:t>&gt;</a:t>
            </a:r>
            <a:r>
              <a:rPr lang="zh-CN" altLang="en-US" sz="2800" dirty="0"/>
              <a:t>配置如下：</a:t>
            </a:r>
            <a:br>
              <a:rPr lang="en-US" altLang="zh-CN" sz="2800" dirty="0"/>
            </a:br>
            <a:r>
              <a:rPr lang="en-US" altLang="zh-CN" sz="2800" dirty="0"/>
              <a:t>proxy-target-class="true" </a:t>
            </a:r>
            <a:r>
              <a:rPr lang="zh-CN" altLang="en-US" sz="2800" dirty="0"/>
              <a:t>声明时使用</a:t>
            </a:r>
            <a:r>
              <a:rPr lang="en-US" altLang="zh-CN" sz="2800" dirty="0" err="1"/>
              <a:t>cglib</a:t>
            </a:r>
            <a:r>
              <a:rPr lang="zh-CN" altLang="en-US" sz="2800" dirty="0"/>
              <a:t>代理</a:t>
            </a:r>
            <a:endParaRPr lang="en-US" altLang="zh-CN" sz="2800" dirty="0"/>
          </a:p>
          <a:p>
            <a:pPr marL="0" indent="0">
              <a:lnSpc>
                <a:spcPct val="120000"/>
              </a:lnSpc>
              <a:spcBef>
                <a:spcPts val="1000"/>
              </a:spcBef>
              <a:buNone/>
            </a:pPr>
            <a:r>
              <a:rPr lang="en-US" altLang="zh-CN" sz="2800" dirty="0"/>
              <a:t>&lt;</a:t>
            </a:r>
            <a:r>
              <a:rPr lang="en-US" altLang="zh-CN" sz="2800" dirty="0" err="1"/>
              <a:t>aop:aspect</a:t>
            </a:r>
            <a:r>
              <a:rPr lang="en-US" altLang="zh-CN" sz="2800" dirty="0"/>
              <a:t>&gt;</a:t>
            </a:r>
            <a:r>
              <a:rPr lang="zh-CN" altLang="en-US" sz="2800" dirty="0"/>
              <a:t>定义切面</a:t>
            </a:r>
            <a:br>
              <a:rPr lang="en-US" altLang="zh-CN" sz="2800" dirty="0"/>
            </a:br>
            <a:r>
              <a:rPr lang="en-US" altLang="zh-CN" sz="2800" dirty="0"/>
              <a:t>ref </a:t>
            </a:r>
            <a:r>
              <a:rPr lang="zh-CN" altLang="en-US" sz="2800" dirty="0"/>
              <a:t>增强引用</a:t>
            </a:r>
          </a:p>
          <a:p>
            <a:pPr marL="0" indent="0">
              <a:lnSpc>
                <a:spcPct val="120000"/>
              </a:lnSpc>
              <a:spcBef>
                <a:spcPts val="1000"/>
              </a:spcBef>
              <a:buNone/>
            </a:pPr>
            <a:r>
              <a:rPr lang="en-US" altLang="zh-CN" sz="2800" dirty="0"/>
              <a:t>&lt;</a:t>
            </a:r>
            <a:r>
              <a:rPr lang="en-US" altLang="zh-CN" sz="2800" dirty="0" err="1"/>
              <a:t>aop:before</a:t>
            </a:r>
            <a:r>
              <a:rPr lang="en-US" altLang="zh-CN" sz="2800" dirty="0"/>
              <a:t>&gt;</a:t>
            </a:r>
          </a:p>
          <a:p>
            <a:pPr marL="0" indent="0">
              <a:lnSpc>
                <a:spcPct val="120000"/>
              </a:lnSpc>
              <a:spcBef>
                <a:spcPts val="1000"/>
              </a:spcBef>
              <a:buNone/>
            </a:pPr>
            <a:r>
              <a:rPr lang="en-US" altLang="zh-CN" sz="2800" dirty="0"/>
              <a:t>&lt;</a:t>
            </a:r>
            <a:r>
              <a:rPr lang="en-US" altLang="zh-CN" sz="2800" dirty="0" err="1"/>
              <a:t>aop:after-returning</a:t>
            </a:r>
            <a:r>
              <a:rPr lang="en-US" altLang="zh-CN" sz="2800" dirty="0"/>
              <a:t>&gt;</a:t>
            </a:r>
          </a:p>
          <a:p>
            <a:pPr marL="0" indent="0">
              <a:lnSpc>
                <a:spcPct val="120000"/>
              </a:lnSpc>
              <a:spcBef>
                <a:spcPts val="1000"/>
              </a:spcBef>
              <a:buNone/>
            </a:pPr>
            <a:r>
              <a:rPr lang="en-US" altLang="zh-CN" sz="2800" dirty="0"/>
              <a:t>&lt;</a:t>
            </a:r>
            <a:r>
              <a:rPr lang="en-US" altLang="zh-CN" sz="2800" dirty="0" err="1"/>
              <a:t>aop:around</a:t>
            </a:r>
            <a:r>
              <a:rPr lang="en-US" altLang="zh-CN" sz="2800" dirty="0"/>
              <a:t>&gt;</a:t>
            </a:r>
          </a:p>
          <a:p>
            <a:pPr marL="0" indent="0">
              <a:lnSpc>
                <a:spcPct val="120000"/>
              </a:lnSpc>
              <a:spcBef>
                <a:spcPts val="1000"/>
              </a:spcBef>
              <a:buNone/>
            </a:pPr>
            <a:r>
              <a:rPr lang="en-US" altLang="zh-CN" sz="2800" dirty="0"/>
              <a:t>&lt;</a:t>
            </a:r>
            <a:r>
              <a:rPr lang="en-US" altLang="zh-CN" sz="2800" dirty="0" err="1"/>
              <a:t>aop:after-throwing</a:t>
            </a:r>
            <a:r>
              <a:rPr lang="en-US" altLang="zh-CN" sz="2800" dirty="0"/>
              <a:t>&gt;</a:t>
            </a:r>
          </a:p>
          <a:p>
            <a:pPr marL="0" indent="0">
              <a:lnSpc>
                <a:spcPct val="120000"/>
              </a:lnSpc>
              <a:spcBef>
                <a:spcPts val="1000"/>
              </a:spcBef>
              <a:buNone/>
            </a:pPr>
            <a:r>
              <a:rPr lang="en-US" altLang="zh-CN" sz="2800" dirty="0"/>
              <a:t>pointcut </a:t>
            </a:r>
            <a:r>
              <a:rPr lang="zh-CN" altLang="en-US" sz="2800" dirty="0"/>
              <a:t>从目标对象获得具体方法</a:t>
            </a:r>
            <a:endParaRPr lang="en-US" altLang="zh-CN" sz="2800" dirty="0"/>
          </a:p>
        </p:txBody>
      </p:sp>
      <p:pic>
        <p:nvPicPr>
          <p:cNvPr id="3" name="图片 2">
            <a:extLst>
              <a:ext uri="{FF2B5EF4-FFF2-40B4-BE49-F238E27FC236}">
                <a16:creationId xmlns:a16="http://schemas.microsoft.com/office/drawing/2014/main" id="{3911B002-3EB1-485A-8C65-C18E0973D33A}"/>
              </a:ext>
            </a:extLst>
          </p:cNvPr>
          <p:cNvPicPr>
            <a:picLocks noChangeAspect="1"/>
          </p:cNvPicPr>
          <p:nvPr/>
        </p:nvPicPr>
        <p:blipFill>
          <a:blip r:embed="rId3"/>
          <a:stretch>
            <a:fillRect/>
          </a:stretch>
        </p:blipFill>
        <p:spPr>
          <a:xfrm>
            <a:off x="2382837" y="6941246"/>
            <a:ext cx="8239125" cy="1257300"/>
          </a:xfrm>
          <a:prstGeom prst="rect">
            <a:avLst/>
          </a:prstGeom>
        </p:spPr>
      </p:pic>
    </p:spTree>
    <p:extLst>
      <p:ext uri="{BB962C8B-B14F-4D97-AF65-F5344CB8AC3E}">
        <p14:creationId xmlns:p14="http://schemas.microsoft.com/office/powerpoint/2010/main" val="141711152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flipV="1">
            <a:off x="2325554" y="3869005"/>
            <a:ext cx="7874357" cy="13448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en-US" sz="1920">
              <a:latin typeface="Arial" panose="020B0604020202020204" pitchFamily="34" charset="0"/>
            </a:endParaRPr>
          </a:p>
        </p:txBody>
      </p:sp>
      <p:sp>
        <p:nvSpPr>
          <p:cNvPr id="35846" name="Text Box 6"/>
          <p:cNvSpPr txBox="1">
            <a:spLocks noChangeArrowheads="1"/>
          </p:cNvSpPr>
          <p:nvPr/>
        </p:nvSpPr>
        <p:spPr bwMode="auto">
          <a:xfrm>
            <a:off x="2461055" y="3965550"/>
            <a:ext cx="7547459" cy="1077218"/>
          </a:xfrm>
          <a:prstGeom prst="rect">
            <a:avLst/>
          </a:prstGeom>
          <a:solidFill>
            <a:schemeClr val="bg1"/>
          </a:solid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a:spcBef>
                <a:spcPts val="0"/>
              </a:spcBef>
              <a:buNone/>
              <a:defRPr/>
            </a:pPr>
            <a:r>
              <a:rPr lang="zh-CN" altLang="en-US" sz="6400" dirty="0">
                <a:solidFill>
                  <a:schemeClr val="tx1">
                    <a:lumMod val="65000"/>
                    <a:lumOff val="35000"/>
                  </a:schemeClr>
                </a:solidFill>
                <a:latin typeface="微软雅黑" pitchFamily="34" charset="-122"/>
                <a:ea typeface="微软雅黑" pitchFamily="34" charset="-122"/>
                <a:sym typeface="Helvetica Neue"/>
              </a:rPr>
              <a:t>讲解完毕，谢谢观看</a:t>
            </a:r>
          </a:p>
        </p:txBody>
      </p:sp>
      <p:sp>
        <p:nvSpPr>
          <p:cNvPr id="35847" name="灯片编号占位符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414">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92653" indent="-304867">
              <a:spcBef>
                <a:spcPct val="20000"/>
              </a:spcBef>
              <a:buFont typeface="Arial" panose="020B0604020202020204" pitchFamily="34" charset="0"/>
              <a:buChar char="–"/>
              <a:defRPr sz="2987">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219467" indent="-243893">
              <a:spcBef>
                <a:spcPct val="20000"/>
              </a:spcBef>
              <a:buFont typeface="Arial" panose="020B0604020202020204" pitchFamily="34" charset="0"/>
              <a:buChar char="•"/>
              <a:defRPr sz="2561">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707253" indent="-243893">
              <a:spcBef>
                <a:spcPct val="20000"/>
              </a:spcBef>
              <a:buFont typeface="Arial" panose="020B0604020202020204" pitchFamily="34" charset="0"/>
              <a:buChar char="–"/>
              <a:defRPr sz="2134">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195040" indent="-243893">
              <a:spcBef>
                <a:spcPct val="20000"/>
              </a:spcBef>
              <a:buFont typeface="Arial" panose="020B0604020202020204" pitchFamily="34" charset="0"/>
              <a:buChar char="»"/>
              <a:defRPr sz="2134">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682827" indent="-243893" eaLnBrk="0" fontAlgn="base" hangingPunct="0">
              <a:spcBef>
                <a:spcPct val="20000"/>
              </a:spcBef>
              <a:spcAft>
                <a:spcPct val="0"/>
              </a:spcAft>
              <a:buFont typeface="Arial" panose="020B0604020202020204" pitchFamily="34" charset="0"/>
              <a:buChar char="»"/>
              <a:defRPr sz="2134">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3170613" indent="-243893" eaLnBrk="0" fontAlgn="base" hangingPunct="0">
              <a:spcBef>
                <a:spcPct val="20000"/>
              </a:spcBef>
              <a:spcAft>
                <a:spcPct val="0"/>
              </a:spcAft>
              <a:buFont typeface="Arial" panose="020B0604020202020204" pitchFamily="34" charset="0"/>
              <a:buChar char="»"/>
              <a:defRPr sz="2134">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658400" indent="-243893" eaLnBrk="0" fontAlgn="base" hangingPunct="0">
              <a:spcBef>
                <a:spcPct val="20000"/>
              </a:spcBef>
              <a:spcAft>
                <a:spcPct val="0"/>
              </a:spcAft>
              <a:buFont typeface="Arial" panose="020B0604020202020204" pitchFamily="34" charset="0"/>
              <a:buChar char="»"/>
              <a:defRPr sz="2134">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4146187" indent="-243893" eaLnBrk="0" fontAlgn="base" hangingPunct="0">
              <a:spcBef>
                <a:spcPct val="20000"/>
              </a:spcBef>
              <a:spcAft>
                <a:spcPct val="0"/>
              </a:spcAft>
              <a:buFont typeface="Arial" panose="020B0604020202020204" pitchFamily="34" charset="0"/>
              <a:buChar char="»"/>
              <a:defRPr sz="2134">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 typeface="Arial" panose="020B0604020202020204" pitchFamily="34" charset="0"/>
              <a:buNone/>
            </a:pPr>
            <a:fld id="{F13ECC33-3804-494B-A029-C0D264F2A515}" type="slidenum">
              <a:rPr altLang="en-US" sz="1280">
                <a:latin typeface="Arial" panose="020B0604020202020204" pitchFamily="34" charset="0"/>
              </a:rPr>
              <a:pPr>
                <a:spcBef>
                  <a:spcPct val="0"/>
                </a:spcBef>
                <a:buFont typeface="Arial" panose="020B0604020202020204" pitchFamily="34" charset="0"/>
                <a:buNone/>
              </a:pPr>
              <a:t>23</a:t>
            </a:fld>
            <a:endParaRPr lang="zh-CN" altLang="en-US" sz="1280">
              <a:latin typeface="Arial" panose="020B0604020202020204" pitchFamily="34" charset="0"/>
            </a:endParaRPr>
          </a:p>
        </p:txBody>
      </p:sp>
    </p:spTree>
    <p:extLst>
      <p:ext uri="{BB962C8B-B14F-4D97-AF65-F5344CB8AC3E}">
        <p14:creationId xmlns:p14="http://schemas.microsoft.com/office/powerpoint/2010/main" val="38115601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Spring</a:t>
            </a:r>
            <a:r>
              <a:rPr lang="zh-CN" altLang="en-US" dirty="0"/>
              <a:t>介绍</a:t>
            </a:r>
            <a:r>
              <a:rPr lang="en-US" altLang="zh-CN" dirty="0"/>
              <a:t>1</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ars c++…">
            <a:extLst>
              <a:ext uri="{FF2B5EF4-FFF2-40B4-BE49-F238E27FC236}">
                <a16:creationId xmlns:a16="http://schemas.microsoft.com/office/drawing/2014/main" id="{BC6D25E7-0BA6-4A0A-B842-BC958652FFF4}"/>
              </a:ext>
            </a:extLst>
          </p:cNvPr>
          <p:cNvSpPr txBox="1">
            <a:spLocks noGrp="1"/>
          </p:cNvSpPr>
          <p:nvPr>
            <p:ph type="body" idx="1"/>
          </p:nvPr>
        </p:nvSpPr>
        <p:spPr>
          <a:xfrm>
            <a:off x="1308100" y="1662583"/>
            <a:ext cx="9374266" cy="1975967"/>
          </a:xfrm>
          <a:prstGeom prst="rect">
            <a:avLst/>
          </a:prstGeom>
        </p:spPr>
        <p:txBody>
          <a:bodyPr>
            <a:normAutofit lnSpcReduction="10000"/>
          </a:bodyPr>
          <a:lstStyle/>
          <a:p>
            <a:r>
              <a:rPr lang="zh-CN" altLang="en-US" dirty="0">
                <a:latin typeface="微软雅黑" panose="020B0503020204020204" pitchFamily="34" charset="-122"/>
                <a:ea typeface="微软雅黑" panose="020B0503020204020204" pitchFamily="34" charset="-122"/>
              </a:rPr>
              <a:t>为简化企业级应用</a:t>
            </a:r>
            <a:r>
              <a:rPr lang="en-US" altLang="zh-CN" dirty="0">
                <a:latin typeface="微软雅黑" panose="020B0503020204020204" pitchFamily="34" charset="-122"/>
                <a:ea typeface="微软雅黑" panose="020B0503020204020204" pitchFamily="34" charset="-122"/>
              </a:rPr>
              <a:t>EJB</a:t>
            </a:r>
            <a:r>
              <a:rPr lang="zh-CN" altLang="en-US" dirty="0">
                <a:latin typeface="微软雅黑" panose="020B0503020204020204" pitchFamily="34" charset="-122"/>
                <a:ea typeface="微软雅黑" panose="020B0503020204020204" pitchFamily="34" charset="-122"/>
              </a:rPr>
              <a:t>开发而生</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应用首选的</a:t>
            </a:r>
            <a:r>
              <a:rPr lang="en-US" altLang="zh-CN" dirty="0">
                <a:latin typeface="微软雅黑" panose="020B0503020204020204" pitchFamily="34" charset="-122"/>
                <a:ea typeface="微软雅黑" panose="020B0503020204020204" pitchFamily="34" charset="-122"/>
              </a:rPr>
              <a:t>full-stack</a:t>
            </a:r>
            <a:r>
              <a:rPr lang="zh-CN" altLang="en-US" dirty="0">
                <a:latin typeface="微软雅黑" panose="020B0503020204020204" pitchFamily="34" charset="-122"/>
                <a:ea typeface="微软雅黑" panose="020B0503020204020204" pitchFamily="34" charset="-122"/>
              </a:rPr>
              <a:t>框架</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2B66A887-2F6A-4279-917C-99777BF69482}"/>
              </a:ext>
            </a:extLst>
          </p:cNvPr>
          <p:cNvSpPr/>
          <p:nvPr/>
        </p:nvSpPr>
        <p:spPr>
          <a:xfrm>
            <a:off x="1037144" y="3668227"/>
            <a:ext cx="10602406" cy="5262979"/>
          </a:xfrm>
          <a:prstGeom prst="rect">
            <a:avLst/>
          </a:prstGeom>
        </p:spPr>
        <p:txBody>
          <a:bodyPr wrap="square">
            <a:spAutoFit/>
          </a:bodyPr>
          <a:lstStyle/>
          <a:p>
            <a:pPr algn="l"/>
            <a:r>
              <a:rPr lang="zh-CN" altLang="en-US" sz="2800" dirty="0"/>
              <a:t>轻量级</a:t>
            </a:r>
            <a:r>
              <a:rPr lang="zh-CN" altLang="en-US" sz="2800" b="0" dirty="0"/>
              <a:t>: Spring是非侵入性的</a:t>
            </a:r>
            <a:r>
              <a:rPr lang="en-US" altLang="zh-CN" sz="2800" b="0" dirty="0"/>
              <a:t>(</a:t>
            </a:r>
            <a:r>
              <a:rPr lang="zh-CN" altLang="en-US" sz="2800" b="0" dirty="0"/>
              <a:t>基于 Spring 开发的应用中的对象可以不依赖于 Spring 的 API</a:t>
            </a:r>
            <a:r>
              <a:rPr lang="en-US" altLang="zh-CN" sz="2800" b="0" dirty="0"/>
              <a:t>)</a:t>
            </a:r>
            <a:endParaRPr lang="zh-CN" altLang="en-US" sz="2800" b="0" dirty="0"/>
          </a:p>
          <a:p>
            <a:pPr algn="l"/>
            <a:r>
              <a:rPr lang="zh-CN" altLang="en-US" sz="2800" dirty="0"/>
              <a:t>依赖注入</a:t>
            </a:r>
            <a:r>
              <a:rPr lang="zh-CN" altLang="en-US" sz="2800" b="0" dirty="0"/>
              <a:t>(DI</a:t>
            </a:r>
            <a:r>
              <a:rPr lang="en-US" altLang="zh-CN" sz="2800" b="0" dirty="0"/>
              <a:t>/</a:t>
            </a:r>
            <a:r>
              <a:rPr lang="zh-CN" altLang="en-US" sz="2800" b="0" dirty="0"/>
              <a:t>IOC</a:t>
            </a:r>
            <a:r>
              <a:rPr lang="en-US" altLang="zh-CN" sz="2800" b="0" dirty="0"/>
              <a:t>,</a:t>
            </a:r>
            <a:r>
              <a:rPr lang="en-US" altLang="zh-CN" b="0" dirty="0"/>
              <a:t> Dependency Injection/Inversion of Control</a:t>
            </a:r>
            <a:r>
              <a:rPr lang="zh-CN" altLang="en-US" sz="2800" b="0" dirty="0"/>
              <a:t>)降低了业务对象替换的复杂性，提高了组件之间的解耦</a:t>
            </a:r>
          </a:p>
          <a:p>
            <a:pPr algn="l"/>
            <a:r>
              <a:rPr lang="zh-CN" altLang="en-US" sz="2800" dirty="0"/>
              <a:t>面向切面编程</a:t>
            </a:r>
            <a:r>
              <a:rPr lang="zh-CN" altLang="en-US" sz="2800" b="0" dirty="0"/>
              <a:t>(AOP</a:t>
            </a:r>
            <a:r>
              <a:rPr lang="en-US" altLang="zh-CN" sz="2800" b="0" dirty="0"/>
              <a:t>,</a:t>
            </a:r>
            <a:r>
              <a:rPr lang="en-US" altLang="zh-CN" b="0" dirty="0"/>
              <a:t> Aspect Oriented Programming</a:t>
            </a:r>
            <a:r>
              <a:rPr lang="zh-CN" altLang="en-US" sz="2800" b="0" dirty="0"/>
              <a:t>)支持允许将一些通用任务如安全、事务、日志等进行集中式管理，从而提供了更好的复用</a:t>
            </a:r>
          </a:p>
          <a:p>
            <a:pPr algn="l"/>
            <a:r>
              <a:rPr lang="zh-CN" altLang="en-US" sz="2800" dirty="0"/>
              <a:t>容器</a:t>
            </a:r>
            <a:r>
              <a:rPr lang="zh-CN" altLang="en-US" sz="2800" b="0" dirty="0"/>
              <a:t>: Spring 是一个容器, 包含并且管理应用对象的生命周期</a:t>
            </a:r>
          </a:p>
          <a:p>
            <a:pPr algn="l"/>
            <a:r>
              <a:rPr lang="zh-CN" altLang="en-US" sz="2800" dirty="0"/>
              <a:t>框架</a:t>
            </a:r>
            <a:r>
              <a:rPr lang="zh-CN" altLang="en-US" sz="2800" b="0" dirty="0"/>
              <a:t>: Spring 实现了使用简单的组件配置组合成一个复杂的应用. 在 Spring 中可以使用 </a:t>
            </a:r>
            <a:r>
              <a:rPr lang="zh-CN" altLang="en-US" sz="2800" dirty="0"/>
              <a:t>XML、Java 注解、</a:t>
            </a:r>
            <a:r>
              <a:rPr lang="en-US" altLang="zh-CN" sz="2800" dirty="0" err="1"/>
              <a:t>JavaConfig</a:t>
            </a:r>
            <a:r>
              <a:rPr lang="zh-CN" altLang="en-US" sz="2800" b="0" dirty="0"/>
              <a:t>组合这些对象</a:t>
            </a:r>
          </a:p>
          <a:p>
            <a:pPr algn="l"/>
            <a:r>
              <a:rPr lang="zh-CN" altLang="en-US" sz="2800" dirty="0"/>
              <a:t>一站式</a:t>
            </a:r>
            <a:r>
              <a:rPr lang="zh-CN" altLang="en-US" sz="2800" b="0" dirty="0"/>
              <a:t>: 在 IOC 和 AOP 的基础上可以整合各种企业应用的开源框架和优秀的第三方类库 </a:t>
            </a:r>
          </a:p>
        </p:txBody>
      </p:sp>
    </p:spTree>
    <p:extLst>
      <p:ext uri="{BB962C8B-B14F-4D97-AF65-F5344CB8AC3E}">
        <p14:creationId xmlns:p14="http://schemas.microsoft.com/office/powerpoint/2010/main" val="46839656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Spring</a:t>
            </a:r>
            <a:r>
              <a:rPr lang="zh-CN" altLang="en-US" dirty="0"/>
              <a:t>介绍</a:t>
            </a:r>
            <a:r>
              <a:rPr lang="en-US" altLang="zh-CN" dirty="0"/>
              <a:t>2</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9D6BC949-0E39-498F-BEDA-041F1DD9F341}"/>
              </a:ext>
            </a:extLst>
          </p:cNvPr>
          <p:cNvPicPr>
            <a:picLocks noChangeAspect="1"/>
          </p:cNvPicPr>
          <p:nvPr/>
        </p:nvPicPr>
        <p:blipFill>
          <a:blip r:embed="rId2"/>
          <a:stretch>
            <a:fillRect/>
          </a:stretch>
        </p:blipFill>
        <p:spPr>
          <a:xfrm>
            <a:off x="1426488" y="3503401"/>
            <a:ext cx="6819900" cy="3838575"/>
          </a:xfrm>
          <a:prstGeom prst="rect">
            <a:avLst/>
          </a:prstGeom>
        </p:spPr>
      </p:pic>
      <p:pic>
        <p:nvPicPr>
          <p:cNvPr id="6" name="图片 5">
            <a:extLst>
              <a:ext uri="{FF2B5EF4-FFF2-40B4-BE49-F238E27FC236}">
                <a16:creationId xmlns:a16="http://schemas.microsoft.com/office/drawing/2014/main" id="{21A95A61-4F49-4179-B61C-74966F3A01A5}"/>
              </a:ext>
            </a:extLst>
          </p:cNvPr>
          <p:cNvPicPr>
            <a:picLocks noChangeAspect="1"/>
          </p:cNvPicPr>
          <p:nvPr/>
        </p:nvPicPr>
        <p:blipFill>
          <a:blip r:embed="rId3"/>
          <a:stretch>
            <a:fillRect/>
          </a:stretch>
        </p:blipFill>
        <p:spPr>
          <a:xfrm>
            <a:off x="4098250" y="4305164"/>
            <a:ext cx="8296275" cy="4848225"/>
          </a:xfrm>
          <a:prstGeom prst="rect">
            <a:avLst/>
          </a:prstGeom>
        </p:spPr>
      </p:pic>
      <p:sp>
        <p:nvSpPr>
          <p:cNvPr id="7" name="tars c++…">
            <a:extLst>
              <a:ext uri="{FF2B5EF4-FFF2-40B4-BE49-F238E27FC236}">
                <a16:creationId xmlns:a16="http://schemas.microsoft.com/office/drawing/2014/main" id="{8518BA2C-304F-4B1A-9DD6-21AD852E06C3}"/>
              </a:ext>
            </a:extLst>
          </p:cNvPr>
          <p:cNvSpPr txBox="1">
            <a:spLocks noGrp="1"/>
          </p:cNvSpPr>
          <p:nvPr>
            <p:ph type="body" idx="1"/>
          </p:nvPr>
        </p:nvSpPr>
        <p:spPr>
          <a:xfrm>
            <a:off x="1308100" y="1662583"/>
            <a:ext cx="9374266" cy="1975967"/>
          </a:xfrm>
          <a:prstGeom prst="rect">
            <a:avLst/>
          </a:prstGeom>
        </p:spPr>
        <p:txBody>
          <a:bodyPr>
            <a:normAutofit lnSpcReduction="10000"/>
          </a:bodyPr>
          <a:lstStyle/>
          <a:p>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生态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Spring Framework</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4851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IOC demo</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BE97323F-07F6-4B57-94A3-8AEECB47848D}"/>
              </a:ext>
            </a:extLst>
          </p:cNvPr>
          <p:cNvPicPr>
            <a:picLocks noChangeAspect="1"/>
          </p:cNvPicPr>
          <p:nvPr/>
        </p:nvPicPr>
        <p:blipFill>
          <a:blip r:embed="rId2"/>
          <a:stretch>
            <a:fillRect/>
          </a:stretch>
        </p:blipFill>
        <p:spPr>
          <a:xfrm>
            <a:off x="7154425" y="1469384"/>
            <a:ext cx="4515267" cy="5134776"/>
          </a:xfrm>
          <a:prstGeom prst="rect">
            <a:avLst/>
          </a:prstGeom>
        </p:spPr>
      </p:pic>
      <p:pic>
        <p:nvPicPr>
          <p:cNvPr id="3" name="图片 2">
            <a:extLst>
              <a:ext uri="{FF2B5EF4-FFF2-40B4-BE49-F238E27FC236}">
                <a16:creationId xmlns:a16="http://schemas.microsoft.com/office/drawing/2014/main" id="{373D57E1-7FEF-457C-BCFF-F2E19FA31BDF}"/>
              </a:ext>
            </a:extLst>
          </p:cNvPr>
          <p:cNvPicPr>
            <a:picLocks noChangeAspect="1"/>
          </p:cNvPicPr>
          <p:nvPr/>
        </p:nvPicPr>
        <p:blipFill>
          <a:blip r:embed="rId3"/>
          <a:stretch>
            <a:fillRect/>
          </a:stretch>
        </p:blipFill>
        <p:spPr>
          <a:xfrm>
            <a:off x="1235064" y="3986613"/>
            <a:ext cx="4276725" cy="2886075"/>
          </a:xfrm>
          <a:prstGeom prst="rect">
            <a:avLst/>
          </a:prstGeom>
        </p:spPr>
      </p:pic>
      <p:pic>
        <p:nvPicPr>
          <p:cNvPr id="6" name="图片 5">
            <a:extLst>
              <a:ext uri="{FF2B5EF4-FFF2-40B4-BE49-F238E27FC236}">
                <a16:creationId xmlns:a16="http://schemas.microsoft.com/office/drawing/2014/main" id="{392E9518-AFBB-438F-BC96-C96F5FF14BE6}"/>
              </a:ext>
            </a:extLst>
          </p:cNvPr>
          <p:cNvPicPr>
            <a:picLocks noChangeAspect="1"/>
          </p:cNvPicPr>
          <p:nvPr/>
        </p:nvPicPr>
        <p:blipFill>
          <a:blip r:embed="rId4"/>
          <a:stretch>
            <a:fillRect/>
          </a:stretch>
        </p:blipFill>
        <p:spPr>
          <a:xfrm>
            <a:off x="1130289" y="7141216"/>
            <a:ext cx="8763000" cy="2286000"/>
          </a:xfrm>
          <a:prstGeom prst="rect">
            <a:avLst/>
          </a:prstGeom>
        </p:spPr>
      </p:pic>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523059" y="1584905"/>
            <a:ext cx="6491515" cy="2286000"/>
          </a:xfrm>
          <a:prstGeom prst="rect">
            <a:avLst/>
          </a:prstGeom>
        </p:spPr>
        <p:txBody>
          <a:bodyPr>
            <a:normAutofit fontScale="92500" lnSpcReduction="20000"/>
          </a:bodyPr>
          <a:lstStyle/>
          <a:p>
            <a:pPr>
              <a:lnSpc>
                <a:spcPct val="120000"/>
              </a:lnSpc>
              <a:spcBef>
                <a:spcPts val="1000"/>
              </a:spcBef>
            </a:pPr>
            <a:r>
              <a:rPr lang="en-US" altLang="zh-CN" sz="2600" dirty="0"/>
              <a:t>Demo</a:t>
            </a:r>
            <a:r>
              <a:rPr lang="zh-CN" altLang="en-US" sz="2600" dirty="0"/>
              <a:t>示例：</a:t>
            </a:r>
            <a:r>
              <a:rPr lang="en-US" altLang="zh-CN" sz="2600" dirty="0"/>
              <a:t> https://github.com/dashenghuo/spring-introduction.git</a:t>
            </a:r>
          </a:p>
          <a:p>
            <a:pPr>
              <a:lnSpc>
                <a:spcPct val="120000"/>
              </a:lnSpc>
              <a:spcBef>
                <a:spcPts val="1000"/>
              </a:spcBef>
            </a:pPr>
            <a:r>
              <a:rPr lang="zh-CN" altLang="en-US" sz="2600" dirty="0"/>
              <a:t>给</a:t>
            </a:r>
            <a:r>
              <a:rPr lang="en-US" altLang="zh-CN" sz="2600" dirty="0"/>
              <a:t>A</a:t>
            </a:r>
            <a:r>
              <a:rPr lang="zh-CN" altLang="en-US" sz="2600" dirty="0"/>
              <a:t>设置属性值，</a:t>
            </a:r>
            <a:r>
              <a:rPr lang="en-US" altLang="zh-CN" sz="2600" dirty="0"/>
              <a:t>A</a:t>
            </a:r>
            <a:r>
              <a:rPr lang="zh-CN" altLang="en-US" sz="2600" dirty="0"/>
              <a:t>依赖</a:t>
            </a:r>
            <a:r>
              <a:rPr lang="en-US" altLang="zh-CN" sz="2600" dirty="0"/>
              <a:t>B</a:t>
            </a:r>
            <a:r>
              <a:rPr lang="zh-CN" altLang="en-US" sz="2600" dirty="0"/>
              <a:t>，</a:t>
            </a:r>
            <a:r>
              <a:rPr lang="en-US" altLang="zh-CN" sz="2600" dirty="0"/>
              <a:t>A</a:t>
            </a:r>
            <a:r>
              <a:rPr lang="zh-CN" altLang="en-US" sz="2600" dirty="0"/>
              <a:t>调用</a:t>
            </a:r>
            <a:r>
              <a:rPr lang="en-US" altLang="zh-CN" sz="2600" dirty="0"/>
              <a:t>B</a:t>
            </a:r>
            <a:r>
              <a:rPr lang="zh-CN" altLang="en-US" sz="2600" dirty="0"/>
              <a:t>的方法</a:t>
            </a:r>
            <a:endParaRPr lang="en-US" altLang="zh-CN" sz="2600" dirty="0"/>
          </a:p>
          <a:p>
            <a:pPr>
              <a:lnSpc>
                <a:spcPct val="120000"/>
              </a:lnSpc>
              <a:spcBef>
                <a:spcPts val="1000"/>
              </a:spcBef>
            </a:pPr>
            <a:r>
              <a:rPr lang="zh-CN" altLang="en-US" sz="2600" dirty="0"/>
              <a:t>实例化、依赖</a:t>
            </a:r>
            <a:endParaRPr lang="en-US" altLang="zh-CN" sz="2600" dirty="0"/>
          </a:p>
        </p:txBody>
      </p:sp>
      <p:pic>
        <p:nvPicPr>
          <p:cNvPr id="9" name="图片 8">
            <a:extLst>
              <a:ext uri="{FF2B5EF4-FFF2-40B4-BE49-F238E27FC236}">
                <a16:creationId xmlns:a16="http://schemas.microsoft.com/office/drawing/2014/main" id="{0024A91E-8919-4B5A-852D-0DBF6C63023A}"/>
              </a:ext>
            </a:extLst>
          </p:cNvPr>
          <p:cNvPicPr>
            <a:picLocks noChangeAspect="1"/>
          </p:cNvPicPr>
          <p:nvPr/>
        </p:nvPicPr>
        <p:blipFill>
          <a:blip r:embed="rId5"/>
          <a:stretch>
            <a:fillRect/>
          </a:stretch>
        </p:blipFill>
        <p:spPr>
          <a:xfrm>
            <a:off x="7561402" y="6604160"/>
            <a:ext cx="5153025" cy="1495425"/>
          </a:xfrm>
          <a:prstGeom prst="rect">
            <a:avLst/>
          </a:prstGeom>
        </p:spPr>
      </p:pic>
      <p:sp>
        <p:nvSpPr>
          <p:cNvPr id="4" name="矩形 3">
            <a:extLst>
              <a:ext uri="{FF2B5EF4-FFF2-40B4-BE49-F238E27FC236}">
                <a16:creationId xmlns:a16="http://schemas.microsoft.com/office/drawing/2014/main" id="{1FFF686B-8CF0-4C8B-923B-E83E81CEF8DC}"/>
              </a:ext>
            </a:extLst>
          </p:cNvPr>
          <p:cNvSpPr/>
          <p:nvPr/>
        </p:nvSpPr>
        <p:spPr>
          <a:xfrm>
            <a:off x="8304756" y="3494762"/>
            <a:ext cx="1903956" cy="491851"/>
          </a:xfrm>
          <a:prstGeom prst="rect">
            <a:avLst/>
          </a:prstGeom>
          <a:noFill/>
          <a:ln w="127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tars c++…">
            <a:extLst>
              <a:ext uri="{FF2B5EF4-FFF2-40B4-BE49-F238E27FC236}">
                <a16:creationId xmlns:a16="http://schemas.microsoft.com/office/drawing/2014/main" id="{01DBA083-B8C3-454E-97DB-BE23DC5DAC4E}"/>
              </a:ext>
            </a:extLst>
          </p:cNvPr>
          <p:cNvSpPr txBox="1">
            <a:spLocks/>
          </p:cNvSpPr>
          <p:nvPr/>
        </p:nvSpPr>
        <p:spPr>
          <a:xfrm>
            <a:off x="4983105" y="3986613"/>
            <a:ext cx="1126585" cy="5958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20000"/>
              </a:lnSpc>
              <a:spcBef>
                <a:spcPts val="1000"/>
              </a:spcBef>
              <a:buNone/>
            </a:pPr>
            <a:r>
              <a:rPr lang="en-US" altLang="zh-CN" sz="2600" dirty="0">
                <a:solidFill>
                  <a:srgbClr val="FF0000"/>
                </a:solidFill>
              </a:rPr>
              <a:t>Before</a:t>
            </a:r>
          </a:p>
        </p:txBody>
      </p:sp>
      <p:sp>
        <p:nvSpPr>
          <p:cNvPr id="12" name="tars c++…">
            <a:extLst>
              <a:ext uri="{FF2B5EF4-FFF2-40B4-BE49-F238E27FC236}">
                <a16:creationId xmlns:a16="http://schemas.microsoft.com/office/drawing/2014/main" id="{B0F3DA60-EDC5-4A12-9C46-D330D8614966}"/>
              </a:ext>
            </a:extLst>
          </p:cNvPr>
          <p:cNvSpPr txBox="1">
            <a:spLocks/>
          </p:cNvSpPr>
          <p:nvPr/>
        </p:nvSpPr>
        <p:spPr>
          <a:xfrm>
            <a:off x="7154425" y="7013233"/>
            <a:ext cx="1126585" cy="5958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20000"/>
              </a:lnSpc>
              <a:spcBef>
                <a:spcPts val="1000"/>
              </a:spcBef>
              <a:buNone/>
            </a:pPr>
            <a:r>
              <a:rPr lang="en-US" altLang="zh-CN" sz="2600" dirty="0">
                <a:solidFill>
                  <a:srgbClr val="FF0000"/>
                </a:solidFill>
              </a:rPr>
              <a:t>IOC</a:t>
            </a:r>
          </a:p>
        </p:txBody>
      </p:sp>
    </p:spTree>
    <p:extLst>
      <p:ext uri="{BB962C8B-B14F-4D97-AF65-F5344CB8AC3E}">
        <p14:creationId xmlns:p14="http://schemas.microsoft.com/office/powerpoint/2010/main" val="29624421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en-US" altLang="zh-CN" dirty="0"/>
              <a:t>IOC </a:t>
            </a:r>
            <a:r>
              <a:rPr lang="zh-CN" altLang="en-US" dirty="0"/>
              <a:t>概念</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ars c++…">
            <a:extLst>
              <a:ext uri="{FF2B5EF4-FFF2-40B4-BE49-F238E27FC236}">
                <a16:creationId xmlns:a16="http://schemas.microsoft.com/office/drawing/2014/main" id="{1A2229CD-893C-4454-91E2-66DFDB0FAA1B}"/>
              </a:ext>
            </a:extLst>
          </p:cNvPr>
          <p:cNvSpPr txBox="1">
            <a:spLocks noGrp="1"/>
          </p:cNvSpPr>
          <p:nvPr>
            <p:ph type="body" idx="1"/>
          </p:nvPr>
        </p:nvSpPr>
        <p:spPr>
          <a:xfrm>
            <a:off x="1626305" y="1621133"/>
            <a:ext cx="10222795" cy="1560217"/>
          </a:xfrm>
          <a:prstGeom prst="rect">
            <a:avLst/>
          </a:prstGeom>
        </p:spPr>
        <p:txBody>
          <a:bodyPr>
            <a:normAutofit lnSpcReduction="10000"/>
          </a:bodyPr>
          <a:lstStyle/>
          <a:p>
            <a:pPr>
              <a:lnSpc>
                <a:spcPct val="120000"/>
              </a:lnSpc>
              <a:spcBef>
                <a:spcPts val="1000"/>
              </a:spcBef>
            </a:pPr>
            <a:r>
              <a:rPr lang="zh-CN" altLang="en-US" dirty="0"/>
              <a:t>依赖注入</a:t>
            </a:r>
            <a:r>
              <a:rPr lang="en-US" altLang="zh-CN" dirty="0"/>
              <a:t>(DI)</a:t>
            </a:r>
            <a:r>
              <a:rPr lang="zh-CN" altLang="en-US" dirty="0"/>
              <a:t>来管理对象的依赖关系</a:t>
            </a:r>
            <a:br>
              <a:rPr lang="en-US" altLang="zh-CN" dirty="0"/>
            </a:br>
            <a:r>
              <a:rPr lang="zh-CN" altLang="en-US" sz="2600" dirty="0"/>
              <a:t>无需自己去获取实现类的实例，这个实例由容器负责注入。</a:t>
            </a:r>
            <a:br>
              <a:rPr lang="en-US" altLang="zh-CN" sz="2600" dirty="0"/>
            </a:br>
            <a:endParaRPr lang="en-US" altLang="zh-CN" sz="2600" dirty="0"/>
          </a:p>
        </p:txBody>
      </p:sp>
      <p:pic>
        <p:nvPicPr>
          <p:cNvPr id="3" name="图片 2">
            <a:extLst>
              <a:ext uri="{FF2B5EF4-FFF2-40B4-BE49-F238E27FC236}">
                <a16:creationId xmlns:a16="http://schemas.microsoft.com/office/drawing/2014/main" id="{968787C8-EFF0-4771-AD84-5D27E15F22DD}"/>
              </a:ext>
            </a:extLst>
          </p:cNvPr>
          <p:cNvPicPr>
            <a:picLocks noChangeAspect="1"/>
          </p:cNvPicPr>
          <p:nvPr/>
        </p:nvPicPr>
        <p:blipFill>
          <a:blip r:embed="rId2"/>
          <a:stretch>
            <a:fillRect/>
          </a:stretch>
        </p:blipFill>
        <p:spPr>
          <a:xfrm>
            <a:off x="4758784" y="5672724"/>
            <a:ext cx="6826052" cy="3809479"/>
          </a:xfrm>
          <a:prstGeom prst="rect">
            <a:avLst/>
          </a:prstGeom>
        </p:spPr>
      </p:pic>
      <p:pic>
        <p:nvPicPr>
          <p:cNvPr id="6" name="图片 5">
            <a:extLst>
              <a:ext uri="{FF2B5EF4-FFF2-40B4-BE49-F238E27FC236}">
                <a16:creationId xmlns:a16="http://schemas.microsoft.com/office/drawing/2014/main" id="{DD12D2DD-96C9-4EEA-BB54-302B13065196}"/>
              </a:ext>
            </a:extLst>
          </p:cNvPr>
          <p:cNvPicPr>
            <a:picLocks noChangeAspect="1"/>
          </p:cNvPicPr>
          <p:nvPr/>
        </p:nvPicPr>
        <p:blipFill>
          <a:blip r:embed="rId3"/>
          <a:stretch>
            <a:fillRect/>
          </a:stretch>
        </p:blipFill>
        <p:spPr>
          <a:xfrm>
            <a:off x="1419964" y="2853324"/>
            <a:ext cx="6172200" cy="2819400"/>
          </a:xfrm>
          <a:prstGeom prst="rect">
            <a:avLst/>
          </a:prstGeom>
        </p:spPr>
      </p:pic>
      <p:sp>
        <p:nvSpPr>
          <p:cNvPr id="7" name="tars c++…">
            <a:extLst>
              <a:ext uri="{FF2B5EF4-FFF2-40B4-BE49-F238E27FC236}">
                <a16:creationId xmlns:a16="http://schemas.microsoft.com/office/drawing/2014/main" id="{4458F821-C824-467D-9D6A-8CA389A4DEAA}"/>
              </a:ext>
            </a:extLst>
          </p:cNvPr>
          <p:cNvSpPr txBox="1">
            <a:spLocks/>
          </p:cNvSpPr>
          <p:nvPr/>
        </p:nvSpPr>
        <p:spPr>
          <a:xfrm>
            <a:off x="1626305" y="4788177"/>
            <a:ext cx="1126585" cy="5958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20000"/>
              </a:lnSpc>
              <a:spcBef>
                <a:spcPts val="1000"/>
              </a:spcBef>
              <a:buNone/>
            </a:pPr>
            <a:r>
              <a:rPr lang="en-US" altLang="zh-CN" sz="2600" dirty="0">
                <a:solidFill>
                  <a:srgbClr val="FF0000"/>
                </a:solidFill>
              </a:rPr>
              <a:t>Before</a:t>
            </a:r>
          </a:p>
        </p:txBody>
      </p:sp>
      <p:sp>
        <p:nvSpPr>
          <p:cNvPr id="8" name="tars c++…">
            <a:extLst>
              <a:ext uri="{FF2B5EF4-FFF2-40B4-BE49-F238E27FC236}">
                <a16:creationId xmlns:a16="http://schemas.microsoft.com/office/drawing/2014/main" id="{0DE716D7-3585-412D-96C9-08064ABEE12E}"/>
              </a:ext>
            </a:extLst>
          </p:cNvPr>
          <p:cNvSpPr txBox="1">
            <a:spLocks/>
          </p:cNvSpPr>
          <p:nvPr/>
        </p:nvSpPr>
        <p:spPr>
          <a:xfrm>
            <a:off x="5375815" y="6178567"/>
            <a:ext cx="1126585" cy="5958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20000"/>
              </a:lnSpc>
              <a:spcBef>
                <a:spcPts val="1000"/>
              </a:spcBef>
              <a:buNone/>
            </a:pPr>
            <a:r>
              <a:rPr lang="en-US" altLang="zh-CN" sz="2600" dirty="0">
                <a:solidFill>
                  <a:srgbClr val="FF0000"/>
                </a:solidFill>
              </a:rPr>
              <a:t>IOC</a:t>
            </a:r>
          </a:p>
        </p:txBody>
      </p:sp>
    </p:spTree>
    <p:extLst>
      <p:ext uri="{BB962C8B-B14F-4D97-AF65-F5344CB8AC3E}">
        <p14:creationId xmlns:p14="http://schemas.microsoft.com/office/powerpoint/2010/main" val="4798775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zh-CN" altLang="en-US" dirty="0"/>
              <a:t>容器</a:t>
            </a:r>
            <a:r>
              <a:rPr lang="en-US" altLang="zh-CN" dirty="0"/>
              <a:t>---</a:t>
            </a:r>
            <a:r>
              <a:rPr lang="zh-CN" altLang="en-US" dirty="0"/>
              <a:t>如何读取</a:t>
            </a:r>
            <a:r>
              <a:rPr lang="en-US" altLang="zh-CN" dirty="0"/>
              <a:t>Bean</a:t>
            </a:r>
            <a:r>
              <a:rPr lang="zh-CN" altLang="en-US" dirty="0"/>
              <a:t>的配置文件？</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ars c++…">
            <a:extLst>
              <a:ext uri="{FF2B5EF4-FFF2-40B4-BE49-F238E27FC236}">
                <a16:creationId xmlns:a16="http://schemas.microsoft.com/office/drawing/2014/main" id="{BC6D25E7-0BA6-4A0A-B842-BC958652FFF4}"/>
              </a:ext>
            </a:extLst>
          </p:cNvPr>
          <p:cNvSpPr txBox="1">
            <a:spLocks noGrp="1"/>
          </p:cNvSpPr>
          <p:nvPr>
            <p:ph type="body" idx="1"/>
          </p:nvPr>
        </p:nvSpPr>
        <p:spPr>
          <a:xfrm>
            <a:off x="788105" y="1348598"/>
            <a:ext cx="11842045" cy="5578295"/>
          </a:xfrm>
          <a:prstGeom prst="rect">
            <a:avLst/>
          </a:prstGeom>
        </p:spPr>
        <p:txBody>
          <a:bodyPr>
            <a:normAutofit/>
          </a:bodyPr>
          <a:lstStyle/>
          <a:p>
            <a:pPr>
              <a:spcBef>
                <a:spcPts val="1200"/>
              </a:spcBef>
            </a:pPr>
            <a:r>
              <a:rPr lang="en-US" altLang="zh-CN" sz="2600" dirty="0"/>
              <a:t>Spring</a:t>
            </a:r>
            <a:r>
              <a:rPr lang="zh-CN" altLang="en-US" sz="2600" dirty="0"/>
              <a:t>使用</a:t>
            </a:r>
            <a:r>
              <a:rPr lang="en-US" altLang="zh-CN" sz="2600" dirty="0"/>
              <a:t>Resource</a:t>
            </a:r>
            <a:r>
              <a:rPr lang="zh-CN" altLang="en-US" sz="2600" dirty="0"/>
              <a:t>装载各种资源：配置文件资源、国际化属性文件资源</a:t>
            </a:r>
            <a:endParaRPr lang="en-US" altLang="zh-CN" sz="2600" dirty="0"/>
          </a:p>
          <a:p>
            <a:pPr>
              <a:spcBef>
                <a:spcPts val="1200"/>
              </a:spcBef>
            </a:pPr>
            <a:r>
              <a:rPr lang="en-US" altLang="zh-CN" sz="2600" dirty="0"/>
              <a:t>Resource </a:t>
            </a:r>
            <a:r>
              <a:rPr lang="zh-CN" altLang="en-US" sz="2600" dirty="0"/>
              <a:t>实现类：</a:t>
            </a:r>
            <a:br>
              <a:rPr lang="en-US" altLang="zh-CN" sz="2600" dirty="0"/>
            </a:br>
            <a:r>
              <a:rPr lang="en-US" altLang="zh-CN" sz="2600" dirty="0" err="1"/>
              <a:t>FileSystemResource</a:t>
            </a:r>
            <a:r>
              <a:rPr lang="en-US" altLang="zh-CN" sz="2600" dirty="0"/>
              <a:t>: </a:t>
            </a:r>
            <a:r>
              <a:rPr lang="zh-CN" altLang="en-US" sz="2600" dirty="0"/>
              <a:t>文件系统绝对路径资源</a:t>
            </a:r>
            <a:br>
              <a:rPr lang="en-US" altLang="zh-CN" sz="2600" dirty="0"/>
            </a:br>
            <a:r>
              <a:rPr lang="en-US" altLang="zh-CN" sz="2600" dirty="0" err="1"/>
              <a:t>ClassPathResource</a:t>
            </a:r>
            <a:r>
              <a:rPr lang="zh-CN" altLang="en-US" sz="2600" dirty="0"/>
              <a:t>：类路径下的资源</a:t>
            </a:r>
            <a:br>
              <a:rPr lang="en-US" altLang="zh-CN" sz="2600" dirty="0"/>
            </a:br>
            <a:r>
              <a:rPr lang="en-US" altLang="zh-CN" sz="2600" dirty="0" err="1"/>
              <a:t>UrlResource</a:t>
            </a:r>
            <a:r>
              <a:rPr lang="zh-CN" altLang="en-US" sz="2600" dirty="0"/>
              <a:t>：用户能够访问</a:t>
            </a:r>
            <a:r>
              <a:rPr lang="en-US" altLang="zh-CN" sz="2600" dirty="0" err="1"/>
              <a:t>Url</a:t>
            </a:r>
            <a:r>
              <a:rPr lang="zh-CN" altLang="en-US" sz="2600" dirty="0"/>
              <a:t>表示的资源</a:t>
            </a:r>
            <a:br>
              <a:rPr lang="en-US" altLang="zh-CN" sz="2600" dirty="0"/>
            </a:br>
            <a:r>
              <a:rPr lang="en-US" altLang="zh-CN" sz="2600" dirty="0" err="1"/>
              <a:t>ServletContextResource</a:t>
            </a:r>
            <a:r>
              <a:rPr lang="zh-CN" altLang="en-US" sz="2600" dirty="0"/>
              <a:t>：相对于</a:t>
            </a:r>
            <a:r>
              <a:rPr lang="en-US" altLang="zh-CN" sz="2600" dirty="0"/>
              <a:t>Web</a:t>
            </a:r>
            <a:r>
              <a:rPr lang="zh-CN" altLang="en-US" sz="2600" dirty="0"/>
              <a:t>应用根目录</a:t>
            </a:r>
            <a:r>
              <a:rPr lang="en-US" altLang="zh-CN" sz="2600" dirty="0"/>
              <a:t>(WEB-INF)</a:t>
            </a:r>
            <a:r>
              <a:rPr lang="zh-CN" altLang="en-US" sz="2600" dirty="0"/>
              <a:t>下的资源</a:t>
            </a:r>
            <a:endParaRPr lang="en-US" altLang="zh-CN" sz="2600" dirty="0"/>
          </a:p>
          <a:p>
            <a:pPr>
              <a:spcBef>
                <a:spcPts val="1200"/>
              </a:spcBef>
            </a:pPr>
            <a:r>
              <a:rPr lang="zh-CN" altLang="en-US" sz="2600" dirty="0"/>
              <a:t>资源加载：</a:t>
            </a:r>
            <a:r>
              <a:rPr lang="en-US" altLang="zh-CN" sz="2600" dirty="0" err="1"/>
              <a:t>ResourceLoader</a:t>
            </a:r>
            <a:r>
              <a:rPr lang="zh-CN" altLang="en-US" sz="2600" dirty="0"/>
              <a:t>仅通过资源地址的特殊标识就可以访问相应资源</a:t>
            </a:r>
            <a:br>
              <a:rPr lang="en-US" altLang="zh-CN" sz="2600" dirty="0"/>
            </a:br>
            <a:r>
              <a:rPr lang="zh-CN" altLang="en-US" sz="2600" dirty="0"/>
              <a:t>资源地址表达式：</a:t>
            </a:r>
            <a:r>
              <a:rPr lang="en-US" altLang="zh-CN" sz="2600" dirty="0" err="1"/>
              <a:t>classpath</a:t>
            </a:r>
            <a:r>
              <a:rPr lang="zh-CN" altLang="en-US" sz="2600" dirty="0"/>
              <a:t>、</a:t>
            </a:r>
            <a:r>
              <a:rPr lang="en-US" altLang="zh-CN" sz="2600" dirty="0"/>
              <a:t> </a:t>
            </a:r>
            <a:r>
              <a:rPr lang="en-US" altLang="zh-CN" sz="2600" dirty="0" err="1"/>
              <a:t>classpath</a:t>
            </a:r>
            <a:r>
              <a:rPr lang="en-US" altLang="zh-CN" sz="2600" dirty="0"/>
              <a:t>*</a:t>
            </a:r>
            <a:r>
              <a:rPr lang="zh-CN" altLang="en-US" sz="2600" dirty="0"/>
              <a:t>、</a:t>
            </a:r>
            <a:r>
              <a:rPr lang="en-US" altLang="zh-CN" sz="2600" dirty="0"/>
              <a:t>file</a:t>
            </a:r>
            <a:r>
              <a:rPr lang="zh-CN" altLang="en-US" sz="2600" dirty="0"/>
              <a:t>、</a:t>
            </a:r>
            <a:r>
              <a:rPr lang="en-US" altLang="zh-CN" sz="2600" dirty="0"/>
              <a:t>http</a:t>
            </a:r>
            <a:r>
              <a:rPr lang="zh-CN" altLang="en-US" sz="2600" dirty="0"/>
              <a:t>、</a:t>
            </a:r>
            <a:r>
              <a:rPr lang="en-US" altLang="zh-CN" sz="2600" dirty="0"/>
              <a:t>ftp</a:t>
            </a:r>
            <a:br>
              <a:rPr lang="en-US" altLang="zh-CN" sz="2600" dirty="0"/>
            </a:br>
            <a:r>
              <a:rPr lang="en-US" altLang="zh-CN" sz="2600" dirty="0"/>
              <a:t>Ant</a:t>
            </a:r>
            <a:r>
              <a:rPr lang="zh-CN" altLang="en-US" sz="2600" dirty="0"/>
              <a:t>风格带通配符的资源地址：</a:t>
            </a:r>
            <a:r>
              <a:rPr lang="en-US" altLang="zh-CN" sz="2600" dirty="0"/>
              <a:t>? </a:t>
            </a:r>
            <a:r>
              <a:rPr lang="zh-CN" altLang="en-US" sz="2600" dirty="0"/>
              <a:t>一个字符、* 任意字符、**多层路径</a:t>
            </a:r>
            <a:endParaRPr lang="en-US" altLang="zh-CN" sz="2600" dirty="0"/>
          </a:p>
        </p:txBody>
      </p:sp>
      <p:pic>
        <p:nvPicPr>
          <p:cNvPr id="2" name="图片 1">
            <a:extLst>
              <a:ext uri="{FF2B5EF4-FFF2-40B4-BE49-F238E27FC236}">
                <a16:creationId xmlns:a16="http://schemas.microsoft.com/office/drawing/2014/main" id="{B7364202-4D93-4760-8BBC-571B968AE790}"/>
              </a:ext>
            </a:extLst>
          </p:cNvPr>
          <p:cNvPicPr>
            <a:picLocks noChangeAspect="1"/>
          </p:cNvPicPr>
          <p:nvPr/>
        </p:nvPicPr>
        <p:blipFill>
          <a:blip r:embed="rId2"/>
          <a:stretch>
            <a:fillRect/>
          </a:stretch>
        </p:blipFill>
        <p:spPr>
          <a:xfrm>
            <a:off x="2063684" y="7014352"/>
            <a:ext cx="8201025" cy="1390650"/>
          </a:xfrm>
          <a:prstGeom prst="rect">
            <a:avLst/>
          </a:prstGeom>
        </p:spPr>
      </p:pic>
      <p:sp>
        <p:nvSpPr>
          <p:cNvPr id="3" name="矩形 2">
            <a:extLst>
              <a:ext uri="{FF2B5EF4-FFF2-40B4-BE49-F238E27FC236}">
                <a16:creationId xmlns:a16="http://schemas.microsoft.com/office/drawing/2014/main" id="{8D35AC4F-D38D-4568-B175-B94A57BA3782}"/>
              </a:ext>
            </a:extLst>
          </p:cNvPr>
          <p:cNvSpPr/>
          <p:nvPr/>
        </p:nvSpPr>
        <p:spPr>
          <a:xfrm>
            <a:off x="7891397" y="6926893"/>
            <a:ext cx="2373312" cy="676406"/>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5355546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zh-CN" altLang="en-US" dirty="0"/>
              <a:t>容器</a:t>
            </a:r>
            <a:r>
              <a:rPr lang="en-US" altLang="zh-CN" dirty="0"/>
              <a:t>--- </a:t>
            </a:r>
            <a:r>
              <a:rPr lang="en-US" altLang="zh-CN" dirty="0" err="1"/>
              <a:t>BeanFactory?ApplicationContext</a:t>
            </a:r>
            <a:r>
              <a:rPr lang="zh-CN" altLang="en-US" dirty="0"/>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ars c++…">
            <a:extLst>
              <a:ext uri="{FF2B5EF4-FFF2-40B4-BE49-F238E27FC236}">
                <a16:creationId xmlns:a16="http://schemas.microsoft.com/office/drawing/2014/main" id="{BC6D25E7-0BA6-4A0A-B842-BC958652FFF4}"/>
              </a:ext>
            </a:extLst>
          </p:cNvPr>
          <p:cNvSpPr txBox="1">
            <a:spLocks noGrp="1"/>
          </p:cNvSpPr>
          <p:nvPr>
            <p:ph type="body" idx="1"/>
          </p:nvPr>
        </p:nvSpPr>
        <p:spPr>
          <a:xfrm>
            <a:off x="0" y="1320936"/>
            <a:ext cx="12725553" cy="5054812"/>
          </a:xfrm>
          <a:prstGeom prst="rect">
            <a:avLst/>
          </a:prstGeom>
        </p:spPr>
        <p:txBody>
          <a:bodyPr>
            <a:normAutofit fontScale="92500" lnSpcReduction="20000"/>
          </a:bodyPr>
          <a:lstStyle/>
          <a:p>
            <a:pPr>
              <a:spcBef>
                <a:spcPts val="1200"/>
              </a:spcBef>
            </a:pPr>
            <a:r>
              <a:rPr lang="en-US" altLang="zh-CN" sz="2600" dirty="0" err="1"/>
              <a:t>BeanFactory</a:t>
            </a:r>
            <a:r>
              <a:rPr lang="en-US" altLang="zh-CN" sz="2600" dirty="0"/>
              <a:t>(IOC</a:t>
            </a:r>
            <a:r>
              <a:rPr lang="zh-CN" altLang="en-US" sz="2600" dirty="0"/>
              <a:t>容器</a:t>
            </a:r>
            <a:r>
              <a:rPr lang="en-US" altLang="zh-CN" sz="2600" dirty="0"/>
              <a:t>)</a:t>
            </a:r>
            <a:r>
              <a:rPr lang="zh-CN" altLang="en-US" sz="2600" dirty="0"/>
              <a:t>：</a:t>
            </a:r>
            <a:r>
              <a:rPr lang="en-US" altLang="zh-CN" sz="2600" dirty="0"/>
              <a:t>Spring</a:t>
            </a:r>
            <a:r>
              <a:rPr lang="zh-CN" altLang="en-US" sz="2600" dirty="0"/>
              <a:t>最核心的接口；类的通用工厂，创建并管理各种类的对象</a:t>
            </a:r>
            <a:br>
              <a:rPr lang="en-US" altLang="zh-CN" sz="2600" dirty="0"/>
            </a:br>
            <a:r>
              <a:rPr lang="zh-CN" altLang="en-US" sz="2600" dirty="0"/>
              <a:t>实现类：</a:t>
            </a:r>
            <a:r>
              <a:rPr lang="en-US" altLang="zh-CN" sz="2600" dirty="0" err="1"/>
              <a:t>XmlBeanDefinitionReader+DefaultListableBeanFactory</a:t>
            </a:r>
            <a:r>
              <a:rPr lang="en-US" altLang="zh-CN" sz="2600" dirty="0"/>
              <a:t>(</a:t>
            </a:r>
            <a:r>
              <a:rPr lang="zh-CN" altLang="en-US" sz="2600" b="1" dirty="0"/>
              <a:t>一般不用</a:t>
            </a:r>
            <a:r>
              <a:rPr lang="en-US" altLang="zh-CN" sz="2600" dirty="0"/>
              <a:t>)</a:t>
            </a:r>
            <a:br>
              <a:rPr lang="en-US" altLang="zh-CN" sz="2600" dirty="0"/>
            </a:br>
            <a:r>
              <a:rPr lang="zh-CN" altLang="en-US" sz="2600" dirty="0"/>
              <a:t>初始化容器时，并未实例化</a:t>
            </a:r>
            <a:r>
              <a:rPr lang="en-US" altLang="zh-CN" sz="2600" dirty="0"/>
              <a:t>Bean</a:t>
            </a:r>
            <a:r>
              <a:rPr lang="zh-CN" altLang="en-US" sz="2600" dirty="0"/>
              <a:t>，直到第一次访问某个</a:t>
            </a:r>
            <a:r>
              <a:rPr lang="en-US" altLang="zh-CN" sz="2600" dirty="0"/>
              <a:t>Bean</a:t>
            </a:r>
            <a:r>
              <a:rPr lang="zh-CN" altLang="en-US" sz="2600" dirty="0"/>
              <a:t>时才实例化目标</a:t>
            </a:r>
            <a:r>
              <a:rPr lang="en-US" altLang="zh-CN" sz="2600" dirty="0"/>
              <a:t>Bean</a:t>
            </a:r>
          </a:p>
          <a:p>
            <a:pPr>
              <a:spcBef>
                <a:spcPts val="1200"/>
              </a:spcBef>
            </a:pPr>
            <a:r>
              <a:rPr lang="en-US" altLang="zh-CN" sz="2600" dirty="0" err="1"/>
              <a:t>ApplicationContext</a:t>
            </a:r>
            <a:r>
              <a:rPr lang="en-US" altLang="zh-CN" sz="2600" dirty="0"/>
              <a:t>(</a:t>
            </a:r>
            <a:r>
              <a:rPr lang="zh-CN" altLang="en-US" sz="2600" dirty="0"/>
              <a:t>应用上下文、</a:t>
            </a:r>
            <a:r>
              <a:rPr lang="en-US" altLang="zh-CN" sz="2600" dirty="0"/>
              <a:t>Spring</a:t>
            </a:r>
            <a:r>
              <a:rPr lang="zh-CN" altLang="en-US" sz="2600" dirty="0"/>
              <a:t>容器</a:t>
            </a:r>
            <a:r>
              <a:rPr lang="en-US" altLang="zh-CN" sz="2600" dirty="0"/>
              <a:t>)</a:t>
            </a:r>
            <a:r>
              <a:rPr lang="zh-CN" altLang="en-US" sz="2600" dirty="0"/>
              <a:t>：继承</a:t>
            </a:r>
            <a:r>
              <a:rPr lang="en-US" altLang="zh-CN" sz="2600" dirty="0" err="1"/>
              <a:t>BeanFactory</a:t>
            </a:r>
            <a:r>
              <a:rPr lang="zh-CN" altLang="en-US" sz="2600" dirty="0"/>
              <a:t>，提供更多面向应用的功能，提供了国际化支持和框架事件体系，更易于创建实际应用</a:t>
            </a:r>
            <a:br>
              <a:rPr lang="en-US" altLang="zh-CN" sz="2600" dirty="0"/>
            </a:br>
            <a:br>
              <a:rPr lang="en-US" altLang="zh-CN" sz="2600" dirty="0"/>
            </a:br>
            <a:r>
              <a:rPr lang="zh-CN" altLang="en-US" sz="2600" dirty="0"/>
              <a:t>扩展功能接口：</a:t>
            </a:r>
            <a:br>
              <a:rPr lang="en-US" altLang="zh-CN" sz="2600" dirty="0"/>
            </a:br>
            <a:r>
              <a:rPr lang="en-US" altLang="zh-CN" sz="2600" dirty="0" err="1"/>
              <a:t>ApplicationEventPublisher</a:t>
            </a:r>
            <a:r>
              <a:rPr lang="zh-CN" altLang="en-US" sz="2600" dirty="0"/>
              <a:t>：容器启动、关闭事件</a:t>
            </a:r>
            <a:br>
              <a:rPr lang="en-US" altLang="zh-CN" sz="2600" dirty="0"/>
            </a:br>
            <a:r>
              <a:rPr lang="en-US" altLang="zh-CN" sz="2600" dirty="0" err="1"/>
              <a:t>MessegeSource</a:t>
            </a:r>
            <a:r>
              <a:rPr lang="zh-CN" altLang="en-US" sz="2600" dirty="0"/>
              <a:t>：提供</a:t>
            </a:r>
            <a:r>
              <a:rPr lang="en-US" altLang="zh-CN" sz="2600" dirty="0"/>
              <a:t>i18n</a:t>
            </a:r>
            <a:r>
              <a:rPr lang="zh-CN" altLang="en-US" sz="2600" dirty="0"/>
              <a:t>国际化消息转换</a:t>
            </a:r>
            <a:br>
              <a:rPr lang="en-US" altLang="zh-CN" sz="2600" dirty="0"/>
            </a:br>
            <a:r>
              <a:rPr lang="en-US" altLang="zh-CN" sz="2600" dirty="0" err="1"/>
              <a:t>ResourcePatternResolver</a:t>
            </a:r>
            <a:r>
              <a:rPr lang="zh-CN" altLang="en-US" sz="2600" dirty="0"/>
              <a:t>：通过带前缀的</a:t>
            </a:r>
            <a:r>
              <a:rPr lang="en-US" altLang="zh-CN" sz="2600" dirty="0"/>
              <a:t>Ant</a:t>
            </a:r>
            <a:r>
              <a:rPr lang="zh-CN" altLang="en-US" sz="2600" dirty="0"/>
              <a:t>风格的资源文件装载</a:t>
            </a:r>
            <a:r>
              <a:rPr lang="en-US" altLang="zh-CN" sz="2600" dirty="0"/>
              <a:t>Spring</a:t>
            </a:r>
            <a:r>
              <a:rPr lang="zh-CN" altLang="en-US" sz="2600" dirty="0"/>
              <a:t>的配置文件</a:t>
            </a:r>
            <a:br>
              <a:rPr lang="en-US" altLang="zh-CN" sz="2600" dirty="0"/>
            </a:br>
            <a:r>
              <a:rPr lang="en-US" altLang="zh-CN" sz="2600" dirty="0" err="1"/>
              <a:t>LifeCycle</a:t>
            </a:r>
            <a:r>
              <a:rPr lang="zh-CN" altLang="en-US" sz="2600" dirty="0"/>
              <a:t>：提供</a:t>
            </a:r>
            <a:r>
              <a:rPr lang="en-US" altLang="zh-CN" sz="2600" dirty="0"/>
              <a:t>start</a:t>
            </a:r>
            <a:r>
              <a:rPr lang="zh-CN" altLang="en-US" sz="2600" dirty="0"/>
              <a:t>、</a:t>
            </a:r>
            <a:r>
              <a:rPr lang="en-US" altLang="zh-CN" sz="2600" dirty="0"/>
              <a:t>stop</a:t>
            </a:r>
            <a:r>
              <a:rPr lang="zh-CN" altLang="en-US" sz="2600" dirty="0"/>
              <a:t>方法，用于控制异步处理</a:t>
            </a:r>
            <a:br>
              <a:rPr lang="en-US" altLang="zh-CN" sz="2600" dirty="0"/>
            </a:br>
            <a:br>
              <a:rPr lang="en-US" altLang="zh-CN" sz="2600" dirty="0"/>
            </a:br>
            <a:r>
              <a:rPr lang="zh-CN" altLang="en-US" sz="2600" dirty="0"/>
              <a:t>实现类： </a:t>
            </a:r>
            <a:r>
              <a:rPr lang="en-US" altLang="zh-CN" sz="2600" dirty="0" err="1"/>
              <a:t>ClassPathXmlApplicationContext</a:t>
            </a:r>
            <a:r>
              <a:rPr lang="zh-CN" altLang="en-US" sz="2600" dirty="0"/>
              <a:t>、</a:t>
            </a:r>
            <a:r>
              <a:rPr lang="en-US" altLang="zh-CN" sz="2600" dirty="0" err="1"/>
              <a:t>FileSystemXmlApplicationContext</a:t>
            </a:r>
            <a:r>
              <a:rPr lang="zh-CN" altLang="en-US" sz="2600" dirty="0"/>
              <a:t>、</a:t>
            </a:r>
            <a:br>
              <a:rPr lang="en-US" altLang="zh-CN" sz="2600" dirty="0"/>
            </a:br>
            <a:r>
              <a:rPr lang="en-US" altLang="zh-CN" sz="2600" dirty="0" err="1"/>
              <a:t>AnnotationConfigApplicationContext</a:t>
            </a:r>
            <a:r>
              <a:rPr lang="zh-CN" altLang="en-US" sz="2600" dirty="0"/>
              <a:t>（基于注解类）、</a:t>
            </a:r>
            <a:r>
              <a:rPr lang="en-US" altLang="zh-CN" sz="2600" dirty="0" err="1"/>
              <a:t>WebApplicationContext</a:t>
            </a:r>
            <a:r>
              <a:rPr lang="zh-CN" altLang="en-US" sz="2600" dirty="0"/>
              <a:t>（针对</a:t>
            </a:r>
            <a:r>
              <a:rPr lang="en-US" altLang="zh-CN" sz="2600" dirty="0"/>
              <a:t>Web</a:t>
            </a:r>
            <a:r>
              <a:rPr lang="zh-CN" altLang="en-US" sz="2600" dirty="0"/>
              <a:t>应用，允许从</a:t>
            </a:r>
            <a:r>
              <a:rPr lang="en-US" altLang="zh-CN" sz="2600" dirty="0"/>
              <a:t>Web</a:t>
            </a:r>
            <a:r>
              <a:rPr lang="zh-CN" altLang="en-US" sz="2600" dirty="0"/>
              <a:t>根目录装载配置文件完成初始化）</a:t>
            </a:r>
            <a:br>
              <a:rPr lang="en-US" altLang="zh-CN" sz="2600" dirty="0"/>
            </a:br>
            <a:r>
              <a:rPr lang="zh-CN" altLang="en-US" sz="2600" dirty="0"/>
              <a:t>初始化应用上下文时，立即实例化所有单实例的</a:t>
            </a:r>
            <a:r>
              <a:rPr lang="en-US" altLang="zh-CN" sz="2600" dirty="0"/>
              <a:t>Bean</a:t>
            </a:r>
          </a:p>
        </p:txBody>
      </p:sp>
      <p:pic>
        <p:nvPicPr>
          <p:cNvPr id="3" name="图片 2">
            <a:extLst>
              <a:ext uri="{FF2B5EF4-FFF2-40B4-BE49-F238E27FC236}">
                <a16:creationId xmlns:a16="http://schemas.microsoft.com/office/drawing/2014/main" id="{664B1077-7104-4B41-830A-76842608288B}"/>
              </a:ext>
            </a:extLst>
          </p:cNvPr>
          <p:cNvPicPr>
            <a:picLocks noChangeAspect="1"/>
          </p:cNvPicPr>
          <p:nvPr/>
        </p:nvPicPr>
        <p:blipFill>
          <a:blip r:embed="rId2"/>
          <a:stretch>
            <a:fillRect/>
          </a:stretch>
        </p:blipFill>
        <p:spPr>
          <a:xfrm>
            <a:off x="531958" y="6375748"/>
            <a:ext cx="7848600" cy="2466975"/>
          </a:xfrm>
          <a:prstGeom prst="rect">
            <a:avLst/>
          </a:prstGeom>
        </p:spPr>
      </p:pic>
      <p:pic>
        <p:nvPicPr>
          <p:cNvPr id="4" name="图片 3">
            <a:extLst>
              <a:ext uri="{FF2B5EF4-FFF2-40B4-BE49-F238E27FC236}">
                <a16:creationId xmlns:a16="http://schemas.microsoft.com/office/drawing/2014/main" id="{4B8F4C51-83AD-4C5F-88BF-F1D08D1CE480}"/>
              </a:ext>
            </a:extLst>
          </p:cNvPr>
          <p:cNvPicPr>
            <a:picLocks noChangeAspect="1"/>
          </p:cNvPicPr>
          <p:nvPr/>
        </p:nvPicPr>
        <p:blipFill>
          <a:blip r:embed="rId3"/>
          <a:stretch>
            <a:fillRect/>
          </a:stretch>
        </p:blipFill>
        <p:spPr>
          <a:xfrm>
            <a:off x="5312856" y="8371751"/>
            <a:ext cx="6686550" cy="962025"/>
          </a:xfrm>
          <a:prstGeom prst="rect">
            <a:avLst/>
          </a:prstGeom>
        </p:spPr>
      </p:pic>
      <p:sp>
        <p:nvSpPr>
          <p:cNvPr id="2" name="矩形 1">
            <a:extLst>
              <a:ext uri="{FF2B5EF4-FFF2-40B4-BE49-F238E27FC236}">
                <a16:creationId xmlns:a16="http://schemas.microsoft.com/office/drawing/2014/main" id="{A14D3E38-8263-4679-BB84-ABE49B19B1E7}"/>
              </a:ext>
            </a:extLst>
          </p:cNvPr>
          <p:cNvSpPr/>
          <p:nvPr/>
        </p:nvSpPr>
        <p:spPr>
          <a:xfrm>
            <a:off x="726510" y="6692422"/>
            <a:ext cx="7478038" cy="1224027"/>
          </a:xfrm>
          <a:prstGeom prst="rect">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矩形 6">
            <a:extLst>
              <a:ext uri="{FF2B5EF4-FFF2-40B4-BE49-F238E27FC236}">
                <a16:creationId xmlns:a16="http://schemas.microsoft.com/office/drawing/2014/main" id="{7D1677B6-6074-4BE3-839D-7C5FFC789563}"/>
              </a:ext>
            </a:extLst>
          </p:cNvPr>
          <p:cNvSpPr/>
          <p:nvPr/>
        </p:nvSpPr>
        <p:spPr>
          <a:xfrm>
            <a:off x="5536504" y="8580329"/>
            <a:ext cx="6462902" cy="3632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1523043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24">
            <a:extLst>
              <a:ext uri="{FF2B5EF4-FFF2-40B4-BE49-F238E27FC236}">
                <a16:creationId xmlns:a16="http://schemas.microsoft.com/office/drawing/2014/main" id="{8B0197E1-410B-4423-A056-32772FA4ED00}"/>
              </a:ext>
            </a:extLst>
          </p:cNvPr>
          <p:cNvSpPr/>
          <p:nvPr/>
        </p:nvSpPr>
        <p:spPr bwMode="auto">
          <a:xfrm>
            <a:off x="1037144" y="600211"/>
            <a:ext cx="11160125" cy="720725"/>
          </a:xfrm>
          <a:prstGeom prst="roundRect">
            <a:avLst/>
          </a:prstGeom>
          <a:solidFill>
            <a:schemeClr val="bg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hangingPunct="1">
              <a:defRPr/>
            </a:pPr>
            <a:r>
              <a:rPr lang="zh-CN" altLang="en-US" dirty="0"/>
              <a:t>容器</a:t>
            </a:r>
            <a:r>
              <a:rPr lang="en-US" altLang="zh-CN" dirty="0"/>
              <a:t>---Bean</a:t>
            </a:r>
            <a:r>
              <a:rPr lang="zh-CN" altLang="en-US" dirty="0"/>
              <a:t>生命周期</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641AC2B9-BC28-4312-A3A5-197D8B306312}"/>
              </a:ext>
            </a:extLst>
          </p:cNvPr>
          <p:cNvPicPr>
            <a:picLocks noChangeAspect="1"/>
          </p:cNvPicPr>
          <p:nvPr/>
        </p:nvPicPr>
        <p:blipFill>
          <a:blip r:embed="rId2"/>
          <a:stretch>
            <a:fillRect/>
          </a:stretch>
        </p:blipFill>
        <p:spPr>
          <a:xfrm>
            <a:off x="3072347" y="1939886"/>
            <a:ext cx="6413154" cy="7622094"/>
          </a:xfrm>
          <a:prstGeom prst="rect">
            <a:avLst/>
          </a:prstGeom>
        </p:spPr>
      </p:pic>
      <p:sp>
        <p:nvSpPr>
          <p:cNvPr id="3" name="矩形 2">
            <a:extLst>
              <a:ext uri="{FF2B5EF4-FFF2-40B4-BE49-F238E27FC236}">
                <a16:creationId xmlns:a16="http://schemas.microsoft.com/office/drawing/2014/main" id="{96B9E055-CD82-40AB-A7CA-A5F2D0173955}"/>
              </a:ext>
            </a:extLst>
          </p:cNvPr>
          <p:cNvSpPr/>
          <p:nvPr/>
        </p:nvSpPr>
        <p:spPr>
          <a:xfrm>
            <a:off x="6488489" y="3777684"/>
            <a:ext cx="2439494" cy="576197"/>
          </a:xfrm>
          <a:prstGeom prst="rect">
            <a:avLst/>
          </a:prstGeom>
          <a:noFill/>
          <a:ln w="381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矩形 7">
            <a:extLst>
              <a:ext uri="{FF2B5EF4-FFF2-40B4-BE49-F238E27FC236}">
                <a16:creationId xmlns:a16="http://schemas.microsoft.com/office/drawing/2014/main" id="{29EBC960-BB00-48E5-99F5-0DE7D5630B9A}"/>
              </a:ext>
            </a:extLst>
          </p:cNvPr>
          <p:cNvSpPr/>
          <p:nvPr/>
        </p:nvSpPr>
        <p:spPr>
          <a:xfrm>
            <a:off x="6488489" y="4637437"/>
            <a:ext cx="2329841" cy="441146"/>
          </a:xfrm>
          <a:prstGeom prst="rect">
            <a:avLst/>
          </a:prstGeom>
          <a:noFill/>
          <a:ln w="381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 name="矩形 10">
            <a:extLst>
              <a:ext uri="{FF2B5EF4-FFF2-40B4-BE49-F238E27FC236}">
                <a16:creationId xmlns:a16="http://schemas.microsoft.com/office/drawing/2014/main" id="{E6785EA4-BFDB-4E41-B2CD-C2BEFD743C58}"/>
              </a:ext>
            </a:extLst>
          </p:cNvPr>
          <p:cNvSpPr/>
          <p:nvPr/>
        </p:nvSpPr>
        <p:spPr>
          <a:xfrm>
            <a:off x="6275546" y="8302227"/>
            <a:ext cx="2329841" cy="766615"/>
          </a:xfrm>
          <a:prstGeom prst="rect">
            <a:avLst/>
          </a:prstGeom>
          <a:noFill/>
          <a:ln w="381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 name="矩形 3">
            <a:extLst>
              <a:ext uri="{FF2B5EF4-FFF2-40B4-BE49-F238E27FC236}">
                <a16:creationId xmlns:a16="http://schemas.microsoft.com/office/drawing/2014/main" id="{C2FAD3A9-4707-4A79-A418-59DCAD55538C}"/>
              </a:ext>
            </a:extLst>
          </p:cNvPr>
          <p:cNvSpPr/>
          <p:nvPr/>
        </p:nvSpPr>
        <p:spPr>
          <a:xfrm>
            <a:off x="497758" y="1446007"/>
            <a:ext cx="6303875" cy="461665"/>
          </a:xfrm>
          <a:prstGeom prst="rect">
            <a:avLst/>
          </a:prstGeom>
        </p:spPr>
        <p:txBody>
          <a:bodyPr wrap="square">
            <a:spAutoFit/>
          </a:bodyPr>
          <a:lstStyle/>
          <a:p>
            <a:r>
              <a:rPr lang="en-US" altLang="zh-CN" dirty="0" err="1"/>
              <a:t>ApplicationContext</a:t>
            </a:r>
            <a:r>
              <a:rPr lang="zh-CN" altLang="en-US" dirty="0"/>
              <a:t>管理</a:t>
            </a:r>
            <a:r>
              <a:rPr lang="en-US" altLang="zh-CN" dirty="0"/>
              <a:t>Bean</a:t>
            </a:r>
            <a:r>
              <a:rPr lang="zh-CN" altLang="en-US" dirty="0"/>
              <a:t>的生命周期</a:t>
            </a:r>
          </a:p>
        </p:txBody>
      </p:sp>
      <p:sp>
        <p:nvSpPr>
          <p:cNvPr id="9" name="矩形 8">
            <a:extLst>
              <a:ext uri="{FF2B5EF4-FFF2-40B4-BE49-F238E27FC236}">
                <a16:creationId xmlns:a16="http://schemas.microsoft.com/office/drawing/2014/main" id="{BB435471-7750-4B08-8875-27273B162C75}"/>
              </a:ext>
            </a:extLst>
          </p:cNvPr>
          <p:cNvSpPr/>
          <p:nvPr/>
        </p:nvSpPr>
        <p:spPr>
          <a:xfrm>
            <a:off x="3356772" y="4502386"/>
            <a:ext cx="2439494" cy="576197"/>
          </a:xfrm>
          <a:prstGeom prst="rect">
            <a:avLst/>
          </a:prstGeom>
          <a:noFill/>
          <a:ln w="38100" cap="flat">
            <a:solidFill>
              <a:srgbClr val="7030A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矩形 12">
            <a:extLst>
              <a:ext uri="{FF2B5EF4-FFF2-40B4-BE49-F238E27FC236}">
                <a16:creationId xmlns:a16="http://schemas.microsoft.com/office/drawing/2014/main" id="{C47BD107-E215-46C1-9CCF-15BD41235D2A}"/>
              </a:ext>
            </a:extLst>
          </p:cNvPr>
          <p:cNvSpPr/>
          <p:nvPr/>
        </p:nvSpPr>
        <p:spPr>
          <a:xfrm>
            <a:off x="3356772" y="6744084"/>
            <a:ext cx="2439494" cy="576197"/>
          </a:xfrm>
          <a:prstGeom prst="rect">
            <a:avLst/>
          </a:prstGeom>
          <a:noFill/>
          <a:ln w="38100" cap="flat">
            <a:solidFill>
              <a:srgbClr val="7030A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6898029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1" grpId="0" animBg="1"/>
      <p:bldP spid="9" grpId="0" animBg="1"/>
      <p:bldP spid="13" grpId="0" animBg="1"/>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2539</TotalTime>
  <Words>1031</Words>
  <Application>Microsoft Office PowerPoint</Application>
  <PresentationFormat>自定义</PresentationFormat>
  <Paragraphs>127</Paragraphs>
  <Slides>23</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Helvetica Light</vt:lpstr>
      <vt:lpstr>Helvetica Neue</vt:lpstr>
      <vt:lpstr>Helvetica Neue Light</vt:lpstr>
      <vt:lpstr>Helvetica Neue Medium</vt:lpstr>
      <vt:lpstr>Helvetica Neue Thin</vt:lpstr>
      <vt:lpstr>宋体</vt:lpstr>
      <vt:lpstr>微软雅黑</vt:lpstr>
      <vt:lpstr>Arial</vt:lpstr>
      <vt:lpstr>Calibri</vt:lpstr>
      <vt:lpstr>Times New Roman</vt:lpstr>
      <vt:lpstr>White</vt:lpstr>
      <vt:lpstr>Spring 讲解</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Sunlans-falcon工作汇报</dc:title>
  <cp:lastModifiedBy>dasheng</cp:lastModifiedBy>
  <cp:revision>935</cp:revision>
  <dcterms:modified xsi:type="dcterms:W3CDTF">2018-11-21T01:55:01Z</dcterms:modified>
</cp:coreProperties>
</file>