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61" r:id="rId2"/>
    <p:sldId id="289" r:id="rId3"/>
    <p:sldId id="292" r:id="rId4"/>
    <p:sldId id="294" r:id="rId5"/>
    <p:sldId id="295" r:id="rId6"/>
    <p:sldId id="293" r:id="rId7"/>
    <p:sldId id="283" r:id="rId8"/>
    <p:sldId id="280" r:id="rId9"/>
    <p:sldId id="296" r:id="rId10"/>
    <p:sldId id="284" r:id="rId11"/>
    <p:sldId id="275" r:id="rId12"/>
    <p:sldId id="297" r:id="rId13"/>
    <p:sldId id="272" r:id="rId14"/>
    <p:sldId id="273" r:id="rId15"/>
    <p:sldId id="29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5CB"/>
    <a:srgbClr val="75CBFA"/>
    <a:srgbClr val="519AF5"/>
    <a:srgbClr val="009F3B"/>
    <a:srgbClr val="F8931F"/>
    <a:srgbClr val="0D4290"/>
    <a:srgbClr val="0A4D9A"/>
    <a:srgbClr val="076CB0"/>
    <a:srgbClr val="0679B8"/>
    <a:srgbClr val="0A4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 autoAdjust="0"/>
    <p:restoredTop sz="90631" autoAdjust="0"/>
  </p:normalViewPr>
  <p:slideViewPr>
    <p:cSldViewPr snapToGrid="0" showGuides="1">
      <p:cViewPr varScale="1">
        <p:scale>
          <a:sx n="67" d="100"/>
          <a:sy n="67" d="100"/>
        </p:scale>
        <p:origin x="8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2B93-D878-4220-82A0-3D8A37C64810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396F-7CC6-42E5-83BE-72592AAF9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90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在这里就要确定几个产品，然后后面的产品思维就对着这几个产品来讲，利用自己已掌握的知识解决问题，和写论文是一个道理。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15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思维一个产品，就是在锻炼一个人思维的连贯性和完整性。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5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/>
              <a:t>明确你这个软件想达到什么目的，锻炼洞察力，简单来说可以是眼力见儿，领导没水了要倒水，再比如说我去审批文化驿站的活动，团委的工作是学生工作要丰富好看，但是我们呢社团精力有限，所以我准备了两套方案，一套能保证有活动但是效果不一定那么好，一套保证效果尽可能的好但是社团就会耗费一些精力。由团委老师进行选择，一向老师体现我们的认真，二我们有机会减轻负担（因为说白了，只要活动，团委就能满足，这就是抓住了团委的需求，好不好他不管，只要有活动就行。）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11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482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举例：拉勾网收公司入驻费，超市收取厂家位置费，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597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多媒体广告：轮播图</a:t>
            </a:r>
            <a:r>
              <a:rPr lang="en-US" altLang="zh-CN" baseline="0" dirty="0" smtClean="0"/>
              <a:t>	</a:t>
            </a:r>
            <a:r>
              <a:rPr lang="zh-CN" altLang="en-US" dirty="0" smtClean="0"/>
              <a:t>搜索广告：竞价广告，联盟广告</a:t>
            </a:r>
            <a:r>
              <a:rPr lang="en-US" altLang="zh-CN" dirty="0" smtClean="0"/>
              <a:t>	</a:t>
            </a:r>
            <a:r>
              <a:rPr lang="zh-CN" altLang="en-US" dirty="0" smtClean="0"/>
              <a:t>虚拟币，道具：皮肤、</a:t>
            </a:r>
            <a:r>
              <a:rPr lang="en-US" altLang="zh-CN" dirty="0" smtClean="0"/>
              <a:t>Q</a:t>
            </a:r>
            <a:r>
              <a:rPr lang="zh-CN" altLang="en-US" dirty="0" smtClean="0"/>
              <a:t>币</a:t>
            </a:r>
            <a:r>
              <a:rPr lang="en-US" altLang="zh-CN" dirty="0" smtClean="0"/>
              <a:t>	</a:t>
            </a:r>
            <a:r>
              <a:rPr lang="zh-CN" altLang="en-US" smtClean="0"/>
              <a:t>数据：易观智库，音乐下载，百度文库。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17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20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5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76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B3F455-7AC8-4AD4-9CF7-1569801F24EF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B4A6B-5880-4940-9CC4-EF9951EF9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26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6337300" y="6634262"/>
            <a:ext cx="584517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5958117" y="6490738"/>
            <a:ext cx="268343" cy="287047"/>
            <a:chOff x="1508125" y="1420813"/>
            <a:chExt cx="2232025" cy="2387600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1508125" y="1420813"/>
              <a:ext cx="2232025" cy="2387600"/>
            </a:xfrm>
            <a:custGeom>
              <a:avLst/>
              <a:gdLst>
                <a:gd name="T0" fmla="*/ 741 w 741"/>
                <a:gd name="T1" fmla="*/ 370 h 793"/>
                <a:gd name="T2" fmla="*/ 370 w 741"/>
                <a:gd name="T3" fmla="*/ 0 h 793"/>
                <a:gd name="T4" fmla="*/ 0 w 741"/>
                <a:gd name="T5" fmla="*/ 370 h 793"/>
                <a:gd name="T6" fmla="*/ 223 w 741"/>
                <a:gd name="T7" fmla="*/ 711 h 793"/>
                <a:gd name="T8" fmla="*/ 370 w 741"/>
                <a:gd name="T9" fmla="*/ 793 h 793"/>
                <a:gd name="T10" fmla="*/ 511 w 741"/>
                <a:gd name="T11" fmla="*/ 713 h 793"/>
                <a:gd name="T12" fmla="*/ 741 w 741"/>
                <a:gd name="T13" fmla="*/ 37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1" h="793">
                  <a:moveTo>
                    <a:pt x="741" y="370"/>
                  </a:moveTo>
                  <a:cubicBezTo>
                    <a:pt x="741" y="166"/>
                    <a:pt x="575" y="0"/>
                    <a:pt x="370" y="0"/>
                  </a:cubicBezTo>
                  <a:cubicBezTo>
                    <a:pt x="165" y="0"/>
                    <a:pt x="0" y="166"/>
                    <a:pt x="0" y="370"/>
                  </a:cubicBezTo>
                  <a:cubicBezTo>
                    <a:pt x="0" y="523"/>
                    <a:pt x="97" y="643"/>
                    <a:pt x="223" y="711"/>
                  </a:cubicBezTo>
                  <a:cubicBezTo>
                    <a:pt x="264" y="733"/>
                    <a:pt x="370" y="793"/>
                    <a:pt x="370" y="793"/>
                  </a:cubicBezTo>
                  <a:cubicBezTo>
                    <a:pt x="370" y="793"/>
                    <a:pt x="468" y="737"/>
                    <a:pt x="511" y="713"/>
                  </a:cubicBezTo>
                  <a:cubicBezTo>
                    <a:pt x="639" y="643"/>
                    <a:pt x="741" y="525"/>
                    <a:pt x="741" y="370"/>
                  </a:cubicBezTo>
                  <a:close/>
                </a:path>
              </a:pathLst>
            </a:custGeom>
            <a:solidFill>
              <a:srgbClr val="1E78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2081213" y="1971676"/>
              <a:ext cx="1144588" cy="1095375"/>
            </a:xfrm>
            <a:custGeom>
              <a:avLst/>
              <a:gdLst>
                <a:gd name="T0" fmla="*/ 378 w 380"/>
                <a:gd name="T1" fmla="*/ 357 h 364"/>
                <a:gd name="T2" fmla="*/ 355 w 380"/>
                <a:gd name="T3" fmla="*/ 263 h 364"/>
                <a:gd name="T4" fmla="*/ 355 w 380"/>
                <a:gd name="T5" fmla="*/ 91 h 364"/>
                <a:gd name="T6" fmla="*/ 264 w 380"/>
                <a:gd name="T7" fmla="*/ 0 h 364"/>
                <a:gd name="T8" fmla="*/ 91 w 380"/>
                <a:gd name="T9" fmla="*/ 0 h 364"/>
                <a:gd name="T10" fmla="*/ 0 w 380"/>
                <a:gd name="T11" fmla="*/ 91 h 364"/>
                <a:gd name="T12" fmla="*/ 0 w 380"/>
                <a:gd name="T13" fmla="*/ 263 h 364"/>
                <a:gd name="T14" fmla="*/ 91 w 380"/>
                <a:gd name="T15" fmla="*/ 354 h 364"/>
                <a:gd name="T16" fmla="*/ 264 w 380"/>
                <a:gd name="T17" fmla="*/ 354 h 364"/>
                <a:gd name="T18" fmla="*/ 375 w 380"/>
                <a:gd name="T19" fmla="*/ 362 h 364"/>
                <a:gd name="T20" fmla="*/ 378 w 380"/>
                <a:gd name="T21" fmla="*/ 357 h 364"/>
                <a:gd name="T22" fmla="*/ 141 w 380"/>
                <a:gd name="T23" fmla="*/ 198 h 364"/>
                <a:gd name="T24" fmla="*/ 115 w 380"/>
                <a:gd name="T25" fmla="*/ 224 h 364"/>
                <a:gd name="T26" fmla="*/ 88 w 380"/>
                <a:gd name="T27" fmla="*/ 198 h 364"/>
                <a:gd name="T28" fmla="*/ 88 w 380"/>
                <a:gd name="T29" fmla="*/ 151 h 364"/>
                <a:gd name="T30" fmla="*/ 115 w 380"/>
                <a:gd name="T31" fmla="*/ 124 h 364"/>
                <a:gd name="T32" fmla="*/ 141 w 380"/>
                <a:gd name="T33" fmla="*/ 151 h 364"/>
                <a:gd name="T34" fmla="*/ 141 w 380"/>
                <a:gd name="T35" fmla="*/ 198 h 364"/>
                <a:gd name="T36" fmla="*/ 265 w 380"/>
                <a:gd name="T37" fmla="*/ 198 h 364"/>
                <a:gd name="T38" fmla="*/ 239 w 380"/>
                <a:gd name="T39" fmla="*/ 224 h 364"/>
                <a:gd name="T40" fmla="*/ 212 w 380"/>
                <a:gd name="T41" fmla="*/ 198 h 364"/>
                <a:gd name="T42" fmla="*/ 212 w 380"/>
                <a:gd name="T43" fmla="*/ 151 h 364"/>
                <a:gd name="T44" fmla="*/ 239 w 380"/>
                <a:gd name="T45" fmla="*/ 124 h 364"/>
                <a:gd name="T46" fmla="*/ 265 w 380"/>
                <a:gd name="T47" fmla="*/ 151 h 364"/>
                <a:gd name="T48" fmla="*/ 265 w 380"/>
                <a:gd name="T49" fmla="*/ 19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0" h="364">
                  <a:moveTo>
                    <a:pt x="378" y="357"/>
                  </a:moveTo>
                  <a:cubicBezTo>
                    <a:pt x="365" y="337"/>
                    <a:pt x="355" y="289"/>
                    <a:pt x="355" y="263"/>
                  </a:cubicBezTo>
                  <a:cubicBezTo>
                    <a:pt x="355" y="91"/>
                    <a:pt x="355" y="91"/>
                    <a:pt x="355" y="91"/>
                  </a:cubicBezTo>
                  <a:cubicBezTo>
                    <a:pt x="355" y="41"/>
                    <a:pt x="314" y="0"/>
                    <a:pt x="26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41" y="0"/>
                    <a:pt x="0" y="41"/>
                    <a:pt x="0" y="91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313"/>
                    <a:pt x="41" y="354"/>
                    <a:pt x="91" y="354"/>
                  </a:cubicBezTo>
                  <a:cubicBezTo>
                    <a:pt x="264" y="354"/>
                    <a:pt x="264" y="354"/>
                    <a:pt x="264" y="354"/>
                  </a:cubicBezTo>
                  <a:cubicBezTo>
                    <a:pt x="284" y="354"/>
                    <a:pt x="357" y="352"/>
                    <a:pt x="375" y="362"/>
                  </a:cubicBezTo>
                  <a:cubicBezTo>
                    <a:pt x="377" y="364"/>
                    <a:pt x="380" y="361"/>
                    <a:pt x="378" y="357"/>
                  </a:cubicBezTo>
                  <a:close/>
                  <a:moveTo>
                    <a:pt x="141" y="198"/>
                  </a:moveTo>
                  <a:cubicBezTo>
                    <a:pt x="141" y="213"/>
                    <a:pt x="129" y="224"/>
                    <a:pt x="115" y="224"/>
                  </a:cubicBezTo>
                  <a:cubicBezTo>
                    <a:pt x="100" y="224"/>
                    <a:pt x="88" y="213"/>
                    <a:pt x="88" y="198"/>
                  </a:cubicBezTo>
                  <a:cubicBezTo>
                    <a:pt x="88" y="151"/>
                    <a:pt x="88" y="151"/>
                    <a:pt x="88" y="151"/>
                  </a:cubicBezTo>
                  <a:cubicBezTo>
                    <a:pt x="88" y="136"/>
                    <a:pt x="100" y="124"/>
                    <a:pt x="115" y="124"/>
                  </a:cubicBezTo>
                  <a:cubicBezTo>
                    <a:pt x="129" y="124"/>
                    <a:pt x="141" y="136"/>
                    <a:pt x="141" y="151"/>
                  </a:cubicBezTo>
                  <a:lnTo>
                    <a:pt x="141" y="198"/>
                  </a:lnTo>
                  <a:close/>
                  <a:moveTo>
                    <a:pt x="265" y="198"/>
                  </a:moveTo>
                  <a:cubicBezTo>
                    <a:pt x="265" y="213"/>
                    <a:pt x="253" y="224"/>
                    <a:pt x="239" y="224"/>
                  </a:cubicBezTo>
                  <a:cubicBezTo>
                    <a:pt x="224" y="224"/>
                    <a:pt x="212" y="213"/>
                    <a:pt x="212" y="198"/>
                  </a:cubicBezTo>
                  <a:cubicBezTo>
                    <a:pt x="212" y="151"/>
                    <a:pt x="212" y="151"/>
                    <a:pt x="212" y="151"/>
                  </a:cubicBezTo>
                  <a:cubicBezTo>
                    <a:pt x="212" y="136"/>
                    <a:pt x="224" y="124"/>
                    <a:pt x="239" y="124"/>
                  </a:cubicBezTo>
                  <a:cubicBezTo>
                    <a:pt x="253" y="124"/>
                    <a:pt x="265" y="136"/>
                    <a:pt x="265" y="151"/>
                  </a:cubicBezTo>
                  <a:lnTo>
                    <a:pt x="265" y="198"/>
                  </a:lnTo>
                  <a:close/>
                </a:path>
              </a:pathLst>
            </a:cu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6" name="直接连接符 5"/>
          <p:cNvCxnSpPr/>
          <p:nvPr userDrawn="1"/>
        </p:nvCxnSpPr>
        <p:spPr>
          <a:xfrm>
            <a:off x="0" y="6634262"/>
            <a:ext cx="581025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>
            <a:off x="5080340" y="808096"/>
            <a:ext cx="2031325" cy="8370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1E78E8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关于陌陌</a:t>
            </a:r>
            <a:endParaRPr lang="zh-CN" altLang="en-US" sz="3600" dirty="0">
              <a:solidFill>
                <a:srgbClr val="1E78E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5653708" y="163716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里程碑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8419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680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45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7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4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8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1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DB7C-2D6B-4C00-98DC-0DA6EC76AE3B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3DB7C-2D6B-4C00-98DC-0DA6EC76AE3B}" type="datetimeFigureOut">
              <a:rPr lang="zh-CN" altLang="en-US" smtClean="0"/>
              <a:t>2017/4/23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07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&#30693;&#20046;.png" TargetMode="External"/><Relationship Id="rId7" Type="http://schemas.openxmlformats.org/officeDocument/2006/relationships/hyperlink" Target="&#30007;&#31070;&#34915;&#27249;.v1.0(1).xmin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hyperlink" Target="&#32593;&#26131;&#20113;&#38899;&#20048;.png" TargetMode="Externa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648" y="0"/>
            <a:ext cx="12191999" cy="6865637"/>
          </a:xfrm>
          <a:prstGeom prst="rect">
            <a:avLst/>
          </a:prstGeom>
          <a:solidFill>
            <a:srgbClr val="1E7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93378" y="338339"/>
            <a:ext cx="164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.黑体-日本语" panose="03000509000000000000" pitchFamily="65" charset="-122"/>
                <a:ea typeface=".黑体-日本语" panose="03000509000000000000" pitchFamily="65" charset="-122"/>
                <a:cs typeface=".黑体-日本语" panose="03000509000000000000" pitchFamily="65" charset="-122"/>
              </a:rPr>
              <a:t>创趣</a:t>
            </a:r>
            <a:r>
              <a:rPr lang="en-US" altLang="zh-CN" sz="2800" dirty="0" smtClean="0">
                <a:solidFill>
                  <a:schemeClr val="bg1"/>
                </a:solidFill>
                <a:latin typeface=".黑体-日本语" panose="03000509000000000000" pitchFamily="65" charset="-122"/>
                <a:ea typeface=".黑体-日本语" panose="03000509000000000000" pitchFamily="65" charset="-122"/>
                <a:cs typeface=".黑体-日本语" panose="03000509000000000000" pitchFamily="65" charset="-122"/>
              </a:rPr>
              <a:t>PTP</a:t>
            </a:r>
            <a:endParaRPr lang="zh-CN" altLang="en-US" sz="2800" dirty="0">
              <a:solidFill>
                <a:schemeClr val="bg1"/>
              </a:solidFill>
              <a:latin typeface=".黑体-日本语" panose="03000509000000000000" pitchFamily="65" charset="-122"/>
              <a:ea typeface=".黑体-日本语" panose="03000509000000000000" pitchFamily="65" charset="-122"/>
              <a:cs typeface=".黑体-日本语" panose="03000509000000000000" pitchFamily="65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3378" y="2159945"/>
            <a:ext cx="86228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互联网 </a:t>
            </a:r>
            <a:r>
              <a:rPr lang="en-US" altLang="zh-CN" sz="48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+ </a:t>
            </a:r>
            <a:r>
              <a:rPr lang="zh-CN" altLang="en-US" sz="48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脑</a:t>
            </a:r>
            <a:r>
              <a:rPr lang="zh-CN" altLang="en-US" sz="48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洞</a:t>
            </a:r>
            <a:r>
              <a:rPr lang="zh-CN" altLang="en-US" sz="48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引导  </a:t>
            </a:r>
            <a:r>
              <a:rPr lang="en-US" altLang="zh-CN" sz="48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=  </a:t>
            </a:r>
            <a:r>
              <a:rPr lang="zh-CN" altLang="en-US" sz="48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开拓思维</a:t>
            </a:r>
            <a:endParaRPr lang="zh-CN" altLang="en-US" sz="48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93378" y="3432818"/>
            <a:ext cx="3572900" cy="514350"/>
            <a:chOff x="988450" y="3821328"/>
            <a:chExt cx="3572900" cy="514350"/>
          </a:xfrm>
        </p:grpSpPr>
        <p:sp>
          <p:nvSpPr>
            <p:cNvPr id="13" name="矩形 12"/>
            <p:cNvSpPr/>
            <p:nvPr/>
          </p:nvSpPr>
          <p:spPr>
            <a:xfrm>
              <a:off x="988450" y="3821328"/>
              <a:ext cx="1816206" cy="5143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960125" y="3821328"/>
              <a:ext cx="1601225" cy="51435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04163" y="3893837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1E78E8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演讲人：</a:t>
              </a:r>
              <a:r>
                <a:rPr lang="zh-CN" altLang="en-US" dirty="0">
                  <a:solidFill>
                    <a:srgbClr val="1E78E8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魏泽毅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155443" y="3893837"/>
              <a:ext cx="1231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2016/4/23</a:t>
              </a:r>
              <a:endParaRPr lang="zh-CN" altLang="en-US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20" name="陌陌宣传片音频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2084387" y="556759"/>
            <a:ext cx="609600" cy="6096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24" r="73469" b="43404"/>
          <a:stretch/>
        </p:blipFill>
        <p:spPr>
          <a:xfrm>
            <a:off x="10417580" y="71567"/>
            <a:ext cx="1617307" cy="970384"/>
          </a:xfrm>
          <a:prstGeom prst="rect">
            <a:avLst/>
          </a:prstGeom>
        </p:spPr>
      </p:pic>
      <p:cxnSp>
        <p:nvCxnSpPr>
          <p:cNvPr id="24" name="直接连接符 23"/>
          <p:cNvCxnSpPr/>
          <p:nvPr/>
        </p:nvCxnSpPr>
        <p:spPr>
          <a:xfrm flipV="1">
            <a:off x="0" y="6634261"/>
            <a:ext cx="5063319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055893" y="6634261"/>
            <a:ext cx="5126581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125135" y="6464984"/>
            <a:ext cx="18689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You need a Idea!</a:t>
            </a:r>
            <a:endParaRPr lang="zh-CN" altLang="en-US" sz="12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0576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2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  <p:bldLst>
      <p:bldP spid="11" grpId="0"/>
      <p:bldP spid="16" grpId="0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8884" y="2871787"/>
            <a:ext cx="20313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1E78E8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商业模式</a:t>
            </a:r>
            <a:endParaRPr lang="zh-CN" altLang="en-US" sz="3600" dirty="0">
              <a:solidFill>
                <a:srgbClr val="1E78E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861300" y="1657354"/>
            <a:ext cx="3694969" cy="3494564"/>
            <a:chOff x="6845300" y="1657354"/>
            <a:chExt cx="3694969" cy="349456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5300" y="1657354"/>
              <a:ext cx="3694969" cy="349456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7168300" y="2814412"/>
              <a:ext cx="3044423" cy="744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dirty="0">
                  <a:solidFill>
                    <a:srgbClr val="90CCF4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business model</a:t>
              </a:r>
              <a:endParaRPr lang="zh-CN" altLang="en-US" sz="3200" dirty="0">
                <a:solidFill>
                  <a:srgbClr val="90CCF4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16" name="直接连接符 15"/>
          <p:cNvCxnSpPr>
            <a:stCxn id="5" idx="3"/>
            <a:endCxn id="7" idx="1"/>
          </p:cNvCxnSpPr>
          <p:nvPr/>
        </p:nvCxnSpPr>
        <p:spPr>
          <a:xfrm>
            <a:off x="3560209" y="3333452"/>
            <a:ext cx="4301091" cy="7118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1709400" y="3404635"/>
            <a:ext cx="4826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0" y="3404635"/>
            <a:ext cx="4826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0" y="6634261"/>
            <a:ext cx="5063319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055893" y="6634261"/>
            <a:ext cx="5126581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125135" y="6464984"/>
            <a:ext cx="18689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You need a Idea!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67" y="3099106"/>
            <a:ext cx="584966" cy="58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0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542002" y="808096"/>
            <a:ext cx="1107996" cy="826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1E78E8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智行</a:t>
            </a:r>
            <a:endParaRPr lang="zh-CN" altLang="en-US" sz="3600" dirty="0">
              <a:solidFill>
                <a:srgbClr val="1E78E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11170" y="167990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智慧你的旅行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87099" y="204825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订票相关直接收入</a:t>
            </a:r>
          </a:p>
        </p:txBody>
      </p:sp>
      <p:sp>
        <p:nvSpPr>
          <p:cNvPr id="11" name="矩形 10"/>
          <p:cNvSpPr/>
          <p:nvPr/>
        </p:nvSpPr>
        <p:spPr>
          <a:xfrm>
            <a:off x="1687099" y="2422569"/>
            <a:ext cx="79320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抢票保障金、交通意外险、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VIP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高速通道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元、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VIP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极速通道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30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元、至尊光速抢票通道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66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元、加速包（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元，最多可充值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200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个，分享给好友可随机获取加速包）、送票上门的快递费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798145" y="3224985"/>
            <a:ext cx="773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634077" y="353061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旅行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服务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34077" y="3904935"/>
            <a:ext cx="7932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酒店预订、专车火车站接送、自驾租车、景点门票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1745123" y="4293005"/>
            <a:ext cx="773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0" y="6634261"/>
            <a:ext cx="5063319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055893" y="6634261"/>
            <a:ext cx="5126581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125135" y="6464984"/>
            <a:ext cx="18689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You need a Idea!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34077" y="466535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广告中心收取传播费</a:t>
            </a:r>
          </a:p>
        </p:txBody>
      </p:sp>
      <p:sp>
        <p:nvSpPr>
          <p:cNvPr id="29" name="矩形 28"/>
          <p:cNvSpPr/>
          <p:nvPr/>
        </p:nvSpPr>
        <p:spPr>
          <a:xfrm>
            <a:off x="1634077" y="5039671"/>
            <a:ext cx="7932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App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开启页、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Banner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页、出行服务入口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1745123" y="5427741"/>
            <a:ext cx="77334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3540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24" grpId="0"/>
      <p:bldP spid="25" grpId="0"/>
      <p:bldP spid="20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00546" y="808096"/>
            <a:ext cx="34163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1E78E8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专业的商业模式</a:t>
            </a:r>
            <a:endParaRPr lang="zh-CN" altLang="en-US" sz="3600" dirty="0">
              <a:solidFill>
                <a:srgbClr val="1E78E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2786" y="2653208"/>
            <a:ext cx="1744614" cy="2341456"/>
            <a:chOff x="1940686" y="2653208"/>
            <a:chExt cx="1744614" cy="234145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0686" y="2653208"/>
              <a:ext cx="1744614" cy="2341456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2079458" y="2705100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多媒体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广告</a:t>
              </a:r>
              <a:endParaRPr lang="zh-CN" altLang="en-US" sz="20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077622" y="2653208"/>
            <a:ext cx="1744614" cy="2341456"/>
            <a:chOff x="6198074" y="2653208"/>
            <a:chExt cx="1744614" cy="2341456"/>
          </a:xfrm>
        </p:grpSpPr>
        <p:sp>
          <p:nvSpPr>
            <p:cNvPr id="23" name="矩形 22"/>
            <p:cNvSpPr/>
            <p:nvPr/>
          </p:nvSpPr>
          <p:spPr>
            <a:xfrm>
              <a:off x="6198074" y="2653208"/>
              <a:ext cx="1744614" cy="2341456"/>
            </a:xfrm>
            <a:prstGeom prst="rect">
              <a:avLst/>
            </a:prstGeom>
            <a:solidFill>
              <a:srgbClr val="519A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328142" y="2705100"/>
              <a:ext cx="14670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数据、信息</a:t>
              </a:r>
              <a:endParaRPr lang="zh-CN" altLang="en-US" sz="20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635040" y="2653208"/>
            <a:ext cx="1805272" cy="2341456"/>
            <a:chOff x="8127040" y="2653208"/>
            <a:chExt cx="1805272" cy="2341456"/>
          </a:xfrm>
        </p:grpSpPr>
        <p:sp>
          <p:nvSpPr>
            <p:cNvPr id="25" name="矩形 24"/>
            <p:cNvSpPr/>
            <p:nvPr/>
          </p:nvSpPr>
          <p:spPr>
            <a:xfrm>
              <a:off x="8187698" y="2653208"/>
              <a:ext cx="1744614" cy="2341456"/>
            </a:xfrm>
            <a:prstGeom prst="rect">
              <a:avLst/>
            </a:prstGeom>
            <a:solidFill>
              <a:srgbClr val="F89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27040" y="2705100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虚拟币、物品</a:t>
              </a:r>
              <a:endParaRPr lang="zh-CN" altLang="en-US" sz="20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99650" y="3301555"/>
              <a:ext cx="920710" cy="1164428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3520204" y="2653208"/>
            <a:ext cx="1744614" cy="2341456"/>
            <a:chOff x="4282402" y="2653208"/>
            <a:chExt cx="1744614" cy="2341456"/>
          </a:xfrm>
        </p:grpSpPr>
        <p:sp>
          <p:nvSpPr>
            <p:cNvPr id="27" name="矩形 26"/>
            <p:cNvSpPr/>
            <p:nvPr/>
          </p:nvSpPr>
          <p:spPr>
            <a:xfrm>
              <a:off x="4282402" y="2653208"/>
              <a:ext cx="1744614" cy="2341456"/>
            </a:xfrm>
            <a:prstGeom prst="rect">
              <a:avLst/>
            </a:prstGeom>
            <a:solidFill>
              <a:srgbClr val="009F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520543" y="270510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搜索广告</a:t>
              </a:r>
              <a:endParaRPr lang="zh-CN" altLang="en-US" sz="20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95646" y="3205301"/>
              <a:ext cx="1390476" cy="1380953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612" y="3301555"/>
            <a:ext cx="1219200" cy="1219200"/>
          </a:xfrm>
          <a:prstGeom prst="rect">
            <a:avLst/>
          </a:prstGeom>
        </p:spPr>
      </p:pic>
      <p:cxnSp>
        <p:nvCxnSpPr>
          <p:cNvPr id="28" name="直接连接符 27"/>
          <p:cNvCxnSpPr/>
          <p:nvPr/>
        </p:nvCxnSpPr>
        <p:spPr>
          <a:xfrm flipV="1">
            <a:off x="0" y="6634261"/>
            <a:ext cx="5063319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055893" y="6634261"/>
            <a:ext cx="5126581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125135" y="6464984"/>
            <a:ext cx="18689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You need a Idea!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096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7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7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7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7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806004" y="2215247"/>
            <a:ext cx="2455478" cy="796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76625" y="806466"/>
            <a:ext cx="2031325" cy="826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1E78E8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最后总结</a:t>
            </a:r>
            <a:endParaRPr lang="zh-CN" altLang="en-US" sz="3600" dirty="0">
              <a:solidFill>
                <a:srgbClr val="1E78E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15" y="2215246"/>
            <a:ext cx="2238375" cy="139065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759" y="3663955"/>
            <a:ext cx="2457450" cy="2457450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4510394" y="2215247"/>
            <a:ext cx="2239696" cy="1389874"/>
            <a:chOff x="582149" y="4502773"/>
            <a:chExt cx="2239696" cy="1389874"/>
          </a:xfrm>
        </p:grpSpPr>
        <p:sp>
          <p:nvSpPr>
            <p:cNvPr id="39" name="矩形 38"/>
            <p:cNvSpPr/>
            <p:nvPr/>
          </p:nvSpPr>
          <p:spPr>
            <a:xfrm>
              <a:off x="582149" y="4502773"/>
              <a:ext cx="2239696" cy="1389874"/>
            </a:xfrm>
            <a:prstGeom prst="rect">
              <a:avLst/>
            </a:prstGeom>
            <a:solidFill>
              <a:srgbClr val="1E7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57351" y="4604480"/>
              <a:ext cx="154721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核心需求</a:t>
              </a:r>
              <a:endParaRPr lang="en-US" altLang="zh-CN" sz="20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 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想要什么？</a:t>
              </a:r>
              <a:endParaRPr lang="en-US" altLang="zh-CN" sz="14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 解决何种问题？</a:t>
              </a:r>
              <a:endParaRPr lang="en-US" altLang="zh-CN" sz="14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254680" y="4659659"/>
            <a:ext cx="2245572" cy="1470665"/>
            <a:chOff x="576273" y="4421982"/>
            <a:chExt cx="2245572" cy="1470665"/>
          </a:xfrm>
        </p:grpSpPr>
        <p:sp>
          <p:nvSpPr>
            <p:cNvPr id="42" name="矩形 41"/>
            <p:cNvSpPr/>
            <p:nvPr/>
          </p:nvSpPr>
          <p:spPr>
            <a:xfrm>
              <a:off x="582149" y="4502773"/>
              <a:ext cx="2239696" cy="1389874"/>
            </a:xfrm>
            <a:prstGeom prst="rect">
              <a:avLst/>
            </a:prstGeom>
            <a:solidFill>
              <a:srgbClr val="1E7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576273" y="4421982"/>
              <a:ext cx="1758815" cy="13388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商业模式</a:t>
              </a:r>
              <a:endParaRPr lang="en-US" altLang="zh-CN" sz="20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Medium" panose="020B0600000000000000" pitchFamily="34" charset="-122"/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Medium" panose="020B0600000000000000" pitchFamily="34" charset="-122"/>
                </a:rPr>
                <a:t>   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如何赚钱？</a:t>
              </a:r>
              <a:endParaRPr lang="en-US" altLang="zh-CN" sz="14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    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让人舒服的掏钱</a:t>
              </a:r>
              <a:endParaRPr lang="en-US" altLang="zh-CN" sz="14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806004" y="3023804"/>
            <a:ext cx="2455478" cy="1648117"/>
            <a:chOff x="582149" y="4502772"/>
            <a:chExt cx="2455478" cy="1648117"/>
          </a:xfrm>
        </p:grpSpPr>
        <p:sp>
          <p:nvSpPr>
            <p:cNvPr id="45" name="矩形 44"/>
            <p:cNvSpPr/>
            <p:nvPr/>
          </p:nvSpPr>
          <p:spPr>
            <a:xfrm>
              <a:off x="582149" y="4502772"/>
              <a:ext cx="2455478" cy="1648117"/>
            </a:xfrm>
            <a:prstGeom prst="rect">
              <a:avLst/>
            </a:prstGeom>
            <a:solidFill>
              <a:srgbClr val="1E7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732880" y="4581850"/>
              <a:ext cx="1851789" cy="13388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功能流程</a:t>
              </a:r>
              <a:endParaRPr lang="en-US" altLang="zh-CN" sz="20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Medium" panose="020B0600000000000000" pitchFamily="34" charset="-122"/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Medium" panose="020B0600000000000000" pitchFamily="34" charset="-122"/>
                </a:rPr>
                <a:t>  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功能相关是否完备</a:t>
              </a:r>
              <a:endParaRPr lang="en-US" altLang="zh-CN" sz="14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 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业务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流程是否通畅</a:t>
              </a:r>
            </a:p>
          </p:txBody>
        </p:sp>
      </p:grpSp>
      <p:sp>
        <p:nvSpPr>
          <p:cNvPr id="53" name="矩形 52"/>
          <p:cNvSpPr/>
          <p:nvPr/>
        </p:nvSpPr>
        <p:spPr>
          <a:xfrm>
            <a:off x="4114800" y="1628135"/>
            <a:ext cx="3947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I'm afraid you're off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68181" y="2215246"/>
            <a:ext cx="1390650" cy="138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906" y="2316954"/>
            <a:ext cx="1219200" cy="12192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068181" y="3663955"/>
            <a:ext cx="2430703" cy="2454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096555" y="4671922"/>
            <a:ext cx="2461028" cy="1446140"/>
            <a:chOff x="582149" y="4502773"/>
            <a:chExt cx="2461028" cy="1446140"/>
          </a:xfrm>
        </p:grpSpPr>
        <p:sp>
          <p:nvSpPr>
            <p:cNvPr id="6" name="矩形 5"/>
            <p:cNvSpPr/>
            <p:nvPr/>
          </p:nvSpPr>
          <p:spPr>
            <a:xfrm>
              <a:off x="582149" y="4502773"/>
              <a:ext cx="2461028" cy="1446140"/>
            </a:xfrm>
            <a:prstGeom prst="rect">
              <a:avLst/>
            </a:prstGeom>
            <a:solidFill>
              <a:srgbClr val="1E7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32880" y="4581850"/>
              <a:ext cx="2291012" cy="13388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功能规划</a:t>
              </a:r>
              <a:endParaRPr lang="en-US" altLang="zh-CN" sz="20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Medium" panose="020B0600000000000000" pitchFamily="34" charset="-122"/>
                </a:rPr>
                <a:t>   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用什么功能解决问题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？</a:t>
              </a:r>
              <a:endParaRPr lang="en-US" altLang="zh-CN" sz="14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  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创新功能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or 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改进功能？</a:t>
              </a:r>
              <a:endParaRPr lang="zh-CN" altLang="en-US" sz="14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247" y="3575342"/>
            <a:ext cx="1219200" cy="12192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589342" y="3647985"/>
            <a:ext cx="1174573" cy="2454106"/>
          </a:xfrm>
          <a:prstGeom prst="rect">
            <a:avLst/>
          </a:prstGeom>
          <a:gradFill flip="none" rotWithShape="1">
            <a:gsLst>
              <a:gs pos="0">
                <a:srgbClr val="AEC5CB">
                  <a:tint val="66000"/>
                  <a:satMod val="160000"/>
                </a:srgbClr>
              </a:gs>
              <a:gs pos="50000">
                <a:srgbClr val="AEC5CB">
                  <a:tint val="44500"/>
                  <a:satMod val="160000"/>
                </a:srgbClr>
              </a:gs>
              <a:gs pos="100000">
                <a:srgbClr val="AEC5CB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511" y="2222113"/>
            <a:ext cx="789497" cy="78949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9307782" y="2211855"/>
            <a:ext cx="1167386" cy="2463456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815116" y="4710355"/>
            <a:ext cx="1395853" cy="13776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175" y="4785392"/>
            <a:ext cx="1219200" cy="1219200"/>
          </a:xfrm>
          <a:prstGeom prst="rect">
            <a:avLst/>
          </a:prstGeom>
        </p:spPr>
      </p:pic>
      <p:cxnSp>
        <p:nvCxnSpPr>
          <p:cNvPr id="55" name="直接连接符 54"/>
          <p:cNvCxnSpPr/>
          <p:nvPr/>
        </p:nvCxnSpPr>
        <p:spPr>
          <a:xfrm flipV="1">
            <a:off x="0" y="6634261"/>
            <a:ext cx="5063319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7055893" y="6634261"/>
            <a:ext cx="5126581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125135" y="6464984"/>
            <a:ext cx="18689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You need a Idea!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731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12182474" cy="6858000"/>
          </a:xfrm>
          <a:prstGeom prst="rect">
            <a:avLst/>
          </a:prstGeom>
          <a:gradFill flip="none" rotWithShape="1">
            <a:gsLst>
              <a:gs pos="0">
                <a:srgbClr val="75CBFA">
                  <a:tint val="66000"/>
                  <a:satMod val="160000"/>
                </a:srgbClr>
              </a:gs>
              <a:gs pos="50000">
                <a:srgbClr val="75CBFA">
                  <a:tint val="44500"/>
                  <a:satMod val="160000"/>
                </a:srgbClr>
              </a:gs>
              <a:gs pos="100000">
                <a:srgbClr val="75CBFA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80334" y="795433"/>
            <a:ext cx="20313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1E78E8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组建团队</a:t>
            </a:r>
            <a:endParaRPr lang="zh-CN" altLang="en-US" sz="3600" dirty="0">
              <a:solidFill>
                <a:srgbClr val="1E78E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81969" y="163716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互相学习，互相认识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10927" y="4306894"/>
            <a:ext cx="1868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一组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08949" y="4264030"/>
            <a:ext cx="1868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二组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749790" y="4259397"/>
            <a:ext cx="1868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三组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798" y="2437227"/>
            <a:ext cx="1219200" cy="1219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819" y="2394363"/>
            <a:ext cx="1219200" cy="1219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661" y="2394363"/>
            <a:ext cx="1219200" cy="12192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2" y="0"/>
            <a:ext cx="1961905" cy="2104762"/>
          </a:xfrm>
          <a:prstGeom prst="rect">
            <a:avLst/>
          </a:prstGeom>
        </p:spPr>
      </p:pic>
      <p:cxnSp>
        <p:nvCxnSpPr>
          <p:cNvPr id="46" name="直接连接符 45"/>
          <p:cNvCxnSpPr/>
          <p:nvPr/>
        </p:nvCxnSpPr>
        <p:spPr>
          <a:xfrm flipV="1">
            <a:off x="0" y="6634261"/>
            <a:ext cx="5063319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7055893" y="6634261"/>
            <a:ext cx="5126581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5125135" y="6464984"/>
            <a:ext cx="18689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You need a Idea!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75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57"/>
          <a:stretch/>
        </p:blipFill>
        <p:spPr>
          <a:xfrm>
            <a:off x="0" y="0"/>
            <a:ext cx="122174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700" y="0"/>
            <a:ext cx="122047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80792" y="217004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谢谢大家</a:t>
            </a:r>
            <a:endParaRPr lang="zh-CN" altLang="en-US" sz="3600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0792" y="2816372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一次交流或许就可以让彼此更加熟悉</a:t>
            </a:r>
            <a:endParaRPr lang="zh-CN" altLang="en-US" sz="16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0792" y="3704711"/>
            <a:ext cx="2286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春游安排</a:t>
            </a:r>
            <a:endParaRPr lang="en-US" altLang="zh-CN" sz="1600" dirty="0" smtClean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时间：</a:t>
            </a:r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5</a:t>
            </a:r>
            <a:r>
              <a:rPr lang="zh-CN" altLang="en-US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月</a:t>
            </a:r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日 早八点半</a:t>
            </a:r>
            <a:endParaRPr lang="en-US" altLang="zh-CN" sz="1600" dirty="0" smtClean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地点：大学城</a:t>
            </a:r>
            <a:endParaRPr lang="en-US" altLang="zh-CN" sz="1600" dirty="0" smtClean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092796" y="6101830"/>
            <a:ext cx="164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.黑体-日本语" panose="03000509000000000000" pitchFamily="65" charset="-122"/>
                <a:ea typeface=".黑体-日本语" panose="03000509000000000000" pitchFamily="65" charset="-122"/>
                <a:cs typeface=".黑体-日本语" panose="03000509000000000000" pitchFamily="65" charset="-122"/>
              </a:rPr>
              <a:t>创趣</a:t>
            </a:r>
            <a:r>
              <a:rPr lang="en-US" altLang="zh-CN" sz="2800" dirty="0" smtClean="0">
                <a:solidFill>
                  <a:schemeClr val="bg1"/>
                </a:solidFill>
                <a:latin typeface=".黑体-日本语" panose="03000509000000000000" pitchFamily="65" charset="-122"/>
                <a:ea typeface=".黑体-日本语" panose="03000509000000000000" pitchFamily="65" charset="-122"/>
                <a:cs typeface=".黑体-日本语" panose="03000509000000000000" pitchFamily="65" charset="-122"/>
              </a:rPr>
              <a:t>PTP</a:t>
            </a:r>
            <a:endParaRPr lang="zh-CN" altLang="en-US" sz="2800" dirty="0">
              <a:solidFill>
                <a:schemeClr val="bg1"/>
              </a:solidFill>
              <a:latin typeface=".黑体-日本语" panose="03000509000000000000" pitchFamily="65" charset="-122"/>
              <a:ea typeface=".黑体-日本语" panose="03000509000000000000" pitchFamily="65" charset="-122"/>
              <a:cs typeface=".黑体-日本语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1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356" y="0"/>
            <a:ext cx="3255118" cy="30707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1"/>
          <a:stretch/>
        </p:blipFill>
        <p:spPr>
          <a:xfrm>
            <a:off x="3324087" y="921161"/>
            <a:ext cx="5464969" cy="6264449"/>
          </a:xfrm>
          <a:prstGeom prst="rect">
            <a:avLst/>
          </a:prstGeom>
        </p:spPr>
      </p:pic>
      <p:cxnSp>
        <p:nvCxnSpPr>
          <p:cNvPr id="27" name="直接连接符 26"/>
          <p:cNvCxnSpPr/>
          <p:nvPr/>
        </p:nvCxnSpPr>
        <p:spPr>
          <a:xfrm flipV="1">
            <a:off x="0" y="6634261"/>
            <a:ext cx="5063319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055893" y="6634261"/>
            <a:ext cx="5126581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5118" cy="3070746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125135" y="6464984"/>
            <a:ext cx="18689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You need a Idea!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414535" y="296566"/>
            <a:ext cx="37753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 smtClean="0">
                <a:solidFill>
                  <a:srgbClr val="1E78E8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想法从何而来？</a:t>
            </a:r>
            <a:endParaRPr lang="zh-CN" altLang="en-US" sz="4000" dirty="0">
              <a:solidFill>
                <a:srgbClr val="1E78E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91473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9002" y="2900363"/>
            <a:ext cx="1107997" cy="826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rgbClr val="1E78E8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需求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7861300" y="1657354"/>
            <a:ext cx="3694969" cy="3494564"/>
            <a:chOff x="6845300" y="1657354"/>
            <a:chExt cx="3694969" cy="349456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5300" y="1657354"/>
              <a:ext cx="3694969" cy="349456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7130117" y="2814412"/>
              <a:ext cx="31207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dirty="0" smtClean="0">
                  <a:solidFill>
                    <a:srgbClr val="90CCF4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What you want!</a:t>
              </a:r>
              <a:endParaRPr lang="zh-CN" altLang="en-US" sz="3200" dirty="0">
                <a:solidFill>
                  <a:srgbClr val="90CCF4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391295" y="3404635"/>
            <a:ext cx="5341413" cy="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1709400" y="3404635"/>
            <a:ext cx="4826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0" y="3404635"/>
            <a:ext cx="4826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0" y="6634261"/>
            <a:ext cx="5063319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055893" y="6634261"/>
            <a:ext cx="5126581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125135" y="6464984"/>
            <a:ext cx="18689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You need a Idea!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67" y="3099106"/>
            <a:ext cx="584966" cy="58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3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695342" y="193947"/>
            <a:ext cx="48013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1E78E8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什么让你觉得很不爽？</a:t>
            </a:r>
            <a:endParaRPr lang="zh-CN" altLang="en-US" sz="3600" dirty="0">
              <a:solidFill>
                <a:srgbClr val="1E78E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79320" y="1091260"/>
            <a:ext cx="8707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虽然应用市场上有琳琅满目，各种各样的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，但是有没有可以解决你问题的软件。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0" y="6634261"/>
            <a:ext cx="5063319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055893" y="6634261"/>
            <a:ext cx="5126581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125135" y="6464984"/>
            <a:ext cx="18689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You need a Idea!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09900" y="5636353"/>
            <a:ext cx="1601225" cy="514350"/>
            <a:chOff x="1409900" y="5632145"/>
            <a:chExt cx="1601225" cy="514350"/>
          </a:xfrm>
        </p:grpSpPr>
        <p:sp>
          <p:nvSpPr>
            <p:cNvPr id="34" name="矩形 33"/>
            <p:cNvSpPr/>
            <p:nvPr/>
          </p:nvSpPr>
          <p:spPr>
            <a:xfrm>
              <a:off x="1409900" y="5632145"/>
              <a:ext cx="1601225" cy="514350"/>
            </a:xfrm>
            <a:prstGeom prst="rect">
              <a:avLst/>
            </a:prstGeom>
            <a:solidFill>
              <a:srgbClr val="1E78E8"/>
            </a:solidFill>
            <a:ln w="12700">
              <a:solidFill>
                <a:srgbClr val="1E7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541099" y="568072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吃饭、方便</a:t>
              </a:r>
              <a:endParaRPr lang="en-US" altLang="zh-CN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293173" y="5636353"/>
            <a:ext cx="1601225" cy="514350"/>
            <a:chOff x="5377734" y="5608217"/>
            <a:chExt cx="1601225" cy="514350"/>
          </a:xfrm>
        </p:grpSpPr>
        <p:sp>
          <p:nvSpPr>
            <p:cNvPr id="36" name="矩形 35"/>
            <p:cNvSpPr/>
            <p:nvPr/>
          </p:nvSpPr>
          <p:spPr>
            <a:xfrm>
              <a:off x="5377734" y="5608217"/>
              <a:ext cx="1601225" cy="514350"/>
            </a:xfrm>
            <a:prstGeom prst="rect">
              <a:avLst/>
            </a:prstGeom>
            <a:solidFill>
              <a:srgbClr val="1E78E8"/>
            </a:solidFill>
            <a:ln w="12700">
              <a:solidFill>
                <a:srgbClr val="1E7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523000" y="568072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购物、快捷</a:t>
              </a:r>
              <a:endParaRPr lang="en-US" altLang="zh-CN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7" t="5176" r="7510"/>
          <a:stretch/>
        </p:blipFill>
        <p:spPr>
          <a:xfrm>
            <a:off x="712990" y="1844571"/>
            <a:ext cx="2982351" cy="34482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8406" b="11959"/>
          <a:stretch/>
        </p:blipFill>
        <p:spPr>
          <a:xfrm>
            <a:off x="4329333" y="2300529"/>
            <a:ext cx="3057306" cy="3018762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9176446" y="5636353"/>
            <a:ext cx="1601225" cy="514350"/>
            <a:chOff x="9176446" y="5680726"/>
            <a:chExt cx="1601225" cy="514350"/>
          </a:xfrm>
        </p:grpSpPr>
        <p:sp>
          <p:nvSpPr>
            <p:cNvPr id="25" name="矩形 24"/>
            <p:cNvSpPr/>
            <p:nvPr/>
          </p:nvSpPr>
          <p:spPr>
            <a:xfrm>
              <a:off x="9176446" y="5680726"/>
              <a:ext cx="1601225" cy="514350"/>
            </a:xfrm>
            <a:prstGeom prst="rect">
              <a:avLst/>
            </a:prstGeom>
            <a:solidFill>
              <a:srgbClr val="1E78E8"/>
            </a:solidFill>
            <a:ln w="12700">
              <a:solidFill>
                <a:srgbClr val="1E7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462389" y="575323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知识分享</a:t>
              </a:r>
              <a:endParaRPr lang="en-US" altLang="zh-CN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953" y="1506701"/>
            <a:ext cx="3590476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1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07" b="4818"/>
          <a:stretch/>
        </p:blipFill>
        <p:spPr>
          <a:xfrm>
            <a:off x="0" y="-133350"/>
            <a:ext cx="12192000" cy="70167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133350"/>
            <a:ext cx="12192000" cy="701675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476388" y="1753995"/>
            <a:ext cx="5939446" cy="1426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It’s your turn 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487421" y="5338580"/>
            <a:ext cx="1601225" cy="514350"/>
            <a:chOff x="5295386" y="4440906"/>
            <a:chExt cx="1601225" cy="514350"/>
          </a:xfrm>
        </p:grpSpPr>
        <p:sp>
          <p:nvSpPr>
            <p:cNvPr id="5" name="矩形 4"/>
            <p:cNvSpPr/>
            <p:nvPr/>
          </p:nvSpPr>
          <p:spPr>
            <a:xfrm>
              <a:off x="5295386" y="4440906"/>
              <a:ext cx="1601225" cy="514350"/>
            </a:xfrm>
            <a:prstGeom prst="rect">
              <a:avLst/>
            </a:prstGeom>
            <a:solidFill>
              <a:srgbClr val="1E78E8"/>
            </a:solidFill>
            <a:ln w="12700">
              <a:solidFill>
                <a:srgbClr val="1E7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705776" y="4513415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NOW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535" t="18826" r="41102" b="69968"/>
          <a:stretch/>
        </p:blipFill>
        <p:spPr>
          <a:xfrm>
            <a:off x="5745884" y="1107223"/>
            <a:ext cx="700227" cy="64323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099504" y="3375025"/>
            <a:ext cx="6377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请大家想一个可以通过互联网来解决问题的例子（创新式）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54567" y="3938778"/>
            <a:ext cx="5291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有尝试解决问题但是没有成功的例子（改进式）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977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52308" y="2931499"/>
            <a:ext cx="2031325" cy="826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rgbClr val="1E78E8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产品设计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7861300" y="1657354"/>
            <a:ext cx="3694969" cy="3494564"/>
            <a:chOff x="6845300" y="1657354"/>
            <a:chExt cx="3694969" cy="349456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5300" y="1657354"/>
              <a:ext cx="3694969" cy="349456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7269116" y="2814412"/>
              <a:ext cx="2979277" cy="744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dirty="0" smtClean="0">
                  <a:solidFill>
                    <a:srgbClr val="90CCF4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Product design</a:t>
              </a:r>
              <a:endParaRPr lang="zh-CN" altLang="en-US" sz="3200" dirty="0">
                <a:solidFill>
                  <a:srgbClr val="90CCF4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16" name="直接连接符 15"/>
          <p:cNvCxnSpPr>
            <a:stCxn id="5" idx="3"/>
            <a:endCxn id="7" idx="1"/>
          </p:cNvCxnSpPr>
          <p:nvPr/>
        </p:nvCxnSpPr>
        <p:spPr>
          <a:xfrm>
            <a:off x="3383633" y="3344786"/>
            <a:ext cx="4477667" cy="5985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1709400" y="3404635"/>
            <a:ext cx="4826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0" y="3404635"/>
            <a:ext cx="4826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0" y="6634261"/>
            <a:ext cx="5063319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055893" y="6634261"/>
            <a:ext cx="5126581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125135" y="6464984"/>
            <a:ext cx="18689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You need a Idea!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67" y="3099106"/>
            <a:ext cx="584966" cy="58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2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150854" y="808096"/>
            <a:ext cx="20313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1E78E8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产品设计</a:t>
            </a:r>
            <a:endParaRPr lang="zh-CN" altLang="en-US" sz="3600" dirty="0">
              <a:solidFill>
                <a:srgbClr val="1E78E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60128" y="1637169"/>
            <a:ext cx="1781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Product Design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415737" y="2934142"/>
            <a:ext cx="1489902" cy="390525"/>
            <a:chOff x="3415737" y="2934142"/>
            <a:chExt cx="1489902" cy="39052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5737" y="2934142"/>
              <a:ext cx="390525" cy="39052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3797643" y="2944738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思源黑体 CN Light" panose="020B0300000000000000" pitchFamily="34" charset="-122"/>
                </a:rPr>
                <a:t>核心需求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467525" y="2934142"/>
            <a:ext cx="1509359" cy="390525"/>
            <a:chOff x="5441631" y="2934142"/>
            <a:chExt cx="1509359" cy="39052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1631" y="2934142"/>
              <a:ext cx="390525" cy="390525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5842994" y="2944738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功能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规划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415737" y="3902942"/>
            <a:ext cx="1510757" cy="390525"/>
            <a:chOff x="7467525" y="2934142"/>
            <a:chExt cx="1510757" cy="39052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525" y="2934142"/>
              <a:ext cx="390525" cy="390525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7870286" y="2944738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思源黑体 CN Light" panose="020B0300000000000000" pitchFamily="34" charset="-122"/>
                </a:rPr>
                <a:t>功能流程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467525" y="3901870"/>
            <a:ext cx="1480339" cy="381000"/>
            <a:chOff x="3415737" y="4032250"/>
            <a:chExt cx="1480339" cy="3810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5737" y="4032250"/>
              <a:ext cx="390525" cy="381000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3788080" y="403808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思源黑体 CN Light" panose="020B0300000000000000" pitchFamily="34" charset="-122"/>
                </a:rPr>
                <a:t>视觉设计</a:t>
              </a:r>
              <a:endParaRPr lang="zh-CN" altLang="en-US" dirty="0"/>
            </a:p>
          </p:txBody>
        </p:sp>
      </p:grpSp>
      <p:cxnSp>
        <p:nvCxnSpPr>
          <p:cNvPr id="31" name="直接连接符 30"/>
          <p:cNvCxnSpPr/>
          <p:nvPr/>
        </p:nvCxnSpPr>
        <p:spPr>
          <a:xfrm flipV="1">
            <a:off x="0" y="6634261"/>
            <a:ext cx="5063319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055893" y="6634261"/>
            <a:ext cx="5126581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125135" y="6464984"/>
            <a:ext cx="18689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You need a Idea!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21045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080337" y="808096"/>
            <a:ext cx="2031325" cy="826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1E78E8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核心需求</a:t>
            </a:r>
            <a:endParaRPr lang="zh-CN" altLang="en-US" sz="3600" dirty="0">
              <a:solidFill>
                <a:srgbClr val="1E78E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60800" y="1637169"/>
            <a:ext cx="5262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这个软件想通过互联网手段帮助用户达到何种目的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18" name="组合 7"/>
          <p:cNvGrpSpPr>
            <a:grpSpLocks/>
          </p:cNvGrpSpPr>
          <p:nvPr/>
        </p:nvGrpSpPr>
        <p:grpSpPr bwMode="auto">
          <a:xfrm rot="5400000">
            <a:off x="546045" y="4008584"/>
            <a:ext cx="271992" cy="137879"/>
            <a:chOff x="0" y="0"/>
            <a:chExt cx="383575" cy="195163"/>
          </a:xfrm>
        </p:grpSpPr>
        <p:cxnSp>
          <p:nvCxnSpPr>
            <p:cNvPr id="19" name="直接连接符 8"/>
            <p:cNvCxnSpPr>
              <a:cxnSpLocks noChangeShapeType="1"/>
            </p:cNvCxnSpPr>
            <p:nvPr/>
          </p:nvCxnSpPr>
          <p:spPr bwMode="auto">
            <a:xfrm>
              <a:off x="0" y="0"/>
              <a:ext cx="194444" cy="195163"/>
            </a:xfrm>
            <a:prstGeom prst="lin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接连接符 9"/>
            <p:cNvCxnSpPr>
              <a:cxnSpLocks noChangeShapeType="1"/>
            </p:cNvCxnSpPr>
            <p:nvPr/>
          </p:nvCxnSpPr>
          <p:spPr bwMode="auto">
            <a:xfrm flipV="1">
              <a:off x="181693" y="0"/>
              <a:ext cx="201882" cy="193030"/>
            </a:xfrm>
            <a:prstGeom prst="lin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组合 10"/>
          <p:cNvGrpSpPr>
            <a:grpSpLocks/>
          </p:cNvGrpSpPr>
          <p:nvPr/>
        </p:nvGrpSpPr>
        <p:grpSpPr bwMode="auto">
          <a:xfrm rot="-5400000">
            <a:off x="11393276" y="4008958"/>
            <a:ext cx="271241" cy="137881"/>
            <a:chOff x="0" y="0"/>
            <a:chExt cx="383575" cy="194854"/>
          </a:xfrm>
        </p:grpSpPr>
        <p:cxnSp>
          <p:nvCxnSpPr>
            <p:cNvPr id="22" name="直接连接符 11"/>
            <p:cNvCxnSpPr>
              <a:cxnSpLocks noChangeShapeType="1"/>
            </p:cNvCxnSpPr>
            <p:nvPr/>
          </p:nvCxnSpPr>
          <p:spPr bwMode="auto">
            <a:xfrm>
              <a:off x="14917" y="0"/>
              <a:ext cx="194984" cy="194854"/>
            </a:xfrm>
            <a:prstGeom prst="lin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直接连接符 12"/>
            <p:cNvCxnSpPr>
              <a:cxnSpLocks noChangeShapeType="1"/>
            </p:cNvCxnSpPr>
            <p:nvPr/>
          </p:nvCxnSpPr>
          <p:spPr bwMode="auto">
            <a:xfrm flipV="1">
              <a:off x="197115" y="1065"/>
              <a:ext cx="201377" cy="193789"/>
            </a:xfrm>
            <a:prstGeom prst="lin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" name="组合 41"/>
          <p:cNvGrpSpPr/>
          <p:nvPr/>
        </p:nvGrpSpPr>
        <p:grpSpPr>
          <a:xfrm>
            <a:off x="8687896" y="3449142"/>
            <a:ext cx="2262158" cy="1167027"/>
            <a:chOff x="8081122" y="2631115"/>
            <a:chExt cx="2262158" cy="1167027"/>
          </a:xfrm>
        </p:grpSpPr>
        <p:sp>
          <p:nvSpPr>
            <p:cNvPr id="31" name="矩形 30"/>
            <p:cNvSpPr/>
            <p:nvPr/>
          </p:nvSpPr>
          <p:spPr>
            <a:xfrm>
              <a:off x="8081122" y="3428810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随时随地发现新鲜事</a:t>
              </a: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7401" y="2631115"/>
              <a:ext cx="609600" cy="609600"/>
            </a:xfrm>
            <a:prstGeom prst="rect">
              <a:avLst/>
            </a:prstGeom>
          </p:spPr>
        </p:pic>
      </p:grpSp>
      <p:grpSp>
        <p:nvGrpSpPr>
          <p:cNvPr id="44" name="组合 43"/>
          <p:cNvGrpSpPr/>
          <p:nvPr/>
        </p:nvGrpSpPr>
        <p:grpSpPr>
          <a:xfrm>
            <a:off x="1253061" y="3449142"/>
            <a:ext cx="2262158" cy="1244107"/>
            <a:chOff x="2222521" y="2631115"/>
            <a:chExt cx="2262158" cy="1244107"/>
          </a:xfrm>
        </p:grpSpPr>
        <p:sp>
          <p:nvSpPr>
            <p:cNvPr id="29" name="矩形 28"/>
            <p:cNvSpPr/>
            <p:nvPr/>
          </p:nvSpPr>
          <p:spPr>
            <a:xfrm>
              <a:off x="2222521" y="3505890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真实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的网络问答社区</a:t>
              </a: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800" y="2631115"/>
              <a:ext cx="609600" cy="609600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4508814" y="3449142"/>
            <a:ext cx="3185487" cy="1218052"/>
            <a:chOff x="4522306" y="2631115"/>
            <a:chExt cx="3185487" cy="1218052"/>
          </a:xfrm>
        </p:grpSpPr>
        <p:sp>
          <p:nvSpPr>
            <p:cNvPr id="30" name="矩形 29"/>
            <p:cNvSpPr/>
            <p:nvPr/>
          </p:nvSpPr>
          <p:spPr>
            <a:xfrm>
              <a:off x="4522306" y="3479835"/>
              <a:ext cx="3185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专心于发现与共享的音乐产品</a:t>
              </a: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0250" y="2631115"/>
              <a:ext cx="609600" cy="609600"/>
            </a:xfrm>
            <a:prstGeom prst="rect">
              <a:avLst/>
            </a:prstGeom>
          </p:spPr>
        </p:pic>
      </p:grpSp>
      <p:cxnSp>
        <p:nvCxnSpPr>
          <p:cNvPr id="45" name="直接连接符 44"/>
          <p:cNvCxnSpPr/>
          <p:nvPr/>
        </p:nvCxnSpPr>
        <p:spPr>
          <a:xfrm flipV="1">
            <a:off x="0" y="6634261"/>
            <a:ext cx="5063319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7055893" y="6634261"/>
            <a:ext cx="5126581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125135" y="6464984"/>
            <a:ext cx="18689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You need a Idea!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1216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080337" y="808096"/>
            <a:ext cx="2031326" cy="826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rgbClr val="1E78E8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功能规划</a:t>
            </a:r>
          </a:p>
        </p:txBody>
      </p:sp>
      <p:sp>
        <p:nvSpPr>
          <p:cNvPr id="8" name="矩形 7"/>
          <p:cNvSpPr/>
          <p:nvPr/>
        </p:nvSpPr>
        <p:spPr>
          <a:xfrm>
            <a:off x="4268715" y="163716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用已有的或创新的功能来解决需求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253061" y="3457354"/>
            <a:ext cx="2262158" cy="1244107"/>
            <a:chOff x="2222521" y="2631115"/>
            <a:chExt cx="2262158" cy="1244107"/>
          </a:xfrm>
        </p:grpSpPr>
        <p:sp>
          <p:nvSpPr>
            <p:cNvPr id="29" name="矩形 28"/>
            <p:cNvSpPr/>
            <p:nvPr/>
          </p:nvSpPr>
          <p:spPr>
            <a:xfrm>
              <a:off x="2222521" y="3505890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真实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的网络问答社区</a:t>
              </a:r>
            </a:p>
          </p:txBody>
        </p:sp>
        <p:pic>
          <p:nvPicPr>
            <p:cNvPr id="16" name="图片 15">
              <a:hlinkClick r:id="rId3" action="ppaction://hlinkfile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800" y="2631115"/>
              <a:ext cx="609600" cy="609600"/>
            </a:xfrm>
            <a:prstGeom prst="rect">
              <a:avLst/>
            </a:prstGeom>
          </p:spPr>
        </p:pic>
      </p:grpSp>
      <p:cxnSp>
        <p:nvCxnSpPr>
          <p:cNvPr id="45" name="直接连接符 44"/>
          <p:cNvCxnSpPr/>
          <p:nvPr/>
        </p:nvCxnSpPr>
        <p:spPr>
          <a:xfrm flipV="1">
            <a:off x="0" y="6634261"/>
            <a:ext cx="5063319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7055893" y="6634261"/>
            <a:ext cx="5126581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125135" y="6464984"/>
            <a:ext cx="18689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You need a Idea!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24" name="组合 7"/>
          <p:cNvGrpSpPr>
            <a:grpSpLocks/>
          </p:cNvGrpSpPr>
          <p:nvPr/>
        </p:nvGrpSpPr>
        <p:grpSpPr bwMode="auto">
          <a:xfrm rot="5400000">
            <a:off x="546045" y="4008584"/>
            <a:ext cx="271992" cy="137879"/>
            <a:chOff x="0" y="0"/>
            <a:chExt cx="383575" cy="195163"/>
          </a:xfrm>
        </p:grpSpPr>
        <p:cxnSp>
          <p:nvCxnSpPr>
            <p:cNvPr id="25" name="直接连接符 8"/>
            <p:cNvCxnSpPr>
              <a:cxnSpLocks noChangeShapeType="1"/>
            </p:cNvCxnSpPr>
            <p:nvPr/>
          </p:nvCxnSpPr>
          <p:spPr bwMode="auto">
            <a:xfrm>
              <a:off x="0" y="0"/>
              <a:ext cx="194444" cy="195163"/>
            </a:xfrm>
            <a:prstGeom prst="lin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直接连接符 9"/>
            <p:cNvCxnSpPr>
              <a:cxnSpLocks noChangeShapeType="1"/>
            </p:cNvCxnSpPr>
            <p:nvPr/>
          </p:nvCxnSpPr>
          <p:spPr bwMode="auto">
            <a:xfrm flipV="1">
              <a:off x="181693" y="0"/>
              <a:ext cx="201882" cy="193030"/>
            </a:xfrm>
            <a:prstGeom prst="lin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" name="组合 10"/>
          <p:cNvGrpSpPr>
            <a:grpSpLocks/>
          </p:cNvGrpSpPr>
          <p:nvPr/>
        </p:nvGrpSpPr>
        <p:grpSpPr bwMode="auto">
          <a:xfrm rot="-5400000">
            <a:off x="11393276" y="4008958"/>
            <a:ext cx="271241" cy="137881"/>
            <a:chOff x="0" y="0"/>
            <a:chExt cx="383575" cy="194854"/>
          </a:xfrm>
        </p:grpSpPr>
        <p:cxnSp>
          <p:nvCxnSpPr>
            <p:cNvPr id="28" name="直接连接符 11"/>
            <p:cNvCxnSpPr>
              <a:cxnSpLocks noChangeShapeType="1"/>
            </p:cNvCxnSpPr>
            <p:nvPr/>
          </p:nvCxnSpPr>
          <p:spPr bwMode="auto">
            <a:xfrm>
              <a:off x="14917" y="0"/>
              <a:ext cx="194984" cy="194854"/>
            </a:xfrm>
            <a:prstGeom prst="lin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直接连接符 12"/>
            <p:cNvCxnSpPr>
              <a:cxnSpLocks noChangeShapeType="1"/>
            </p:cNvCxnSpPr>
            <p:nvPr/>
          </p:nvCxnSpPr>
          <p:spPr bwMode="auto">
            <a:xfrm flipV="1">
              <a:off x="197115" y="1065"/>
              <a:ext cx="201377" cy="193789"/>
            </a:xfrm>
            <a:prstGeom prst="lin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" name="组合 38"/>
          <p:cNvGrpSpPr/>
          <p:nvPr/>
        </p:nvGrpSpPr>
        <p:grpSpPr>
          <a:xfrm>
            <a:off x="4508814" y="3449142"/>
            <a:ext cx="3185487" cy="1218052"/>
            <a:chOff x="4522306" y="2631115"/>
            <a:chExt cx="3185487" cy="1218052"/>
          </a:xfrm>
        </p:grpSpPr>
        <p:sp>
          <p:nvSpPr>
            <p:cNvPr id="40" name="矩形 39"/>
            <p:cNvSpPr/>
            <p:nvPr/>
          </p:nvSpPr>
          <p:spPr>
            <a:xfrm>
              <a:off x="4522306" y="3479835"/>
              <a:ext cx="3185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专心于发现与共享的音乐产品</a:t>
              </a:r>
            </a:p>
          </p:txBody>
        </p:sp>
        <p:pic>
          <p:nvPicPr>
            <p:cNvPr id="41" name="图片 40">
              <a:hlinkClick r:id="rId5" action="ppaction://hlinkfile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0250" y="2631115"/>
              <a:ext cx="609600" cy="609600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9264977" y="3449142"/>
            <a:ext cx="1107996" cy="1216758"/>
            <a:chOff x="9264977" y="3449142"/>
            <a:chExt cx="1107996" cy="1216758"/>
          </a:xfrm>
        </p:grpSpPr>
        <p:sp>
          <p:nvSpPr>
            <p:cNvPr id="34" name="矩形 33"/>
            <p:cNvSpPr/>
            <p:nvPr/>
          </p:nvSpPr>
          <p:spPr>
            <a:xfrm>
              <a:off x="9264977" y="4296568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男神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衣橱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pic>
          <p:nvPicPr>
            <p:cNvPr id="3" name="图片 2">
              <a:hlinkClick r:id="rId7" action="ppaction://hlinkfile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4175" y="3449142"/>
              <a:ext cx="60960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57306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5942</TotalTime>
  <Words>677</Words>
  <Application>Microsoft Office PowerPoint</Application>
  <PresentationFormat>宽屏</PresentationFormat>
  <Paragraphs>100</Paragraphs>
  <Slides>15</Slides>
  <Notes>8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.黑体-日本语</vt:lpstr>
      <vt:lpstr>等线</vt:lpstr>
      <vt:lpstr>华文行楷</vt:lpstr>
      <vt:lpstr>思源黑体 CN Heavy</vt:lpstr>
      <vt:lpstr>思源黑体 CN Light</vt:lpstr>
      <vt:lpstr>思源黑体 CN Medium</vt:lpstr>
      <vt:lpstr>宋体</vt:lpstr>
      <vt:lpstr>微软雅黑</vt:lpstr>
      <vt:lpstr>Arial</vt:lpstr>
      <vt:lpstr>Calibri</vt:lpstr>
      <vt:lpstr>Calibri Light</vt:lpstr>
      <vt:lpstr>Segoe UI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xiaohei</cp:lastModifiedBy>
  <cp:revision>609</cp:revision>
  <dcterms:created xsi:type="dcterms:W3CDTF">2015-11-26T12:54:06Z</dcterms:created>
  <dcterms:modified xsi:type="dcterms:W3CDTF">2017-04-23T16:10:28Z</dcterms:modified>
</cp:coreProperties>
</file>