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76" r:id="rId2"/>
    <p:sldId id="265" r:id="rId3"/>
    <p:sldId id="287" r:id="rId4"/>
    <p:sldId id="288" r:id="rId5"/>
    <p:sldId id="289" r:id="rId6"/>
    <p:sldId id="290" r:id="rId7"/>
    <p:sldId id="291" r:id="rId8"/>
    <p:sldId id="292" r:id="rId9"/>
    <p:sldId id="293" r:id="rId10"/>
    <p:sldId id="294" r:id="rId11"/>
    <p:sldId id="282" r:id="rId12"/>
    <p:sldId id="258" r:id="rId13"/>
    <p:sldId id="260" r:id="rId14"/>
    <p:sldId id="280" r:id="rId15"/>
    <p:sldId id="281" r:id="rId16"/>
    <p:sldId id="295" r:id="rId17"/>
    <p:sldId id="296" r:id="rId18"/>
    <p:sldId id="297" r:id="rId19"/>
    <p:sldId id="298" r:id="rId20"/>
    <p:sldId id="299" r:id="rId21"/>
    <p:sldId id="283" r:id="rId22"/>
    <p:sldId id="284" r:id="rId23"/>
    <p:sldId id="285" r:id="rId24"/>
    <p:sldId id="286" r:id="rId25"/>
    <p:sldId id="275" r:id="rId26"/>
  </p:sldIdLst>
  <p:sldSz cx="12192000" cy="6858000"/>
  <p:notesSz cx="6858000" cy="9144000"/>
  <p:embeddedFontLst>
    <p:embeddedFont>
      <p:font typeface="Calibri" pitchFamily="34" charset="0"/>
      <p:regular r:id="rId28"/>
      <p:bold r:id="rId29"/>
      <p:italic r:id="rId30"/>
      <p:boldItalic r:id="rId31"/>
    </p:embeddedFont>
    <p:embeddedFont>
      <p:font typeface="微软雅黑" pitchFamily="34" charset="-122"/>
      <p:regular r:id="rId32"/>
      <p:bold r:id="rId33"/>
    </p:embeddedFont>
    <p:embeddedFont>
      <p:font typeface="方正正纤黑简体" charset="-122"/>
      <p:regular r:id="rId34"/>
    </p:embeddedFont>
    <p:embeddedFont>
      <p:font typeface="微软雅黑 Light" pitchFamily="34" charset="-122"/>
      <p:regular r:id="rId35"/>
    </p:embeddedFont>
    <p:embeddedFont>
      <p:font typeface="Calibri Light" pitchFamily="34" charset="0"/>
      <p:regular r:id="rId36"/>
      <p:italic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guide id="3" pos="778" userDrawn="1">
          <p15:clr>
            <a:srgbClr val="A4A3A4"/>
          </p15:clr>
        </p15:guide>
        <p15:guide id="4" pos="69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EB4EA"/>
    <a:srgbClr val="368ADF"/>
    <a:srgbClr val="13457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84" autoAdjust="0"/>
  </p:normalViewPr>
  <p:slideViewPr>
    <p:cSldViewPr snapToGrid="0" showGuides="1">
      <p:cViewPr varScale="1">
        <p:scale>
          <a:sx n="104" d="100"/>
          <a:sy n="104" d="100"/>
        </p:scale>
        <p:origin x="-792" y="-78"/>
      </p:cViewPr>
      <p:guideLst>
        <p:guide orient="horz" pos="2137"/>
        <p:guide pos="3840"/>
        <p:guide pos="778"/>
        <p:guide pos="6924"/>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28B17-5AB2-437C-8D97-69F6BB50D529}" type="datetimeFigureOut">
              <a:rPr lang="zh-CN" altLang="en-US" smtClean="0"/>
              <a:t>2016/11/13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34547-CED4-4464-8269-CFC6B4E2491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113501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341337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34956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127087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400211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275601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18286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54657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E4DB01-CF3A-4CBA-99A4-9D553F413A5E}" type="slidenum">
              <a:rPr lang="zh-CN" altLang="en-US" smtClean="0"/>
              <a:pPr/>
              <a:t>‹#›</a:t>
            </a:fld>
            <a:endParaRPr lang="zh-CN" altLang="en-US"/>
          </a:p>
        </p:txBody>
      </p:sp>
      <p:sp>
        <p:nvSpPr>
          <p:cNvPr id="5" name="等腰三角形 4"/>
          <p:cNvSpPr/>
          <p:nvPr userDrawn="1"/>
        </p:nvSpPr>
        <p:spPr>
          <a:xfrm flipV="1">
            <a:off x="5594722" y="0"/>
            <a:ext cx="1051560" cy="7042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userDrawn="1"/>
        </p:nvSpPr>
        <p:spPr>
          <a:xfrm>
            <a:off x="5044440" y="744170"/>
            <a:ext cx="1996440" cy="369332"/>
          </a:xfrm>
          <a:prstGeom prst="rect">
            <a:avLst/>
          </a:prstGeom>
          <a:noFill/>
        </p:spPr>
        <p:txBody>
          <a:bodyPr wrap="square" rtlCol="0">
            <a:spAutoFit/>
          </a:bodyPr>
          <a:lstStyle/>
          <a:p>
            <a:pPr algn="dist"/>
            <a:r>
              <a:rPr lang="en-US" altLang="zh-CN" b="1" dirty="0" smtClean="0">
                <a:solidFill>
                  <a:schemeClr val="bg1"/>
                </a:solidFill>
                <a:latin typeface="方正正纤黑简体" panose="02000000000000000000" pitchFamily="2" charset="-122"/>
                <a:ea typeface="方正正纤黑简体" panose="02000000000000000000" pitchFamily="2" charset="-122"/>
              </a:rPr>
              <a:t> TITLE HERE</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7" name="文本框 6"/>
          <p:cNvSpPr txBox="1"/>
          <p:nvPr userDrawn="1"/>
        </p:nvSpPr>
        <p:spPr>
          <a:xfrm>
            <a:off x="3968664" y="1030720"/>
            <a:ext cx="4254672" cy="652486"/>
          </a:xfrm>
          <a:prstGeom prst="rect">
            <a:avLst/>
          </a:prstGeom>
          <a:noFill/>
        </p:spPr>
        <p:txBody>
          <a:bodyPr wrap="square" rtlCol="0">
            <a:spAutoFit/>
          </a:bodyPr>
          <a:lstStyle/>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When you are old and grey and full of sleep, </a:t>
            </a:r>
            <a:r>
              <a:rPr lang="zh-CN" altLang="en-US" sz="1400" dirty="0" smtClean="0">
                <a:solidFill>
                  <a:schemeClr val="bg1"/>
                </a:solidFill>
                <a:latin typeface="微软雅黑" panose="020B0503020204020204" pitchFamily="34" charset="-122"/>
                <a:ea typeface="微软雅黑" panose="020B0503020204020204" pitchFamily="34" charset="-122"/>
              </a:rPr>
              <a:t>　　 </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And nodding by the fire, take down this book </a:t>
            </a:r>
            <a:r>
              <a:rPr lang="zh-CN" altLang="en-US" sz="1400" dirty="0" smtClean="0">
                <a:solidFill>
                  <a:schemeClr val="bg1"/>
                </a:solidFill>
                <a:latin typeface="微软雅黑" panose="020B0503020204020204" pitchFamily="34" charset="-122"/>
                <a:ea typeface="微软雅黑" panose="020B0503020204020204" pitchFamily="34" charset="-122"/>
              </a:rPr>
              <a:t>　　 </a:t>
            </a:r>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6071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2408623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88D9C8-DC45-4E97-88CF-A442C806E0D0}"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153665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68AD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9C8-DC45-4E97-88CF-A442C806E0D0}" type="datetimeFigureOut">
              <a:rPr lang="zh-CN" altLang="en-US" smtClean="0"/>
              <a:pPr/>
              <a:t>2016/11/13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4DB01-CF3A-4CBA-99A4-9D553F413A5E}" type="slidenum">
              <a:rPr lang="zh-CN" altLang="en-US" smtClean="0"/>
              <a:pPr/>
              <a:t>‹#›</a:t>
            </a:fld>
            <a:endParaRPr lang="zh-CN" altLang="en-US"/>
          </a:p>
        </p:txBody>
      </p:sp>
    </p:spTree>
    <p:extLst>
      <p:ext uri="{BB962C8B-B14F-4D97-AF65-F5344CB8AC3E}">
        <p14:creationId xmlns:p14="http://schemas.microsoft.com/office/powerpoint/2010/main" xmlns="" val="271710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19420" y="2921168"/>
            <a:ext cx="7901126" cy="1107996"/>
          </a:xfrm>
          <a:prstGeom prst="rect">
            <a:avLst/>
          </a:prstGeom>
          <a:noFill/>
          <a:effectLst>
            <a:outerShdw blurRad="254000" dist="127000" dir="2700000" algn="tl" rotWithShape="0">
              <a:prstClr val="black">
                <a:alpha val="40000"/>
              </a:prstClr>
            </a:outerShdw>
          </a:effectLst>
        </p:spPr>
        <p:txBody>
          <a:bodyPr wrap="square" rtlCol="0">
            <a:spAutoFit/>
          </a:bodyPr>
          <a:lstStyle/>
          <a:p>
            <a:pPr algn="ctr"/>
            <a:r>
              <a:rPr lang="zh-CN" altLang="en-US" sz="6600" b="1" dirty="0" smtClean="0">
                <a:solidFill>
                  <a:schemeClr val="accent1">
                    <a:lumMod val="40000"/>
                    <a:lumOff val="60000"/>
                  </a:schemeClr>
                </a:solidFill>
                <a:ea typeface="微软雅黑" pitchFamily="34" charset="-122"/>
              </a:rPr>
              <a:t>行业调研大纲</a:t>
            </a:r>
            <a:endParaRPr lang="zh-CN" altLang="en-US" sz="6600" b="1" dirty="0">
              <a:solidFill>
                <a:schemeClr val="accent1">
                  <a:lumMod val="40000"/>
                  <a:lumOff val="60000"/>
                </a:schemeClr>
              </a:solidFill>
              <a:ea typeface="微软雅黑" pitchFamily="34" charset="-122"/>
            </a:endParaRPr>
          </a:p>
        </p:txBody>
      </p:sp>
      <p:grpSp>
        <p:nvGrpSpPr>
          <p:cNvPr id="3" name="组合 2"/>
          <p:cNvGrpSpPr/>
          <p:nvPr/>
        </p:nvGrpSpPr>
        <p:grpSpPr>
          <a:xfrm>
            <a:off x="0" y="3388430"/>
            <a:ext cx="1366449" cy="81138"/>
            <a:chOff x="0" y="3388430"/>
            <a:chExt cx="1366449" cy="81138"/>
          </a:xfrm>
        </p:grpSpPr>
        <p:cxnSp>
          <p:nvCxnSpPr>
            <p:cNvPr id="26" name="直接连接符 25"/>
            <p:cNvCxnSpPr/>
            <p:nvPr/>
          </p:nvCxnSpPr>
          <p:spPr>
            <a:xfrm>
              <a:off x="0" y="3429000"/>
              <a:ext cx="13563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285311" y="3388430"/>
              <a:ext cx="81138" cy="811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0764591" y="3388430"/>
            <a:ext cx="1427409" cy="81138"/>
            <a:chOff x="10764591" y="3388430"/>
            <a:chExt cx="1427409" cy="81138"/>
          </a:xfrm>
        </p:grpSpPr>
        <p:cxnSp>
          <p:nvCxnSpPr>
            <p:cNvPr id="27" name="直接连接符 26"/>
            <p:cNvCxnSpPr/>
            <p:nvPr/>
          </p:nvCxnSpPr>
          <p:spPr>
            <a:xfrm>
              <a:off x="10835640" y="3429000"/>
              <a:ext cx="13563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0764591" y="3388430"/>
              <a:ext cx="81138" cy="811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62970678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p:tgtEl>
                                          <p:spTgt spid="3"/>
                                        </p:tgtEl>
                                        <p:attrNameLst>
                                          <p:attrName>ppt_x</p:attrName>
                                        </p:attrNameLst>
                                      </p:cBhvr>
                                      <p:tavLst>
                                        <p:tav tm="0">
                                          <p:val>
                                            <p:strVal val="#ppt_x-#ppt_w*1.125000"/>
                                          </p:val>
                                        </p:tav>
                                        <p:tav tm="100000">
                                          <p:val>
                                            <p:strVal val="#ppt_x"/>
                                          </p:val>
                                        </p:tav>
                                      </p:tavLst>
                                    </p:anim>
                                    <p:animEffect transition="in" filter="wipe(right)">
                                      <p:cBhvr>
                                        <p:cTn id="8" dur="250"/>
                                        <p:tgtEl>
                                          <p:spTgt spid="3"/>
                                        </p:tgtEl>
                                      </p:cBhvr>
                                    </p:animEffect>
                                  </p:childTnLst>
                                </p:cTn>
                              </p:par>
                              <p:par>
                                <p:cTn id="9" presetID="1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p:tgtEl>
                                          <p:spTgt spid="6"/>
                                        </p:tgtEl>
                                        <p:attrNameLst>
                                          <p:attrName>ppt_x</p:attrName>
                                        </p:attrNameLst>
                                      </p:cBhvr>
                                      <p:tavLst>
                                        <p:tav tm="0">
                                          <p:val>
                                            <p:strVal val="#ppt_x+#ppt_w*1.125000"/>
                                          </p:val>
                                        </p:tav>
                                        <p:tav tm="100000">
                                          <p:val>
                                            <p:strVal val="#ppt_x"/>
                                          </p:val>
                                        </p:tav>
                                      </p:tavLst>
                                    </p:anim>
                                    <p:animEffect transition="in" filter="wipe(left)">
                                      <p:cBhvr>
                                        <p:cTn id="12" dur="250"/>
                                        <p:tgtEl>
                                          <p:spTgt spid="6"/>
                                        </p:tgtEl>
                                      </p:cBhvr>
                                    </p:animEffect>
                                  </p:childTnLst>
                                </p:cTn>
                              </p:par>
                            </p:childTnLst>
                          </p:cTn>
                        </p:par>
                        <p:par>
                          <p:cTn id="13" fill="hold">
                            <p:stCondLst>
                              <p:cond delay="250"/>
                            </p:stCondLst>
                            <p:childTnLst>
                              <p:par>
                                <p:cTn id="14" presetID="37"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900" decel="100000" fill="hold"/>
                                        <p:tgtEl>
                                          <p:spTgt spid="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2674" y="1763322"/>
            <a:ext cx="2851930" cy="524510"/>
          </a:xfrm>
          <a:prstGeom prst="rect">
            <a:avLst/>
          </a:prstGeom>
          <a:noFill/>
        </p:spPr>
        <p:txBody>
          <a:bodyPr wrap="square" rtlCol="0">
            <a:spAutoFit/>
          </a:bodyPr>
          <a:lstStyle/>
          <a:p>
            <a:pPr algn="r"/>
            <a:r>
              <a:rPr lang="en-US" altLang="zh-CN" sz="2800" dirty="0" smtClean="0">
                <a:solidFill>
                  <a:schemeClr val="bg1"/>
                </a:solidFill>
                <a:latin typeface="方正正纤黑简体" panose="02000000000000000000" pitchFamily="2" charset="-122"/>
                <a:ea typeface="方正正纤黑简体" panose="02000000000000000000" pitchFamily="2" charset="-122"/>
              </a:rPr>
              <a:t> </a:t>
            </a:r>
            <a:endParaRPr lang="zh-CN" altLang="en-US" sz="2800" dirty="0">
              <a:solidFill>
                <a:schemeClr val="bg1"/>
              </a:solidFill>
              <a:latin typeface="方正正纤黑简体" panose="02000000000000000000" pitchFamily="2" charset="-122"/>
              <a:ea typeface="方正正纤黑简体" panose="02000000000000000000" pitchFamily="2" charset="-122"/>
            </a:endParaRPr>
          </a:p>
        </p:txBody>
      </p:sp>
      <p:pic>
        <p:nvPicPr>
          <p:cNvPr id="6" name="图片 5"/>
          <p:cNvPicPr>
            <a:picLocks noChangeAspect="1"/>
          </p:cNvPicPr>
          <p:nvPr/>
        </p:nvPicPr>
        <p:blipFill rotWithShape="1">
          <a:blip r:embed="rId2"/>
          <a:srcRect l="43582" t="10043" r="23190" b="58914"/>
          <a:stretch>
            <a:fillRect/>
          </a:stretch>
        </p:blipFill>
        <p:spPr>
          <a:xfrm>
            <a:off x="128465" y="724997"/>
            <a:ext cx="1286360" cy="1146875"/>
          </a:xfrm>
          <a:prstGeom prst="rect">
            <a:avLst/>
          </a:prstGeom>
        </p:spPr>
      </p:pic>
      <p:sp>
        <p:nvSpPr>
          <p:cNvPr id="7" name="文本框 6"/>
          <p:cNvSpPr txBox="1"/>
          <p:nvPr/>
        </p:nvSpPr>
        <p:spPr>
          <a:xfrm>
            <a:off x="8092441" y="3670605"/>
            <a:ext cx="3872718" cy="725805"/>
          </a:xfrm>
          <a:prstGeom prst="rect">
            <a:avLst/>
          </a:prstGeom>
          <a:noFill/>
        </p:spPr>
        <p:txBody>
          <a:bodyPr wrap="square" rtlCol="0">
            <a:spAutoFit/>
          </a:bodyPr>
          <a:lstStyle/>
          <a:p>
            <a:pPr algn="r"/>
            <a:r>
              <a:rPr lang="zh-CN" altLang="en-US" dirty="0" smtClean="0">
                <a:solidFill>
                  <a:schemeClr val="bg1"/>
                </a:solidFill>
                <a:latin typeface="方正正纤黑简体" panose="02000000000000000000" pitchFamily="2" charset="-122"/>
                <a:ea typeface="方正正纤黑简体" panose="02000000000000000000" pitchFamily="2" charset="-122"/>
              </a:rPr>
              <a:t>　　 </a:t>
            </a:r>
          </a:p>
          <a:p>
            <a:pPr algn="r">
              <a:lnSpc>
                <a:spcPct val="130000"/>
              </a:lnSpc>
            </a:pPr>
            <a:r>
              <a:rPr lang="en-US" altLang="zh-CN" dirty="0" smtClean="0">
                <a:solidFill>
                  <a:schemeClr val="bg1"/>
                </a:solidFill>
                <a:latin typeface="方正正纤黑简体" panose="02000000000000000000" pitchFamily="2" charset="-122"/>
                <a:ea typeface="方正正纤黑简体" panose="02000000000000000000" pitchFamily="2" charset="-122"/>
              </a:rPr>
              <a:t>; </a:t>
            </a:r>
            <a:r>
              <a:rPr lang="zh-CN" altLang="en-US" dirty="0" smtClean="0">
                <a:solidFill>
                  <a:schemeClr val="bg1"/>
                </a:solidFill>
                <a:latin typeface="方正正纤黑简体" panose="02000000000000000000" pitchFamily="2" charset="-122"/>
                <a:ea typeface="方正正纤黑简体" panose="02000000000000000000" pitchFamily="2" charset="-122"/>
              </a:rPr>
              <a:t>　 </a:t>
            </a:r>
            <a:endParaRPr lang="zh-CN" altLang="en-US" dirty="0">
              <a:solidFill>
                <a:schemeClr val="bg1"/>
              </a:solidFill>
              <a:latin typeface="方正正纤黑简体" panose="02000000000000000000" pitchFamily="2" charset="-122"/>
              <a:ea typeface="方正正纤黑简体" panose="02000000000000000000" pitchFamily="2" charset="-122"/>
            </a:endParaRPr>
          </a:p>
        </p:txBody>
      </p:sp>
      <p:pic>
        <p:nvPicPr>
          <p:cNvPr id="8" name="图片 7"/>
          <p:cNvPicPr>
            <a:picLocks noChangeAspect="1"/>
          </p:cNvPicPr>
          <p:nvPr/>
        </p:nvPicPr>
        <p:blipFill rotWithShape="1">
          <a:blip r:embed="rId2"/>
          <a:srcRect l="43582" t="10043" r="23190" b="58914"/>
          <a:stretch>
            <a:fillRect/>
          </a:stretch>
        </p:blipFill>
        <p:spPr>
          <a:xfrm flipH="1" flipV="1">
            <a:off x="10777176" y="5234003"/>
            <a:ext cx="1286360" cy="1146875"/>
          </a:xfrm>
          <a:prstGeom prst="rect">
            <a:avLst/>
          </a:prstGeom>
        </p:spPr>
      </p:pic>
      <p:sp>
        <p:nvSpPr>
          <p:cNvPr id="9" name="文本框 8"/>
          <p:cNvSpPr txBox="1"/>
          <p:nvPr/>
        </p:nvSpPr>
        <p:spPr>
          <a:xfrm>
            <a:off x="581025" y="1668145"/>
            <a:ext cx="5906770" cy="4484370"/>
          </a:xfrm>
          <a:prstGeom prst="rect">
            <a:avLst/>
          </a:prstGeom>
          <a:noFill/>
        </p:spPr>
        <p:txBody>
          <a:bodyPr wrap="square" rtlCol="0">
            <a:spAutoFit/>
          </a:bodyPr>
          <a:lstStyle/>
          <a:p>
            <a:pPr algn="r"/>
            <a:endParaRPr lang="en-US" altLang="zh-CN" dirty="0" smtClean="0">
              <a:solidFill>
                <a:schemeClr val="bg1"/>
              </a:solidFill>
              <a:latin typeface="方正正纤黑简体" panose="02000000000000000000" pitchFamily="2" charset="-122"/>
              <a:ea typeface="方正正纤黑简体" panose="02000000000000000000" pitchFamily="2" charset="-122"/>
            </a:endParaRP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行业趋势</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趋势一：从玩网到用网，上网性质发生突变，网民数增长进入"雪崩"期</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趋势二：门户网站收支接近盈亏线，"眼球经济"让掌声再次响起来</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趋势三：产业网站、实业网站异军突起，网络经济有望在漫长的低谷徘徊后越过拐点</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趋势四：网络宽带建设风起云涌，分发存储发展迅猛，网络瓶颈节节打通</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趋势五：从资源枯竭到信息海洋，网上信息源飞速增长，"内容为王"时代正在到来</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趋势六：网络收费全面启动，网站经营步向务实，互联网"收费时代"已经到来</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趋势七：信息化浪潮刺激巨大需求，互联网成了国民经济发展新增点 </a:t>
            </a:r>
            <a:r>
              <a:rPr lang="zh-CN" altLang="en-US" dirty="0" smtClean="0">
                <a:solidFill>
                  <a:schemeClr val="bg1"/>
                </a:solidFill>
                <a:latin typeface="方正正纤黑简体" panose="02000000000000000000" pitchFamily="2" charset="-122"/>
                <a:ea typeface="方正正纤黑简体" panose="02000000000000000000" pitchFamily="2" charset="-122"/>
              </a:rPr>
              <a:t>　　 </a:t>
            </a:r>
          </a:p>
        </p:txBody>
      </p:sp>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0460"/>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392996" y="2578432"/>
            <a:ext cx="5972976" cy="523220"/>
          </a:xfrm>
          <a:prstGeom prst="rect">
            <a:avLst/>
          </a:prstGeom>
          <a:noFill/>
        </p:spPr>
        <p:txBody>
          <a:bodyPr wrap="square" rtlCol="0">
            <a:spAutoFit/>
          </a:bodyPr>
          <a:lstStyle/>
          <a:p>
            <a:r>
              <a:rPr lang="zh-CN" altLang="en-US" sz="2800" dirty="0" smtClean="0">
                <a:solidFill>
                  <a:schemeClr val="tx1">
                    <a:lumMod val="50000"/>
                    <a:lumOff val="50000"/>
                  </a:schemeClr>
                </a:solidFill>
                <a:latin typeface="微软雅黑" pitchFamily="34" charset="-122"/>
                <a:ea typeface="微软雅黑" pitchFamily="34" charset="-122"/>
              </a:rPr>
              <a:t>职业岗位</a:t>
            </a:r>
            <a:r>
              <a:rPr lang="en-US" altLang="zh-CN" sz="2800" dirty="0" smtClean="0">
                <a:solidFill>
                  <a:schemeClr val="tx1">
                    <a:lumMod val="50000"/>
                    <a:lumOff val="50000"/>
                  </a:schemeClr>
                </a:solidFill>
                <a:latin typeface="微软雅黑" pitchFamily="34" charset="-122"/>
                <a:ea typeface="微软雅黑" pitchFamily="34" charset="-122"/>
              </a:rPr>
              <a:t> </a:t>
            </a:r>
            <a:r>
              <a:rPr lang="zh-CN" altLang="en-US"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　 </a:t>
            </a:r>
            <a:endParaRPr lang="zh-CN" altLang="en-US" dirty="0">
              <a:solidFill>
                <a:schemeClr val="tx1">
                  <a:lumMod val="50000"/>
                  <a:lumOff val="50000"/>
                </a:schemeClr>
              </a:solidFill>
              <a:latin typeface="方正正纤黑简体" panose="02000000000000000000" pitchFamily="2" charset="-122"/>
              <a:ea typeface="方正正纤黑简体" panose="02000000000000000000" pitchFamily="2" charset="-122"/>
            </a:endParaRPr>
          </a:p>
        </p:txBody>
      </p:sp>
      <p:sp>
        <p:nvSpPr>
          <p:cNvPr id="24" name="矩形 23"/>
          <p:cNvSpPr/>
          <p:nvPr/>
        </p:nvSpPr>
        <p:spPr>
          <a:xfrm>
            <a:off x="0" y="3632066"/>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392995" y="4117234"/>
            <a:ext cx="5972976" cy="597921"/>
          </a:xfrm>
          <a:prstGeom prst="rect">
            <a:avLst/>
          </a:prstGeom>
          <a:noFill/>
        </p:spPr>
        <p:txBody>
          <a:bodyPr wrap="square" rtlCol="0">
            <a:spAutoFit/>
          </a:bodyPr>
          <a:lstStyle/>
          <a:p>
            <a:pPr>
              <a:lnSpc>
                <a:spcPct val="130000"/>
              </a:lnSpc>
            </a:pPr>
            <a:r>
              <a:rPr lang="zh-CN" altLang="en-US" sz="2800" dirty="0" smtClean="0">
                <a:solidFill>
                  <a:schemeClr val="tx1">
                    <a:lumMod val="50000"/>
                    <a:lumOff val="50000"/>
                  </a:schemeClr>
                </a:solidFill>
                <a:latin typeface="微软雅黑" pitchFamily="34" charset="-122"/>
                <a:ea typeface="微软雅黑" pitchFamily="34" charset="-122"/>
              </a:rPr>
              <a:t>前景待遇</a:t>
            </a:r>
            <a:r>
              <a:rPr lang="en-US" altLang="zh-CN" sz="2800" dirty="0" smtClean="0">
                <a:solidFill>
                  <a:schemeClr val="tx1">
                    <a:lumMod val="50000"/>
                    <a:lumOff val="50000"/>
                  </a:schemeClr>
                </a:solidFill>
                <a:latin typeface="微软雅黑" pitchFamily="34" charset="-122"/>
                <a:ea typeface="微软雅黑" pitchFamily="34" charset="-122"/>
              </a:rPr>
              <a:t> </a:t>
            </a:r>
            <a:r>
              <a:rPr lang="zh-CN" altLang="en-US" sz="2800" dirty="0" smtClean="0">
                <a:solidFill>
                  <a:schemeClr val="tx1">
                    <a:lumMod val="50000"/>
                    <a:lumOff val="50000"/>
                  </a:schemeClr>
                </a:solidFill>
                <a:latin typeface="微软雅黑" pitchFamily="34" charset="-122"/>
                <a:ea typeface="微软雅黑" pitchFamily="34" charset="-122"/>
              </a:rPr>
              <a:t> </a:t>
            </a:r>
            <a:endParaRPr lang="zh-CN" altLang="en-US" sz="2800" dirty="0">
              <a:solidFill>
                <a:schemeClr val="tx1">
                  <a:lumMod val="50000"/>
                  <a:lumOff val="50000"/>
                </a:schemeClr>
              </a:solidFill>
              <a:latin typeface="微软雅黑" pitchFamily="34" charset="-122"/>
              <a:ea typeface="微软雅黑" pitchFamily="34" charset="-122"/>
            </a:endParaRPr>
          </a:p>
        </p:txBody>
      </p:sp>
      <p:sp>
        <p:nvSpPr>
          <p:cNvPr id="31" name="矩形 30"/>
          <p:cNvSpPr/>
          <p:nvPr/>
        </p:nvSpPr>
        <p:spPr>
          <a:xfrm>
            <a:off x="-378" y="5225023"/>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375070" y="5736740"/>
            <a:ext cx="5972976" cy="614207"/>
          </a:xfrm>
          <a:prstGeom prst="rect">
            <a:avLst/>
          </a:prstGeom>
          <a:noFill/>
        </p:spPr>
        <p:txBody>
          <a:bodyPr wrap="square" rtlCol="0">
            <a:spAutoFit/>
          </a:bodyPr>
          <a:lstStyle/>
          <a:p>
            <a:pPr>
              <a:lnSpc>
                <a:spcPct val="130000"/>
              </a:lnSpc>
            </a:pPr>
            <a:r>
              <a:rPr lang="zh-CN" altLang="en-US" sz="2800" dirty="0">
                <a:solidFill>
                  <a:schemeClr val="tx1">
                    <a:lumMod val="50000"/>
                    <a:lumOff val="50000"/>
                  </a:schemeClr>
                </a:solidFill>
                <a:latin typeface="微软雅黑" pitchFamily="34" charset="-122"/>
                <a:ea typeface="微软雅黑" pitchFamily="34" charset="-122"/>
              </a:rPr>
              <a:t>能力素质要求</a:t>
            </a:r>
            <a:endParaRPr lang="zh-CN" altLang="en-US" sz="2800" dirty="0" smtClean="0">
              <a:solidFill>
                <a:schemeClr val="tx1">
                  <a:lumMod val="50000"/>
                  <a:lumOff val="50000"/>
                </a:schemeClr>
              </a:solidFill>
              <a:latin typeface="微软雅黑" pitchFamily="34" charset="-122"/>
              <a:ea typeface="微软雅黑" pitchFamily="34" charset="-122"/>
            </a:endParaRPr>
          </a:p>
        </p:txBody>
      </p:sp>
      <p:sp>
        <p:nvSpPr>
          <p:cNvPr id="38" name="文本框 37"/>
          <p:cNvSpPr txBox="1"/>
          <p:nvPr/>
        </p:nvSpPr>
        <p:spPr>
          <a:xfrm>
            <a:off x="4576196" y="763270"/>
            <a:ext cx="2878244" cy="707886"/>
          </a:xfrm>
          <a:prstGeom prst="rect">
            <a:avLst/>
          </a:prstGeom>
          <a:noFill/>
        </p:spPr>
        <p:txBody>
          <a:bodyPr wrap="square" rtlCol="0">
            <a:spAutoFit/>
          </a:bodyPr>
          <a:lstStyle/>
          <a:p>
            <a:pPr algn="ctr"/>
            <a:r>
              <a:rPr lang="zh-CN" altLang="en-US" sz="4000" b="1" dirty="0" smtClean="0">
                <a:solidFill>
                  <a:srgbClr val="7EB4EA"/>
                </a:solidFill>
                <a:effectLst>
                  <a:outerShdw blurRad="50800" dist="38100" dir="18900000" sx="103000" sy="103000" algn="bl" rotWithShape="0">
                    <a:prstClr val="black">
                      <a:alpha val="40000"/>
                    </a:prstClr>
                  </a:outerShdw>
                </a:effectLst>
                <a:latin typeface="微软雅黑" pitchFamily="34" charset="-122"/>
                <a:ea typeface="微软雅黑" pitchFamily="34" charset="-122"/>
                <a:sym typeface="微软雅黑" pitchFamily="34" charset="-122"/>
              </a:rPr>
              <a:t>职业概述</a:t>
            </a:r>
            <a:endParaRPr lang="zh-CN" altLang="en-US" sz="4000" b="1" dirty="0">
              <a:solidFill>
                <a:srgbClr val="7EB4EA"/>
              </a:solidFill>
              <a:effectLst>
                <a:outerShdw blurRad="50800" dist="38100" dir="18900000" sx="103000" sy="103000" algn="bl" rotWithShape="0">
                  <a:prstClr val="black">
                    <a:alpha val="40000"/>
                  </a:prstClr>
                </a:outerShdw>
              </a:effectLst>
              <a:latin typeface="微软雅黑 Light" panose="020B0502040204020203" pitchFamily="34" charset="-122"/>
              <a:ea typeface="微软雅黑 Light" panose="020B0502040204020203" pitchFamily="34" charset="-122"/>
            </a:endParaRPr>
          </a:p>
        </p:txBody>
      </p:sp>
      <p:pic>
        <p:nvPicPr>
          <p:cNvPr id="41" name="图片 40"/>
          <p:cNvPicPr>
            <a:picLocks noChangeAspect="1"/>
          </p:cNvPicPr>
          <p:nvPr/>
        </p:nvPicPr>
        <p:blipFill rotWithShape="1">
          <a:blip r:embed="rId2"/>
          <a:srcRect t="54669"/>
          <a:stretch/>
        </p:blipFill>
        <p:spPr>
          <a:xfrm>
            <a:off x="5975611" y="3455509"/>
            <a:ext cx="6285521" cy="399219"/>
          </a:xfrm>
          <a:prstGeom prst="rect">
            <a:avLst/>
          </a:prstGeom>
        </p:spPr>
      </p:pic>
      <p:pic>
        <p:nvPicPr>
          <p:cNvPr id="42" name="图片 41"/>
          <p:cNvPicPr>
            <a:picLocks noChangeAspect="1"/>
          </p:cNvPicPr>
          <p:nvPr/>
        </p:nvPicPr>
        <p:blipFill rotWithShape="1">
          <a:blip r:embed="rId2"/>
          <a:srcRect t="54669"/>
          <a:stretch/>
        </p:blipFill>
        <p:spPr>
          <a:xfrm>
            <a:off x="5980829" y="5045576"/>
            <a:ext cx="6285521" cy="399219"/>
          </a:xfrm>
          <a:prstGeom prst="rect">
            <a:avLst/>
          </a:prstGeom>
        </p:spPr>
      </p:pic>
      <p:pic>
        <p:nvPicPr>
          <p:cNvPr id="28" name="图片 27"/>
          <p:cNvPicPr>
            <a:picLocks noChangeAspect="1"/>
          </p:cNvPicPr>
          <p:nvPr/>
        </p:nvPicPr>
        <p:blipFill rotWithShape="1">
          <a:blip r:embed="rId2"/>
          <a:srcRect t="54669"/>
          <a:stretch/>
        </p:blipFill>
        <p:spPr>
          <a:xfrm>
            <a:off x="5980829" y="6642478"/>
            <a:ext cx="6285521" cy="399219"/>
          </a:xfrm>
          <a:prstGeom prst="rect">
            <a:avLst/>
          </a:prstGeom>
        </p:spPr>
      </p:pic>
      <p:pic>
        <p:nvPicPr>
          <p:cNvPr id="12" name="图片 11"/>
          <p:cNvPicPr>
            <a:picLocks noChangeAspect="1"/>
          </p:cNvPicPr>
          <p:nvPr/>
        </p:nvPicPr>
        <p:blipFill>
          <a:blip r:embed="rId3"/>
          <a:stretch>
            <a:fillRect/>
          </a:stretch>
        </p:blipFill>
        <p:spPr>
          <a:xfrm>
            <a:off x="1000714" y="2031463"/>
            <a:ext cx="1024217" cy="1493649"/>
          </a:xfrm>
          <a:prstGeom prst="rect">
            <a:avLst/>
          </a:prstGeom>
        </p:spPr>
      </p:pic>
      <p:pic>
        <p:nvPicPr>
          <p:cNvPr id="13" name="图片 12"/>
          <p:cNvPicPr>
            <a:picLocks noChangeAspect="1"/>
          </p:cNvPicPr>
          <p:nvPr/>
        </p:nvPicPr>
        <p:blipFill>
          <a:blip r:embed="rId4"/>
          <a:stretch>
            <a:fillRect/>
          </a:stretch>
        </p:blipFill>
        <p:spPr>
          <a:xfrm>
            <a:off x="991569" y="3632002"/>
            <a:ext cx="1182727" cy="1493649"/>
          </a:xfrm>
          <a:prstGeom prst="rect">
            <a:avLst/>
          </a:prstGeom>
        </p:spPr>
      </p:pic>
      <p:pic>
        <p:nvPicPr>
          <p:cNvPr id="14" name="图片 13"/>
          <p:cNvPicPr>
            <a:picLocks noChangeAspect="1"/>
          </p:cNvPicPr>
          <p:nvPr/>
        </p:nvPicPr>
        <p:blipFill>
          <a:blip r:embed="rId5"/>
          <a:stretch>
            <a:fillRect/>
          </a:stretch>
        </p:blipFill>
        <p:spPr>
          <a:xfrm>
            <a:off x="1000714" y="5233923"/>
            <a:ext cx="1164437" cy="1493649"/>
          </a:xfrm>
          <a:prstGeom prst="rect">
            <a:avLst/>
          </a:prstGeom>
        </p:spPr>
      </p:pic>
    </p:spTree>
    <p:extLst>
      <p:ext uri="{BB962C8B-B14F-4D97-AF65-F5344CB8AC3E}">
        <p14:creationId xmlns:p14="http://schemas.microsoft.com/office/powerpoint/2010/main" xmlns="" val="343920313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par>
                                <p:cTn id="12" presetID="22" presetClass="entr" presetSubtype="1"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500"/>
                                        <p:tgtEl>
                                          <p:spTgt spid="4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56" presetClass="entr" presetSubtype="0" fill="hold" grpId="0" nodeType="withEffect">
                                  <p:stCondLst>
                                    <p:cond delay="0"/>
                                  </p:stCondLst>
                                  <p:iterate type="lt">
                                    <p:tmPct val="1000"/>
                                  </p:iterate>
                                  <p:childTnLst>
                                    <p:set>
                                      <p:cBhvr>
                                        <p:cTn id="20" dur="1" fill="hold">
                                          <p:stCondLst>
                                            <p:cond delay="0"/>
                                          </p:stCondLst>
                                        </p:cTn>
                                        <p:tgtEl>
                                          <p:spTgt spid="16"/>
                                        </p:tgtEl>
                                        <p:attrNameLst>
                                          <p:attrName>style.visibility</p:attrName>
                                        </p:attrNameLst>
                                      </p:cBhvr>
                                      <p:to>
                                        <p:strVal val="visible"/>
                                      </p:to>
                                    </p:set>
                                    <p:anim by="(-#ppt_w*2)" calcmode="lin" valueType="num">
                                      <p:cBhvr rctx="PPT">
                                        <p:cTn id="21" dur="375" autoRev="1" fill="hold">
                                          <p:stCondLst>
                                            <p:cond delay="0"/>
                                          </p:stCondLst>
                                        </p:cTn>
                                        <p:tgtEl>
                                          <p:spTgt spid="16"/>
                                        </p:tgtEl>
                                        <p:attrNameLst>
                                          <p:attrName>ppt_w</p:attrName>
                                        </p:attrNameLst>
                                      </p:cBhvr>
                                    </p:anim>
                                    <p:anim by="(#ppt_w*0.50)" calcmode="lin" valueType="num">
                                      <p:cBhvr>
                                        <p:cTn id="22" dur="375" decel="50000" autoRev="1" fill="hold">
                                          <p:stCondLst>
                                            <p:cond delay="0"/>
                                          </p:stCondLst>
                                        </p:cTn>
                                        <p:tgtEl>
                                          <p:spTgt spid="16"/>
                                        </p:tgtEl>
                                        <p:attrNameLst>
                                          <p:attrName>ppt_x</p:attrName>
                                        </p:attrNameLst>
                                      </p:cBhvr>
                                    </p:anim>
                                    <p:anim from="(-#ppt_h/2)" to="(#ppt_y)" calcmode="lin" valueType="num">
                                      <p:cBhvr>
                                        <p:cTn id="23" dur="750" fill="hold">
                                          <p:stCondLst>
                                            <p:cond delay="0"/>
                                          </p:stCondLst>
                                        </p:cTn>
                                        <p:tgtEl>
                                          <p:spTgt spid="16"/>
                                        </p:tgtEl>
                                        <p:attrNameLst>
                                          <p:attrName>ppt_y</p:attrName>
                                        </p:attrNameLst>
                                      </p:cBhvr>
                                    </p:anim>
                                    <p:animRot by="21600000">
                                      <p:cBhvr>
                                        <p:cTn id="24" dur="750" fill="hold">
                                          <p:stCondLst>
                                            <p:cond delay="0"/>
                                          </p:stCondLst>
                                        </p:cTn>
                                        <p:tgtEl>
                                          <p:spTgt spid="16"/>
                                        </p:tgtEl>
                                        <p:attrNameLst>
                                          <p:attrName>r</p:attrName>
                                        </p:attrNameLst>
                                      </p:cBhvr>
                                    </p:animRot>
                                  </p:childTnLst>
                                </p:cTn>
                              </p:par>
                            </p:childTnLst>
                          </p:cTn>
                        </p:par>
                        <p:par>
                          <p:cTn id="25" fill="hold">
                            <p:stCondLst>
                              <p:cond delay="1773"/>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1"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up)">
                                      <p:cBhvr>
                                        <p:cTn id="31" dur="500"/>
                                        <p:tgtEl>
                                          <p:spTgt spid="42"/>
                                        </p:tgtEl>
                                      </p:cBhvr>
                                    </p:animEffect>
                                  </p:childTnLst>
                                </p:cTn>
                              </p:par>
                            </p:childTnLst>
                          </p:cTn>
                        </p:par>
                        <p:par>
                          <p:cTn id="32" fill="hold">
                            <p:stCondLst>
                              <p:cond delay="2273"/>
                            </p:stCondLst>
                            <p:childTnLst>
                              <p:par>
                                <p:cTn id="33" presetID="2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56" presetClass="entr" presetSubtype="0" fill="hold" grpId="0" nodeType="withEffect">
                                  <p:stCondLst>
                                    <p:cond delay="0"/>
                                  </p:stCondLst>
                                  <p:iterate type="lt">
                                    <p:tmPct val="1000"/>
                                  </p:iterate>
                                  <p:childTnLst>
                                    <p:set>
                                      <p:cBhvr>
                                        <p:cTn id="37" dur="1" fill="hold">
                                          <p:stCondLst>
                                            <p:cond delay="0"/>
                                          </p:stCondLst>
                                        </p:cTn>
                                        <p:tgtEl>
                                          <p:spTgt spid="30"/>
                                        </p:tgtEl>
                                        <p:attrNameLst>
                                          <p:attrName>style.visibility</p:attrName>
                                        </p:attrNameLst>
                                      </p:cBhvr>
                                      <p:to>
                                        <p:strVal val="visible"/>
                                      </p:to>
                                    </p:set>
                                    <p:anim by="(-#ppt_w*2)" calcmode="lin" valueType="num">
                                      <p:cBhvr rctx="PPT">
                                        <p:cTn id="38" dur="375" autoRev="1" fill="hold">
                                          <p:stCondLst>
                                            <p:cond delay="0"/>
                                          </p:stCondLst>
                                        </p:cTn>
                                        <p:tgtEl>
                                          <p:spTgt spid="30"/>
                                        </p:tgtEl>
                                        <p:attrNameLst>
                                          <p:attrName>ppt_w</p:attrName>
                                        </p:attrNameLst>
                                      </p:cBhvr>
                                    </p:anim>
                                    <p:anim by="(#ppt_w*0.50)" calcmode="lin" valueType="num">
                                      <p:cBhvr>
                                        <p:cTn id="39" dur="375" decel="50000" autoRev="1" fill="hold">
                                          <p:stCondLst>
                                            <p:cond delay="0"/>
                                          </p:stCondLst>
                                        </p:cTn>
                                        <p:tgtEl>
                                          <p:spTgt spid="30"/>
                                        </p:tgtEl>
                                        <p:attrNameLst>
                                          <p:attrName>ppt_x</p:attrName>
                                        </p:attrNameLst>
                                      </p:cBhvr>
                                    </p:anim>
                                    <p:anim from="(-#ppt_h/2)" to="(#ppt_y)" calcmode="lin" valueType="num">
                                      <p:cBhvr>
                                        <p:cTn id="40" dur="750" fill="hold">
                                          <p:stCondLst>
                                            <p:cond delay="0"/>
                                          </p:stCondLst>
                                        </p:cTn>
                                        <p:tgtEl>
                                          <p:spTgt spid="30"/>
                                        </p:tgtEl>
                                        <p:attrNameLst>
                                          <p:attrName>ppt_y</p:attrName>
                                        </p:attrNameLst>
                                      </p:cBhvr>
                                    </p:anim>
                                    <p:animRot by="21600000">
                                      <p:cBhvr>
                                        <p:cTn id="41" dur="750" fill="hold">
                                          <p:stCondLst>
                                            <p:cond delay="0"/>
                                          </p:stCondLst>
                                        </p:cTn>
                                        <p:tgtEl>
                                          <p:spTgt spid="30"/>
                                        </p:tgtEl>
                                        <p:attrNameLst>
                                          <p:attrName>r</p:attrName>
                                        </p:attrNameLst>
                                      </p:cBhvr>
                                    </p:animRot>
                                  </p:childTnLst>
                                </p:cTn>
                              </p:par>
                            </p:childTnLst>
                          </p:cTn>
                        </p:par>
                        <p:par>
                          <p:cTn id="42" fill="hold">
                            <p:stCondLst>
                              <p:cond delay="3045"/>
                            </p:stCondLst>
                            <p:childTnLst>
                              <p:par>
                                <p:cTn id="43" presetID="22" presetClass="entr" presetSubtype="1"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up)">
                                      <p:cBhvr>
                                        <p:cTn id="45" dur="500"/>
                                        <p:tgtEl>
                                          <p:spTgt spid="31"/>
                                        </p:tgtEl>
                                      </p:cBhvr>
                                    </p:animEffect>
                                  </p:childTnLst>
                                </p:cTn>
                              </p:par>
                              <p:par>
                                <p:cTn id="46" presetID="22" presetClass="entr" presetSubtype="1"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par>
                          <p:cTn id="49" fill="hold">
                            <p:stCondLst>
                              <p:cond delay="3545"/>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par>
                                <p:cTn id="53" presetID="56" presetClass="entr" presetSubtype="0" fill="hold" grpId="0" nodeType="withEffect">
                                  <p:stCondLst>
                                    <p:cond delay="0"/>
                                  </p:stCondLst>
                                  <p:iterate type="lt">
                                    <p:tmPct val="1000"/>
                                  </p:iterate>
                                  <p:childTnLst>
                                    <p:set>
                                      <p:cBhvr>
                                        <p:cTn id="54" dur="1" fill="hold">
                                          <p:stCondLst>
                                            <p:cond delay="0"/>
                                          </p:stCondLst>
                                        </p:cTn>
                                        <p:tgtEl>
                                          <p:spTgt spid="37"/>
                                        </p:tgtEl>
                                        <p:attrNameLst>
                                          <p:attrName>style.visibility</p:attrName>
                                        </p:attrNameLst>
                                      </p:cBhvr>
                                      <p:to>
                                        <p:strVal val="visible"/>
                                      </p:to>
                                    </p:set>
                                    <p:anim by="(-#ppt_w*2)" calcmode="lin" valueType="num">
                                      <p:cBhvr rctx="PPT">
                                        <p:cTn id="55" dur="375" autoRev="1" fill="hold">
                                          <p:stCondLst>
                                            <p:cond delay="0"/>
                                          </p:stCondLst>
                                        </p:cTn>
                                        <p:tgtEl>
                                          <p:spTgt spid="37"/>
                                        </p:tgtEl>
                                        <p:attrNameLst>
                                          <p:attrName>ppt_w</p:attrName>
                                        </p:attrNameLst>
                                      </p:cBhvr>
                                    </p:anim>
                                    <p:anim by="(#ppt_w*0.50)" calcmode="lin" valueType="num">
                                      <p:cBhvr>
                                        <p:cTn id="56" dur="375" decel="50000" autoRev="1" fill="hold">
                                          <p:stCondLst>
                                            <p:cond delay="0"/>
                                          </p:stCondLst>
                                        </p:cTn>
                                        <p:tgtEl>
                                          <p:spTgt spid="37"/>
                                        </p:tgtEl>
                                        <p:attrNameLst>
                                          <p:attrName>ppt_x</p:attrName>
                                        </p:attrNameLst>
                                      </p:cBhvr>
                                    </p:anim>
                                    <p:anim from="(-#ppt_h/2)" to="(#ppt_y)" calcmode="lin" valueType="num">
                                      <p:cBhvr>
                                        <p:cTn id="57" dur="750" fill="hold">
                                          <p:stCondLst>
                                            <p:cond delay="0"/>
                                          </p:stCondLst>
                                        </p:cTn>
                                        <p:tgtEl>
                                          <p:spTgt spid="37"/>
                                        </p:tgtEl>
                                        <p:attrNameLst>
                                          <p:attrName>ppt_y</p:attrName>
                                        </p:attrNameLst>
                                      </p:cBhvr>
                                    </p:anim>
                                    <p:animRot by="21600000">
                                      <p:cBhvr>
                                        <p:cTn id="58" dur="750" fill="hold">
                                          <p:stCondLst>
                                            <p:cond delay="0"/>
                                          </p:stCondLst>
                                        </p:cTn>
                                        <p:tgtEl>
                                          <p:spTgt spid="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31" grpId="0" animBg="1"/>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flipH="1">
            <a:off x="0" y="0"/>
            <a:ext cx="6096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180059" y="3321424"/>
            <a:ext cx="6436125" cy="707886"/>
          </a:xfrm>
          <a:prstGeom prst="rect">
            <a:avLst/>
          </a:prstGeom>
          <a:noFill/>
        </p:spPr>
        <p:txBody>
          <a:bodyPr wrap="square" rtlCol="0">
            <a:spAutoFit/>
          </a:bodyPr>
          <a:lstStyle/>
          <a:p>
            <a:pPr algn="ctr"/>
            <a:r>
              <a:rPr lang="en-US" altLang="zh-CN" sz="2800" dirty="0" smtClean="0">
                <a:solidFill>
                  <a:schemeClr val="bg1"/>
                </a:solidFill>
                <a:latin typeface="方正正纤黑简体" panose="02000000000000000000" pitchFamily="2" charset="-122"/>
                <a:ea typeface="方正正纤黑简体" panose="02000000000000000000" pitchFamily="2" charset="-122"/>
              </a:rPr>
              <a:t> </a:t>
            </a:r>
            <a:r>
              <a:rPr lang="zh-CN" altLang="en-US" sz="4000" dirty="0" smtClean="0">
                <a:solidFill>
                  <a:schemeClr val="accent1">
                    <a:lumMod val="40000"/>
                    <a:lumOff val="60000"/>
                  </a:schemeClr>
                </a:solidFill>
                <a:latin typeface="微软雅黑" pitchFamily="34" charset="-122"/>
                <a:ea typeface="微软雅黑" pitchFamily="34" charset="-122"/>
              </a:rPr>
              <a:t>网易公司</a:t>
            </a:r>
            <a:endParaRPr lang="zh-CN" altLang="en-US" sz="4000" dirty="0">
              <a:solidFill>
                <a:schemeClr val="accent1">
                  <a:lumMod val="40000"/>
                  <a:lumOff val="60000"/>
                </a:schemeClr>
              </a:solidFill>
              <a:latin typeface="微软雅黑" pitchFamily="34" charset="-122"/>
              <a:ea typeface="微软雅黑" pitchFamily="34" charset="-122"/>
            </a:endParaRPr>
          </a:p>
        </p:txBody>
      </p:sp>
      <p:sp>
        <p:nvSpPr>
          <p:cNvPr id="10" name="文本框 14"/>
          <p:cNvSpPr txBox="1"/>
          <p:nvPr/>
        </p:nvSpPr>
        <p:spPr>
          <a:xfrm>
            <a:off x="-1348295" y="1856232"/>
            <a:ext cx="5805189" cy="584775"/>
          </a:xfrm>
          <a:prstGeom prst="rect">
            <a:avLst/>
          </a:prstGeom>
          <a:noFill/>
        </p:spPr>
        <p:txBody>
          <a:bodyPr wrap="square" rtlCol="0">
            <a:spAutoFit/>
          </a:bodyPr>
          <a:lstStyle/>
          <a:p>
            <a:pPr algn="ctr"/>
            <a:r>
              <a:rPr lang="en-US" altLang="zh-CN" sz="2800" dirty="0" smtClean="0">
                <a:solidFill>
                  <a:schemeClr val="accent4">
                    <a:lumMod val="50000"/>
                  </a:schemeClr>
                </a:solidFill>
                <a:latin typeface="方正正纤黑简体" panose="02000000000000000000" pitchFamily="2" charset="-122"/>
                <a:ea typeface="方正正纤黑简体" panose="02000000000000000000" pitchFamily="2" charset="-122"/>
              </a:rPr>
              <a:t> </a:t>
            </a:r>
            <a:r>
              <a:rPr lang="zh-CN" altLang="en-US" sz="3200" dirty="0" smtClean="0">
                <a:solidFill>
                  <a:schemeClr val="accent4">
                    <a:lumMod val="50000"/>
                  </a:schemeClr>
                </a:solidFill>
                <a:latin typeface="微软雅黑" pitchFamily="34" charset="-122"/>
                <a:ea typeface="微软雅黑" pitchFamily="34" charset="-122"/>
              </a:rPr>
              <a:t>名企分析</a:t>
            </a:r>
            <a:endParaRPr lang="zh-CN" altLang="en-US" sz="3200" dirty="0">
              <a:solidFill>
                <a:schemeClr val="accent4">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31994356"/>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76528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47346" y="1846384"/>
            <a:ext cx="10594731" cy="4360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内容占位符 2"/>
          <p:cNvSpPr txBox="1">
            <a:spLocks/>
          </p:cNvSpPr>
          <p:nvPr/>
        </p:nvSpPr>
        <p:spPr>
          <a:xfrm>
            <a:off x="838200" y="1825625"/>
            <a:ext cx="10515600" cy="4351338"/>
          </a:xfrm>
          <a:prstGeom prst="rect">
            <a:avLst/>
          </a:prstGeom>
        </p:spPr>
        <p:txBody>
          <a:bodyPr>
            <a:normAutofit/>
          </a:bodyPr>
          <a:lstStyle/>
          <a:p>
            <a:pPr marL="285750" marR="0" lvl="0" indent="-285750" algn="l" defTabSz="914400" rtl="0" eaLnBrk="1" fontAlgn="auto" latinLnBrk="0" hangingPunct="1">
              <a:lnSpc>
                <a:spcPct val="150000"/>
              </a:lnSpc>
              <a:spcBef>
                <a:spcPts val="1000"/>
              </a:spcBef>
              <a:spcAft>
                <a:spcPts val="0"/>
              </a:spcAft>
              <a:buClrTx/>
              <a:buSzTx/>
              <a:buFont typeface="Wingdings" pitchFamily="2" charset="2"/>
              <a:buChar char="n"/>
              <a:tabLst/>
              <a:defRPr/>
            </a:pPr>
            <a:r>
              <a:rPr kumimoji="0" lang="zh-CN" altLang="en-US" sz="2000" b="1" i="0" u="none" strike="noStrike" kern="1200" cap="none" spc="0" normalizeH="0" baseline="0" noProof="0" dirty="0" smtClean="0">
                <a:ln>
                  <a:noFill/>
                </a:ln>
                <a:solidFill>
                  <a:schemeClr val="bg2">
                    <a:lumMod val="50000"/>
                  </a:schemeClr>
                </a:solidFill>
                <a:effectLst/>
                <a:uLnTx/>
                <a:uFillTx/>
                <a:latin typeface="微软雅黑 Light" pitchFamily="34" charset="-122"/>
                <a:ea typeface="微软雅黑 Light" pitchFamily="34" charset="-122"/>
                <a:cs typeface="+mn-cs"/>
                <a:sym typeface="微软雅黑 Light" pitchFamily="34" charset="-122"/>
              </a:rPr>
              <a:t>行业地位  </a:t>
            </a:r>
            <a:r>
              <a:rPr kumimoji="0" lang="zh-CN" altLang="en-US" sz="2000" b="0" i="0" u="none" strike="noStrike" kern="1200" cap="none" spc="0" normalizeH="0" baseline="0" noProof="0" dirty="0" smtClean="0">
                <a:ln>
                  <a:noFill/>
                </a:ln>
                <a:solidFill>
                  <a:srgbClr val="7F6000"/>
                </a:solidFill>
                <a:effectLst/>
                <a:uLnTx/>
                <a:uFillTx/>
                <a:latin typeface="微软雅黑 Light" pitchFamily="34" charset="-122"/>
                <a:ea typeface="微软雅黑 Light" pitchFamily="34" charset="-122"/>
                <a:cs typeface="+mn-cs"/>
                <a:sym typeface="微软雅黑 Light" pitchFamily="34" charset="-122"/>
              </a:rPr>
              <a:t>市值位列互联网主流上市公司第</a:t>
            </a:r>
            <a:r>
              <a:rPr kumimoji="0" lang="en-US" altLang="zh-CN" sz="2000" b="0" i="0" u="none" strike="noStrike" kern="1200" cap="none" spc="0" normalizeH="0" baseline="0" noProof="0" dirty="0" smtClean="0">
                <a:ln>
                  <a:noFill/>
                </a:ln>
                <a:solidFill>
                  <a:srgbClr val="7F6000"/>
                </a:solidFill>
                <a:effectLst/>
                <a:uLnTx/>
                <a:uFillTx/>
                <a:latin typeface="微软雅黑 Light" pitchFamily="34" charset="-122"/>
                <a:ea typeface="微软雅黑 Light" pitchFamily="34" charset="-122"/>
                <a:cs typeface="+mn-cs"/>
                <a:sym typeface="微软雅黑 Light" pitchFamily="34" charset="-122"/>
              </a:rPr>
              <a:t>5</a:t>
            </a:r>
            <a:r>
              <a:rPr kumimoji="0" lang="zh-CN" altLang="en-US" sz="2000" b="0" i="0" u="none" strike="noStrike" kern="1200" cap="none" spc="0" normalizeH="0" baseline="0" noProof="0" dirty="0" smtClean="0">
                <a:ln>
                  <a:noFill/>
                </a:ln>
                <a:solidFill>
                  <a:srgbClr val="7F6000"/>
                </a:solidFill>
                <a:effectLst/>
                <a:uLnTx/>
                <a:uFillTx/>
                <a:latin typeface="微软雅黑 Light" pitchFamily="34" charset="-122"/>
                <a:ea typeface="微软雅黑 Light" pitchFamily="34" charset="-122"/>
                <a:cs typeface="+mn-cs"/>
                <a:sym typeface="微软雅黑 Light" pitchFamily="34" charset="-122"/>
              </a:rPr>
              <a:t>（截止</a:t>
            </a:r>
            <a:r>
              <a:rPr kumimoji="0" lang="en-US" altLang="zh-CN" sz="2000" b="0" i="0" u="none" strike="noStrike" kern="1200" cap="none" spc="0" normalizeH="0" baseline="0" noProof="0" dirty="0" smtClean="0">
                <a:ln>
                  <a:noFill/>
                </a:ln>
                <a:solidFill>
                  <a:srgbClr val="7F6000"/>
                </a:solidFill>
                <a:effectLst/>
                <a:uLnTx/>
                <a:uFillTx/>
                <a:latin typeface="微软雅黑 Light" pitchFamily="34" charset="-122"/>
                <a:ea typeface="微软雅黑 Light" pitchFamily="34" charset="-122"/>
                <a:cs typeface="+mn-cs"/>
                <a:sym typeface="微软雅黑 Light" pitchFamily="34" charset="-122"/>
              </a:rPr>
              <a:t>2015.11.13</a:t>
            </a:r>
            <a:r>
              <a:rPr kumimoji="0" lang="zh-CN" altLang="en-US" sz="2000" b="0" i="0" u="none" strike="noStrike" kern="1200" cap="none" spc="0" normalizeH="0" baseline="0" noProof="0" dirty="0" smtClean="0">
                <a:ln>
                  <a:noFill/>
                </a:ln>
                <a:solidFill>
                  <a:srgbClr val="7F6000"/>
                </a:solidFill>
                <a:effectLst/>
                <a:uLnTx/>
                <a:uFillTx/>
                <a:latin typeface="微软雅黑 Light" pitchFamily="34" charset="-122"/>
                <a:ea typeface="微软雅黑 Light" pitchFamily="34" charset="-122"/>
                <a:cs typeface="+mn-cs"/>
                <a:sym typeface="微软雅黑 Light" pitchFamily="34" charset="-122"/>
              </a:rPr>
              <a:t>）</a:t>
            </a:r>
            <a:r>
              <a:rPr kumimoji="0" lang="en-US" altLang="zh-CN" sz="2000" b="1" i="0" u="none" strike="noStrike" kern="1200" cap="none" spc="0" normalizeH="0" baseline="0" noProof="0" dirty="0" smtClean="0">
                <a:ln>
                  <a:noFill/>
                </a:ln>
                <a:solidFill>
                  <a:srgbClr val="7F6000"/>
                </a:solidFill>
                <a:effectLst/>
                <a:uLnTx/>
                <a:uFillTx/>
                <a:latin typeface="微软雅黑 Light" pitchFamily="34" charset="-122"/>
                <a:ea typeface="微软雅黑 Light" pitchFamily="34" charset="-122"/>
                <a:cs typeface="+mn-cs"/>
                <a:sym typeface="微软雅黑 Light" pitchFamily="34" charset="-122"/>
              </a:rPr>
              <a:t>	</a:t>
            </a:r>
            <a:endParaRPr kumimoji="0" lang="zh-CN" altLang="en-US" sz="2000" b="1" i="0" u="none" strike="noStrike" kern="1200" cap="none" spc="0" normalizeH="0" baseline="0" noProof="0" dirty="0" smtClean="0">
              <a:ln>
                <a:noFill/>
              </a:ln>
              <a:solidFill>
                <a:srgbClr val="7F6000"/>
              </a:solidFill>
              <a:effectLst/>
              <a:uLnTx/>
              <a:uFillTx/>
              <a:latin typeface="微软雅黑 Light" pitchFamily="34" charset="-122"/>
              <a:ea typeface="微软雅黑 Light" pitchFamily="34" charset="-122"/>
              <a:cs typeface="+mn-cs"/>
              <a:sym typeface="微软雅黑 Light" pitchFamily="34" charset="-122"/>
            </a:endParaRPr>
          </a:p>
          <a:p>
            <a:pPr marL="285750" lvl="0" indent="-285750">
              <a:lnSpc>
                <a:spcPct val="150000"/>
              </a:lnSpc>
              <a:spcBef>
                <a:spcPts val="1000"/>
              </a:spcBef>
              <a:buFont typeface="Wingdings" pitchFamily="2" charset="2"/>
              <a:buChar char="n"/>
            </a:pPr>
            <a:r>
              <a:rPr kumimoji="0" lang="zh-CN" altLang="en-US" sz="2000" b="1" i="0" u="none" strike="noStrike" kern="1200" cap="none" spc="0" normalizeH="0" baseline="0" noProof="0" dirty="0" smtClean="0">
                <a:ln>
                  <a:noFill/>
                </a:ln>
                <a:solidFill>
                  <a:schemeClr val="bg2">
                    <a:lumMod val="50000"/>
                  </a:schemeClr>
                </a:solidFill>
                <a:effectLst/>
                <a:uLnTx/>
                <a:uFillTx/>
                <a:latin typeface="微软雅黑 Light" pitchFamily="34" charset="-122"/>
                <a:ea typeface="微软雅黑 Light" pitchFamily="34" charset="-122"/>
                <a:cs typeface="+mn-cs"/>
                <a:sym typeface="微软雅黑 Light" pitchFamily="34" charset="-122"/>
              </a:rPr>
              <a:t>企业规模  </a:t>
            </a:r>
            <a:r>
              <a:rPr kumimoji="0" lang="en-US" altLang="zh-CN" sz="2000"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sym typeface="微软雅黑 Light" pitchFamily="34" charset="-122"/>
              </a:rPr>
              <a:t>197.45</a:t>
            </a:r>
            <a:r>
              <a:rPr kumimoji="0" lang="zh-CN" altLang="en-US" sz="2000"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sym typeface="微软雅黑 Light" pitchFamily="34" charset="-122"/>
              </a:rPr>
              <a:t>亿美元</a:t>
            </a:r>
            <a:r>
              <a:rPr lang="zh-CN" altLang="en-US" sz="2000" dirty="0" smtClean="0">
                <a:solidFill>
                  <a:srgbClr val="7F6000"/>
                </a:solidFill>
                <a:latin typeface="微软雅黑 Light" pitchFamily="34" charset="-122"/>
                <a:ea typeface="微软雅黑 Light" pitchFamily="34" charset="-122"/>
                <a:sym typeface="微软雅黑 Light" pitchFamily="34" charset="-122"/>
              </a:rPr>
              <a:t>（截止</a:t>
            </a:r>
            <a:r>
              <a:rPr lang="en-US" altLang="zh-CN" sz="2000" dirty="0" smtClean="0">
                <a:solidFill>
                  <a:srgbClr val="7F6000"/>
                </a:solidFill>
                <a:latin typeface="微软雅黑 Light" pitchFamily="34" charset="-122"/>
                <a:ea typeface="微软雅黑 Light" pitchFamily="34" charset="-122"/>
                <a:sym typeface="微软雅黑 Light" pitchFamily="34" charset="-122"/>
              </a:rPr>
              <a:t>2015.11.13</a:t>
            </a:r>
            <a:r>
              <a:rPr lang="zh-CN" altLang="en-US" sz="2000" dirty="0" smtClean="0">
                <a:solidFill>
                  <a:srgbClr val="7F6000"/>
                </a:solidFill>
                <a:latin typeface="微软雅黑 Light" pitchFamily="34" charset="-122"/>
                <a:ea typeface="微软雅黑 Light" pitchFamily="34" charset="-122"/>
                <a:sym typeface="微软雅黑 Light" pitchFamily="34" charset="-122"/>
              </a:rPr>
              <a:t>）</a:t>
            </a:r>
            <a:endParaRPr kumimoji="0" lang="zh-CN" altLang="en-US" sz="2000"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sym typeface="微软雅黑 Light" pitchFamily="34" charset="-122"/>
            </a:endParaRPr>
          </a:p>
          <a:p>
            <a:pPr marL="285750" marR="0" lvl="0" indent="-285750" algn="l" defTabSz="914400" rtl="0" eaLnBrk="1" fontAlgn="auto" latinLnBrk="0" hangingPunct="1">
              <a:lnSpc>
                <a:spcPct val="150000"/>
              </a:lnSpc>
              <a:spcBef>
                <a:spcPts val="1000"/>
              </a:spcBef>
              <a:spcAft>
                <a:spcPts val="0"/>
              </a:spcAft>
              <a:buClrTx/>
              <a:buSzTx/>
              <a:buFont typeface="Wingdings" pitchFamily="2" charset="2"/>
              <a:buChar char="n"/>
              <a:tabLst/>
              <a:defRPr/>
            </a:pPr>
            <a:r>
              <a:rPr kumimoji="0" lang="zh-CN" altLang="en-US" sz="2000" b="1" i="0" u="none" strike="noStrike" kern="1200" cap="none" spc="0" normalizeH="0" baseline="0" noProof="0" dirty="0" smtClean="0">
                <a:ln>
                  <a:noFill/>
                </a:ln>
                <a:solidFill>
                  <a:schemeClr val="bg2">
                    <a:lumMod val="50000"/>
                  </a:schemeClr>
                </a:solidFill>
                <a:effectLst/>
                <a:uLnTx/>
                <a:uFillTx/>
                <a:latin typeface="微软雅黑 Light" pitchFamily="34" charset="-122"/>
                <a:ea typeface="微软雅黑 Light" pitchFamily="34" charset="-122"/>
                <a:cs typeface="+mn-cs"/>
                <a:sym typeface="微软雅黑 Light" pitchFamily="34" charset="-122"/>
              </a:rPr>
              <a:t>企业理念  </a:t>
            </a:r>
            <a:r>
              <a:rPr kumimoji="0" lang="zh-CN" altLang="en-US" sz="2000" b="0"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rPr>
              <a:t>网易作为中国网站的领先者，始终致力于电子商务及</a:t>
            </a:r>
            <a:r>
              <a:rPr kumimoji="0" lang="en-US" altLang="zh-CN" sz="2000" b="0"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rPr>
              <a:t>IT</a:t>
            </a:r>
            <a:r>
              <a:rPr kumimoji="0" lang="zh-CN" altLang="en-US" sz="2000" b="0"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rPr>
              <a:t>产业的持续发展，同时也在努力促进中国人民的数字化生活。为了这个目标，网易把千百万的网民聚集在一起，实现资讯的共享，为用户提供更好的服务，为他们创造更愉悦的在线体验</a:t>
            </a:r>
            <a:r>
              <a:rPr kumimoji="0" lang="zh-CN" altLang="en-US" sz="2000" b="1"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rPr>
              <a:t>。</a:t>
            </a:r>
            <a:endParaRPr kumimoji="0" lang="zh-CN" altLang="en-US" sz="2000" b="1"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sym typeface="微软雅黑 Light" pitchFamily="34" charset="-122"/>
            </a:endParaRPr>
          </a:p>
          <a:p>
            <a:pPr marL="285750" marR="0" lvl="0" indent="-285750" algn="l" defTabSz="914400" rtl="0" eaLnBrk="1" fontAlgn="auto" latinLnBrk="0" hangingPunct="1">
              <a:lnSpc>
                <a:spcPct val="150000"/>
              </a:lnSpc>
              <a:spcBef>
                <a:spcPts val="1000"/>
              </a:spcBef>
              <a:spcAft>
                <a:spcPts val="0"/>
              </a:spcAft>
              <a:buClrTx/>
              <a:buSzTx/>
              <a:buFont typeface="Wingdings" pitchFamily="2" charset="2"/>
              <a:buChar char="n"/>
              <a:tabLst/>
              <a:defRPr/>
            </a:pPr>
            <a:r>
              <a:rPr kumimoji="0" lang="zh-CN" altLang="en-US" sz="2000" b="1" i="0" u="none" strike="noStrike" kern="1200" cap="none" spc="0" normalizeH="0" baseline="0" noProof="0" dirty="0" smtClean="0">
                <a:ln>
                  <a:noFill/>
                </a:ln>
                <a:solidFill>
                  <a:schemeClr val="bg2">
                    <a:lumMod val="50000"/>
                  </a:schemeClr>
                </a:solidFill>
                <a:effectLst/>
                <a:uLnTx/>
                <a:uFillTx/>
                <a:latin typeface="微软雅黑 Light" pitchFamily="34" charset="-122"/>
                <a:ea typeface="微软雅黑 Light" pitchFamily="34" charset="-122"/>
                <a:cs typeface="+mn-cs"/>
                <a:sym typeface="微软雅黑 Light" pitchFamily="34" charset="-122"/>
              </a:rPr>
              <a:t>业务范围  </a:t>
            </a:r>
            <a:r>
              <a:rPr kumimoji="0" lang="zh-CN" altLang="en-US" sz="2000" b="0"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rPr>
              <a:t>网易公司推出了门户网站、在线游戏、电子邮箱、在线教育、电子商务、在线音乐等多种服务。</a:t>
            </a:r>
            <a:endParaRPr kumimoji="0" lang="zh-CN" altLang="en-US" sz="2000" b="1"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sym typeface="微软雅黑 Light" pitchFamily="34" charset="-122"/>
            </a:endParaRPr>
          </a:p>
          <a:p>
            <a:pPr marL="285750" marR="0" lvl="0" indent="-285750" algn="l" defTabSz="914400" rtl="0" eaLnBrk="1" fontAlgn="auto" latinLnBrk="0" hangingPunct="1">
              <a:lnSpc>
                <a:spcPct val="150000"/>
              </a:lnSpc>
              <a:spcBef>
                <a:spcPts val="1000"/>
              </a:spcBef>
              <a:spcAft>
                <a:spcPts val="0"/>
              </a:spcAft>
              <a:buClrTx/>
              <a:buSzTx/>
              <a:buFont typeface="Wingdings" pitchFamily="2" charset="2"/>
              <a:buChar char="n"/>
              <a:tabLst/>
              <a:defRPr/>
            </a:pPr>
            <a:r>
              <a:rPr kumimoji="0" lang="zh-CN" altLang="en-US" sz="2000" b="1" i="0" u="none" strike="noStrike" kern="1200" cap="none" spc="0" normalizeH="0" baseline="0" noProof="0" dirty="0" smtClean="0">
                <a:ln>
                  <a:noFill/>
                </a:ln>
                <a:solidFill>
                  <a:schemeClr val="bg2">
                    <a:lumMod val="50000"/>
                  </a:schemeClr>
                </a:solidFill>
                <a:effectLst/>
                <a:uLnTx/>
                <a:uFillTx/>
                <a:latin typeface="微软雅黑 Light" pitchFamily="34" charset="-122"/>
                <a:ea typeface="微软雅黑 Light" pitchFamily="34" charset="-122"/>
                <a:cs typeface="+mn-cs"/>
                <a:sym typeface="微软雅黑 Light" pitchFamily="34" charset="-122"/>
              </a:rPr>
              <a:t>核心业务</a:t>
            </a:r>
            <a:r>
              <a:rPr kumimoji="0" lang="zh-CN" altLang="en-US" sz="2000" b="0"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rPr>
              <a:t>为互联网用户提供了以内容、社区和电子商务服务为核心的中文在线服务。</a:t>
            </a:r>
            <a:endParaRPr kumimoji="0" lang="zh-CN" altLang="en-US" sz="2000" b="1" i="0" u="none" strike="noStrike" kern="1200" cap="none" spc="0" normalizeH="0" baseline="0" noProof="0" dirty="0" smtClean="0">
              <a:ln>
                <a:noFill/>
              </a:ln>
              <a:solidFill>
                <a:schemeClr val="accent4">
                  <a:lumMod val="50000"/>
                </a:schemeClr>
              </a:solidFill>
              <a:effectLst/>
              <a:uLnTx/>
              <a:uFillTx/>
              <a:latin typeface="微软雅黑 Light" pitchFamily="34" charset="-122"/>
              <a:ea typeface="微软雅黑 Light" pitchFamily="34" charset="-122"/>
              <a:cs typeface="+mn-cs"/>
              <a:sym typeface="微软雅黑 Light"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5892647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76528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47346" y="1846384"/>
            <a:ext cx="10594731" cy="4360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内容占位符 2"/>
          <p:cNvSpPr txBox="1">
            <a:spLocks/>
          </p:cNvSpPr>
          <p:nvPr/>
        </p:nvSpPr>
        <p:spPr>
          <a:xfrm>
            <a:off x="838200" y="1825625"/>
            <a:ext cx="10515600" cy="4351338"/>
          </a:xfrm>
          <a:prstGeom prst="rect">
            <a:avLst/>
          </a:prstGeom>
        </p:spPr>
        <p:txBody>
          <a:bodyPr>
            <a:normAutofit lnSpcReduction="10000"/>
          </a:bodyPr>
          <a:lstStyle/>
          <a:p>
            <a:pPr marL="285750" lvl="0" indent="-285750">
              <a:lnSpc>
                <a:spcPct val="150000"/>
              </a:lnSpc>
              <a:spcBef>
                <a:spcPts val="1000"/>
              </a:spcBef>
              <a:buFont typeface="Wingdings" pitchFamily="2" charset="2"/>
              <a:buChar char="n"/>
            </a:pPr>
            <a:r>
              <a:rPr lang="zh-CN" altLang="en-US" sz="2000" b="1" dirty="0" smtClean="0">
                <a:solidFill>
                  <a:schemeClr val="bg2">
                    <a:lumMod val="50000"/>
                  </a:schemeClr>
                </a:solidFill>
                <a:latin typeface="微软雅黑 Light" pitchFamily="34" charset="-122"/>
                <a:ea typeface="微软雅黑 Light" pitchFamily="34" charset="-122"/>
                <a:sym typeface="微软雅黑 Light" pitchFamily="34" charset="-122"/>
              </a:rPr>
              <a:t>企业</a:t>
            </a:r>
            <a:r>
              <a:rPr lang="zh-CN" altLang="en-US" sz="2000" b="1" dirty="0" smtClean="0">
                <a:solidFill>
                  <a:schemeClr val="bg2">
                    <a:lumMod val="50000"/>
                  </a:schemeClr>
                </a:solidFill>
                <a:latin typeface="微软雅黑 Light" pitchFamily="34" charset="-122"/>
                <a:ea typeface="微软雅黑 Light" pitchFamily="34" charset="-122"/>
                <a:sym typeface="微软雅黑 Light" pitchFamily="34" charset="-122"/>
              </a:rPr>
              <a:t>文化</a:t>
            </a:r>
            <a:endParaRPr lang="en-US" altLang="zh-CN" sz="2000" b="1" dirty="0" smtClean="0">
              <a:solidFill>
                <a:schemeClr val="bg2">
                  <a:lumMod val="50000"/>
                </a:schemeClr>
              </a:solidFill>
              <a:latin typeface="微软雅黑 Light" pitchFamily="34" charset="-122"/>
              <a:ea typeface="微软雅黑 Light" pitchFamily="34" charset="-122"/>
              <a:sym typeface="微软雅黑 Light" pitchFamily="34" charset="-122"/>
            </a:endParaRPr>
          </a:p>
          <a:p>
            <a:r>
              <a:rPr lang="zh-CN" altLang="en-US" sz="2000" b="1" dirty="0" smtClean="0">
                <a:solidFill>
                  <a:schemeClr val="accent4">
                    <a:lumMod val="75000"/>
                  </a:schemeClr>
                </a:solidFill>
                <a:latin typeface="微软雅黑 Light" pitchFamily="34" charset="-122"/>
                <a:ea typeface="微软雅黑 Light" pitchFamily="34" charset="-122"/>
              </a:rPr>
              <a:t>愿景</a:t>
            </a:r>
          </a:p>
          <a:p>
            <a:r>
              <a:rPr lang="zh-CN" altLang="en-US" sz="2000" dirty="0" smtClean="0">
                <a:solidFill>
                  <a:schemeClr val="accent4">
                    <a:lumMod val="75000"/>
                  </a:schemeClr>
                </a:solidFill>
                <a:latin typeface="微软雅黑 Light" pitchFamily="34" charset="-122"/>
                <a:ea typeface="微软雅黑 Light" pitchFamily="34" charset="-122"/>
              </a:rPr>
              <a:t>作为中国领先的综合性互联网技术公司，网易不仅会致力于中国电子商务及</a:t>
            </a:r>
            <a:r>
              <a:rPr lang="en-US" altLang="zh-CN" sz="2000" dirty="0" smtClean="0">
                <a:solidFill>
                  <a:schemeClr val="accent4">
                    <a:lumMod val="75000"/>
                  </a:schemeClr>
                </a:solidFill>
                <a:latin typeface="微软雅黑 Light" pitchFamily="34" charset="-122"/>
                <a:ea typeface="微软雅黑 Light" pitchFamily="34" charset="-122"/>
              </a:rPr>
              <a:t>IT</a:t>
            </a:r>
            <a:r>
              <a:rPr lang="zh-CN" altLang="en-US" sz="2000" dirty="0" smtClean="0">
                <a:solidFill>
                  <a:schemeClr val="accent4">
                    <a:lumMod val="75000"/>
                  </a:schemeClr>
                </a:solidFill>
                <a:latin typeface="微软雅黑 Light" pitchFamily="34" charset="-122"/>
                <a:ea typeface="微软雅黑 Light" pitchFamily="34" charset="-122"/>
              </a:rPr>
              <a:t>产业的持续发展，同时也为促进国民数字化生活指数、缩减数字鸿沟而努力。网易把千百万网民聚集在一起，在实现资讯共享的同时，为他们提供更好的服务，为他们创造更愉悦的在线冲浪体验。</a:t>
            </a:r>
          </a:p>
          <a:p>
            <a:r>
              <a:rPr lang="zh-CN" altLang="en-US" sz="2000" b="1" dirty="0" smtClean="0">
                <a:solidFill>
                  <a:schemeClr val="accent4">
                    <a:lumMod val="75000"/>
                  </a:schemeClr>
                </a:solidFill>
                <a:latin typeface="微软雅黑 Light" pitchFamily="34" charset="-122"/>
                <a:ea typeface="微软雅黑 Light" pitchFamily="34" charset="-122"/>
              </a:rPr>
              <a:t>价值观</a:t>
            </a:r>
            <a:endParaRPr lang="zh-CN" altLang="en-US" sz="2000" b="1" dirty="0" smtClean="0">
              <a:solidFill>
                <a:schemeClr val="accent4">
                  <a:lumMod val="75000"/>
                </a:schemeClr>
              </a:solidFill>
              <a:latin typeface="微软雅黑 Light" pitchFamily="34" charset="-122"/>
              <a:ea typeface="微软雅黑 Light" pitchFamily="34" charset="-122"/>
            </a:endParaRPr>
          </a:p>
          <a:p>
            <a:r>
              <a:rPr lang="zh-CN" altLang="en-US" sz="2000" dirty="0" smtClean="0">
                <a:solidFill>
                  <a:schemeClr val="accent4">
                    <a:lumMod val="75000"/>
                  </a:schemeClr>
                </a:solidFill>
                <a:latin typeface="微软雅黑 Light" pitchFamily="34" charset="-122"/>
                <a:ea typeface="微软雅黑 Light" pitchFamily="34" charset="-122"/>
              </a:rPr>
              <a:t>正直</a:t>
            </a:r>
          </a:p>
          <a:p>
            <a:r>
              <a:rPr lang="zh-CN" altLang="en-US" sz="2000" dirty="0" smtClean="0">
                <a:solidFill>
                  <a:schemeClr val="accent4">
                    <a:lumMod val="75000"/>
                  </a:schemeClr>
                </a:solidFill>
                <a:latin typeface="微软雅黑 Light" pitchFamily="34" charset="-122"/>
                <a:ea typeface="微软雅黑 Light" pitchFamily="34" charset="-122"/>
              </a:rPr>
              <a:t>以实事求是为原则，打造信赖产品；以坚守承诺为准绳，建立诚信团队。</a:t>
            </a:r>
          </a:p>
          <a:p>
            <a:r>
              <a:rPr lang="zh-CN" altLang="en-US" sz="2000" dirty="0" smtClean="0">
                <a:solidFill>
                  <a:schemeClr val="accent4">
                    <a:lumMod val="75000"/>
                  </a:schemeClr>
                </a:solidFill>
                <a:latin typeface="微软雅黑 Light" pitchFamily="34" charset="-122"/>
                <a:ea typeface="微软雅黑 Light" pitchFamily="34" charset="-122"/>
              </a:rPr>
              <a:t>责任</a:t>
            </a:r>
          </a:p>
          <a:p>
            <a:r>
              <a:rPr lang="zh-CN" altLang="en-US" sz="2000" dirty="0" smtClean="0">
                <a:solidFill>
                  <a:schemeClr val="accent4">
                    <a:lumMod val="75000"/>
                  </a:schemeClr>
                </a:solidFill>
                <a:latin typeface="微软雅黑 Light" pitchFamily="34" charset="-122"/>
                <a:ea typeface="微软雅黑 Light" pitchFamily="34" charset="-122"/>
              </a:rPr>
              <a:t>以尽职尽责的态度，担当工作职责；以乐于奉献的精神，承担公司责任。</a:t>
            </a:r>
          </a:p>
          <a:p>
            <a:r>
              <a:rPr lang="zh-CN" altLang="en-US" sz="2000" dirty="0" smtClean="0">
                <a:solidFill>
                  <a:schemeClr val="accent4">
                    <a:lumMod val="75000"/>
                  </a:schemeClr>
                </a:solidFill>
                <a:latin typeface="微软雅黑 Light" pitchFamily="34" charset="-122"/>
                <a:ea typeface="微软雅黑 Light" pitchFamily="34" charset="-122"/>
              </a:rPr>
              <a:t>合作</a:t>
            </a:r>
          </a:p>
          <a:p>
            <a:r>
              <a:rPr lang="zh-CN" altLang="en-US" sz="2000" dirty="0" smtClean="0">
                <a:solidFill>
                  <a:schemeClr val="accent4">
                    <a:lumMod val="75000"/>
                  </a:schemeClr>
                </a:solidFill>
                <a:latin typeface="微软雅黑 Light" pitchFamily="34" charset="-122"/>
                <a:ea typeface="微软雅黑 Light" pitchFamily="34" charset="-122"/>
              </a:rPr>
              <a:t>以尊重他人为起点，发挥团队优势；以求同存异为基石，促进共同成长。</a:t>
            </a:r>
          </a:p>
          <a:p>
            <a:r>
              <a:rPr lang="zh-CN" altLang="en-US" sz="2000" dirty="0" smtClean="0">
                <a:solidFill>
                  <a:schemeClr val="accent4">
                    <a:lumMod val="75000"/>
                  </a:schemeClr>
                </a:solidFill>
                <a:latin typeface="微软雅黑 Light" pitchFamily="34" charset="-122"/>
                <a:ea typeface="微软雅黑 Light" pitchFamily="34" charset="-122"/>
              </a:rPr>
              <a:t>创新</a:t>
            </a:r>
          </a:p>
          <a:p>
            <a:r>
              <a:rPr lang="zh-CN" altLang="en-US" sz="2000" dirty="0" smtClean="0">
                <a:solidFill>
                  <a:schemeClr val="accent4">
                    <a:lumMod val="75000"/>
                  </a:schemeClr>
                </a:solidFill>
                <a:latin typeface="微软雅黑 Light" pitchFamily="34" charset="-122"/>
                <a:ea typeface="微软雅黑 Light" pitchFamily="34" charset="-122"/>
              </a:rPr>
              <a:t>以不断改进的思想，作为自我要求；以持续迭代的方式，始终追求卓越。</a:t>
            </a:r>
          </a:p>
          <a:p>
            <a:endParaRPr lang="zh-CN" altLang="en-US" sz="2000" dirty="0" smtClean="0"/>
          </a:p>
          <a:p>
            <a:pPr marL="285750" lvl="0" indent="-285750">
              <a:lnSpc>
                <a:spcPct val="150000"/>
              </a:lnSpc>
              <a:spcBef>
                <a:spcPts val="1000"/>
              </a:spcBef>
              <a:buFont typeface="Wingdings" pitchFamily="2" charset="2"/>
              <a:buChar char="n"/>
            </a:pPr>
            <a:endParaRPr kumimoji="0"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spTree>
    <p:extLst>
      <p:ext uri="{BB962C8B-B14F-4D97-AF65-F5344CB8AC3E}">
        <p14:creationId xmlns:p14="http://schemas.microsoft.com/office/powerpoint/2010/main" xmlns="" val="5892647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76528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47346" y="1846384"/>
            <a:ext cx="10594731" cy="4360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内容占位符 2"/>
          <p:cNvSpPr txBox="1">
            <a:spLocks/>
          </p:cNvSpPr>
          <p:nvPr/>
        </p:nvSpPr>
        <p:spPr>
          <a:xfrm>
            <a:off x="838200" y="1825625"/>
            <a:ext cx="10515600" cy="4351338"/>
          </a:xfrm>
          <a:prstGeom prst="rect">
            <a:avLst/>
          </a:prstGeom>
        </p:spPr>
        <p:txBody>
          <a:bodyPr>
            <a:normAutofit/>
          </a:bodyPr>
          <a:lstStyle/>
          <a:p>
            <a:pPr marL="285750" indent="-285750">
              <a:lnSpc>
                <a:spcPct val="150000"/>
              </a:lnSpc>
              <a:buFont typeface="Wingdings" pitchFamily="2" charset="2"/>
              <a:buChar char="n"/>
            </a:pPr>
            <a:r>
              <a:rPr lang="zh-CN" altLang="en-US" sz="2000" b="1" dirty="0" smtClean="0">
                <a:solidFill>
                  <a:schemeClr val="bg2">
                    <a:lumMod val="50000"/>
                  </a:schemeClr>
                </a:solidFill>
                <a:latin typeface="微软雅黑 Light" pitchFamily="34" charset="-122"/>
                <a:ea typeface="微软雅黑 Light" pitchFamily="34" charset="-122"/>
                <a:sym typeface="微软雅黑 Light" pitchFamily="34" charset="-122"/>
              </a:rPr>
              <a:t>主要竞争对手</a:t>
            </a:r>
            <a:endParaRPr lang="en-US" altLang="zh-CN" sz="2000" b="1" dirty="0" smtClean="0">
              <a:solidFill>
                <a:schemeClr val="bg2">
                  <a:lumMod val="50000"/>
                </a:schemeClr>
              </a:solidFill>
              <a:latin typeface="微软雅黑 Light" pitchFamily="34" charset="-122"/>
              <a:ea typeface="微软雅黑 Light" pitchFamily="34" charset="-122"/>
              <a:sym typeface="微软雅黑 Light" pitchFamily="34" charset="-122"/>
            </a:endParaRPr>
          </a:p>
          <a:p>
            <a:pPr marL="285750" indent="-285750">
              <a:lnSpc>
                <a:spcPct val="150000"/>
              </a:lnSpc>
              <a:buFont typeface="Wingdings" pitchFamily="2" charset="2"/>
              <a:buChar char="n"/>
            </a:pPr>
            <a:r>
              <a:rPr lang="zh-CN" altLang="en-US" sz="2000" dirty="0" smtClean="0">
                <a:solidFill>
                  <a:schemeClr val="accent4">
                    <a:lumMod val="50000"/>
                  </a:schemeClr>
                </a:solidFill>
                <a:latin typeface="微软雅黑 Light" pitchFamily="34" charset="-122"/>
                <a:ea typeface="微软雅黑 Light" pitchFamily="34" charset="-122"/>
              </a:rPr>
              <a:t>门户网站          新浪，凤凰，搜狐等</a:t>
            </a:r>
            <a:endParaRPr lang="en-US" altLang="zh-CN" sz="2000" dirty="0" smtClean="0">
              <a:solidFill>
                <a:schemeClr val="accent4">
                  <a:lumMod val="50000"/>
                </a:schemeClr>
              </a:solidFill>
              <a:latin typeface="微软雅黑 Light" pitchFamily="34" charset="-122"/>
              <a:ea typeface="微软雅黑 Light" pitchFamily="34" charset="-122"/>
            </a:endParaRPr>
          </a:p>
          <a:p>
            <a:pPr marL="285750" indent="-285750">
              <a:lnSpc>
                <a:spcPct val="150000"/>
              </a:lnSpc>
              <a:buFont typeface="Wingdings" pitchFamily="2" charset="2"/>
              <a:buChar char="n"/>
            </a:pPr>
            <a:r>
              <a:rPr lang="zh-CN" altLang="en-US" sz="2000" dirty="0" smtClean="0">
                <a:solidFill>
                  <a:schemeClr val="accent4">
                    <a:lumMod val="50000"/>
                  </a:schemeClr>
                </a:solidFill>
                <a:latin typeface="微软雅黑 Light" pitchFamily="34" charset="-122"/>
                <a:ea typeface="微软雅黑 Light" pitchFamily="34" charset="-122"/>
              </a:rPr>
              <a:t>在线游戏          腾讯游戏</a:t>
            </a:r>
            <a:endParaRPr lang="en-US" altLang="zh-CN" sz="2000" dirty="0" smtClean="0">
              <a:solidFill>
                <a:schemeClr val="accent4">
                  <a:lumMod val="50000"/>
                </a:schemeClr>
              </a:solidFill>
              <a:latin typeface="微软雅黑 Light" pitchFamily="34" charset="-122"/>
              <a:ea typeface="微软雅黑 Light" pitchFamily="34" charset="-122"/>
            </a:endParaRPr>
          </a:p>
          <a:p>
            <a:pPr marL="285750" indent="-285750">
              <a:lnSpc>
                <a:spcPct val="150000"/>
              </a:lnSpc>
              <a:buFont typeface="Wingdings" pitchFamily="2" charset="2"/>
              <a:buChar char="n"/>
            </a:pPr>
            <a:r>
              <a:rPr lang="zh-CN" altLang="en-US" sz="2000" dirty="0" smtClean="0">
                <a:solidFill>
                  <a:schemeClr val="accent4">
                    <a:lumMod val="50000"/>
                  </a:schemeClr>
                </a:solidFill>
                <a:latin typeface="微软雅黑 Light" pitchFamily="34" charset="-122"/>
                <a:ea typeface="微软雅黑 Light" pitchFamily="34" charset="-122"/>
              </a:rPr>
              <a:t>电子邮箱          </a:t>
            </a:r>
            <a:r>
              <a:rPr lang="en-US" altLang="zh-CN" sz="2000" dirty="0" smtClean="0">
                <a:solidFill>
                  <a:schemeClr val="accent4">
                    <a:lumMod val="50000"/>
                  </a:schemeClr>
                </a:solidFill>
                <a:latin typeface="微软雅黑 Light" pitchFamily="34" charset="-122"/>
                <a:ea typeface="微软雅黑 Light" pitchFamily="34" charset="-122"/>
              </a:rPr>
              <a:t>QQ</a:t>
            </a:r>
            <a:r>
              <a:rPr lang="zh-CN" altLang="en-US" sz="2000" dirty="0" smtClean="0">
                <a:solidFill>
                  <a:schemeClr val="accent4">
                    <a:lumMod val="50000"/>
                  </a:schemeClr>
                </a:solidFill>
                <a:latin typeface="微软雅黑 Light" pitchFamily="34" charset="-122"/>
                <a:ea typeface="微软雅黑 Light" pitchFamily="34" charset="-122"/>
              </a:rPr>
              <a:t>邮箱，新浪邮箱等</a:t>
            </a:r>
            <a:endParaRPr lang="en-US" altLang="zh-CN" sz="2000" dirty="0" smtClean="0">
              <a:solidFill>
                <a:schemeClr val="accent4">
                  <a:lumMod val="50000"/>
                </a:schemeClr>
              </a:solidFill>
              <a:latin typeface="微软雅黑 Light" pitchFamily="34" charset="-122"/>
              <a:ea typeface="微软雅黑 Light" pitchFamily="34" charset="-122"/>
            </a:endParaRPr>
          </a:p>
          <a:p>
            <a:pPr marL="285750" indent="-285750">
              <a:lnSpc>
                <a:spcPct val="150000"/>
              </a:lnSpc>
              <a:buFont typeface="Wingdings" pitchFamily="2" charset="2"/>
              <a:buChar char="n"/>
            </a:pPr>
            <a:r>
              <a:rPr lang="zh-CN" altLang="en-US" sz="2000" dirty="0" smtClean="0">
                <a:solidFill>
                  <a:schemeClr val="accent4">
                    <a:lumMod val="50000"/>
                  </a:schemeClr>
                </a:solidFill>
                <a:latin typeface="微软雅黑 Light" pitchFamily="34" charset="-122"/>
                <a:ea typeface="微软雅黑 Light" pitchFamily="34" charset="-122"/>
              </a:rPr>
              <a:t>在线教育          </a:t>
            </a:r>
            <a:r>
              <a:rPr lang="en-US" altLang="zh-CN" sz="2000" dirty="0" smtClean="0">
                <a:solidFill>
                  <a:schemeClr val="accent4">
                    <a:lumMod val="50000"/>
                  </a:schemeClr>
                </a:solidFill>
                <a:latin typeface="微软雅黑 Light" pitchFamily="34" charset="-122"/>
                <a:ea typeface="微软雅黑 Light" pitchFamily="34" charset="-122"/>
              </a:rPr>
              <a:t>MOOC</a:t>
            </a:r>
          </a:p>
          <a:p>
            <a:pPr marL="285750" indent="-285750">
              <a:lnSpc>
                <a:spcPct val="150000"/>
              </a:lnSpc>
              <a:buFont typeface="Wingdings" pitchFamily="2" charset="2"/>
              <a:buChar char="n"/>
            </a:pPr>
            <a:r>
              <a:rPr lang="zh-CN" altLang="en-US" sz="2000" dirty="0" smtClean="0">
                <a:solidFill>
                  <a:schemeClr val="accent4">
                    <a:lumMod val="50000"/>
                  </a:schemeClr>
                </a:solidFill>
                <a:latin typeface="微软雅黑 Light" pitchFamily="34" charset="-122"/>
                <a:ea typeface="微软雅黑 Light" pitchFamily="34" charset="-122"/>
              </a:rPr>
              <a:t>电子商务          京东，天猫等</a:t>
            </a:r>
            <a:endParaRPr lang="en-US" altLang="zh-CN" sz="2000" dirty="0" smtClean="0">
              <a:solidFill>
                <a:schemeClr val="accent4">
                  <a:lumMod val="50000"/>
                </a:schemeClr>
              </a:solidFill>
              <a:latin typeface="微软雅黑 Light" pitchFamily="34" charset="-122"/>
              <a:ea typeface="微软雅黑 Light" pitchFamily="34" charset="-122"/>
            </a:endParaRPr>
          </a:p>
          <a:p>
            <a:pPr marL="285750" indent="-285750">
              <a:lnSpc>
                <a:spcPct val="150000"/>
              </a:lnSpc>
              <a:buFont typeface="Wingdings" pitchFamily="2" charset="2"/>
              <a:buChar char="n"/>
            </a:pPr>
            <a:r>
              <a:rPr lang="zh-CN" altLang="en-US" sz="2000" dirty="0" smtClean="0">
                <a:solidFill>
                  <a:schemeClr val="accent4">
                    <a:lumMod val="50000"/>
                  </a:schemeClr>
                </a:solidFill>
                <a:latin typeface="微软雅黑 Light" pitchFamily="34" charset="-122"/>
                <a:ea typeface="微软雅黑 Light" pitchFamily="34" charset="-122"/>
              </a:rPr>
              <a:t>在线音乐          虾米，</a:t>
            </a:r>
            <a:r>
              <a:rPr lang="en-US" altLang="zh-CN" sz="2000" dirty="0" smtClean="0">
                <a:solidFill>
                  <a:schemeClr val="accent4">
                    <a:lumMod val="50000"/>
                  </a:schemeClr>
                </a:solidFill>
                <a:latin typeface="微软雅黑 Light" pitchFamily="34" charset="-122"/>
                <a:ea typeface="微软雅黑 Light" pitchFamily="34" charset="-122"/>
              </a:rPr>
              <a:t>QQ</a:t>
            </a:r>
            <a:r>
              <a:rPr lang="zh-CN" altLang="en-US" sz="2000" dirty="0" smtClean="0">
                <a:solidFill>
                  <a:schemeClr val="accent4">
                    <a:lumMod val="50000"/>
                  </a:schemeClr>
                </a:solidFill>
                <a:latin typeface="微软雅黑 Light" pitchFamily="34" charset="-122"/>
                <a:ea typeface="微软雅黑 Light" pitchFamily="34" charset="-122"/>
              </a:rPr>
              <a:t>音乐，酷狗，酷我等</a:t>
            </a:r>
            <a:endParaRPr lang="zh-CN" altLang="en-US" sz="2000" b="1" dirty="0" smtClean="0">
              <a:solidFill>
                <a:schemeClr val="accent4">
                  <a:lumMod val="50000"/>
                </a:schemeClr>
              </a:solidFill>
              <a:latin typeface="微软雅黑 Light" pitchFamily="34" charset="-122"/>
              <a:ea typeface="微软雅黑 Light" pitchFamily="34" charset="-122"/>
              <a:sym typeface="微软雅黑 Light" pitchFamily="34" charset="-122"/>
            </a:endParaRPr>
          </a:p>
          <a:p>
            <a:pPr marL="285750" indent="-285750">
              <a:lnSpc>
                <a:spcPct val="150000"/>
              </a:lnSpc>
              <a:buFont typeface="Wingdings" pitchFamily="2" charset="2"/>
              <a:buChar char="n"/>
            </a:pPr>
            <a:r>
              <a:rPr lang="zh-CN" altLang="en-US" sz="2000" b="1" dirty="0" smtClean="0">
                <a:solidFill>
                  <a:schemeClr val="bg2">
                    <a:lumMod val="50000"/>
                  </a:schemeClr>
                </a:solidFill>
                <a:latin typeface="微软雅黑 Light" pitchFamily="34" charset="-122"/>
                <a:ea typeface="微软雅黑 Light" pitchFamily="34" charset="-122"/>
                <a:sym typeface="微软雅黑 Light" pitchFamily="34" charset="-122"/>
              </a:rPr>
              <a:t>薪酬待遇 </a:t>
            </a:r>
            <a:r>
              <a:rPr lang="zh-CN" altLang="en-US" sz="2000" b="1" dirty="0" smtClean="0">
                <a:solidFill>
                  <a:srgbClr val="7F6000"/>
                </a:solidFill>
                <a:latin typeface="微软雅黑 Light" pitchFamily="34" charset="-122"/>
                <a:ea typeface="微软雅黑 Light" pitchFamily="34" charset="-122"/>
                <a:sym typeface="微软雅黑 Light" pitchFamily="34" charset="-122"/>
              </a:rPr>
              <a:t>       </a:t>
            </a:r>
            <a:r>
              <a:rPr lang="zh-CN" altLang="en-US" sz="2000" b="1" dirty="0" smtClean="0">
                <a:solidFill>
                  <a:srgbClr val="7F6000"/>
                </a:solidFill>
                <a:latin typeface="微软雅黑 Light" pitchFamily="34" charset="-122"/>
                <a:ea typeface="微软雅黑 Light" pitchFamily="34" charset="-122"/>
                <a:sym typeface="微软雅黑 Light" pitchFamily="34" charset="-122"/>
              </a:rPr>
              <a:t>  </a:t>
            </a:r>
            <a:r>
              <a:rPr lang="en-US" altLang="zh-CN" sz="2000" dirty="0" smtClean="0">
                <a:solidFill>
                  <a:srgbClr val="7F6000"/>
                </a:solidFill>
                <a:latin typeface="微软雅黑 Light" pitchFamily="34" charset="-122"/>
                <a:ea typeface="微软雅黑 Light" pitchFamily="34" charset="-122"/>
                <a:sym typeface="微软雅黑 Light" pitchFamily="34" charset="-122"/>
              </a:rPr>
              <a:t>9156</a:t>
            </a:r>
            <a:r>
              <a:rPr lang="en-US" altLang="zh-CN" sz="2000" dirty="0" smtClean="0">
                <a:solidFill>
                  <a:srgbClr val="7F6000"/>
                </a:solidFill>
                <a:latin typeface="微软雅黑 Light" pitchFamily="34" charset="-122"/>
                <a:ea typeface="微软雅黑 Light" pitchFamily="34" charset="-122"/>
                <a:sym typeface="微软雅黑 Light" pitchFamily="34" charset="-122"/>
              </a:rPr>
              <a:t>/</a:t>
            </a:r>
            <a:r>
              <a:rPr lang="zh-CN" altLang="en-US" sz="2000" dirty="0" smtClean="0">
                <a:solidFill>
                  <a:srgbClr val="7F6000"/>
                </a:solidFill>
                <a:latin typeface="微软雅黑 Light" pitchFamily="34" charset="-122"/>
                <a:ea typeface="微软雅黑 Light" pitchFamily="34" charset="-122"/>
                <a:sym typeface="微软雅黑 Light" pitchFamily="34" charset="-122"/>
              </a:rPr>
              <a:t>月</a:t>
            </a:r>
            <a:endParaRPr lang="zh-CN" altLang="en-US" sz="2000" dirty="0" smtClean="0">
              <a:solidFill>
                <a:srgbClr val="7F6000"/>
              </a:solidFill>
              <a:latin typeface="微软雅黑 Light" pitchFamily="34" charset="-122"/>
              <a:ea typeface="微软雅黑 Light" pitchFamily="34" charset="-122"/>
              <a:sym typeface="微软雅黑 Light" pitchFamily="34" charset="-122"/>
            </a:endParaRPr>
          </a:p>
          <a:p>
            <a:pPr marL="285750" indent="-285750">
              <a:lnSpc>
                <a:spcPct val="150000"/>
              </a:lnSpc>
              <a:buFont typeface="Wingdings" pitchFamily="2" charset="2"/>
              <a:buChar char="n"/>
            </a:pPr>
            <a:r>
              <a:rPr lang="zh-CN" altLang="en-US" sz="2000" b="1" dirty="0" smtClean="0">
                <a:solidFill>
                  <a:srgbClr val="7F6000"/>
                </a:solidFill>
                <a:latin typeface="微软雅黑 Light" pitchFamily="34" charset="-122"/>
                <a:ea typeface="微软雅黑 Light" pitchFamily="34" charset="-122"/>
                <a:sym typeface="微软雅黑 Light" pitchFamily="34" charset="-122"/>
              </a:rPr>
              <a:t>.</a:t>
            </a:r>
            <a:r>
              <a:rPr lang="zh-CN" altLang="en-US" sz="2000" b="1" dirty="0" smtClean="0">
                <a:solidFill>
                  <a:srgbClr val="7F6000"/>
                </a:solidFill>
                <a:latin typeface="微软雅黑 Light" pitchFamily="34" charset="-122"/>
                <a:ea typeface="微软雅黑 Light" pitchFamily="34" charset="-122"/>
                <a:sym typeface="微软雅黑 Light" pitchFamily="34" charset="-122"/>
              </a:rPr>
              <a:t>.....</a:t>
            </a:r>
            <a:endParaRPr lang="zh-CN" altLang="en-US" sz="2000" b="1" dirty="0" smtClean="0">
              <a:solidFill>
                <a:srgbClr val="7F6000"/>
              </a:solidFill>
              <a:latin typeface="微软雅黑 Light" pitchFamily="34" charset="-122"/>
              <a:ea typeface="微软雅黑 Light" pitchFamily="34" charset="-122"/>
              <a:sym typeface="微软雅黑 Light" pitchFamily="34" charset="-122"/>
            </a:endParaRPr>
          </a:p>
        </p:txBody>
      </p:sp>
    </p:spTree>
    <p:extLst>
      <p:ext uri="{BB962C8B-B14F-4D97-AF65-F5344CB8AC3E}">
        <p14:creationId xmlns:p14="http://schemas.microsoft.com/office/powerpoint/2010/main" xmlns="" val="5892647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9425"/>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74870" y="2509935"/>
            <a:ext cx="2241384" cy="954107"/>
          </a:xfrm>
          <a:prstGeom prst="rect">
            <a:avLst/>
          </a:prstGeom>
          <a:noFill/>
        </p:spPr>
        <p:txBody>
          <a:bodyPr wrap="square" rtlCol="0">
            <a:spAutoFit/>
          </a:bodyPr>
          <a:lstStyle/>
          <a:p>
            <a:pPr algn="ctr"/>
            <a:r>
              <a:rPr lang="zh-CN" altLang="en-US" sz="28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招聘信息获取</a:t>
            </a:r>
            <a:endPar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5410926" y="2210880"/>
            <a:ext cx="5972976" cy="646331"/>
          </a:xfrm>
          <a:prstGeom prst="rect">
            <a:avLst/>
          </a:prstGeom>
          <a:noFill/>
        </p:spPr>
        <p:txBody>
          <a:bodyPr wrap="square" rtlCol="0">
            <a:spAutoFit/>
          </a:bodyPr>
          <a:lstStyle/>
          <a:p>
            <a:r>
              <a:rPr lang="en-US" altLang="zh-CN"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1.</a:t>
            </a:r>
            <a:r>
              <a:rPr lang="zh-CN" altLang="en-US"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企业在某</a:t>
            </a:r>
            <a:r>
              <a:rPr lang="zh-CN" altLang="en-US" dirty="0">
                <a:solidFill>
                  <a:schemeClr val="tx1">
                    <a:lumMod val="50000"/>
                    <a:lumOff val="50000"/>
                  </a:schemeClr>
                </a:solidFill>
                <a:latin typeface="方正正纤黑简体" panose="02000000000000000000" pitchFamily="2" charset="-122"/>
                <a:ea typeface="方正正纤黑简体" panose="02000000000000000000" pitchFamily="2" charset="-122"/>
              </a:rPr>
              <a:t>些</a:t>
            </a:r>
            <a:r>
              <a:rPr lang="zh-CN" altLang="en-US"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城市展开宣讲</a:t>
            </a:r>
            <a:endParaRPr lang="en-US" altLang="zh-CN" dirty="0" smtClean="0">
              <a:solidFill>
                <a:schemeClr val="tx1">
                  <a:lumMod val="50000"/>
                  <a:lumOff val="50000"/>
                </a:schemeClr>
              </a:solidFill>
              <a:latin typeface="方正正纤黑简体" panose="02000000000000000000" pitchFamily="2" charset="-122"/>
              <a:ea typeface="方正正纤黑简体" panose="02000000000000000000" pitchFamily="2" charset="-122"/>
            </a:endParaRPr>
          </a:p>
          <a:p>
            <a:r>
              <a:rPr lang="en-US" altLang="zh-CN"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2.</a:t>
            </a:r>
            <a:r>
              <a:rPr lang="zh-CN" altLang="en-US"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从企业的官方网站获取信息　 </a:t>
            </a:r>
            <a:endParaRPr lang="zh-CN" altLang="en-US" dirty="0">
              <a:solidFill>
                <a:schemeClr val="tx1">
                  <a:lumMod val="50000"/>
                  <a:lumOff val="50000"/>
                </a:schemeClr>
              </a:solidFill>
              <a:latin typeface="方正正纤黑简体" panose="02000000000000000000" pitchFamily="2" charset="-122"/>
              <a:ea typeface="方正正纤黑简体" panose="02000000000000000000" pitchFamily="2" charset="-122"/>
            </a:endParaRPr>
          </a:p>
        </p:txBody>
      </p:sp>
      <p:sp>
        <p:nvSpPr>
          <p:cNvPr id="24" name="矩形 23"/>
          <p:cNvSpPr/>
          <p:nvPr/>
        </p:nvSpPr>
        <p:spPr>
          <a:xfrm>
            <a:off x="0" y="3632066"/>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410926" y="3704400"/>
            <a:ext cx="5972976" cy="812530"/>
          </a:xfrm>
          <a:prstGeom prst="rect">
            <a:avLst/>
          </a:prstGeom>
          <a:noFill/>
        </p:spPr>
        <p:txBody>
          <a:bodyPr wrap="square" rtlCol="0">
            <a:spAutoFit/>
          </a:bodyPr>
          <a:lstStyle/>
          <a:p>
            <a:pPr>
              <a:lnSpc>
                <a:spcPct val="130000"/>
              </a:lnSpc>
            </a:pPr>
            <a:r>
              <a:rPr lang="zh-CN" altLang="en-US"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按要求提交个人的简历，</a:t>
            </a:r>
            <a:r>
              <a:rPr lang="zh-CN" altLang="en-US" dirty="0">
                <a:solidFill>
                  <a:schemeClr val="tx1">
                    <a:lumMod val="50000"/>
                    <a:lumOff val="50000"/>
                  </a:schemeClr>
                </a:solidFill>
                <a:latin typeface="方正正纤黑简体" panose="02000000000000000000" pitchFamily="2" charset="-122"/>
                <a:ea typeface="方正正纤黑简体" panose="02000000000000000000" pitchFamily="2" charset="-122"/>
              </a:rPr>
              <a:t>包括项目或实习</a:t>
            </a:r>
            <a:r>
              <a:rPr lang="zh-CN" altLang="en-US"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经历，经筛选后进入面试，可能存在笔试</a:t>
            </a:r>
            <a:endParaRPr lang="zh-CN" altLang="en-US" dirty="0">
              <a:solidFill>
                <a:schemeClr val="tx1">
                  <a:lumMod val="50000"/>
                  <a:lumOff val="50000"/>
                </a:schemeClr>
              </a:solidFill>
              <a:latin typeface="方正正纤黑简体" panose="02000000000000000000" pitchFamily="2" charset="-122"/>
              <a:ea typeface="方正正纤黑简体" panose="02000000000000000000" pitchFamily="2" charset="-122"/>
            </a:endParaRPr>
          </a:p>
        </p:txBody>
      </p:sp>
      <p:sp>
        <p:nvSpPr>
          <p:cNvPr id="31" name="矩形 30"/>
          <p:cNvSpPr/>
          <p:nvPr/>
        </p:nvSpPr>
        <p:spPr>
          <a:xfrm>
            <a:off x="-378" y="5233988"/>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410926" y="5333328"/>
            <a:ext cx="5972976" cy="1473545"/>
          </a:xfrm>
          <a:prstGeom prst="rect">
            <a:avLst/>
          </a:prstGeom>
          <a:noFill/>
        </p:spPr>
        <p:txBody>
          <a:bodyPr wrap="square" rtlCol="0">
            <a:spAutoFit/>
          </a:bodyPr>
          <a:lstStyle/>
          <a:p>
            <a:pPr>
              <a:lnSpc>
                <a:spcPct val="130000"/>
              </a:lnSpc>
            </a:pPr>
            <a:r>
              <a:rPr lang="zh-CN" altLang="en-US"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一面：考官提问专业相关问题，比较严格，也</a:t>
            </a:r>
            <a:r>
              <a:rPr lang="zh-CN" altLang="en-US" sz="1400" dirty="0">
                <a:solidFill>
                  <a:schemeClr val="tx1">
                    <a:lumMod val="50000"/>
                    <a:lumOff val="50000"/>
                  </a:schemeClr>
                </a:solidFill>
                <a:latin typeface="方正正纤黑简体" panose="02000000000000000000" pitchFamily="2" charset="-122"/>
                <a:ea typeface="方正正纤黑简体" panose="02000000000000000000" pitchFamily="2" charset="-122"/>
              </a:rPr>
              <a:t>可能</a:t>
            </a:r>
            <a:r>
              <a:rPr lang="zh-CN" altLang="en-US"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有无领导小组讨论的情形</a:t>
            </a:r>
            <a:endParaRPr lang="en-US" altLang="zh-CN"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endParaRPr>
          </a:p>
          <a:p>
            <a:pPr>
              <a:lnSpc>
                <a:spcPct val="130000"/>
              </a:lnSpc>
            </a:pPr>
            <a:r>
              <a:rPr lang="zh-CN" altLang="en-US" sz="1400" dirty="0">
                <a:solidFill>
                  <a:schemeClr val="tx1">
                    <a:lumMod val="50000"/>
                    <a:lumOff val="50000"/>
                  </a:schemeClr>
                </a:solidFill>
                <a:latin typeface="方正正纤黑简体" panose="02000000000000000000" pitchFamily="2" charset="-122"/>
                <a:ea typeface="方正正纤黑简体" panose="02000000000000000000" pitchFamily="2" charset="-122"/>
              </a:rPr>
              <a:t>二面</a:t>
            </a:r>
            <a:r>
              <a:rPr lang="zh-CN" altLang="en-US"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　：考官多对一</a:t>
            </a:r>
            <a:r>
              <a:rPr lang="en-US" altLang="zh-CN"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a:t>
            </a:r>
            <a:r>
              <a:rPr lang="zh-CN" altLang="en-US"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一对一，专业</a:t>
            </a:r>
            <a:r>
              <a:rPr lang="zh-CN" altLang="en-US" sz="1400" dirty="0">
                <a:solidFill>
                  <a:schemeClr val="tx1">
                    <a:lumMod val="50000"/>
                    <a:lumOff val="50000"/>
                  </a:schemeClr>
                </a:solidFill>
                <a:latin typeface="方正正纤黑简体" panose="02000000000000000000" pitchFamily="2" charset="-122"/>
                <a:ea typeface="方正正纤黑简体" panose="02000000000000000000" pitchFamily="2" charset="-122"/>
              </a:rPr>
              <a:t>提问 ，个人经历等，包括有无实习经验，个人</a:t>
            </a:r>
            <a:r>
              <a:rPr lang="zh-CN" altLang="en-US"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意向，个人在项目开发中的感受等</a:t>
            </a:r>
            <a:endParaRPr lang="en-US" altLang="zh-CN"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endParaRPr>
          </a:p>
          <a:p>
            <a:pPr>
              <a:lnSpc>
                <a:spcPct val="130000"/>
              </a:lnSpc>
            </a:pPr>
            <a:r>
              <a:rPr lang="zh-CN" altLang="en-US" sz="1400" dirty="0">
                <a:solidFill>
                  <a:schemeClr val="tx1">
                    <a:lumMod val="50000"/>
                    <a:lumOff val="50000"/>
                  </a:schemeClr>
                </a:solidFill>
                <a:latin typeface="方正正纤黑简体" panose="02000000000000000000" pitchFamily="2" charset="-122"/>
                <a:ea typeface="方正正纤黑简体" panose="02000000000000000000" pitchFamily="2" charset="-122"/>
              </a:rPr>
              <a:t>三</a:t>
            </a:r>
            <a:r>
              <a:rPr lang="zh-CN" altLang="en-US" sz="1400" dirty="0" smtClean="0">
                <a:solidFill>
                  <a:schemeClr val="tx1">
                    <a:lumMod val="50000"/>
                    <a:lumOff val="50000"/>
                  </a:schemeClr>
                </a:solidFill>
                <a:latin typeface="方正正纤黑简体" panose="02000000000000000000" pitchFamily="2" charset="-122"/>
                <a:ea typeface="方正正纤黑简体" panose="02000000000000000000" pitchFamily="2" charset="-122"/>
              </a:rPr>
              <a:t>面：形式比较宽松，谈人生和理想</a:t>
            </a:r>
            <a:endParaRPr lang="zh-CN" altLang="en-US" sz="1400" dirty="0">
              <a:solidFill>
                <a:schemeClr val="tx1">
                  <a:lumMod val="50000"/>
                  <a:lumOff val="50000"/>
                </a:schemeClr>
              </a:solidFill>
              <a:latin typeface="方正正纤黑简体" panose="02000000000000000000" pitchFamily="2" charset="-122"/>
              <a:ea typeface="方正正纤黑简体" panose="02000000000000000000" pitchFamily="2" charset="-122"/>
            </a:endParaRPr>
          </a:p>
        </p:txBody>
      </p:sp>
      <p:sp>
        <p:nvSpPr>
          <p:cNvPr id="38" name="文本框 37"/>
          <p:cNvSpPr txBox="1"/>
          <p:nvPr/>
        </p:nvSpPr>
        <p:spPr>
          <a:xfrm>
            <a:off x="4656878" y="440541"/>
            <a:ext cx="2878244" cy="1323439"/>
          </a:xfrm>
          <a:prstGeom prst="rect">
            <a:avLst/>
          </a:prstGeom>
          <a:noFill/>
        </p:spPr>
        <p:txBody>
          <a:bodyPr wrap="square" rtlCol="0">
            <a:spAutoFit/>
          </a:bodyPr>
          <a:lstStyle/>
          <a:p>
            <a:pPr algn="ctr"/>
            <a:r>
              <a:rPr lang="zh-CN" altLang="en-US" sz="4000" b="1" dirty="0" smtClean="0">
                <a:solidFill>
                  <a:schemeClr val="bg1"/>
                </a:solidFill>
                <a:latin typeface="方正正纤黑简体" panose="02000000000000000000" pitchFamily="2" charset="-122"/>
                <a:ea typeface="方正正纤黑简体" panose="02000000000000000000" pitchFamily="2" charset="-122"/>
              </a:rPr>
              <a:t>目录</a:t>
            </a:r>
            <a:endParaRPr lang="en-US" altLang="zh-CN" sz="4000" b="1" dirty="0" smtClean="0">
              <a:solidFill>
                <a:schemeClr val="bg1"/>
              </a:solidFill>
              <a:latin typeface="方正正纤黑简体" panose="02000000000000000000" pitchFamily="2" charset="-122"/>
              <a:ea typeface="方正正纤黑简体" panose="02000000000000000000" pitchFamily="2" charset="-122"/>
            </a:endParaRPr>
          </a:p>
          <a:p>
            <a:pPr algn="dist"/>
            <a:r>
              <a:rPr lang="en-US" altLang="zh-CN" sz="4000" b="1" dirty="0" smtClean="0">
                <a:solidFill>
                  <a:schemeClr val="bg1"/>
                </a:solidFill>
                <a:latin typeface="微软雅黑 Light" panose="020B0502040204020203" pitchFamily="34" charset="-122"/>
                <a:ea typeface="微软雅黑 Light" panose="020B0502040204020203" pitchFamily="34" charset="-122"/>
              </a:rPr>
              <a:t>CONTENT</a:t>
            </a:r>
            <a:endParaRPr lang="zh-CN" altLang="en-US" sz="4000" b="1" dirty="0">
              <a:solidFill>
                <a:schemeClr val="bg1"/>
              </a:solidFill>
              <a:latin typeface="微软雅黑 Light" panose="020B0502040204020203" pitchFamily="34" charset="-122"/>
              <a:ea typeface="微软雅黑 Light" panose="020B0502040204020203" pitchFamily="34" charset="-122"/>
            </a:endParaRPr>
          </a:p>
        </p:txBody>
      </p:sp>
      <p:pic>
        <p:nvPicPr>
          <p:cNvPr id="41" name="图片 40"/>
          <p:cNvPicPr>
            <a:picLocks noChangeAspect="1"/>
          </p:cNvPicPr>
          <p:nvPr/>
        </p:nvPicPr>
        <p:blipFill rotWithShape="1">
          <a:blip r:embed="rId2"/>
          <a:srcRect t="54669"/>
          <a:stretch/>
        </p:blipFill>
        <p:spPr>
          <a:xfrm>
            <a:off x="5975611" y="3455509"/>
            <a:ext cx="6285521" cy="399219"/>
          </a:xfrm>
          <a:prstGeom prst="rect">
            <a:avLst/>
          </a:prstGeom>
        </p:spPr>
      </p:pic>
      <p:pic>
        <p:nvPicPr>
          <p:cNvPr id="42" name="图片 41"/>
          <p:cNvPicPr>
            <a:picLocks noChangeAspect="1"/>
          </p:cNvPicPr>
          <p:nvPr/>
        </p:nvPicPr>
        <p:blipFill rotWithShape="1">
          <a:blip r:embed="rId2"/>
          <a:srcRect t="54669"/>
          <a:stretch/>
        </p:blipFill>
        <p:spPr>
          <a:xfrm>
            <a:off x="5940667" y="5070119"/>
            <a:ext cx="6285521" cy="399219"/>
          </a:xfrm>
          <a:prstGeom prst="rect">
            <a:avLst/>
          </a:prstGeom>
        </p:spPr>
      </p:pic>
      <p:pic>
        <p:nvPicPr>
          <p:cNvPr id="28" name="图片 27"/>
          <p:cNvPicPr>
            <a:picLocks noChangeAspect="1"/>
          </p:cNvPicPr>
          <p:nvPr/>
        </p:nvPicPr>
        <p:blipFill rotWithShape="1">
          <a:blip r:embed="rId2"/>
          <a:srcRect t="54669"/>
          <a:stretch/>
        </p:blipFill>
        <p:spPr>
          <a:xfrm>
            <a:off x="5980829" y="6642478"/>
            <a:ext cx="6285521" cy="399219"/>
          </a:xfrm>
          <a:prstGeom prst="rect">
            <a:avLst/>
          </a:prstGeom>
        </p:spPr>
      </p:pic>
      <p:sp>
        <p:nvSpPr>
          <p:cNvPr id="35" name="文本框 34"/>
          <p:cNvSpPr txBox="1"/>
          <p:nvPr/>
        </p:nvSpPr>
        <p:spPr>
          <a:xfrm>
            <a:off x="2574870" y="4121970"/>
            <a:ext cx="2241384"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网络申请</a:t>
            </a:r>
          </a:p>
        </p:txBody>
      </p:sp>
      <p:sp>
        <p:nvSpPr>
          <p:cNvPr id="44" name="文本框 43"/>
          <p:cNvSpPr txBox="1"/>
          <p:nvPr/>
        </p:nvSpPr>
        <p:spPr>
          <a:xfrm>
            <a:off x="2574870" y="5713432"/>
            <a:ext cx="2241384"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面试</a:t>
            </a:r>
          </a:p>
        </p:txBody>
      </p:sp>
      <p:pic>
        <p:nvPicPr>
          <p:cNvPr id="12" name="图片 11"/>
          <p:cNvPicPr>
            <a:picLocks noChangeAspect="1"/>
          </p:cNvPicPr>
          <p:nvPr/>
        </p:nvPicPr>
        <p:blipFill>
          <a:blip r:embed="rId3"/>
          <a:stretch>
            <a:fillRect/>
          </a:stretch>
        </p:blipFill>
        <p:spPr>
          <a:xfrm>
            <a:off x="1000714" y="2031463"/>
            <a:ext cx="1024217" cy="1493649"/>
          </a:xfrm>
          <a:prstGeom prst="rect">
            <a:avLst/>
          </a:prstGeom>
        </p:spPr>
      </p:pic>
      <p:pic>
        <p:nvPicPr>
          <p:cNvPr id="13" name="图片 12"/>
          <p:cNvPicPr>
            <a:picLocks noChangeAspect="1"/>
          </p:cNvPicPr>
          <p:nvPr/>
        </p:nvPicPr>
        <p:blipFill>
          <a:blip r:embed="rId4"/>
          <a:stretch>
            <a:fillRect/>
          </a:stretch>
        </p:blipFill>
        <p:spPr>
          <a:xfrm>
            <a:off x="991569" y="3632002"/>
            <a:ext cx="1182727" cy="1493649"/>
          </a:xfrm>
          <a:prstGeom prst="rect">
            <a:avLst/>
          </a:prstGeom>
        </p:spPr>
      </p:pic>
      <p:pic>
        <p:nvPicPr>
          <p:cNvPr id="14" name="图片 13"/>
          <p:cNvPicPr>
            <a:picLocks noChangeAspect="1"/>
          </p:cNvPicPr>
          <p:nvPr/>
        </p:nvPicPr>
        <p:blipFill>
          <a:blip r:embed="rId5"/>
          <a:stretch>
            <a:fillRect/>
          </a:stretch>
        </p:blipFill>
        <p:spPr>
          <a:xfrm>
            <a:off x="1000714" y="5233923"/>
            <a:ext cx="1164437" cy="1493649"/>
          </a:xfrm>
          <a:prstGeom prst="rect">
            <a:avLst/>
          </a:prstGeom>
        </p:spPr>
      </p:pic>
    </p:spTree>
    <p:extLst>
      <p:ext uri="{BB962C8B-B14F-4D97-AF65-F5344CB8AC3E}">
        <p14:creationId xmlns:p14="http://schemas.microsoft.com/office/powerpoint/2010/main" xmlns="" val="343920313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par>
                                <p:cTn id="12" presetID="22" presetClass="entr" presetSubtype="1"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500"/>
                                        <p:tgtEl>
                                          <p:spTgt spid="4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anim calcmode="lin" valueType="num">
                                      <p:cBhvr>
                                        <p:cTn id="23" dur="500" fill="hold"/>
                                        <p:tgtEl>
                                          <p:spTgt spid="15"/>
                                        </p:tgtEl>
                                        <p:attrNameLst>
                                          <p:attrName>ppt_x</p:attrName>
                                        </p:attrNameLst>
                                      </p:cBhvr>
                                      <p:tavLst>
                                        <p:tav tm="0">
                                          <p:val>
                                            <p:strVal val="#ppt_x"/>
                                          </p:val>
                                        </p:tav>
                                        <p:tav tm="100000">
                                          <p:val>
                                            <p:strVal val="#ppt_x"/>
                                          </p:val>
                                        </p:tav>
                                      </p:tavLst>
                                    </p:anim>
                                    <p:anim calcmode="lin" valueType="num">
                                      <p:cBhvr>
                                        <p:cTn id="24" dur="500" fill="hold"/>
                                        <p:tgtEl>
                                          <p:spTgt spid="15"/>
                                        </p:tgtEl>
                                        <p:attrNameLst>
                                          <p:attrName>ppt_y</p:attrName>
                                        </p:attrNameLst>
                                      </p:cBhvr>
                                      <p:tavLst>
                                        <p:tav tm="0">
                                          <p:val>
                                            <p:strVal val="#ppt_y+.1"/>
                                          </p:val>
                                        </p:tav>
                                        <p:tav tm="100000">
                                          <p:val>
                                            <p:strVal val="#ppt_y"/>
                                          </p:val>
                                        </p:tav>
                                      </p:tavLst>
                                    </p:anim>
                                  </p:childTnLst>
                                </p:cTn>
                              </p:par>
                              <p:par>
                                <p:cTn id="25" presetID="56" presetClass="entr" presetSubtype="0" fill="hold" grpId="0" nodeType="withEffect">
                                  <p:stCondLst>
                                    <p:cond delay="0"/>
                                  </p:stCondLst>
                                  <p:iterate type="lt">
                                    <p:tmPct val="1000"/>
                                  </p:iterate>
                                  <p:childTnLst>
                                    <p:set>
                                      <p:cBhvr>
                                        <p:cTn id="26" dur="1" fill="hold">
                                          <p:stCondLst>
                                            <p:cond delay="0"/>
                                          </p:stCondLst>
                                        </p:cTn>
                                        <p:tgtEl>
                                          <p:spTgt spid="16"/>
                                        </p:tgtEl>
                                        <p:attrNameLst>
                                          <p:attrName>style.visibility</p:attrName>
                                        </p:attrNameLst>
                                      </p:cBhvr>
                                      <p:to>
                                        <p:strVal val="visible"/>
                                      </p:to>
                                    </p:set>
                                    <p:anim by="(-#ppt_w*2)" calcmode="lin" valueType="num">
                                      <p:cBhvr rctx="PPT">
                                        <p:cTn id="27" dur="375" autoRev="1" fill="hold">
                                          <p:stCondLst>
                                            <p:cond delay="0"/>
                                          </p:stCondLst>
                                        </p:cTn>
                                        <p:tgtEl>
                                          <p:spTgt spid="16"/>
                                        </p:tgtEl>
                                        <p:attrNameLst>
                                          <p:attrName>ppt_w</p:attrName>
                                        </p:attrNameLst>
                                      </p:cBhvr>
                                    </p:anim>
                                    <p:anim by="(#ppt_w*0.50)" calcmode="lin" valueType="num">
                                      <p:cBhvr>
                                        <p:cTn id="28" dur="375" decel="50000" autoRev="1" fill="hold">
                                          <p:stCondLst>
                                            <p:cond delay="0"/>
                                          </p:stCondLst>
                                        </p:cTn>
                                        <p:tgtEl>
                                          <p:spTgt spid="16"/>
                                        </p:tgtEl>
                                        <p:attrNameLst>
                                          <p:attrName>ppt_x</p:attrName>
                                        </p:attrNameLst>
                                      </p:cBhvr>
                                    </p:anim>
                                    <p:anim from="(-#ppt_h/2)" to="(#ppt_y)" calcmode="lin" valueType="num">
                                      <p:cBhvr>
                                        <p:cTn id="29" dur="750" fill="hold">
                                          <p:stCondLst>
                                            <p:cond delay="0"/>
                                          </p:stCondLst>
                                        </p:cTn>
                                        <p:tgtEl>
                                          <p:spTgt spid="16"/>
                                        </p:tgtEl>
                                        <p:attrNameLst>
                                          <p:attrName>ppt_y</p:attrName>
                                        </p:attrNameLst>
                                      </p:cBhvr>
                                    </p:anim>
                                    <p:animRot by="21600000">
                                      <p:cBhvr>
                                        <p:cTn id="30" dur="750" fill="hold">
                                          <p:stCondLst>
                                            <p:cond delay="0"/>
                                          </p:stCondLst>
                                        </p:cTn>
                                        <p:tgtEl>
                                          <p:spTgt spid="16"/>
                                        </p:tgtEl>
                                        <p:attrNameLst>
                                          <p:attrName>r</p:attrName>
                                        </p:attrNameLst>
                                      </p:cBhvr>
                                    </p:animRot>
                                  </p:childTnLst>
                                </p:cTn>
                              </p:par>
                            </p:childTnLst>
                          </p:cTn>
                        </p:par>
                        <p:par>
                          <p:cTn id="31" fill="hold">
                            <p:stCondLst>
                              <p:cond delay="2445"/>
                            </p:stCondLst>
                            <p:childTnLst>
                              <p:par>
                                <p:cTn id="32" presetID="22" presetClass="entr" presetSubtype="1"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par>
                                <p:cTn id="35" presetID="22" presetClass="entr" presetSubtype="1"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up)">
                                      <p:cBhvr>
                                        <p:cTn id="37" dur="500"/>
                                        <p:tgtEl>
                                          <p:spTgt spid="42"/>
                                        </p:tgtEl>
                                      </p:cBhvr>
                                    </p:animEffect>
                                  </p:childTnLst>
                                </p:cTn>
                              </p:par>
                            </p:childTnLst>
                          </p:cTn>
                        </p:par>
                        <p:par>
                          <p:cTn id="38" fill="hold">
                            <p:stCondLst>
                              <p:cond delay="2945"/>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3445"/>
                            </p:stCondLst>
                            <p:childTnLst>
                              <p:par>
                                <p:cTn id="43" presetID="42"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anim calcmode="lin" valueType="num">
                                      <p:cBhvr>
                                        <p:cTn id="46" dur="500" fill="hold"/>
                                        <p:tgtEl>
                                          <p:spTgt spid="35"/>
                                        </p:tgtEl>
                                        <p:attrNameLst>
                                          <p:attrName>ppt_x</p:attrName>
                                        </p:attrNameLst>
                                      </p:cBhvr>
                                      <p:tavLst>
                                        <p:tav tm="0">
                                          <p:val>
                                            <p:strVal val="#ppt_x"/>
                                          </p:val>
                                        </p:tav>
                                        <p:tav tm="100000">
                                          <p:val>
                                            <p:strVal val="#ppt_x"/>
                                          </p:val>
                                        </p:tav>
                                      </p:tavLst>
                                    </p:anim>
                                    <p:anim calcmode="lin" valueType="num">
                                      <p:cBhvr>
                                        <p:cTn id="47" dur="500" fill="hold"/>
                                        <p:tgtEl>
                                          <p:spTgt spid="35"/>
                                        </p:tgtEl>
                                        <p:attrNameLst>
                                          <p:attrName>ppt_y</p:attrName>
                                        </p:attrNameLst>
                                      </p:cBhvr>
                                      <p:tavLst>
                                        <p:tav tm="0">
                                          <p:val>
                                            <p:strVal val="#ppt_y+.1"/>
                                          </p:val>
                                        </p:tav>
                                        <p:tav tm="100000">
                                          <p:val>
                                            <p:strVal val="#ppt_y"/>
                                          </p:val>
                                        </p:tav>
                                      </p:tavLst>
                                    </p:anim>
                                  </p:childTnLst>
                                </p:cTn>
                              </p:par>
                              <p:par>
                                <p:cTn id="48" presetID="56" presetClass="entr" presetSubtype="0" fill="hold" grpId="0" nodeType="withEffect">
                                  <p:stCondLst>
                                    <p:cond delay="0"/>
                                  </p:stCondLst>
                                  <p:iterate type="lt">
                                    <p:tmPct val="1000"/>
                                  </p:iterate>
                                  <p:childTnLst>
                                    <p:set>
                                      <p:cBhvr>
                                        <p:cTn id="49" dur="1" fill="hold">
                                          <p:stCondLst>
                                            <p:cond delay="0"/>
                                          </p:stCondLst>
                                        </p:cTn>
                                        <p:tgtEl>
                                          <p:spTgt spid="30"/>
                                        </p:tgtEl>
                                        <p:attrNameLst>
                                          <p:attrName>style.visibility</p:attrName>
                                        </p:attrNameLst>
                                      </p:cBhvr>
                                      <p:to>
                                        <p:strVal val="visible"/>
                                      </p:to>
                                    </p:set>
                                    <p:anim by="(-#ppt_w*2)" calcmode="lin" valueType="num">
                                      <p:cBhvr rctx="PPT">
                                        <p:cTn id="50" dur="375" autoRev="1" fill="hold">
                                          <p:stCondLst>
                                            <p:cond delay="0"/>
                                          </p:stCondLst>
                                        </p:cTn>
                                        <p:tgtEl>
                                          <p:spTgt spid="30"/>
                                        </p:tgtEl>
                                        <p:attrNameLst>
                                          <p:attrName>ppt_w</p:attrName>
                                        </p:attrNameLst>
                                      </p:cBhvr>
                                    </p:anim>
                                    <p:anim by="(#ppt_w*0.50)" calcmode="lin" valueType="num">
                                      <p:cBhvr>
                                        <p:cTn id="51" dur="375" decel="50000" autoRev="1" fill="hold">
                                          <p:stCondLst>
                                            <p:cond delay="0"/>
                                          </p:stCondLst>
                                        </p:cTn>
                                        <p:tgtEl>
                                          <p:spTgt spid="30"/>
                                        </p:tgtEl>
                                        <p:attrNameLst>
                                          <p:attrName>ppt_x</p:attrName>
                                        </p:attrNameLst>
                                      </p:cBhvr>
                                    </p:anim>
                                    <p:anim from="(-#ppt_h/2)" to="(#ppt_y)" calcmode="lin" valueType="num">
                                      <p:cBhvr>
                                        <p:cTn id="52" dur="750" fill="hold">
                                          <p:stCondLst>
                                            <p:cond delay="0"/>
                                          </p:stCondLst>
                                        </p:cTn>
                                        <p:tgtEl>
                                          <p:spTgt spid="30"/>
                                        </p:tgtEl>
                                        <p:attrNameLst>
                                          <p:attrName>ppt_y</p:attrName>
                                        </p:attrNameLst>
                                      </p:cBhvr>
                                    </p:anim>
                                    <p:animRot by="21600000">
                                      <p:cBhvr>
                                        <p:cTn id="53" dur="750" fill="hold">
                                          <p:stCondLst>
                                            <p:cond delay="0"/>
                                          </p:stCondLst>
                                        </p:cTn>
                                        <p:tgtEl>
                                          <p:spTgt spid="30"/>
                                        </p:tgtEl>
                                        <p:attrNameLst>
                                          <p:attrName>r</p:attrName>
                                        </p:attrNameLst>
                                      </p:cBhvr>
                                    </p:animRot>
                                  </p:childTnLst>
                                </p:cTn>
                              </p:par>
                            </p:childTnLst>
                          </p:cTn>
                        </p:par>
                        <p:par>
                          <p:cTn id="54" fill="hold">
                            <p:stCondLst>
                              <p:cond delay="4458"/>
                            </p:stCondLst>
                            <p:childTnLst>
                              <p:par>
                                <p:cTn id="55" presetID="22" presetClass="entr" presetSubtype="1"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up)">
                                      <p:cBhvr>
                                        <p:cTn id="57" dur="500"/>
                                        <p:tgtEl>
                                          <p:spTgt spid="31"/>
                                        </p:tgtEl>
                                      </p:cBhvr>
                                    </p:animEffect>
                                  </p:childTnLst>
                                </p:cTn>
                              </p:par>
                              <p:par>
                                <p:cTn id="58" presetID="22" presetClass="entr" presetSubtype="1"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4958"/>
                            </p:stCondLst>
                            <p:childTnLst>
                              <p:par>
                                <p:cTn id="62" presetID="22" presetClass="entr" presetSubtype="8"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5458"/>
                            </p:stCondLst>
                            <p:childTnLst>
                              <p:par>
                                <p:cTn id="66" presetID="42" presetClass="entr" presetSubtype="0"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anim calcmode="lin" valueType="num">
                                      <p:cBhvr>
                                        <p:cTn id="69" dur="500" fill="hold"/>
                                        <p:tgtEl>
                                          <p:spTgt spid="44"/>
                                        </p:tgtEl>
                                        <p:attrNameLst>
                                          <p:attrName>ppt_x</p:attrName>
                                        </p:attrNameLst>
                                      </p:cBhvr>
                                      <p:tavLst>
                                        <p:tav tm="0">
                                          <p:val>
                                            <p:strVal val="#ppt_x"/>
                                          </p:val>
                                        </p:tav>
                                        <p:tav tm="100000">
                                          <p:val>
                                            <p:strVal val="#ppt_x"/>
                                          </p:val>
                                        </p:tav>
                                      </p:tavLst>
                                    </p:anim>
                                    <p:anim calcmode="lin" valueType="num">
                                      <p:cBhvr>
                                        <p:cTn id="70" dur="500" fill="hold"/>
                                        <p:tgtEl>
                                          <p:spTgt spid="44"/>
                                        </p:tgtEl>
                                        <p:attrNameLst>
                                          <p:attrName>ppt_y</p:attrName>
                                        </p:attrNameLst>
                                      </p:cBhvr>
                                      <p:tavLst>
                                        <p:tav tm="0">
                                          <p:val>
                                            <p:strVal val="#ppt_y+.1"/>
                                          </p:val>
                                        </p:tav>
                                        <p:tav tm="100000">
                                          <p:val>
                                            <p:strVal val="#ppt_y"/>
                                          </p:val>
                                        </p:tav>
                                      </p:tavLst>
                                    </p:anim>
                                  </p:childTnLst>
                                </p:cTn>
                              </p:par>
                              <p:par>
                                <p:cTn id="71" presetID="56" presetClass="entr" presetSubtype="0" fill="hold" grpId="0" nodeType="withEffect">
                                  <p:stCondLst>
                                    <p:cond delay="0"/>
                                  </p:stCondLst>
                                  <p:iterate type="lt">
                                    <p:tmPct val="1000"/>
                                  </p:iterate>
                                  <p:childTnLst>
                                    <p:set>
                                      <p:cBhvr>
                                        <p:cTn id="72" dur="1" fill="hold">
                                          <p:stCondLst>
                                            <p:cond delay="0"/>
                                          </p:stCondLst>
                                        </p:cTn>
                                        <p:tgtEl>
                                          <p:spTgt spid="37"/>
                                        </p:tgtEl>
                                        <p:attrNameLst>
                                          <p:attrName>style.visibility</p:attrName>
                                        </p:attrNameLst>
                                      </p:cBhvr>
                                      <p:to>
                                        <p:strVal val="visible"/>
                                      </p:to>
                                    </p:set>
                                    <p:anim by="(-#ppt_w*2)" calcmode="lin" valueType="num">
                                      <p:cBhvr rctx="PPT">
                                        <p:cTn id="73" dur="375" autoRev="1" fill="hold">
                                          <p:stCondLst>
                                            <p:cond delay="0"/>
                                          </p:stCondLst>
                                        </p:cTn>
                                        <p:tgtEl>
                                          <p:spTgt spid="37"/>
                                        </p:tgtEl>
                                        <p:attrNameLst>
                                          <p:attrName>ppt_w</p:attrName>
                                        </p:attrNameLst>
                                      </p:cBhvr>
                                    </p:anim>
                                    <p:anim by="(#ppt_w*0.50)" calcmode="lin" valueType="num">
                                      <p:cBhvr>
                                        <p:cTn id="74" dur="375" decel="50000" autoRev="1" fill="hold">
                                          <p:stCondLst>
                                            <p:cond delay="0"/>
                                          </p:stCondLst>
                                        </p:cTn>
                                        <p:tgtEl>
                                          <p:spTgt spid="37"/>
                                        </p:tgtEl>
                                        <p:attrNameLst>
                                          <p:attrName>ppt_x</p:attrName>
                                        </p:attrNameLst>
                                      </p:cBhvr>
                                    </p:anim>
                                    <p:anim from="(-#ppt_h/2)" to="(#ppt_y)" calcmode="lin" valueType="num">
                                      <p:cBhvr>
                                        <p:cTn id="75" dur="750" fill="hold">
                                          <p:stCondLst>
                                            <p:cond delay="0"/>
                                          </p:stCondLst>
                                        </p:cTn>
                                        <p:tgtEl>
                                          <p:spTgt spid="37"/>
                                        </p:tgtEl>
                                        <p:attrNameLst>
                                          <p:attrName>ppt_y</p:attrName>
                                        </p:attrNameLst>
                                      </p:cBhvr>
                                    </p:anim>
                                    <p:animRot by="21600000">
                                      <p:cBhvr>
                                        <p:cTn id="76" dur="750" fill="hold">
                                          <p:stCondLst>
                                            <p:cond delay="0"/>
                                          </p:stCondLst>
                                        </p:cTn>
                                        <p:tgtEl>
                                          <p:spTgt spid="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P spid="16" grpId="0"/>
      <p:bldP spid="24" grpId="0" animBg="1"/>
      <p:bldP spid="30" grpId="0"/>
      <p:bldP spid="31" grpId="0" animBg="1"/>
      <p:bldP spid="37" grpId="0"/>
      <p:bldP spid="38" grpId="0"/>
      <p:bldP spid="35"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flipH="1">
            <a:off x="0" y="0"/>
            <a:ext cx="6096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21924" y="209987"/>
            <a:ext cx="5021451" cy="523220"/>
          </a:xfrm>
          <a:prstGeom prst="rect">
            <a:avLst/>
          </a:prstGeom>
          <a:noFill/>
        </p:spPr>
        <p:txBody>
          <a:bodyPr wrap="square" rtlCol="0">
            <a:spAutoFit/>
          </a:bodyPr>
          <a:lstStyle/>
          <a:p>
            <a:pPr algn="r"/>
            <a:r>
              <a:rPr lang="zh-CN" altLang="en-US" sz="2800" dirty="0" smtClean="0">
                <a:solidFill>
                  <a:schemeClr val="bg1"/>
                </a:solidFill>
                <a:latin typeface="方正正纤黑简体" panose="02000000000000000000" pitchFamily="2" charset="-122"/>
                <a:ea typeface="方正正纤黑简体" panose="02000000000000000000" pitchFamily="2" charset="-122"/>
              </a:rPr>
              <a:t>收到</a:t>
            </a:r>
            <a:r>
              <a:rPr lang="en-US" altLang="zh-CN" sz="2800" dirty="0" smtClean="0">
                <a:solidFill>
                  <a:schemeClr val="bg1"/>
                </a:solidFill>
                <a:latin typeface="方正正纤黑简体" panose="02000000000000000000" pitchFamily="2" charset="-122"/>
                <a:ea typeface="方正正纤黑简体" panose="02000000000000000000" pitchFamily="2" charset="-122"/>
              </a:rPr>
              <a:t>Offer</a:t>
            </a:r>
            <a:r>
              <a:rPr lang="zh-CN" altLang="en-US" sz="2800" dirty="0" smtClean="0">
                <a:solidFill>
                  <a:schemeClr val="bg1"/>
                </a:solidFill>
                <a:latin typeface="方正正纤黑简体" panose="02000000000000000000" pitchFamily="2" charset="-122"/>
                <a:ea typeface="方正正纤黑简体" panose="02000000000000000000" pitchFamily="2" charset="-122"/>
              </a:rPr>
              <a:t>后   </a:t>
            </a:r>
            <a:endParaRPr lang="zh-CN" altLang="en-US" sz="2800" dirty="0">
              <a:solidFill>
                <a:schemeClr val="bg1"/>
              </a:solidFill>
              <a:latin typeface="方正正纤黑简体" panose="02000000000000000000" pitchFamily="2" charset="-122"/>
              <a:ea typeface="方正正纤黑简体" panose="02000000000000000000" pitchFamily="2" charset="-122"/>
            </a:endParaRPr>
          </a:p>
        </p:txBody>
      </p:sp>
      <p:sp>
        <p:nvSpPr>
          <p:cNvPr id="16" name="文本框 15"/>
          <p:cNvSpPr txBox="1"/>
          <p:nvPr/>
        </p:nvSpPr>
        <p:spPr>
          <a:xfrm>
            <a:off x="5276211" y="733206"/>
            <a:ext cx="5972976" cy="4524315"/>
          </a:xfrm>
          <a:prstGeom prst="rect">
            <a:avLst/>
          </a:prstGeom>
          <a:noFill/>
        </p:spPr>
        <p:txBody>
          <a:bodyPr wrap="square" rtlCol="0">
            <a:spAutoFit/>
          </a:bodyPr>
          <a:lstStyle/>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offer</a:t>
            </a:r>
            <a:r>
              <a:rPr lang="zh-CN" altLang="en-US" dirty="0">
                <a:solidFill>
                  <a:schemeClr val="bg1"/>
                </a:solidFill>
                <a:latin typeface="方正正纤黑简体" panose="02000000000000000000" pitchFamily="2" charset="-122"/>
                <a:ea typeface="方正正纤黑简体" panose="02000000000000000000" pitchFamily="2" charset="-122"/>
              </a:rPr>
              <a:t>的选择</a:t>
            </a:r>
          </a:p>
          <a:p>
            <a:pPr algn="r"/>
            <a:endParaRPr lang="zh-CN" altLang="en-US" dirty="0">
              <a:solidFill>
                <a:schemeClr val="bg1"/>
              </a:solidFill>
              <a:latin typeface="方正正纤黑简体" panose="02000000000000000000" pitchFamily="2" charset="-122"/>
              <a:ea typeface="方正正纤黑简体" panose="02000000000000000000" pitchFamily="2" charset="-122"/>
            </a:endParaRPr>
          </a:p>
          <a:p>
            <a:pPr algn="r"/>
            <a:r>
              <a:rPr lang="zh-CN" altLang="en-US" dirty="0">
                <a:solidFill>
                  <a:schemeClr val="bg1"/>
                </a:solidFill>
                <a:latin typeface="方正正纤黑简体" panose="02000000000000000000" pitchFamily="2" charset="-122"/>
                <a:ea typeface="方正正纤黑简体" panose="02000000000000000000" pitchFamily="2" charset="-122"/>
              </a:rPr>
              <a:t>　　面试成功后，我们可能可以拿到很多</a:t>
            </a:r>
            <a:r>
              <a:rPr lang="en-US" altLang="zh-CN" dirty="0">
                <a:solidFill>
                  <a:schemeClr val="bg1"/>
                </a:solidFill>
                <a:latin typeface="方正正纤黑简体" panose="02000000000000000000" pitchFamily="2" charset="-122"/>
                <a:ea typeface="方正正纤黑简体" panose="02000000000000000000" pitchFamily="2" charset="-122"/>
              </a:rPr>
              <a:t>offer</a:t>
            </a:r>
            <a:r>
              <a:rPr lang="zh-CN" altLang="en-US" dirty="0">
                <a:solidFill>
                  <a:schemeClr val="bg1"/>
                </a:solidFill>
                <a:latin typeface="方正正纤黑简体" panose="02000000000000000000" pitchFamily="2" charset="-122"/>
                <a:ea typeface="方正正纤黑简体" panose="02000000000000000000" pitchFamily="2" charset="-122"/>
              </a:rPr>
              <a:t>，有小公司的，有大公司的，怎样选择人生中的第一份工作，是成长的空间更加重要还是工资更重要，这是一直萦绕在求职者心中的问题。选择</a:t>
            </a:r>
            <a:r>
              <a:rPr lang="en-US" altLang="zh-CN" dirty="0">
                <a:solidFill>
                  <a:schemeClr val="bg1"/>
                </a:solidFill>
                <a:latin typeface="方正正纤黑简体" panose="02000000000000000000" pitchFamily="2" charset="-122"/>
                <a:ea typeface="方正正纤黑简体" panose="02000000000000000000" pitchFamily="2" charset="-122"/>
              </a:rPr>
              <a:t>offer</a:t>
            </a:r>
            <a:r>
              <a:rPr lang="zh-CN" altLang="en-US" dirty="0">
                <a:solidFill>
                  <a:schemeClr val="bg1"/>
                </a:solidFill>
                <a:latin typeface="方正正纤黑简体" panose="02000000000000000000" pitchFamily="2" charset="-122"/>
                <a:ea typeface="方正正纤黑简体" panose="02000000000000000000" pitchFamily="2" charset="-122"/>
              </a:rPr>
              <a:t>时，务必要注意以下的几点：</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1</a:t>
            </a:r>
            <a:r>
              <a:rPr lang="zh-CN" altLang="en-US" dirty="0" smtClean="0">
                <a:solidFill>
                  <a:schemeClr val="bg1"/>
                </a:solidFill>
                <a:latin typeface="方正正纤黑简体" panose="02000000000000000000" pitchFamily="2" charset="-122"/>
                <a:ea typeface="方正正纤黑简体" panose="02000000000000000000" pitchFamily="2" charset="-122"/>
              </a:rPr>
              <a:t>首先</a:t>
            </a:r>
            <a:r>
              <a:rPr lang="zh-CN" altLang="en-US" dirty="0">
                <a:solidFill>
                  <a:schemeClr val="bg1"/>
                </a:solidFill>
                <a:latin typeface="方正正纤黑简体" panose="02000000000000000000" pitchFamily="2" charset="-122"/>
                <a:ea typeface="方正正纤黑简体" panose="02000000000000000000" pitchFamily="2" charset="-122"/>
              </a:rPr>
              <a:t>关注自己能学到什么，千万不要被金钱蒙蔽了</a:t>
            </a:r>
            <a:r>
              <a:rPr lang="zh-CN" altLang="en-US" dirty="0" smtClean="0">
                <a:solidFill>
                  <a:schemeClr val="bg1"/>
                </a:solidFill>
                <a:latin typeface="方正正纤黑简体" panose="02000000000000000000" pitchFamily="2" charset="-122"/>
                <a:ea typeface="方正正纤黑简体" panose="02000000000000000000" pitchFamily="2" charset="-122"/>
              </a:rPr>
              <a:t>双</a:t>
            </a:r>
            <a:r>
              <a:rPr lang="en-US" altLang="zh-CN" dirty="0">
                <a:solidFill>
                  <a:schemeClr val="bg1"/>
                </a:solidFill>
                <a:latin typeface="方正正纤黑简体" panose="02000000000000000000" pitchFamily="2" charset="-122"/>
                <a:ea typeface="方正正纤黑简体" panose="02000000000000000000" pitchFamily="2" charset="-122"/>
              </a:rPr>
              <a:t> </a:t>
            </a:r>
            <a:r>
              <a:rPr lang="zh-CN" altLang="en-US" dirty="0" smtClean="0">
                <a:solidFill>
                  <a:schemeClr val="bg1"/>
                </a:solidFill>
                <a:latin typeface="方正正纤黑简体" panose="02000000000000000000" pitchFamily="2" charset="-122"/>
                <a:ea typeface="方正正纤黑简体" panose="02000000000000000000" pitchFamily="2" charset="-122"/>
              </a:rPr>
              <a:t>眼</a:t>
            </a:r>
            <a:r>
              <a:rPr lang="en-US" altLang="zh-CN" dirty="0" smtClean="0">
                <a:solidFill>
                  <a:schemeClr val="bg1"/>
                </a:solidFill>
                <a:latin typeface="方正正纤黑简体" panose="02000000000000000000" pitchFamily="2" charset="-122"/>
                <a:ea typeface="方正正纤黑简体" panose="02000000000000000000" pitchFamily="2" charset="-122"/>
              </a:rPr>
              <a:t>  2</a:t>
            </a:r>
            <a:r>
              <a:rPr lang="zh-CN" altLang="en-US" dirty="0" smtClean="0">
                <a:solidFill>
                  <a:schemeClr val="bg1"/>
                </a:solidFill>
                <a:latin typeface="方正正纤黑简体" panose="02000000000000000000" pitchFamily="2" charset="-122"/>
                <a:ea typeface="方正正纤黑简体" panose="02000000000000000000" pitchFamily="2" charset="-122"/>
              </a:rPr>
              <a:t>成长</a:t>
            </a:r>
            <a:r>
              <a:rPr lang="zh-CN" altLang="en-US" dirty="0">
                <a:solidFill>
                  <a:schemeClr val="bg1"/>
                </a:solidFill>
                <a:latin typeface="方正正纤黑简体" panose="02000000000000000000" pitchFamily="2" charset="-122"/>
                <a:ea typeface="方正正纤黑简体" panose="02000000000000000000" pitchFamily="2" charset="-122"/>
              </a:rPr>
              <a:t>的价值永远大于金钱的价值</a:t>
            </a:r>
          </a:p>
          <a:p>
            <a:pPr algn="r"/>
            <a:endParaRPr lang="zh-CN" altLang="en-US" dirty="0">
              <a:solidFill>
                <a:schemeClr val="bg1"/>
              </a:solidFill>
              <a:latin typeface="方正正纤黑简体" panose="02000000000000000000" pitchFamily="2" charset="-122"/>
              <a:ea typeface="方正正纤黑简体" panose="02000000000000000000" pitchFamily="2" charset="-122"/>
            </a:endParaRPr>
          </a:p>
          <a:p>
            <a:pPr algn="r"/>
            <a:r>
              <a:rPr lang="zh-CN" altLang="en-US" dirty="0">
                <a:solidFill>
                  <a:schemeClr val="bg1"/>
                </a:solidFill>
                <a:latin typeface="方正正纤黑简体" panose="02000000000000000000" pitchFamily="2" charset="-122"/>
                <a:ea typeface="方正正纤黑简体" panose="02000000000000000000" pitchFamily="2" charset="-122"/>
              </a:rPr>
              <a:t>　　</a:t>
            </a:r>
            <a:r>
              <a:rPr lang="en-US" altLang="zh-CN" dirty="0" smtClean="0">
                <a:solidFill>
                  <a:schemeClr val="bg1"/>
                </a:solidFill>
                <a:latin typeface="方正正纤黑简体" panose="02000000000000000000" pitchFamily="2" charset="-122"/>
                <a:ea typeface="方正正纤黑简体" panose="02000000000000000000" pitchFamily="2" charset="-122"/>
              </a:rPr>
              <a:t>3 </a:t>
            </a:r>
            <a:r>
              <a:rPr lang="zh-CN" altLang="en-US" dirty="0" smtClean="0">
                <a:solidFill>
                  <a:schemeClr val="bg1"/>
                </a:solidFill>
                <a:latin typeface="方正正纤黑简体" panose="02000000000000000000" pitchFamily="2" charset="-122"/>
                <a:ea typeface="方正正纤黑简体" panose="02000000000000000000" pitchFamily="2" charset="-122"/>
              </a:rPr>
              <a:t>毕业</a:t>
            </a:r>
            <a:r>
              <a:rPr lang="zh-CN" altLang="en-US" dirty="0">
                <a:solidFill>
                  <a:schemeClr val="bg1"/>
                </a:solidFill>
                <a:latin typeface="方正正纤黑简体" panose="02000000000000000000" pitchFamily="2" charset="-122"/>
                <a:ea typeface="方正正纤黑简体" panose="02000000000000000000" pitchFamily="2" charset="-122"/>
              </a:rPr>
              <a:t>初期，谨慎选择创业公司，这些公司很</a:t>
            </a:r>
            <a:r>
              <a:rPr lang="zh-CN" altLang="en-US" dirty="0" smtClean="0">
                <a:solidFill>
                  <a:schemeClr val="bg1"/>
                </a:solidFill>
                <a:latin typeface="方正正纤黑简体" panose="02000000000000000000" pitchFamily="2" charset="-122"/>
                <a:ea typeface="方正正纤黑简体" panose="02000000000000000000" pitchFamily="2" charset="-122"/>
              </a:rPr>
              <a:t>可能坑</a:t>
            </a:r>
            <a:endParaRPr lang="zh-CN" altLang="en-US" dirty="0">
              <a:solidFill>
                <a:schemeClr val="bg1"/>
              </a:solidFill>
              <a:latin typeface="方正正纤黑简体" panose="02000000000000000000" pitchFamily="2" charset="-122"/>
              <a:ea typeface="方正正纤黑简体" panose="02000000000000000000" pitchFamily="2" charset="-122"/>
            </a:endParaRPr>
          </a:p>
          <a:p>
            <a:pPr algn="r"/>
            <a:endParaRPr lang="zh-CN" altLang="en-US" dirty="0">
              <a:solidFill>
                <a:schemeClr val="bg1"/>
              </a:solidFill>
              <a:latin typeface="方正正纤黑简体" panose="02000000000000000000" pitchFamily="2" charset="-122"/>
              <a:ea typeface="方正正纤黑简体" panose="02000000000000000000" pitchFamily="2" charset="-122"/>
            </a:endParaRPr>
          </a:p>
          <a:p>
            <a:pPr algn="r"/>
            <a:r>
              <a:rPr lang="zh-CN" altLang="en-US" dirty="0">
                <a:solidFill>
                  <a:schemeClr val="bg1"/>
                </a:solidFill>
                <a:latin typeface="方正正纤黑简体" panose="02000000000000000000" pitchFamily="2" charset="-122"/>
                <a:ea typeface="方正正纤黑简体" panose="02000000000000000000" pitchFamily="2" charset="-122"/>
              </a:rPr>
              <a:t>　　</a:t>
            </a:r>
            <a:r>
              <a:rPr lang="en-US" altLang="zh-CN" dirty="0" smtClean="0">
                <a:solidFill>
                  <a:schemeClr val="bg1"/>
                </a:solidFill>
                <a:latin typeface="方正正纤黑简体" panose="02000000000000000000" pitchFamily="2" charset="-122"/>
                <a:ea typeface="方正正纤黑简体" panose="02000000000000000000" pitchFamily="2" charset="-122"/>
              </a:rPr>
              <a:t>4</a:t>
            </a:r>
            <a:r>
              <a:rPr lang="zh-CN" altLang="en-US" dirty="0" smtClean="0">
                <a:solidFill>
                  <a:schemeClr val="bg1"/>
                </a:solidFill>
                <a:latin typeface="方正正纤黑简体" panose="02000000000000000000" pitchFamily="2" charset="-122"/>
                <a:ea typeface="方正正纤黑简体" panose="02000000000000000000" pitchFamily="2" charset="-122"/>
              </a:rPr>
              <a:t>不要</a:t>
            </a:r>
            <a:r>
              <a:rPr lang="zh-CN" altLang="en-US" dirty="0">
                <a:solidFill>
                  <a:schemeClr val="bg1"/>
                </a:solidFill>
                <a:latin typeface="方正正纤黑简体" panose="02000000000000000000" pitchFamily="2" charset="-122"/>
                <a:ea typeface="方正正纤黑简体" panose="02000000000000000000" pitchFamily="2" charset="-122"/>
              </a:rPr>
              <a:t>忘了自己的初衷，要时刻让自己比公司或者产品成长得更快</a:t>
            </a:r>
          </a:p>
          <a:p>
            <a:pPr algn="r"/>
            <a:endParaRPr lang="zh-CN" altLang="en-US" dirty="0">
              <a:solidFill>
                <a:schemeClr val="bg1"/>
              </a:solidFill>
              <a:latin typeface="方正正纤黑简体" panose="02000000000000000000" pitchFamily="2" charset="-122"/>
              <a:ea typeface="方正正纤黑简体" panose="02000000000000000000" pitchFamily="2" charset="-122"/>
            </a:endParaRPr>
          </a:p>
          <a:p>
            <a:pPr algn="r"/>
            <a:r>
              <a:rPr lang="zh-CN" altLang="en-US" dirty="0">
                <a:solidFill>
                  <a:schemeClr val="bg1"/>
                </a:solidFill>
                <a:latin typeface="方正正纤黑简体" panose="02000000000000000000" pitchFamily="2" charset="-122"/>
                <a:ea typeface="方正正纤黑简体" panose="02000000000000000000" pitchFamily="2" charset="-122"/>
              </a:rPr>
              <a:t>　　</a:t>
            </a:r>
            <a:r>
              <a:rPr lang="en-US" altLang="zh-CN" dirty="0" smtClean="0">
                <a:solidFill>
                  <a:schemeClr val="bg1"/>
                </a:solidFill>
                <a:latin typeface="方正正纤黑简体" panose="02000000000000000000" pitchFamily="2" charset="-122"/>
                <a:ea typeface="方正正纤黑简体" panose="02000000000000000000" pitchFamily="2" charset="-122"/>
              </a:rPr>
              <a:t>5</a:t>
            </a:r>
            <a:r>
              <a:rPr lang="zh-CN" altLang="en-US" dirty="0" smtClean="0">
                <a:solidFill>
                  <a:schemeClr val="bg1"/>
                </a:solidFill>
                <a:latin typeface="方正正纤黑简体" panose="02000000000000000000" pitchFamily="2" charset="-122"/>
                <a:ea typeface="方正正纤黑简体" panose="02000000000000000000" pitchFamily="2" charset="-122"/>
              </a:rPr>
              <a:t>对</a:t>
            </a:r>
            <a:r>
              <a:rPr lang="zh-CN" altLang="en-US" dirty="0">
                <a:solidFill>
                  <a:schemeClr val="bg1"/>
                </a:solidFill>
                <a:latin typeface="方正正纤黑简体" panose="02000000000000000000" pitchFamily="2" charset="-122"/>
                <a:ea typeface="方正正纤黑简体" panose="02000000000000000000" pitchFamily="2" charset="-122"/>
              </a:rPr>
              <a:t>自己负责，把自己当成一款产品，把自己打理</a:t>
            </a:r>
            <a:r>
              <a:rPr lang="zh-CN" altLang="en-US" dirty="0" smtClean="0">
                <a:solidFill>
                  <a:schemeClr val="bg1"/>
                </a:solidFill>
                <a:latin typeface="方正正纤黑简体" panose="02000000000000000000" pitchFamily="2" charset="-122"/>
                <a:ea typeface="方正正纤黑简体" panose="02000000000000000000" pitchFamily="2" charset="-122"/>
              </a:rPr>
              <a:t>好</a:t>
            </a:r>
            <a:r>
              <a:rPr lang="zh-CN" altLang="en-US" dirty="0">
                <a:solidFill>
                  <a:schemeClr val="bg1"/>
                </a:solidFill>
                <a:latin typeface="方正正纤黑简体" panose="02000000000000000000" pitchFamily="2" charset="-122"/>
                <a:ea typeface="方正正纤黑简体" panose="02000000000000000000" pitchFamily="2" charset="-122"/>
              </a:rPr>
              <a:t>　</a:t>
            </a:r>
            <a:r>
              <a:rPr lang="en-US" altLang="zh-CN" dirty="0" smtClean="0">
                <a:solidFill>
                  <a:schemeClr val="bg1"/>
                </a:solidFill>
                <a:latin typeface="方正正纤黑简体" panose="02000000000000000000" pitchFamily="2" charset="-122"/>
                <a:ea typeface="方正正纤黑简体" panose="02000000000000000000" pitchFamily="2" charset="-122"/>
              </a:rPr>
              <a:t>6</a:t>
            </a:r>
            <a:r>
              <a:rPr lang="zh-CN" altLang="en-US" dirty="0" smtClean="0">
                <a:solidFill>
                  <a:schemeClr val="bg1"/>
                </a:solidFill>
                <a:latin typeface="方正正纤黑简体" panose="02000000000000000000" pitchFamily="2" charset="-122"/>
                <a:ea typeface="方正正纤黑简体" panose="02000000000000000000" pitchFamily="2" charset="-122"/>
              </a:rPr>
              <a:t>比较</a:t>
            </a:r>
            <a:r>
              <a:rPr lang="zh-CN" altLang="en-US" dirty="0">
                <a:solidFill>
                  <a:schemeClr val="bg1"/>
                </a:solidFill>
                <a:latin typeface="方正正纤黑简体" panose="02000000000000000000" pitchFamily="2" charset="-122"/>
                <a:ea typeface="方正正纤黑简体" panose="02000000000000000000" pitchFamily="2" charset="-122"/>
              </a:rPr>
              <a:t>多个</a:t>
            </a:r>
            <a:r>
              <a:rPr lang="en-US" altLang="zh-CN" dirty="0">
                <a:solidFill>
                  <a:schemeClr val="bg1"/>
                </a:solidFill>
                <a:latin typeface="方正正纤黑简体" panose="02000000000000000000" pitchFamily="2" charset="-122"/>
                <a:ea typeface="方正正纤黑简体" panose="02000000000000000000" pitchFamily="2" charset="-122"/>
              </a:rPr>
              <a:t>offer</a:t>
            </a:r>
            <a:r>
              <a:rPr lang="zh-CN" altLang="en-US" dirty="0">
                <a:solidFill>
                  <a:schemeClr val="bg1"/>
                </a:solidFill>
                <a:latin typeface="方正正纤黑简体" panose="02000000000000000000" pitchFamily="2" charset="-122"/>
                <a:ea typeface="方正正纤黑简体" panose="02000000000000000000" pitchFamily="2" charset="-122"/>
              </a:rPr>
              <a:t>，选出最适合自己的啊</a:t>
            </a:r>
            <a:r>
              <a:rPr lang="zh-CN" altLang="en-US" dirty="0" smtClean="0">
                <a:solidFill>
                  <a:schemeClr val="bg1"/>
                </a:solidFill>
                <a:latin typeface="方正正纤黑简体" panose="02000000000000000000" pitchFamily="2" charset="-122"/>
                <a:ea typeface="方正正纤黑简体" panose="02000000000000000000" pitchFamily="2" charset="-122"/>
              </a:rPr>
              <a:t>啊</a:t>
            </a:r>
            <a:r>
              <a:rPr lang="en-US" altLang="zh-CN" dirty="0" smtClean="0">
                <a:solidFill>
                  <a:schemeClr val="bg1"/>
                </a:solidFill>
                <a:latin typeface="方正正纤黑简体" panose="02000000000000000000" pitchFamily="2" charset="-122"/>
                <a:ea typeface="方正正纤黑简体" panose="02000000000000000000" pitchFamily="2" charset="-122"/>
              </a:rPr>
              <a:t>; </a:t>
            </a:r>
            <a:r>
              <a:rPr lang="zh-CN" altLang="en-US" dirty="0" smtClean="0">
                <a:solidFill>
                  <a:schemeClr val="bg1"/>
                </a:solidFill>
                <a:latin typeface="方正正纤黑简体" panose="02000000000000000000" pitchFamily="2" charset="-122"/>
                <a:ea typeface="方正正纤黑简体" panose="02000000000000000000" pitchFamily="2" charset="-122"/>
              </a:rPr>
              <a:t>　 </a:t>
            </a:r>
            <a:endParaRPr lang="zh-CN" altLang="en-US" dirty="0">
              <a:solidFill>
                <a:schemeClr val="bg1"/>
              </a:solidFill>
              <a:latin typeface="方正正纤黑简体" panose="02000000000000000000" pitchFamily="2" charset="-122"/>
              <a:ea typeface="方正正纤黑简体" panose="02000000000000000000" pitchFamily="2" charset="-122"/>
            </a:endParaRPr>
          </a:p>
        </p:txBody>
      </p:sp>
      <p:pic>
        <p:nvPicPr>
          <p:cNvPr id="18" name="图片 17"/>
          <p:cNvPicPr>
            <a:picLocks noChangeAspect="1"/>
          </p:cNvPicPr>
          <p:nvPr/>
        </p:nvPicPr>
        <p:blipFill rotWithShape="1">
          <a:blip r:embed="rId2"/>
          <a:srcRect l="43582" t="10043" r="23190" b="58914"/>
          <a:stretch/>
        </p:blipFill>
        <p:spPr>
          <a:xfrm>
            <a:off x="485099" y="-3231680"/>
            <a:ext cx="1286360" cy="1146875"/>
          </a:xfrm>
          <a:prstGeom prst="rect">
            <a:avLst/>
          </a:prstGeom>
        </p:spPr>
      </p:pic>
      <p:pic>
        <p:nvPicPr>
          <p:cNvPr id="19" name="图片 18"/>
          <p:cNvPicPr>
            <a:picLocks noChangeAspect="1"/>
          </p:cNvPicPr>
          <p:nvPr/>
        </p:nvPicPr>
        <p:blipFill rotWithShape="1">
          <a:blip r:embed="rId2"/>
          <a:srcRect l="43582" t="10043" r="23190" b="58914"/>
          <a:stretch/>
        </p:blipFill>
        <p:spPr>
          <a:xfrm flipH="1" flipV="1">
            <a:off x="9962827" y="5119230"/>
            <a:ext cx="1286360" cy="1146875"/>
          </a:xfrm>
          <a:prstGeom prst="rect">
            <a:avLst/>
          </a:prstGeom>
        </p:spPr>
      </p:pic>
      <p:grpSp>
        <p:nvGrpSpPr>
          <p:cNvPr id="3" name="组合 4"/>
          <p:cNvGrpSpPr/>
          <p:nvPr/>
        </p:nvGrpSpPr>
        <p:grpSpPr>
          <a:xfrm>
            <a:off x="-6010345" y="-4511879"/>
            <a:ext cx="8119245" cy="9209972"/>
            <a:chOff x="-4676810" y="-3432037"/>
            <a:chExt cx="8119245" cy="9209972"/>
          </a:xfrm>
        </p:grpSpPr>
        <p:pic>
          <p:nvPicPr>
            <p:cNvPr id="12" name="图片 11"/>
            <p:cNvPicPr>
              <a:picLocks noChangeAspect="1"/>
            </p:cNvPicPr>
            <p:nvPr/>
          </p:nvPicPr>
          <p:blipFill>
            <a:blip r:embed="rId3"/>
            <a:srcRect/>
            <a:stretch>
              <a:fillRect/>
            </a:stretch>
          </p:blipFill>
          <p:spPr>
            <a:xfrm>
              <a:off x="-3681467" y="-2151838"/>
              <a:ext cx="7123902" cy="7929773"/>
            </a:xfrm>
            <a:custGeom>
              <a:avLst/>
              <a:gdLst>
                <a:gd name="connsiteX0" fmla="*/ 6294120 w 6736664"/>
                <a:gd name="connsiteY0" fmla="*/ 0 h 7498730"/>
                <a:gd name="connsiteX1" fmla="*/ 6736664 w 6736664"/>
                <a:gd name="connsiteY1" fmla="*/ 0 h 7498730"/>
                <a:gd name="connsiteX2" fmla="*/ 6736664 w 6736664"/>
                <a:gd name="connsiteY2" fmla="*/ 7498730 h 7498730"/>
                <a:gd name="connsiteX3" fmla="*/ 0 w 6736664"/>
                <a:gd name="connsiteY3" fmla="*/ 7498730 h 7498730"/>
                <a:gd name="connsiteX4" fmla="*/ 0 w 6736664"/>
                <a:gd name="connsiteY4" fmla="*/ 7391726 h 7498730"/>
                <a:gd name="connsiteX5" fmla="*/ 274612 w 6736664"/>
                <a:gd name="connsiteY5" fmla="*/ 7391726 h 7498730"/>
                <a:gd name="connsiteX6" fmla="*/ 274612 w 6736664"/>
                <a:gd name="connsiteY6" fmla="*/ 6771947 h 749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6664" h="7498730">
                  <a:moveTo>
                    <a:pt x="6294120" y="0"/>
                  </a:moveTo>
                  <a:lnTo>
                    <a:pt x="6736664" y="0"/>
                  </a:lnTo>
                  <a:lnTo>
                    <a:pt x="6736664" y="7498730"/>
                  </a:lnTo>
                  <a:lnTo>
                    <a:pt x="0" y="7498730"/>
                  </a:lnTo>
                  <a:lnTo>
                    <a:pt x="0" y="7391726"/>
                  </a:lnTo>
                  <a:lnTo>
                    <a:pt x="274612" y="7391726"/>
                  </a:lnTo>
                  <a:lnTo>
                    <a:pt x="274612" y="6771947"/>
                  </a:lnTo>
                  <a:close/>
                </a:path>
              </a:pathLst>
            </a:custGeom>
          </p:spPr>
        </p:pic>
        <p:pic>
          <p:nvPicPr>
            <p:cNvPr id="4" name="图片 3"/>
            <p:cNvPicPr>
              <a:picLocks noChangeAspect="1"/>
            </p:cNvPicPr>
            <p:nvPr/>
          </p:nvPicPr>
          <p:blipFill>
            <a:blip r:embed="rId4"/>
            <a:stretch>
              <a:fillRect/>
            </a:stretch>
          </p:blipFill>
          <p:spPr>
            <a:xfrm>
              <a:off x="-4676810" y="-3432037"/>
              <a:ext cx="5584420" cy="6383065"/>
            </a:xfrm>
            <a:prstGeom prst="rect">
              <a:avLst/>
            </a:prstGeom>
          </p:spPr>
        </p:pic>
      </p:grpSp>
    </p:spTree>
    <p:extLst>
      <p:ext uri="{BB962C8B-B14F-4D97-AF65-F5344CB8AC3E}">
        <p14:creationId xmlns:p14="http://schemas.microsoft.com/office/powerpoint/2010/main" xmlns="" val="131994356"/>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 calcmode="lin" valueType="num">
                                      <p:cBhvr>
                                        <p:cTn id="20" dur="500" fill="hold"/>
                                        <p:tgtEl>
                                          <p:spTgt spid="18"/>
                                        </p:tgtEl>
                                        <p:attrNameLst>
                                          <p:attrName>style.rotation</p:attrName>
                                        </p:attrNameLst>
                                      </p:cBhvr>
                                      <p:tavLst>
                                        <p:tav tm="0">
                                          <p:val>
                                            <p:fltVal val="90"/>
                                          </p:val>
                                        </p:tav>
                                        <p:tav tm="100000">
                                          <p:val>
                                            <p:fltVal val="0"/>
                                          </p:val>
                                        </p:tav>
                                      </p:tavLst>
                                    </p:anim>
                                    <p:animEffect transition="in" filter="fade">
                                      <p:cBhvr>
                                        <p:cTn id="21" dur="500"/>
                                        <p:tgtEl>
                                          <p:spTgt spid="18"/>
                                        </p:tgtEl>
                                      </p:cBhvr>
                                    </p:animEffect>
                                  </p:childTnLst>
                                </p:cTn>
                              </p:par>
                              <p:par>
                                <p:cTn id="22" presetID="3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 calcmode="lin" valueType="num">
                                      <p:cBhvr>
                                        <p:cTn id="26" dur="500" fill="hold"/>
                                        <p:tgtEl>
                                          <p:spTgt spid="19"/>
                                        </p:tgtEl>
                                        <p:attrNameLst>
                                          <p:attrName>style.rotation</p:attrName>
                                        </p:attrNameLst>
                                      </p:cBhvr>
                                      <p:tavLst>
                                        <p:tav tm="0">
                                          <p:val>
                                            <p:fltVal val="90"/>
                                          </p:val>
                                        </p:tav>
                                        <p:tav tm="100000">
                                          <p:val>
                                            <p:fltVal val="0"/>
                                          </p:val>
                                        </p:tav>
                                      </p:tavLst>
                                    </p:anim>
                                    <p:animEffect transition="in" filter="fade">
                                      <p:cBhvr>
                                        <p:cTn id="27" dur="500"/>
                                        <p:tgtEl>
                                          <p:spTgt spid="19"/>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76528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5892647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698033" y="1881929"/>
            <a:ext cx="5021451" cy="523220"/>
          </a:xfrm>
          <a:prstGeom prst="rect">
            <a:avLst/>
          </a:prstGeom>
          <a:noFill/>
        </p:spPr>
        <p:txBody>
          <a:bodyPr wrap="square" rtlCol="0">
            <a:spAutoFit/>
          </a:bodyPr>
          <a:lstStyle/>
          <a:p>
            <a:pPr algn="r"/>
            <a:r>
              <a:rPr lang="en-US" altLang="zh-CN" sz="2800" dirty="0" smtClean="0">
                <a:solidFill>
                  <a:schemeClr val="bg1"/>
                </a:solidFill>
                <a:latin typeface="方正正纤黑简体" panose="02000000000000000000" pitchFamily="2" charset="-122"/>
                <a:ea typeface="方正正纤黑简体" panose="02000000000000000000" pitchFamily="2" charset="-122"/>
              </a:rPr>
              <a:t> YOUR TITLE HERE</a:t>
            </a:r>
            <a:endParaRPr lang="zh-CN" altLang="en-US" sz="2800" dirty="0">
              <a:solidFill>
                <a:schemeClr val="bg1"/>
              </a:solidFill>
              <a:latin typeface="方正正纤黑简体" panose="02000000000000000000" pitchFamily="2" charset="-122"/>
              <a:ea typeface="方正正纤黑简体" panose="02000000000000000000" pitchFamily="2" charset="-122"/>
            </a:endParaRPr>
          </a:p>
        </p:txBody>
      </p:sp>
      <p:sp>
        <p:nvSpPr>
          <p:cNvPr id="16" name="文本框 15"/>
          <p:cNvSpPr txBox="1"/>
          <p:nvPr/>
        </p:nvSpPr>
        <p:spPr>
          <a:xfrm>
            <a:off x="746508" y="2544633"/>
            <a:ext cx="5972976" cy="3970318"/>
          </a:xfrm>
          <a:prstGeom prst="rect">
            <a:avLst/>
          </a:prstGeom>
          <a:noFill/>
        </p:spPr>
        <p:txBody>
          <a:bodyPr wrap="square" rtlCol="0">
            <a:spAutoFit/>
          </a:bodyPr>
          <a:lstStyle/>
          <a:p>
            <a:pPr algn="r"/>
            <a:r>
              <a:rPr lang="zh-CN" altLang="en-US" dirty="0">
                <a:solidFill>
                  <a:schemeClr val="bg1"/>
                </a:solidFill>
                <a:latin typeface="方正正纤黑简体" panose="02000000000000000000" pitchFamily="2" charset="-122"/>
                <a:ea typeface="方正正纤黑简体" panose="02000000000000000000" pitchFamily="2" charset="-122"/>
              </a:rPr>
              <a:t>网申和邮件投递中的小</a:t>
            </a:r>
            <a:r>
              <a:rPr lang="zh-CN" altLang="en-US" dirty="0" smtClean="0">
                <a:solidFill>
                  <a:schemeClr val="bg1"/>
                </a:solidFill>
                <a:latin typeface="方正正纤黑简体" panose="02000000000000000000" pitchFamily="2" charset="-122"/>
                <a:ea typeface="方正正纤黑简体" panose="02000000000000000000" pitchFamily="2" charset="-122"/>
              </a:rPr>
              <a:t>技巧 </a:t>
            </a:r>
            <a:endParaRPr lang="en-US" altLang="zh-CN" dirty="0" smtClean="0">
              <a:solidFill>
                <a:schemeClr val="bg1"/>
              </a:solidFill>
              <a:latin typeface="方正正纤黑简体" panose="02000000000000000000" pitchFamily="2" charset="-122"/>
              <a:ea typeface="方正正纤黑简体" panose="02000000000000000000" pitchFamily="2" charset="-122"/>
            </a:endParaRPr>
          </a:p>
          <a:p>
            <a:pPr algn="r"/>
            <a:r>
              <a:rPr lang="en-US" altLang="zh-CN" dirty="0">
                <a:solidFill>
                  <a:schemeClr val="bg1"/>
                </a:solidFill>
                <a:latin typeface="方正正纤黑简体" panose="02000000000000000000" pitchFamily="2" charset="-122"/>
                <a:ea typeface="方正正纤黑简体" panose="02000000000000000000" pitchFamily="2" charset="-122"/>
              </a:rPr>
              <a:t>1</a:t>
            </a:r>
            <a:r>
              <a:rPr lang="zh-CN" altLang="en-US" dirty="0" smtClean="0">
                <a:solidFill>
                  <a:schemeClr val="bg1"/>
                </a:solidFill>
                <a:latin typeface="方正正纤黑简体" panose="02000000000000000000" pitchFamily="2" charset="-122"/>
                <a:ea typeface="方正正纤黑简体" panose="02000000000000000000" pitchFamily="2" charset="-122"/>
              </a:rPr>
              <a:t>网</a:t>
            </a:r>
            <a:r>
              <a:rPr lang="zh-CN" altLang="en-US" dirty="0">
                <a:solidFill>
                  <a:schemeClr val="bg1"/>
                </a:solidFill>
                <a:latin typeface="方正正纤黑简体" panose="02000000000000000000" pitchFamily="2" charset="-122"/>
                <a:ea typeface="方正正纤黑简体" panose="02000000000000000000" pitchFamily="2" charset="-122"/>
              </a:rPr>
              <a:t>申时要保证网速可行，一般早上最佳</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2</a:t>
            </a:r>
            <a:r>
              <a:rPr lang="zh-CN" altLang="en-US" dirty="0" smtClean="0">
                <a:solidFill>
                  <a:schemeClr val="bg1"/>
                </a:solidFill>
                <a:latin typeface="方正正纤黑简体" panose="02000000000000000000" pitchFamily="2" charset="-122"/>
                <a:ea typeface="方正正纤黑简体" panose="02000000000000000000" pitchFamily="2" charset="-122"/>
              </a:rPr>
              <a:t>网</a:t>
            </a:r>
            <a:r>
              <a:rPr lang="zh-CN" altLang="en-US" dirty="0">
                <a:solidFill>
                  <a:schemeClr val="bg1"/>
                </a:solidFill>
                <a:latin typeface="方正正纤黑简体" panose="02000000000000000000" pitchFamily="2" charset="-122"/>
                <a:ea typeface="方正正纤黑简体" panose="02000000000000000000" pitchFamily="2" charset="-122"/>
              </a:rPr>
              <a:t>申填写的内容记录在</a:t>
            </a:r>
            <a:r>
              <a:rPr lang="en-US" altLang="zh-CN" dirty="0">
                <a:solidFill>
                  <a:schemeClr val="bg1"/>
                </a:solidFill>
                <a:latin typeface="方正正纤黑简体" panose="02000000000000000000" pitchFamily="2" charset="-122"/>
                <a:ea typeface="方正正纤黑简体" panose="02000000000000000000" pitchFamily="2" charset="-122"/>
              </a:rPr>
              <a:t>word</a:t>
            </a:r>
            <a:r>
              <a:rPr lang="zh-CN" altLang="en-US" dirty="0">
                <a:solidFill>
                  <a:schemeClr val="bg1"/>
                </a:solidFill>
                <a:latin typeface="方正正纤黑简体" panose="02000000000000000000" pitchFamily="2" charset="-122"/>
                <a:ea typeface="方正正纤黑简体" panose="02000000000000000000" pitchFamily="2" charset="-122"/>
              </a:rPr>
              <a:t>中，作为备用</a:t>
            </a:r>
          </a:p>
          <a:p>
            <a:pPr algn="r"/>
            <a:r>
              <a:rPr lang="zh-CN" altLang="en-US" dirty="0">
                <a:solidFill>
                  <a:schemeClr val="bg1"/>
                </a:solidFill>
                <a:latin typeface="方正正纤黑简体" panose="02000000000000000000" pitchFamily="2" charset="-122"/>
                <a:ea typeface="方正正纤黑简体" panose="02000000000000000000" pitchFamily="2" charset="-122"/>
              </a:rPr>
              <a:t>　</a:t>
            </a:r>
            <a:r>
              <a:rPr lang="en-US" altLang="zh-CN" dirty="0" smtClean="0">
                <a:solidFill>
                  <a:schemeClr val="bg1"/>
                </a:solidFill>
                <a:latin typeface="方正正纤黑简体" panose="02000000000000000000" pitchFamily="2" charset="-122"/>
                <a:ea typeface="方正正纤黑简体" panose="02000000000000000000" pitchFamily="2" charset="-122"/>
              </a:rPr>
              <a:t>3</a:t>
            </a:r>
            <a:r>
              <a:rPr lang="zh-CN" altLang="en-US" dirty="0" smtClean="0">
                <a:solidFill>
                  <a:schemeClr val="bg1"/>
                </a:solidFill>
                <a:latin typeface="方正正纤黑简体" panose="02000000000000000000" pitchFamily="2" charset="-122"/>
                <a:ea typeface="方正正纤黑简体" panose="02000000000000000000" pitchFamily="2" charset="-122"/>
              </a:rPr>
              <a:t>详细</a:t>
            </a:r>
            <a:r>
              <a:rPr lang="zh-CN" altLang="en-US" dirty="0">
                <a:solidFill>
                  <a:schemeClr val="bg1"/>
                </a:solidFill>
                <a:latin typeface="方正正纤黑简体" panose="02000000000000000000" pitchFamily="2" charset="-122"/>
                <a:ea typeface="方正正纤黑简体" panose="02000000000000000000" pitchFamily="2" charset="-122"/>
              </a:rPr>
              <a:t>填写项目或实习经历，并充分准备上传的附件</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4</a:t>
            </a:r>
            <a:r>
              <a:rPr lang="zh-CN" altLang="en-US" dirty="0" smtClean="0">
                <a:solidFill>
                  <a:schemeClr val="bg1"/>
                </a:solidFill>
                <a:latin typeface="方正正纤黑简体" panose="02000000000000000000" pitchFamily="2" charset="-122"/>
                <a:ea typeface="方正正纤黑简体" panose="02000000000000000000" pitchFamily="2" charset="-122"/>
              </a:rPr>
              <a:t>记录</a:t>
            </a:r>
            <a:r>
              <a:rPr lang="zh-CN" altLang="en-US" dirty="0">
                <a:solidFill>
                  <a:schemeClr val="bg1"/>
                </a:solidFill>
                <a:latin typeface="方正正纤黑简体" panose="02000000000000000000" pitchFamily="2" charset="-122"/>
                <a:ea typeface="方正正纤黑简体" panose="02000000000000000000" pitchFamily="2" charset="-122"/>
              </a:rPr>
              <a:t>好每一次经历，包括网申地址、公司名称、职位信息</a:t>
            </a:r>
          </a:p>
          <a:p>
            <a:pPr algn="r"/>
            <a:r>
              <a:rPr lang="zh-CN" altLang="en-US" dirty="0">
                <a:solidFill>
                  <a:schemeClr val="bg1"/>
                </a:solidFill>
                <a:latin typeface="方正正纤黑简体" panose="02000000000000000000" pitchFamily="2" charset="-122"/>
                <a:ea typeface="方正正纤黑简体" panose="02000000000000000000" pitchFamily="2" charset="-122"/>
              </a:rPr>
              <a:t>　</a:t>
            </a:r>
            <a:r>
              <a:rPr lang="en-US" altLang="zh-CN" dirty="0" smtClean="0">
                <a:solidFill>
                  <a:schemeClr val="bg1"/>
                </a:solidFill>
                <a:latin typeface="方正正纤黑简体" panose="02000000000000000000" pitchFamily="2" charset="-122"/>
                <a:ea typeface="方正正纤黑简体" panose="02000000000000000000" pitchFamily="2" charset="-122"/>
              </a:rPr>
              <a:t>5</a:t>
            </a:r>
            <a:r>
              <a:rPr lang="zh-CN" altLang="en-US" dirty="0" smtClean="0">
                <a:solidFill>
                  <a:schemeClr val="bg1"/>
                </a:solidFill>
                <a:latin typeface="方正正纤黑简体" panose="02000000000000000000" pitchFamily="2" charset="-122"/>
                <a:ea typeface="方正正纤黑简体" panose="02000000000000000000" pitchFamily="2" charset="-122"/>
              </a:rPr>
              <a:t>邮箱</a:t>
            </a:r>
            <a:r>
              <a:rPr lang="zh-CN" altLang="en-US" dirty="0">
                <a:solidFill>
                  <a:schemeClr val="bg1"/>
                </a:solidFill>
                <a:latin typeface="方正正纤黑简体" panose="02000000000000000000" pitchFamily="2" charset="-122"/>
                <a:ea typeface="方正正纤黑简体" panose="02000000000000000000" pitchFamily="2" charset="-122"/>
              </a:rPr>
              <a:t>投递的时候要注意的点：</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6</a:t>
            </a:r>
            <a:r>
              <a:rPr lang="zh-CN" altLang="en-US" dirty="0" smtClean="0">
                <a:solidFill>
                  <a:schemeClr val="bg1"/>
                </a:solidFill>
                <a:latin typeface="方正正纤黑简体" panose="02000000000000000000" pitchFamily="2" charset="-122"/>
                <a:ea typeface="方正正纤黑简体" panose="02000000000000000000" pitchFamily="2" charset="-122"/>
              </a:rPr>
              <a:t>邮件</a:t>
            </a:r>
            <a:r>
              <a:rPr lang="zh-CN" altLang="en-US" dirty="0">
                <a:solidFill>
                  <a:schemeClr val="bg1"/>
                </a:solidFill>
                <a:latin typeface="方正正纤黑简体" panose="02000000000000000000" pitchFamily="2" charset="-122"/>
                <a:ea typeface="方正正纤黑简体" panose="02000000000000000000" pitchFamily="2" charset="-122"/>
              </a:rPr>
              <a:t>的标题及简历的名字务必按照格式要求</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7</a:t>
            </a:r>
            <a:r>
              <a:rPr lang="zh-CN" altLang="en-US" dirty="0" smtClean="0">
                <a:solidFill>
                  <a:schemeClr val="bg1"/>
                </a:solidFill>
                <a:latin typeface="方正正纤黑简体" panose="02000000000000000000" pitchFamily="2" charset="-122"/>
                <a:ea typeface="方正正纤黑简体" panose="02000000000000000000" pitchFamily="2" charset="-122"/>
              </a:rPr>
              <a:t>邮件</a:t>
            </a:r>
            <a:r>
              <a:rPr lang="zh-CN" altLang="en-US" dirty="0">
                <a:solidFill>
                  <a:schemeClr val="bg1"/>
                </a:solidFill>
                <a:latin typeface="方正正纤黑简体" panose="02000000000000000000" pitchFamily="2" charset="-122"/>
                <a:ea typeface="方正正纤黑简体" panose="02000000000000000000" pitchFamily="2" charset="-122"/>
              </a:rPr>
              <a:t>投递最好在早上</a:t>
            </a:r>
            <a:r>
              <a:rPr lang="en-US" altLang="zh-CN" dirty="0">
                <a:solidFill>
                  <a:schemeClr val="bg1"/>
                </a:solidFill>
                <a:latin typeface="方正正纤黑简体" panose="02000000000000000000" pitchFamily="2" charset="-122"/>
                <a:ea typeface="方正正纤黑简体" panose="02000000000000000000" pitchFamily="2" charset="-122"/>
              </a:rPr>
              <a:t>9-10</a:t>
            </a:r>
            <a:r>
              <a:rPr lang="zh-CN" altLang="en-US" dirty="0">
                <a:solidFill>
                  <a:schemeClr val="bg1"/>
                </a:solidFill>
                <a:latin typeface="方正正纤黑简体" panose="02000000000000000000" pitchFamily="2" charset="-122"/>
                <a:ea typeface="方正正纤黑简体" panose="02000000000000000000" pitchFamily="2" charset="-122"/>
              </a:rPr>
              <a:t>点，因为这个时间段互联网</a:t>
            </a:r>
            <a:r>
              <a:rPr lang="zh-CN" altLang="en-US" dirty="0" smtClean="0">
                <a:solidFill>
                  <a:schemeClr val="bg1"/>
                </a:solidFill>
                <a:latin typeface="方正正纤黑简体" panose="02000000000000000000" pitchFamily="2" charset="-122"/>
                <a:ea typeface="方正正纤黑简体" panose="02000000000000000000" pitchFamily="2" charset="-122"/>
              </a:rPr>
              <a:t>行</a:t>
            </a:r>
            <a:r>
              <a:rPr lang="en-US" altLang="zh-CN" dirty="0" smtClean="0">
                <a:solidFill>
                  <a:schemeClr val="bg1"/>
                </a:solidFill>
                <a:latin typeface="方正正纤黑简体" panose="02000000000000000000" pitchFamily="2" charset="-122"/>
                <a:ea typeface="方正正纤黑简体" panose="02000000000000000000" pitchFamily="2" charset="-122"/>
              </a:rPr>
              <a:t>8</a:t>
            </a:r>
            <a:r>
              <a:rPr lang="zh-CN" altLang="en-US" dirty="0" smtClean="0">
                <a:solidFill>
                  <a:schemeClr val="bg1"/>
                </a:solidFill>
                <a:latin typeface="方正正纤黑简体" panose="02000000000000000000" pitchFamily="2" charset="-122"/>
                <a:ea typeface="方正正纤黑简体" panose="02000000000000000000" pitchFamily="2" charset="-122"/>
              </a:rPr>
              <a:t>业</a:t>
            </a:r>
            <a:r>
              <a:rPr lang="zh-CN" altLang="en-US" dirty="0">
                <a:solidFill>
                  <a:schemeClr val="bg1"/>
                </a:solidFill>
                <a:latin typeface="方正正纤黑简体" panose="02000000000000000000" pitchFamily="2" charset="-122"/>
                <a:ea typeface="方正正纤黑简体" panose="02000000000000000000" pitchFamily="2" charset="-122"/>
              </a:rPr>
              <a:t>正好上班，发送邮件时，要设定已读回执</a:t>
            </a:r>
          </a:p>
          <a:p>
            <a:pPr algn="r"/>
            <a:r>
              <a:rPr lang="zh-CN" altLang="en-US" dirty="0">
                <a:solidFill>
                  <a:schemeClr val="bg1"/>
                </a:solidFill>
                <a:latin typeface="方正正纤黑简体" panose="02000000000000000000" pitchFamily="2" charset="-122"/>
                <a:ea typeface="方正正纤黑简体" panose="02000000000000000000" pitchFamily="2" charset="-122"/>
              </a:rPr>
              <a:t>发送邮件之前可先发给自己的其他邮箱，检查邮件格式及附件有没有问题</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9</a:t>
            </a:r>
            <a:r>
              <a:rPr lang="zh-CN" altLang="en-US" dirty="0" smtClean="0">
                <a:solidFill>
                  <a:schemeClr val="bg1"/>
                </a:solidFill>
                <a:latin typeface="方正正纤黑简体" panose="02000000000000000000" pitchFamily="2" charset="-122"/>
                <a:ea typeface="方正正纤黑简体" panose="02000000000000000000" pitchFamily="2" charset="-122"/>
              </a:rPr>
              <a:t>尽量</a:t>
            </a:r>
            <a:r>
              <a:rPr lang="zh-CN" altLang="en-US" dirty="0">
                <a:solidFill>
                  <a:schemeClr val="bg1"/>
                </a:solidFill>
                <a:latin typeface="方正正纤黑简体" panose="02000000000000000000" pitchFamily="2" charset="-122"/>
                <a:ea typeface="方正正纤黑简体" panose="02000000000000000000" pitchFamily="2" charset="-122"/>
              </a:rPr>
              <a:t>以</a:t>
            </a:r>
            <a:r>
              <a:rPr lang="en-US" altLang="zh-CN" dirty="0">
                <a:solidFill>
                  <a:schemeClr val="bg1"/>
                </a:solidFill>
                <a:latin typeface="方正正纤黑简体" panose="02000000000000000000" pitchFamily="2" charset="-122"/>
                <a:ea typeface="方正正纤黑简体" panose="02000000000000000000" pitchFamily="2" charset="-122"/>
              </a:rPr>
              <a:t>PDF</a:t>
            </a:r>
            <a:r>
              <a:rPr lang="zh-CN" altLang="en-US" dirty="0">
                <a:solidFill>
                  <a:schemeClr val="bg1"/>
                </a:solidFill>
                <a:latin typeface="方正正纤黑简体" panose="02000000000000000000" pitchFamily="2" charset="-122"/>
                <a:ea typeface="方正正纤黑简体" panose="02000000000000000000" pitchFamily="2" charset="-122"/>
              </a:rPr>
              <a:t>格式上传自己的简历</a:t>
            </a:r>
          </a:p>
          <a:p>
            <a:pPr algn="r"/>
            <a:r>
              <a:rPr lang="zh-CN" altLang="en-US" dirty="0">
                <a:solidFill>
                  <a:schemeClr val="bg1"/>
                </a:solidFill>
                <a:latin typeface="方正正纤黑简体" panose="02000000000000000000" pitchFamily="2" charset="-122"/>
                <a:ea typeface="方正正纤黑简体" panose="02000000000000000000" pitchFamily="2" charset="-122"/>
              </a:rPr>
              <a:t>对于没有正文要求的邮件，可以写上一段自我介绍</a:t>
            </a:r>
          </a:p>
        </p:txBody>
      </p:sp>
      <p:pic>
        <p:nvPicPr>
          <p:cNvPr id="18" name="图片 17"/>
          <p:cNvPicPr>
            <a:picLocks noChangeAspect="1"/>
          </p:cNvPicPr>
          <p:nvPr/>
        </p:nvPicPr>
        <p:blipFill rotWithShape="1">
          <a:blip r:embed="rId2"/>
          <a:srcRect l="43582" t="10043" r="23190" b="58914"/>
          <a:stretch/>
        </p:blipFill>
        <p:spPr>
          <a:xfrm>
            <a:off x="860550" y="754579"/>
            <a:ext cx="1286360" cy="1146875"/>
          </a:xfrm>
          <a:prstGeom prst="rect">
            <a:avLst/>
          </a:prstGeom>
        </p:spPr>
      </p:pic>
      <p:pic>
        <p:nvPicPr>
          <p:cNvPr id="19" name="图片 18"/>
          <p:cNvPicPr>
            <a:picLocks noChangeAspect="1"/>
          </p:cNvPicPr>
          <p:nvPr/>
        </p:nvPicPr>
        <p:blipFill rotWithShape="1">
          <a:blip r:embed="rId2"/>
          <a:srcRect l="43582" t="10043" r="23190" b="58914"/>
          <a:stretch/>
        </p:blipFill>
        <p:spPr>
          <a:xfrm flipH="1" flipV="1">
            <a:off x="5587813" y="3967545"/>
            <a:ext cx="1286360" cy="1146875"/>
          </a:xfrm>
          <a:prstGeom prst="rect">
            <a:avLst/>
          </a:prstGeom>
        </p:spPr>
      </p:pic>
      <p:pic>
        <p:nvPicPr>
          <p:cNvPr id="6" name="图片 5"/>
          <p:cNvPicPr>
            <a:picLocks noChangeAspect="1"/>
          </p:cNvPicPr>
          <p:nvPr/>
        </p:nvPicPr>
        <p:blipFill>
          <a:blip r:embed="rId3"/>
          <a:stretch>
            <a:fillRect/>
          </a:stretch>
        </p:blipFill>
        <p:spPr>
          <a:xfrm>
            <a:off x="5409484" y="-765673"/>
            <a:ext cx="8016935" cy="9187468"/>
          </a:xfrm>
          <a:prstGeom prst="rect">
            <a:avLst/>
          </a:prstGeom>
        </p:spPr>
      </p:pic>
    </p:spTree>
    <p:extLst>
      <p:ext uri="{BB962C8B-B14F-4D97-AF65-F5344CB8AC3E}">
        <p14:creationId xmlns:p14="http://schemas.microsoft.com/office/powerpoint/2010/main" xmlns="" val="476514625"/>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 calcmode="lin" valueType="num">
                                      <p:cBhvr>
                                        <p:cTn id="15" dur="500" fill="hold"/>
                                        <p:tgtEl>
                                          <p:spTgt spid="18"/>
                                        </p:tgtEl>
                                        <p:attrNameLst>
                                          <p:attrName>style.rotation</p:attrName>
                                        </p:attrNameLst>
                                      </p:cBhvr>
                                      <p:tavLst>
                                        <p:tav tm="0">
                                          <p:val>
                                            <p:fltVal val="90"/>
                                          </p:val>
                                        </p:tav>
                                        <p:tav tm="100000">
                                          <p:val>
                                            <p:fltVal val="0"/>
                                          </p:val>
                                        </p:tav>
                                      </p:tavLst>
                                    </p:anim>
                                    <p:animEffect transition="in" filter="fade">
                                      <p:cBhvr>
                                        <p:cTn id="16" dur="500"/>
                                        <p:tgtEl>
                                          <p:spTgt spid="18"/>
                                        </p:tgtEl>
                                      </p:cBhvr>
                                    </p:animEffect>
                                  </p:childTnLst>
                                </p:cTn>
                              </p:par>
                              <p:par>
                                <p:cTn id="17" presetID="3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9425"/>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0" y="3437791"/>
            <a:ext cx="12192000" cy="1134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656878" y="440541"/>
            <a:ext cx="2878244" cy="1323439"/>
          </a:xfrm>
          <a:prstGeom prst="rect">
            <a:avLst/>
          </a:prstGeom>
          <a:noFill/>
        </p:spPr>
        <p:txBody>
          <a:bodyPr wrap="square" rtlCol="0">
            <a:spAutoFit/>
          </a:bodyPr>
          <a:lstStyle/>
          <a:p>
            <a:pPr algn="ctr"/>
            <a:r>
              <a:rPr lang="zh-CN" altLang="en-US" sz="4000" b="1" dirty="0" smtClean="0">
                <a:solidFill>
                  <a:schemeClr val="bg1"/>
                </a:solidFill>
                <a:latin typeface="方正正纤黑简体" panose="02000000000000000000" pitchFamily="2" charset="-122"/>
                <a:ea typeface="方正正纤黑简体" panose="02000000000000000000" pitchFamily="2" charset="-122"/>
              </a:rPr>
              <a:t>目录</a:t>
            </a:r>
            <a:endParaRPr lang="en-US" altLang="zh-CN" sz="4000" b="1" dirty="0" smtClean="0">
              <a:solidFill>
                <a:schemeClr val="bg1"/>
              </a:solidFill>
              <a:latin typeface="方正正纤黑简体" panose="02000000000000000000" pitchFamily="2" charset="-122"/>
              <a:ea typeface="方正正纤黑简体" panose="02000000000000000000" pitchFamily="2" charset="-122"/>
            </a:endParaRPr>
          </a:p>
          <a:p>
            <a:pPr algn="dist"/>
            <a:r>
              <a:rPr lang="en-US" altLang="zh-CN" sz="4000" b="1" dirty="0" smtClean="0">
                <a:solidFill>
                  <a:schemeClr val="bg1"/>
                </a:solidFill>
                <a:latin typeface="微软雅黑 Light" panose="020B0502040204020203" pitchFamily="34" charset="-122"/>
                <a:ea typeface="微软雅黑 Light" panose="020B0502040204020203" pitchFamily="34" charset="-122"/>
              </a:rPr>
              <a:t>CONTENT</a:t>
            </a:r>
            <a:endParaRPr lang="zh-CN" altLang="en-US" sz="4000" b="1" dirty="0">
              <a:solidFill>
                <a:schemeClr val="bg1"/>
              </a:solidFill>
              <a:latin typeface="微软雅黑 Light" panose="020B0502040204020203" pitchFamily="34" charset="-122"/>
              <a:ea typeface="微软雅黑 Light" panose="020B0502040204020203" pitchFamily="34" charset="-122"/>
            </a:endParaRPr>
          </a:p>
        </p:txBody>
      </p:sp>
      <p:pic>
        <p:nvPicPr>
          <p:cNvPr id="28" name="图片 27"/>
          <p:cNvPicPr>
            <a:picLocks noChangeAspect="1"/>
          </p:cNvPicPr>
          <p:nvPr/>
        </p:nvPicPr>
        <p:blipFill rotWithShape="1">
          <a:blip r:embed="rId2"/>
          <a:srcRect t="54669"/>
          <a:stretch/>
        </p:blipFill>
        <p:spPr>
          <a:xfrm>
            <a:off x="5980829" y="6642478"/>
            <a:ext cx="6285521" cy="399219"/>
          </a:xfrm>
          <a:prstGeom prst="rect">
            <a:avLst/>
          </a:prstGeom>
        </p:spPr>
      </p:pic>
      <p:sp>
        <p:nvSpPr>
          <p:cNvPr id="18" name="矩形 17"/>
          <p:cNvSpPr/>
          <p:nvPr/>
        </p:nvSpPr>
        <p:spPr>
          <a:xfrm>
            <a:off x="3593184" y="2136530"/>
            <a:ext cx="6087208" cy="369332"/>
          </a:xfrm>
          <a:prstGeom prst="rect">
            <a:avLst/>
          </a:prstGeom>
        </p:spPr>
        <p:txBody>
          <a:bodyPr wrap="square">
            <a:spAutoFit/>
          </a:bodyPr>
          <a:lstStyle/>
          <a:p>
            <a:r>
              <a:rPr lang="zh-CN" altLang="en-US" b="1" dirty="0" smtClean="0">
                <a:solidFill>
                  <a:schemeClr val="bg2">
                    <a:lumMod val="50000"/>
                  </a:schemeClr>
                </a:solidFill>
                <a:latin typeface="微软雅黑" pitchFamily="34" charset="-122"/>
                <a:ea typeface="微软雅黑" pitchFamily="34" charset="-122"/>
                <a:sym typeface="微软雅黑" pitchFamily="34" charset="-122"/>
              </a:rPr>
              <a:t>行业</a:t>
            </a:r>
            <a:r>
              <a:rPr lang="zh-CN" altLang="en-US" b="1" dirty="0" smtClean="0">
                <a:solidFill>
                  <a:schemeClr val="bg2">
                    <a:lumMod val="50000"/>
                  </a:schemeClr>
                </a:solidFill>
                <a:latin typeface="微软雅黑" pitchFamily="34" charset="-122"/>
                <a:ea typeface="微软雅黑" pitchFamily="34" charset="-122"/>
                <a:sym typeface="微软雅黑" pitchFamily="34" charset="-122"/>
              </a:rPr>
              <a:t>概述</a:t>
            </a:r>
            <a:r>
              <a:rPr lang="zh-CN" altLang="en-US" dirty="0" smtClean="0">
                <a:solidFill>
                  <a:schemeClr val="bg2">
                    <a:lumMod val="50000"/>
                  </a:schemeClr>
                </a:solidFill>
                <a:latin typeface="微软雅黑" pitchFamily="34" charset="-122"/>
                <a:ea typeface="微软雅黑" pitchFamily="34" charset="-122"/>
                <a:sym typeface="微软雅黑" pitchFamily="34" charset="-122"/>
              </a:rPr>
              <a:t> </a:t>
            </a:r>
            <a:r>
              <a:rPr lang="en-US" altLang="zh-CN" dirty="0" smtClean="0">
                <a:solidFill>
                  <a:srgbClr val="000000"/>
                </a:solidFill>
                <a:latin typeface="微软雅黑" pitchFamily="34" charset="-122"/>
                <a:ea typeface="微软雅黑" pitchFamily="34" charset="-122"/>
                <a:sym typeface="微软雅黑" pitchFamily="34" charset="-122"/>
              </a:rPr>
              <a:t>|</a:t>
            </a:r>
            <a:r>
              <a:rPr lang="zh-CN" altLang="en-US" dirty="0" smtClean="0">
                <a:solidFill>
                  <a:srgbClr val="000000"/>
                </a:solidFill>
                <a:latin typeface="微软雅黑" pitchFamily="34" charset="-122"/>
                <a:ea typeface="微软雅黑" pitchFamily="34" charset="-122"/>
                <a:sym typeface="微软雅黑" pitchFamily="34" charset="-122"/>
              </a:rPr>
              <a:t> </a:t>
            </a:r>
            <a:r>
              <a:rPr lang="zh-CN" altLang="en-US" dirty="0" smtClean="0">
                <a:solidFill>
                  <a:srgbClr val="7F6000"/>
                </a:solidFill>
                <a:latin typeface="微软雅黑" pitchFamily="34" charset="-122"/>
                <a:ea typeface="微软雅黑" pitchFamily="34" charset="-122"/>
                <a:sym typeface="微软雅黑" pitchFamily="34" charset="-122"/>
              </a:rPr>
              <a:t>行业定义、业务简述、行业细分、种类...</a:t>
            </a:r>
            <a:endParaRPr lang="zh-CN" altLang="en-US" dirty="0">
              <a:solidFill>
                <a:srgbClr val="7F6000"/>
              </a:solidFill>
              <a:latin typeface="微软雅黑" pitchFamily="34" charset="-122"/>
              <a:ea typeface="微软雅黑" pitchFamily="34" charset="-122"/>
              <a:sym typeface="微软雅黑" pitchFamily="34" charset="-122"/>
            </a:endParaRPr>
          </a:p>
        </p:txBody>
      </p:sp>
      <p:sp>
        <p:nvSpPr>
          <p:cNvPr id="19" name="矩形 18"/>
          <p:cNvSpPr/>
          <p:nvPr/>
        </p:nvSpPr>
        <p:spPr>
          <a:xfrm>
            <a:off x="3598984" y="2655250"/>
            <a:ext cx="5170005" cy="369332"/>
          </a:xfrm>
          <a:prstGeom prst="rect">
            <a:avLst/>
          </a:prstGeom>
        </p:spPr>
        <p:txBody>
          <a:bodyPr wrap="none">
            <a:spAutoFit/>
          </a:bodyPr>
          <a:lstStyle/>
          <a:p>
            <a:r>
              <a:rPr lang="zh-CN" altLang="en-US" b="1" dirty="0" smtClean="0">
                <a:solidFill>
                  <a:schemeClr val="bg2">
                    <a:lumMod val="50000"/>
                  </a:schemeClr>
                </a:solidFill>
                <a:latin typeface="微软雅黑" pitchFamily="34" charset="-122"/>
                <a:ea typeface="微软雅黑" pitchFamily="34" charset="-122"/>
                <a:sym typeface="微软雅黑" pitchFamily="34" charset="-122"/>
              </a:rPr>
              <a:t>职业概述</a:t>
            </a:r>
            <a:r>
              <a:rPr lang="zh-CN" altLang="en-US" dirty="0" smtClean="0">
                <a:solidFill>
                  <a:schemeClr val="bg2">
                    <a:lumMod val="50000"/>
                  </a:schemeClr>
                </a:solidFill>
                <a:latin typeface="微软雅黑" pitchFamily="34" charset="-122"/>
                <a:ea typeface="微软雅黑" pitchFamily="34" charset="-122"/>
                <a:sym typeface="微软雅黑" pitchFamily="34" charset="-122"/>
              </a:rPr>
              <a:t> </a:t>
            </a:r>
            <a:r>
              <a:rPr lang="en-US" altLang="zh-CN" dirty="0" smtClean="0">
                <a:solidFill>
                  <a:srgbClr val="000000"/>
                </a:solidFill>
                <a:latin typeface="微软雅黑" pitchFamily="34" charset="-122"/>
                <a:ea typeface="微软雅黑" pitchFamily="34" charset="-122"/>
                <a:sym typeface="微软雅黑" pitchFamily="34" charset="-122"/>
              </a:rPr>
              <a:t>|</a:t>
            </a:r>
            <a:r>
              <a:rPr lang="zh-CN" altLang="en-US" dirty="0" smtClean="0">
                <a:solidFill>
                  <a:srgbClr val="000000"/>
                </a:solidFill>
                <a:latin typeface="微软雅黑" pitchFamily="34" charset="-122"/>
                <a:ea typeface="微软雅黑" pitchFamily="34" charset="-122"/>
                <a:sym typeface="微软雅黑" pitchFamily="34" charset="-122"/>
              </a:rPr>
              <a:t> </a:t>
            </a:r>
            <a:r>
              <a:rPr lang="zh-CN" altLang="en-US" dirty="0" smtClean="0">
                <a:solidFill>
                  <a:srgbClr val="7F6000"/>
                </a:solidFill>
                <a:latin typeface="微软雅黑" pitchFamily="34" charset="-122"/>
                <a:ea typeface="微软雅黑" pitchFamily="34" charset="-122"/>
                <a:sym typeface="微软雅黑" pitchFamily="34" charset="-122"/>
              </a:rPr>
              <a:t>职业构成、薪资水平、职业发展前景...</a:t>
            </a:r>
            <a:endParaRPr lang="zh-CN" altLang="en-US" dirty="0">
              <a:solidFill>
                <a:srgbClr val="7F6000"/>
              </a:solidFill>
              <a:latin typeface="微软雅黑" pitchFamily="34" charset="-122"/>
              <a:ea typeface="微软雅黑" pitchFamily="34" charset="-122"/>
              <a:sym typeface="微软雅黑" pitchFamily="34" charset="-122"/>
            </a:endParaRPr>
          </a:p>
        </p:txBody>
      </p:sp>
      <p:sp>
        <p:nvSpPr>
          <p:cNvPr id="20" name="矩形 19"/>
          <p:cNvSpPr/>
          <p:nvPr/>
        </p:nvSpPr>
        <p:spPr>
          <a:xfrm>
            <a:off x="3591155" y="3147619"/>
            <a:ext cx="3884397" cy="369332"/>
          </a:xfrm>
          <a:prstGeom prst="rect">
            <a:avLst/>
          </a:prstGeom>
        </p:spPr>
        <p:txBody>
          <a:bodyPr wrap="none">
            <a:spAutoFit/>
          </a:bodyPr>
          <a:lstStyle/>
          <a:p>
            <a:r>
              <a:rPr lang="zh-CN" altLang="en-US" b="1" dirty="0" smtClean="0">
                <a:solidFill>
                  <a:schemeClr val="bg2">
                    <a:lumMod val="50000"/>
                  </a:schemeClr>
                </a:solidFill>
                <a:latin typeface="微软雅黑" pitchFamily="34" charset="-122"/>
                <a:ea typeface="微软雅黑" pitchFamily="34" charset="-122"/>
                <a:sym typeface="微软雅黑" pitchFamily="34" charset="-122"/>
              </a:rPr>
              <a:t>知名企业</a:t>
            </a:r>
            <a:r>
              <a:rPr lang="zh-CN" altLang="en-US" b="1" dirty="0" smtClean="0">
                <a:solidFill>
                  <a:srgbClr val="000000"/>
                </a:solidFill>
                <a:latin typeface="微软雅黑" pitchFamily="34" charset="-122"/>
                <a:ea typeface="微软雅黑" pitchFamily="34" charset="-122"/>
                <a:sym typeface="微软雅黑" pitchFamily="34" charset="-122"/>
              </a:rPr>
              <a:t> </a:t>
            </a:r>
            <a:r>
              <a:rPr lang="en-US" altLang="zh-CN" dirty="0" smtClean="0">
                <a:solidFill>
                  <a:srgbClr val="000000"/>
                </a:solidFill>
                <a:latin typeface="微软雅黑" pitchFamily="34" charset="-122"/>
                <a:ea typeface="微软雅黑" pitchFamily="34" charset="-122"/>
                <a:sym typeface="微软雅黑" pitchFamily="34" charset="-122"/>
              </a:rPr>
              <a:t>|</a:t>
            </a:r>
            <a:r>
              <a:rPr lang="zh-CN" altLang="en-US" dirty="0" smtClean="0">
                <a:solidFill>
                  <a:srgbClr val="000000"/>
                </a:solidFill>
                <a:latin typeface="微软雅黑" pitchFamily="34" charset="-122"/>
                <a:ea typeface="微软雅黑" pitchFamily="34" charset="-122"/>
                <a:sym typeface="微软雅黑" pitchFamily="34" charset="-122"/>
              </a:rPr>
              <a:t> </a:t>
            </a:r>
            <a:r>
              <a:rPr lang="zh-CN" altLang="en-US" dirty="0" smtClean="0">
                <a:solidFill>
                  <a:srgbClr val="7F6000"/>
                </a:solidFill>
                <a:latin typeface="微软雅黑" pitchFamily="34" charset="-122"/>
                <a:ea typeface="微软雅黑" pitchFamily="34" charset="-122"/>
                <a:sym typeface="微软雅黑" pitchFamily="34" charset="-122"/>
              </a:rPr>
              <a:t>国际/国内、各公司详情...</a:t>
            </a:r>
            <a:endParaRPr lang="zh-CN" altLang="en-US" dirty="0">
              <a:solidFill>
                <a:srgbClr val="7F6000"/>
              </a:solidFill>
              <a:latin typeface="微软雅黑" pitchFamily="34" charset="-122"/>
              <a:ea typeface="微软雅黑" pitchFamily="34" charset="-122"/>
              <a:sym typeface="微软雅黑" pitchFamily="34" charset="-122"/>
            </a:endParaRPr>
          </a:p>
        </p:txBody>
      </p:sp>
      <p:sp>
        <p:nvSpPr>
          <p:cNvPr id="21" name="矩形 20"/>
          <p:cNvSpPr/>
          <p:nvPr/>
        </p:nvSpPr>
        <p:spPr>
          <a:xfrm>
            <a:off x="3596890" y="3639991"/>
            <a:ext cx="3785011" cy="369332"/>
          </a:xfrm>
          <a:prstGeom prst="rect">
            <a:avLst/>
          </a:prstGeom>
        </p:spPr>
        <p:txBody>
          <a:bodyPr wrap="none">
            <a:spAutoFit/>
          </a:bodyPr>
          <a:lstStyle/>
          <a:p>
            <a:r>
              <a:rPr lang="zh-CN" altLang="en-US" b="1" dirty="0" smtClean="0">
                <a:solidFill>
                  <a:schemeClr val="bg2">
                    <a:lumMod val="50000"/>
                  </a:schemeClr>
                </a:solidFill>
                <a:latin typeface="微软雅黑" pitchFamily="34" charset="-122"/>
                <a:ea typeface="微软雅黑" pitchFamily="34" charset="-122"/>
                <a:sym typeface="微软雅黑" pitchFamily="34" charset="-122"/>
              </a:rPr>
              <a:t>校园招聘</a:t>
            </a:r>
            <a:r>
              <a:rPr lang="zh-CN" altLang="en-US" dirty="0" smtClean="0">
                <a:solidFill>
                  <a:schemeClr val="bg2">
                    <a:lumMod val="50000"/>
                  </a:schemeClr>
                </a:solidFill>
                <a:latin typeface="微软雅黑" pitchFamily="34" charset="-122"/>
                <a:ea typeface="微软雅黑" pitchFamily="34" charset="-122"/>
                <a:sym typeface="微软雅黑" pitchFamily="34" charset="-122"/>
              </a:rPr>
              <a:t> </a:t>
            </a:r>
            <a:r>
              <a:rPr lang="en-US" altLang="zh-CN" dirty="0" smtClean="0">
                <a:solidFill>
                  <a:srgbClr val="000000"/>
                </a:solidFill>
                <a:latin typeface="微软雅黑" pitchFamily="34" charset="-122"/>
                <a:ea typeface="微软雅黑" pitchFamily="34" charset="-122"/>
                <a:sym typeface="微软雅黑" pitchFamily="34" charset="-122"/>
              </a:rPr>
              <a:t>|</a:t>
            </a:r>
            <a:r>
              <a:rPr lang="zh-CN" altLang="en-US" dirty="0" smtClean="0">
                <a:solidFill>
                  <a:srgbClr val="000000"/>
                </a:solidFill>
                <a:latin typeface="微软雅黑" pitchFamily="34" charset="-122"/>
                <a:ea typeface="微软雅黑" pitchFamily="34" charset="-122"/>
                <a:sym typeface="微软雅黑" pitchFamily="34" charset="-122"/>
              </a:rPr>
              <a:t> </a:t>
            </a:r>
            <a:r>
              <a:rPr lang="zh-CN" altLang="en-US" dirty="0" smtClean="0">
                <a:solidFill>
                  <a:srgbClr val="7F6000"/>
                </a:solidFill>
                <a:latin typeface="微软雅黑" pitchFamily="34" charset="-122"/>
                <a:ea typeface="微软雅黑" pitchFamily="34" charset="-122"/>
                <a:sym typeface="微软雅黑" pitchFamily="34" charset="-122"/>
              </a:rPr>
              <a:t>流程、详细信息、心得...</a:t>
            </a:r>
            <a:endParaRPr lang="zh-CN" altLang="en-US" dirty="0">
              <a:solidFill>
                <a:srgbClr val="7F6000"/>
              </a:solidFill>
              <a:latin typeface="微软雅黑" pitchFamily="34" charset="-122"/>
              <a:ea typeface="微软雅黑" pitchFamily="34" charset="-122"/>
              <a:sym typeface="微软雅黑" pitchFamily="34" charset="-122"/>
            </a:endParaRPr>
          </a:p>
        </p:txBody>
      </p:sp>
      <p:sp>
        <p:nvSpPr>
          <p:cNvPr id="22" name="矩形 21"/>
          <p:cNvSpPr/>
          <p:nvPr/>
        </p:nvSpPr>
        <p:spPr>
          <a:xfrm>
            <a:off x="3581397" y="4123565"/>
            <a:ext cx="5170005" cy="369332"/>
          </a:xfrm>
          <a:prstGeom prst="rect">
            <a:avLst/>
          </a:prstGeom>
        </p:spPr>
        <p:txBody>
          <a:bodyPr wrap="none">
            <a:spAutoFit/>
          </a:bodyPr>
          <a:lstStyle/>
          <a:p>
            <a:r>
              <a:rPr lang="zh-CN" altLang="en-US" b="1" dirty="0" smtClean="0">
                <a:solidFill>
                  <a:schemeClr val="bg2">
                    <a:lumMod val="50000"/>
                  </a:schemeClr>
                </a:solidFill>
                <a:latin typeface="微软雅黑" pitchFamily="34" charset="-122"/>
                <a:ea typeface="微软雅黑" pitchFamily="34" charset="-122"/>
                <a:sym typeface="微软雅黑" pitchFamily="34" charset="-122"/>
              </a:rPr>
              <a:t>个人分析</a:t>
            </a:r>
            <a:r>
              <a:rPr lang="zh-CN" altLang="en-US" dirty="0" smtClean="0">
                <a:solidFill>
                  <a:schemeClr val="bg2">
                    <a:lumMod val="50000"/>
                  </a:schemeClr>
                </a:solidFill>
                <a:latin typeface="微软雅黑" pitchFamily="34" charset="-122"/>
                <a:ea typeface="微软雅黑" pitchFamily="34" charset="-122"/>
                <a:sym typeface="微软雅黑" pitchFamily="34" charset="-122"/>
              </a:rPr>
              <a:t> </a:t>
            </a:r>
            <a:r>
              <a:rPr lang="en-US" altLang="zh-CN" dirty="0" smtClean="0">
                <a:solidFill>
                  <a:srgbClr val="000000"/>
                </a:solidFill>
                <a:latin typeface="微软雅黑" pitchFamily="34" charset="-122"/>
                <a:ea typeface="微软雅黑" pitchFamily="34" charset="-122"/>
                <a:sym typeface="微软雅黑" pitchFamily="34" charset="-122"/>
              </a:rPr>
              <a:t>|</a:t>
            </a:r>
            <a:r>
              <a:rPr lang="zh-CN" altLang="en-US" dirty="0" smtClean="0">
                <a:solidFill>
                  <a:srgbClr val="000000"/>
                </a:solidFill>
                <a:latin typeface="微软雅黑" pitchFamily="34" charset="-122"/>
                <a:ea typeface="微软雅黑" pitchFamily="34" charset="-122"/>
                <a:sym typeface="微软雅黑" pitchFamily="34" charset="-122"/>
              </a:rPr>
              <a:t> </a:t>
            </a:r>
            <a:r>
              <a:rPr lang="zh-CN" altLang="en-US" dirty="0" smtClean="0">
                <a:solidFill>
                  <a:srgbClr val="7F6000"/>
                </a:solidFill>
                <a:latin typeface="微软雅黑" pitchFamily="34" charset="-122"/>
                <a:ea typeface="微软雅黑" pitchFamily="34" charset="-122"/>
                <a:sym typeface="微软雅黑" pitchFamily="34" charset="-122"/>
              </a:rPr>
              <a:t>认清个人优劣势、个人能力提升要点...</a:t>
            </a:r>
            <a:endParaRPr lang="zh-CN" altLang="en-US" dirty="0">
              <a:solidFill>
                <a:srgbClr val="7F6000"/>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xmlns="" val="343920313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2674" y="1763322"/>
            <a:ext cx="2851930" cy="954107"/>
          </a:xfrm>
          <a:prstGeom prst="rect">
            <a:avLst/>
          </a:prstGeom>
          <a:noFill/>
        </p:spPr>
        <p:txBody>
          <a:bodyPr wrap="square" rtlCol="0">
            <a:spAutoFit/>
          </a:bodyPr>
          <a:lstStyle/>
          <a:p>
            <a:pPr algn="r"/>
            <a:r>
              <a:rPr lang="en-US" altLang="zh-CN" sz="2800" dirty="0" smtClean="0">
                <a:solidFill>
                  <a:schemeClr val="bg1"/>
                </a:solidFill>
                <a:latin typeface="方正正纤黑简体" panose="02000000000000000000" pitchFamily="2" charset="-122"/>
                <a:ea typeface="方正正纤黑简体" panose="02000000000000000000" pitchFamily="2" charset="-122"/>
              </a:rPr>
              <a:t> YOUR TITLE HERE</a:t>
            </a:r>
            <a:endParaRPr lang="zh-CN" altLang="en-US" sz="2800" dirty="0">
              <a:solidFill>
                <a:schemeClr val="bg1"/>
              </a:solidFill>
              <a:latin typeface="方正正纤黑简体" panose="02000000000000000000" pitchFamily="2" charset="-122"/>
              <a:ea typeface="方正正纤黑简体" panose="02000000000000000000" pitchFamily="2" charset="-122"/>
            </a:endParaRPr>
          </a:p>
        </p:txBody>
      </p:sp>
      <p:pic>
        <p:nvPicPr>
          <p:cNvPr id="6" name="图片 5"/>
          <p:cNvPicPr>
            <a:picLocks noChangeAspect="1"/>
          </p:cNvPicPr>
          <p:nvPr/>
        </p:nvPicPr>
        <p:blipFill rotWithShape="1">
          <a:blip r:embed="rId2"/>
          <a:srcRect l="43582" t="10043" r="23190" b="58914"/>
          <a:stretch/>
        </p:blipFill>
        <p:spPr>
          <a:xfrm>
            <a:off x="128465" y="724997"/>
            <a:ext cx="1286360" cy="1146875"/>
          </a:xfrm>
          <a:prstGeom prst="rect">
            <a:avLst/>
          </a:prstGeom>
        </p:spPr>
      </p:pic>
      <p:sp>
        <p:nvSpPr>
          <p:cNvPr id="7" name="文本框 6"/>
          <p:cNvSpPr txBox="1"/>
          <p:nvPr/>
        </p:nvSpPr>
        <p:spPr>
          <a:xfrm>
            <a:off x="8092441" y="3670605"/>
            <a:ext cx="3872718" cy="1643527"/>
          </a:xfrm>
          <a:prstGeom prst="rect">
            <a:avLst/>
          </a:prstGeom>
          <a:noFill/>
        </p:spPr>
        <p:txBody>
          <a:bodyPr wrap="square" rtlCol="0">
            <a:spAutoFit/>
          </a:bodyPr>
          <a:lstStyle/>
          <a:p>
            <a:pPr algn="r"/>
            <a:r>
              <a:rPr lang="zh-CN" altLang="en-US" dirty="0" smtClean="0">
                <a:solidFill>
                  <a:schemeClr val="bg1"/>
                </a:solidFill>
                <a:latin typeface="方正正纤黑简体" panose="02000000000000000000" pitchFamily="2" charset="-122"/>
                <a:ea typeface="方正正纤黑简体" panose="02000000000000000000" pitchFamily="2" charset="-122"/>
              </a:rPr>
              <a:t>　　 </a:t>
            </a:r>
          </a:p>
          <a:p>
            <a:pPr algn="r">
              <a:lnSpc>
                <a:spcPct val="130000"/>
              </a:lnSpc>
            </a:pPr>
            <a:r>
              <a:rPr lang="en-US" altLang="zh-CN" dirty="0" smtClean="0">
                <a:solidFill>
                  <a:schemeClr val="bg1"/>
                </a:solidFill>
                <a:latin typeface="方正正纤黑简体" panose="02000000000000000000" pitchFamily="2" charset="-122"/>
                <a:ea typeface="方正正纤黑简体" panose="02000000000000000000" pitchFamily="2" charset="-122"/>
              </a:rPr>
              <a:t>And slowly read, and dream of the soft look </a:t>
            </a:r>
            <a:r>
              <a:rPr lang="zh-CN" altLang="en-US" dirty="0" smtClean="0">
                <a:solidFill>
                  <a:schemeClr val="bg1"/>
                </a:solidFill>
                <a:latin typeface="方正正纤黑简体" panose="02000000000000000000" pitchFamily="2" charset="-122"/>
                <a:ea typeface="方正正纤黑简体" panose="02000000000000000000" pitchFamily="2" charset="-122"/>
              </a:rPr>
              <a:t>　　 </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Your eyes had once, and of their shadows deep; </a:t>
            </a:r>
            <a:r>
              <a:rPr lang="zh-CN" altLang="en-US" dirty="0" smtClean="0">
                <a:solidFill>
                  <a:schemeClr val="bg1"/>
                </a:solidFill>
                <a:latin typeface="方正正纤黑简体" panose="02000000000000000000" pitchFamily="2" charset="-122"/>
                <a:ea typeface="方正正纤黑简体" panose="02000000000000000000" pitchFamily="2" charset="-122"/>
              </a:rPr>
              <a:t>　 </a:t>
            </a:r>
            <a:endParaRPr lang="zh-CN" altLang="en-US" dirty="0">
              <a:solidFill>
                <a:schemeClr val="bg1"/>
              </a:solidFill>
              <a:latin typeface="方正正纤黑简体" panose="02000000000000000000" pitchFamily="2" charset="-122"/>
              <a:ea typeface="方正正纤黑简体" panose="02000000000000000000" pitchFamily="2" charset="-122"/>
            </a:endParaRPr>
          </a:p>
        </p:txBody>
      </p:sp>
      <p:pic>
        <p:nvPicPr>
          <p:cNvPr id="8" name="图片 7"/>
          <p:cNvPicPr>
            <a:picLocks noChangeAspect="1"/>
          </p:cNvPicPr>
          <p:nvPr/>
        </p:nvPicPr>
        <p:blipFill rotWithShape="1">
          <a:blip r:embed="rId2"/>
          <a:srcRect l="43582" t="10043" r="23190" b="58914"/>
          <a:stretch/>
        </p:blipFill>
        <p:spPr>
          <a:xfrm flipH="1" flipV="1">
            <a:off x="10777176" y="5234003"/>
            <a:ext cx="1286360" cy="1146875"/>
          </a:xfrm>
          <a:prstGeom prst="rect">
            <a:avLst/>
          </a:prstGeom>
        </p:spPr>
      </p:pic>
      <p:sp>
        <p:nvSpPr>
          <p:cNvPr id="9" name="文本框 8"/>
          <p:cNvSpPr txBox="1"/>
          <p:nvPr/>
        </p:nvSpPr>
        <p:spPr>
          <a:xfrm>
            <a:off x="-30999" y="2828835"/>
            <a:ext cx="3639535" cy="1200329"/>
          </a:xfrm>
          <a:prstGeom prst="rect">
            <a:avLst/>
          </a:prstGeom>
          <a:noFill/>
        </p:spPr>
        <p:txBody>
          <a:bodyPr wrap="square" rtlCol="0">
            <a:spAutoFit/>
          </a:bodyPr>
          <a:lstStyle/>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When you are old and grey and full of sleep, </a:t>
            </a:r>
            <a:r>
              <a:rPr lang="zh-CN" altLang="en-US" dirty="0" smtClean="0">
                <a:solidFill>
                  <a:schemeClr val="bg1"/>
                </a:solidFill>
                <a:latin typeface="方正正纤黑简体" panose="02000000000000000000" pitchFamily="2" charset="-122"/>
                <a:ea typeface="方正正纤黑简体" panose="02000000000000000000" pitchFamily="2" charset="-122"/>
              </a:rPr>
              <a:t>　　 </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And nodding by the fire, take down this book, </a:t>
            </a:r>
            <a:r>
              <a:rPr lang="zh-CN" altLang="en-US" dirty="0" smtClean="0">
                <a:solidFill>
                  <a:schemeClr val="bg1"/>
                </a:solidFill>
                <a:latin typeface="方正正纤黑简体" panose="02000000000000000000" pitchFamily="2" charset="-122"/>
                <a:ea typeface="方正正纤黑简体" panose="02000000000000000000" pitchFamily="2" charset="-122"/>
              </a:rPr>
              <a:t>　　 </a:t>
            </a:r>
          </a:p>
        </p:txBody>
      </p:sp>
      <p:pic>
        <p:nvPicPr>
          <p:cNvPr id="12" name="图片 11"/>
          <p:cNvPicPr>
            <a:picLocks noChangeAspect="1"/>
          </p:cNvPicPr>
          <p:nvPr/>
        </p:nvPicPr>
        <p:blipFill>
          <a:blip r:embed="rId3"/>
          <a:stretch>
            <a:fillRect/>
          </a:stretch>
        </p:blipFill>
        <p:spPr>
          <a:xfrm>
            <a:off x="2886178" y="-695235"/>
            <a:ext cx="6419644" cy="8175445"/>
          </a:xfrm>
          <a:prstGeom prst="rect">
            <a:avLst/>
          </a:prstGeom>
        </p:spPr>
      </p:pic>
    </p:spTree>
    <p:extLst>
      <p:ext uri="{BB962C8B-B14F-4D97-AF65-F5344CB8AC3E}">
        <p14:creationId xmlns:p14="http://schemas.microsoft.com/office/powerpoint/2010/main" xmlns="" val="3084203464"/>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flipH="1">
            <a:off x="0" y="0"/>
            <a:ext cx="6096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73047" y="3033614"/>
            <a:ext cx="5021451" cy="1015663"/>
          </a:xfrm>
          <a:prstGeom prst="rect">
            <a:avLst/>
          </a:prstGeom>
          <a:noFill/>
        </p:spPr>
        <p:txBody>
          <a:bodyPr wrap="square" rtlCol="0">
            <a:spAutoFit/>
          </a:bodyPr>
          <a:lstStyle/>
          <a:p>
            <a:pPr algn="r"/>
            <a:r>
              <a:rPr lang="en-US" altLang="zh-CN" sz="2800" dirty="0">
                <a:solidFill>
                  <a:schemeClr val="bg1"/>
                </a:solidFill>
                <a:latin typeface="方正正纤黑简体" panose="02000000000000000000" pitchFamily="2" charset="-122"/>
                <a:ea typeface="方正正纤黑简体" panose="02000000000000000000" pitchFamily="2" charset="-122"/>
              </a:rPr>
              <a:t> </a:t>
            </a:r>
            <a:r>
              <a:rPr lang="zh-CN" altLang="en-US" sz="6000" dirty="0">
                <a:solidFill>
                  <a:schemeClr val="bg1"/>
                </a:solidFill>
                <a:latin typeface="方正正纤黑简体" panose="02000000000000000000" pitchFamily="2" charset="-122"/>
                <a:ea typeface="方正正纤黑简体" panose="02000000000000000000" pitchFamily="2" charset="-122"/>
              </a:rPr>
              <a:t>个人分析</a:t>
            </a:r>
            <a:endParaRPr lang="zh-CN" altLang="en-US" sz="2800" dirty="0">
              <a:solidFill>
                <a:schemeClr val="bg1"/>
              </a:solidFill>
              <a:latin typeface="方正正纤黑简体" panose="02000000000000000000" pitchFamily="2" charset="-122"/>
              <a:ea typeface="方正正纤黑简体" panose="02000000000000000000" pitchFamily="2" charset="-122"/>
            </a:endParaRPr>
          </a:p>
        </p:txBody>
      </p:sp>
      <p:pic>
        <p:nvPicPr>
          <p:cNvPr id="18" name="图片 17"/>
          <p:cNvPicPr>
            <a:picLocks noChangeAspect="1"/>
          </p:cNvPicPr>
          <p:nvPr/>
        </p:nvPicPr>
        <p:blipFill rotWithShape="1">
          <a:blip r:embed="rId2"/>
          <a:srcRect l="43582" t="10043" r="23190" b="58914"/>
          <a:stretch/>
        </p:blipFill>
        <p:spPr>
          <a:xfrm>
            <a:off x="5235564" y="1906264"/>
            <a:ext cx="1286360" cy="1146875"/>
          </a:xfrm>
          <a:prstGeom prst="rect">
            <a:avLst/>
          </a:prstGeom>
        </p:spPr>
      </p:pic>
      <p:pic>
        <p:nvPicPr>
          <p:cNvPr id="19" name="图片 18"/>
          <p:cNvPicPr>
            <a:picLocks noChangeAspect="1"/>
          </p:cNvPicPr>
          <p:nvPr/>
        </p:nvPicPr>
        <p:blipFill rotWithShape="1">
          <a:blip r:embed="rId2"/>
          <a:srcRect l="43582" t="10043" r="23190" b="58914"/>
          <a:stretch/>
        </p:blipFill>
        <p:spPr>
          <a:xfrm flipH="1" flipV="1">
            <a:off x="9962827" y="5119230"/>
            <a:ext cx="1286360" cy="1146875"/>
          </a:xfrm>
          <a:prstGeom prst="rect">
            <a:avLst/>
          </a:prstGeom>
        </p:spPr>
      </p:pic>
      <p:pic>
        <p:nvPicPr>
          <p:cNvPr id="12" name="图片 11"/>
          <p:cNvPicPr>
            <a:picLocks noChangeAspect="1"/>
          </p:cNvPicPr>
          <p:nvPr/>
        </p:nvPicPr>
        <p:blipFill>
          <a:blip r:embed="rId3"/>
          <a:srcRect/>
          <a:stretch>
            <a:fillRect/>
          </a:stretch>
        </p:blipFill>
        <p:spPr>
          <a:xfrm>
            <a:off x="-274613" y="-324689"/>
            <a:ext cx="7123902" cy="7929773"/>
          </a:xfrm>
          <a:custGeom>
            <a:avLst/>
            <a:gdLst>
              <a:gd name="connsiteX0" fmla="*/ 6294120 w 6736664"/>
              <a:gd name="connsiteY0" fmla="*/ 0 h 7498730"/>
              <a:gd name="connsiteX1" fmla="*/ 6736664 w 6736664"/>
              <a:gd name="connsiteY1" fmla="*/ 0 h 7498730"/>
              <a:gd name="connsiteX2" fmla="*/ 6736664 w 6736664"/>
              <a:gd name="connsiteY2" fmla="*/ 7498730 h 7498730"/>
              <a:gd name="connsiteX3" fmla="*/ 0 w 6736664"/>
              <a:gd name="connsiteY3" fmla="*/ 7498730 h 7498730"/>
              <a:gd name="connsiteX4" fmla="*/ 0 w 6736664"/>
              <a:gd name="connsiteY4" fmla="*/ 7391726 h 7498730"/>
              <a:gd name="connsiteX5" fmla="*/ 274612 w 6736664"/>
              <a:gd name="connsiteY5" fmla="*/ 7391726 h 7498730"/>
              <a:gd name="connsiteX6" fmla="*/ 274612 w 6736664"/>
              <a:gd name="connsiteY6" fmla="*/ 6771947 h 749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6664" h="7498730">
                <a:moveTo>
                  <a:pt x="6294120" y="0"/>
                </a:moveTo>
                <a:lnTo>
                  <a:pt x="6736664" y="0"/>
                </a:lnTo>
                <a:lnTo>
                  <a:pt x="6736664" y="7498730"/>
                </a:lnTo>
                <a:lnTo>
                  <a:pt x="0" y="7498730"/>
                </a:lnTo>
                <a:lnTo>
                  <a:pt x="0" y="7391726"/>
                </a:lnTo>
                <a:lnTo>
                  <a:pt x="274612" y="7391726"/>
                </a:lnTo>
                <a:lnTo>
                  <a:pt x="274612" y="6771947"/>
                </a:lnTo>
                <a:close/>
              </a:path>
            </a:pathLst>
          </a:custGeom>
        </p:spPr>
      </p:pic>
    </p:spTree>
    <p:extLst>
      <p:ext uri="{BB962C8B-B14F-4D97-AF65-F5344CB8AC3E}">
        <p14:creationId xmlns:p14="http://schemas.microsoft.com/office/powerpoint/2010/main" xmlns="" val="131994356"/>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 calcmode="lin" valueType="num">
                                      <p:cBhvr>
                                        <p:cTn id="15" dur="500" fill="hold"/>
                                        <p:tgtEl>
                                          <p:spTgt spid="18"/>
                                        </p:tgtEl>
                                        <p:attrNameLst>
                                          <p:attrName>style.rotation</p:attrName>
                                        </p:attrNameLst>
                                      </p:cBhvr>
                                      <p:tavLst>
                                        <p:tav tm="0">
                                          <p:val>
                                            <p:fltVal val="90"/>
                                          </p:val>
                                        </p:tav>
                                        <p:tav tm="100000">
                                          <p:val>
                                            <p:fltVal val="0"/>
                                          </p:val>
                                        </p:tav>
                                      </p:tavLst>
                                    </p:anim>
                                    <p:animEffect transition="in" filter="fade">
                                      <p:cBhvr>
                                        <p:cTn id="16" dur="500"/>
                                        <p:tgtEl>
                                          <p:spTgt spid="18"/>
                                        </p:tgtEl>
                                      </p:cBhvr>
                                    </p:animEffect>
                                  </p:childTnLst>
                                </p:cTn>
                              </p:par>
                              <p:par>
                                <p:cTn id="17" presetID="3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047047" y="1761754"/>
            <a:ext cx="3857625" cy="2252924"/>
          </a:xfrm>
          <a:prstGeom prst="rect">
            <a:avLst/>
          </a:prstGeom>
          <a:noFill/>
        </p:spPr>
        <p:txBody>
          <a:bodyPr wrap="square" rtlCol="0">
            <a:spAutoFit/>
          </a:bodyPr>
          <a:lstStyle/>
          <a:p>
            <a:pPr algn="ctr">
              <a:lnSpc>
                <a:spcPct val="130000"/>
              </a:lnSpc>
            </a:pPr>
            <a:r>
              <a:rPr lang="zh-CN" altLang="en-US" sz="2800" b="1" dirty="0">
                <a:solidFill>
                  <a:schemeClr val="bg1"/>
                </a:solidFill>
                <a:latin typeface="方正正纤黑简体" panose="02000000000000000000" pitchFamily="2" charset="-122"/>
                <a:ea typeface="方正正纤黑简体" panose="02000000000000000000" pitchFamily="2" charset="-122"/>
              </a:rPr>
              <a:t>互联网行业需要的能力</a:t>
            </a:r>
            <a:endParaRPr lang="en-US" altLang="zh-CN" sz="2800" b="1"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热情和积极性</a:t>
            </a:r>
            <a:endParaRPr lang="en-US" altLang="zh-CN" sz="2000" b="1"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兴趣爱好的广度和深度</a:t>
            </a:r>
            <a:endParaRPr lang="en-US" altLang="zh-CN" sz="2000" b="1"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自我反思更新的能力</a:t>
            </a:r>
            <a:endParaRPr lang="en-US" altLang="zh-CN" sz="2000" b="1"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目的心和执行力</a:t>
            </a:r>
            <a:endParaRPr lang="zh-CN" altLang="en-US" sz="1400" b="1" dirty="0">
              <a:solidFill>
                <a:schemeClr val="bg1"/>
              </a:solidFill>
              <a:latin typeface="方正正纤黑简体" panose="02000000000000000000" pitchFamily="2" charset="-122"/>
              <a:ea typeface="方正正纤黑简体" panose="02000000000000000000" pitchFamily="2" charset="-122"/>
            </a:endParaRPr>
          </a:p>
        </p:txBody>
      </p:sp>
      <p:cxnSp>
        <p:nvCxnSpPr>
          <p:cNvPr id="26" name="直接连接符 25"/>
          <p:cNvCxnSpPr/>
          <p:nvPr/>
        </p:nvCxnSpPr>
        <p:spPr>
          <a:xfrm>
            <a:off x="4975860" y="6233160"/>
            <a:ext cx="224028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414076" y="3869059"/>
            <a:ext cx="3123565" cy="2092881"/>
          </a:xfrm>
          <a:prstGeom prst="rect">
            <a:avLst/>
          </a:prstGeom>
          <a:noFill/>
        </p:spPr>
        <p:txBody>
          <a:bodyPr wrap="square" rtlCol="0">
            <a:spAutoFit/>
          </a:bodyPr>
          <a:lstStyle/>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逻辑与创造力并用</a:t>
            </a:r>
          </a:p>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学习能力</a:t>
            </a:r>
            <a:r>
              <a:rPr lang="en-US" altLang="zh-CN" sz="2000" b="1" dirty="0">
                <a:solidFill>
                  <a:schemeClr val="bg1"/>
                </a:solidFill>
                <a:latin typeface="方正正纤黑简体" panose="02000000000000000000" pitchFamily="2" charset="-122"/>
                <a:ea typeface="方正正纤黑简体" panose="02000000000000000000" pitchFamily="2" charset="-122"/>
              </a:rPr>
              <a:t>&amp;</a:t>
            </a:r>
            <a:r>
              <a:rPr lang="zh-CN" altLang="en-US" sz="2000" b="1" dirty="0">
                <a:solidFill>
                  <a:schemeClr val="bg1"/>
                </a:solidFill>
                <a:latin typeface="方正正纤黑简体" panose="02000000000000000000" pitchFamily="2" charset="-122"/>
                <a:ea typeface="方正正纤黑简体" panose="02000000000000000000" pitchFamily="2" charset="-122"/>
              </a:rPr>
              <a:t>学习意识</a:t>
            </a:r>
            <a:endParaRPr lang="en-US" altLang="zh-CN" sz="2000" b="1"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宏观</a:t>
            </a:r>
            <a:r>
              <a:rPr lang="en-US" altLang="zh-CN" sz="2000" b="1" dirty="0">
                <a:solidFill>
                  <a:schemeClr val="bg1"/>
                </a:solidFill>
                <a:latin typeface="方正正纤黑简体" panose="02000000000000000000" pitchFamily="2" charset="-122"/>
                <a:ea typeface="方正正纤黑简体" panose="02000000000000000000" pitchFamily="2" charset="-122"/>
              </a:rPr>
              <a:t>&amp;</a:t>
            </a:r>
            <a:r>
              <a:rPr lang="zh-CN" altLang="en-US" sz="2000" b="1" dirty="0">
                <a:solidFill>
                  <a:schemeClr val="bg1"/>
                </a:solidFill>
                <a:latin typeface="方正正纤黑简体" panose="02000000000000000000" pitchFamily="2" charset="-122"/>
                <a:ea typeface="方正正纤黑简体" panose="02000000000000000000" pitchFamily="2" charset="-122"/>
              </a:rPr>
              <a:t>微观的洞察力</a:t>
            </a:r>
          </a:p>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分析</a:t>
            </a:r>
            <a:r>
              <a:rPr lang="en-US" altLang="zh-CN" sz="2000" b="1" dirty="0">
                <a:solidFill>
                  <a:schemeClr val="bg1"/>
                </a:solidFill>
                <a:latin typeface="方正正纤黑简体" panose="02000000000000000000" pitchFamily="2" charset="-122"/>
                <a:ea typeface="方正正纤黑简体" panose="02000000000000000000" pitchFamily="2" charset="-122"/>
              </a:rPr>
              <a:t>&amp;</a:t>
            </a:r>
            <a:r>
              <a:rPr lang="zh-CN" altLang="en-US" sz="2000" b="1" dirty="0">
                <a:solidFill>
                  <a:schemeClr val="bg1"/>
                </a:solidFill>
                <a:latin typeface="方正正纤黑简体" panose="02000000000000000000" pitchFamily="2" charset="-122"/>
                <a:ea typeface="方正正纤黑简体" panose="02000000000000000000" pitchFamily="2" charset="-122"/>
              </a:rPr>
              <a:t>解读数据能力</a:t>
            </a:r>
            <a:endParaRPr lang="en-US" altLang="zh-CN" sz="2000" b="1"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b="1" dirty="0">
                <a:solidFill>
                  <a:schemeClr val="bg1"/>
                </a:solidFill>
                <a:latin typeface="方正正纤黑简体" panose="02000000000000000000" pitchFamily="2" charset="-122"/>
                <a:ea typeface="方正正纤黑简体" panose="02000000000000000000" pitchFamily="2" charset="-122"/>
              </a:rPr>
              <a:t>产品的直觉和判断力</a:t>
            </a:r>
            <a:endParaRPr lang="zh-CN" altLang="en-US" sz="1600" b="1" dirty="0">
              <a:solidFill>
                <a:schemeClr val="bg1"/>
              </a:solidFill>
              <a:latin typeface="方正正纤黑简体" panose="02000000000000000000" pitchFamily="2" charset="-122"/>
              <a:ea typeface="方正正纤黑简体" panose="02000000000000000000" pitchFamily="2" charset="-122"/>
            </a:endParaRPr>
          </a:p>
        </p:txBody>
      </p:sp>
      <p:sp>
        <p:nvSpPr>
          <p:cNvPr id="3" name="矩形 2"/>
          <p:cNvSpPr/>
          <p:nvPr/>
        </p:nvSpPr>
        <p:spPr>
          <a:xfrm>
            <a:off x="2375546" y="780534"/>
            <a:ext cx="6729727" cy="1015663"/>
          </a:xfrm>
          <a:prstGeom prst="rect">
            <a:avLst/>
          </a:prstGeom>
        </p:spPr>
        <p:txBody>
          <a:bodyPr wrap="none">
            <a:spAutoFit/>
          </a:bodyPr>
          <a:lstStyle/>
          <a:p>
            <a:pPr algn="ctr"/>
            <a:r>
              <a:rPr lang="en-US" altLang="zh-CN" sz="6000" dirty="0">
                <a:ln w="0"/>
                <a:solidFill>
                  <a:schemeClr val="bg1">
                    <a:lumMod val="95000"/>
                  </a:schemeClr>
                </a:solidFill>
                <a:effectLst>
                  <a:reflection blurRad="6350" stA="53000" endA="300" endPos="35500" dir="5400000" sy="-90000" algn="bl" rotWithShape="0"/>
                </a:effectLst>
              </a:rPr>
              <a:t>1</a:t>
            </a:r>
            <a:r>
              <a:rPr lang="zh-CN" altLang="en-US" sz="6000" dirty="0">
                <a:ln w="0"/>
                <a:solidFill>
                  <a:schemeClr val="bg1">
                    <a:lumMod val="95000"/>
                  </a:schemeClr>
                </a:solidFill>
                <a:effectLst>
                  <a:reflection blurRad="6350" stA="53000" endA="300" endPos="35500" dir="5400000" sy="-90000" algn="bl" rotWithShape="0"/>
                </a:effectLst>
              </a:rPr>
              <a:t>、认清个人优劣势</a:t>
            </a:r>
          </a:p>
        </p:txBody>
      </p:sp>
    </p:spTree>
    <p:extLst>
      <p:ext uri="{BB962C8B-B14F-4D97-AF65-F5344CB8AC3E}">
        <p14:creationId xmlns:p14="http://schemas.microsoft.com/office/powerpoint/2010/main" xmlns="" val="100357867"/>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5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par>
                                <p:cTn id="12" presetID="41" presetClass="entr" presetSubtype="0" fill="hold" grpId="0" nodeType="withEffect">
                                  <p:stCondLst>
                                    <p:cond delay="0"/>
                                  </p:stCondLst>
                                  <p:iterate type="lt">
                                    <p:tmPct val="5000"/>
                                  </p:iterate>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
                                        </p:tgtEl>
                                      </p:cBhvr>
                                    </p:animEffect>
                                  </p:childTnLst>
                                </p:cTn>
                              </p:par>
                            </p:childTnLst>
                          </p:cTn>
                        </p:par>
                        <p:par>
                          <p:cTn id="19" fill="hold">
                            <p:stCondLst>
                              <p:cond delay="1575"/>
                            </p:stCondLst>
                            <p:childTnLst>
                              <p:par>
                                <p:cTn id="20" presetID="16" presetClass="entr" presetSubtype="37"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outVertic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777047" y="2767594"/>
            <a:ext cx="3857625" cy="2613023"/>
          </a:xfrm>
          <a:prstGeom prst="rect">
            <a:avLst/>
          </a:prstGeom>
          <a:noFill/>
        </p:spPr>
        <p:txBody>
          <a:bodyPr wrap="square" rtlCol="0">
            <a:spAutoFit/>
          </a:bodyPr>
          <a:lstStyle/>
          <a:p>
            <a:pPr algn="ctr">
              <a:lnSpc>
                <a:spcPct val="130000"/>
              </a:lnSpc>
            </a:pPr>
            <a:r>
              <a:rPr lang="en-US" altLang="zh-CN" b="1" dirty="0">
                <a:solidFill>
                  <a:schemeClr val="bg1"/>
                </a:solidFill>
                <a:latin typeface="方正正纤黑简体" panose="02000000000000000000" pitchFamily="2" charset="-122"/>
                <a:ea typeface="方正正纤黑简体" panose="02000000000000000000" pitchFamily="2" charset="-122"/>
              </a:rPr>
              <a:t>1</a:t>
            </a:r>
            <a:r>
              <a:rPr lang="zh-CN" altLang="en-US" b="1" dirty="0">
                <a:solidFill>
                  <a:schemeClr val="bg1"/>
                </a:solidFill>
                <a:latin typeface="方正正纤黑简体" panose="02000000000000000000" pitchFamily="2" charset="-122"/>
                <a:ea typeface="方正正纤黑简体" panose="02000000000000000000" pitchFamily="2" charset="-122"/>
              </a:rPr>
              <a:t>、知识上：联网行业互联网企业快速更新的知识结构与传统教育模式的矛盾信息技术本身变革快、创新多，发展也较快，而传统的教育模式存在不足，无法满足企业发展要求。</a:t>
            </a:r>
            <a:endParaRPr lang="en-US" altLang="zh-CN" b="1"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en-US" altLang="zh-CN" b="1" dirty="0">
                <a:solidFill>
                  <a:schemeClr val="bg1"/>
                </a:solidFill>
                <a:latin typeface="方正正纤黑简体" panose="02000000000000000000" pitchFamily="2" charset="-122"/>
                <a:ea typeface="方正正纤黑简体" panose="02000000000000000000" pitchFamily="2" charset="-122"/>
              </a:rPr>
              <a:t>==》</a:t>
            </a:r>
            <a:r>
              <a:rPr lang="zh-CN" altLang="en-US" b="1" dirty="0">
                <a:solidFill>
                  <a:schemeClr val="bg1"/>
                </a:solidFill>
                <a:latin typeface="方正正纤黑简体" panose="02000000000000000000" pitchFamily="2" charset="-122"/>
                <a:ea typeface="方正正纤黑简体" panose="02000000000000000000" pitchFamily="2" charset="-122"/>
              </a:rPr>
              <a:t>拥抱变化、持续学习</a:t>
            </a:r>
          </a:p>
        </p:txBody>
      </p:sp>
      <p:cxnSp>
        <p:nvCxnSpPr>
          <p:cNvPr id="26" name="直接连接符 25"/>
          <p:cNvCxnSpPr/>
          <p:nvPr/>
        </p:nvCxnSpPr>
        <p:spPr>
          <a:xfrm>
            <a:off x="4975860" y="6233160"/>
            <a:ext cx="224028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396796" y="2767594"/>
            <a:ext cx="3123565" cy="2092881"/>
          </a:xfrm>
          <a:prstGeom prst="rect">
            <a:avLst/>
          </a:prstGeom>
          <a:noFill/>
        </p:spPr>
        <p:txBody>
          <a:bodyPr wrap="square" rtlCol="0">
            <a:spAutoFit/>
          </a:bodyPr>
          <a:lstStyle/>
          <a:p>
            <a:pPr algn="ctr">
              <a:lnSpc>
                <a:spcPct val="130000"/>
              </a:lnSpc>
            </a:pPr>
            <a:r>
              <a:rPr lang="en-US" altLang="zh-CN" sz="2000" b="1" dirty="0">
                <a:solidFill>
                  <a:schemeClr val="bg1"/>
                </a:solidFill>
                <a:latin typeface="方正正纤黑简体" panose="02000000000000000000" pitchFamily="2" charset="-122"/>
                <a:ea typeface="方正正纤黑简体" panose="02000000000000000000" pitchFamily="2" charset="-122"/>
              </a:rPr>
              <a:t>2</a:t>
            </a:r>
            <a:r>
              <a:rPr lang="zh-CN" altLang="en-US" sz="2000" b="1" dirty="0">
                <a:solidFill>
                  <a:schemeClr val="bg1"/>
                </a:solidFill>
                <a:latin typeface="方正正纤黑简体" panose="02000000000000000000" pitchFamily="2" charset="-122"/>
                <a:ea typeface="方正正纤黑简体" panose="02000000000000000000" pitchFamily="2" charset="-122"/>
              </a:rPr>
              <a:t>、心理素质上：一个优秀的互联网人应该要能坦然面对市场的变动与风险而不是随着公司的业绩而心情起伏。</a:t>
            </a:r>
            <a:endParaRPr lang="zh-CN" altLang="en-US" sz="1600" b="1" dirty="0">
              <a:solidFill>
                <a:schemeClr val="bg1"/>
              </a:solidFill>
              <a:latin typeface="方正正纤黑简体" panose="02000000000000000000" pitchFamily="2" charset="-122"/>
              <a:ea typeface="方正正纤黑简体" panose="02000000000000000000" pitchFamily="2" charset="-122"/>
            </a:endParaRPr>
          </a:p>
        </p:txBody>
      </p:sp>
      <p:sp>
        <p:nvSpPr>
          <p:cNvPr id="3" name="矩形 2"/>
          <p:cNvSpPr/>
          <p:nvPr/>
        </p:nvSpPr>
        <p:spPr>
          <a:xfrm>
            <a:off x="1990833" y="780534"/>
            <a:ext cx="7499168" cy="1015663"/>
          </a:xfrm>
          <a:prstGeom prst="rect">
            <a:avLst/>
          </a:prstGeom>
        </p:spPr>
        <p:txBody>
          <a:bodyPr wrap="none">
            <a:spAutoFit/>
          </a:bodyPr>
          <a:lstStyle/>
          <a:p>
            <a:pPr algn="ctr"/>
            <a:r>
              <a:rPr lang="en-US" altLang="zh-CN" sz="6000" dirty="0">
                <a:ln w="0"/>
                <a:solidFill>
                  <a:schemeClr val="bg1">
                    <a:lumMod val="95000"/>
                  </a:schemeClr>
                </a:solidFill>
                <a:effectLst>
                  <a:reflection blurRad="6350" stA="53000" endA="300" endPos="35500" dir="5400000" sy="-90000" algn="bl" rotWithShape="0"/>
                </a:effectLst>
              </a:rPr>
              <a:t>2</a:t>
            </a:r>
            <a:r>
              <a:rPr lang="zh-CN" altLang="en-US" sz="6000" dirty="0">
                <a:ln w="0"/>
                <a:solidFill>
                  <a:schemeClr val="bg1">
                    <a:lumMod val="95000"/>
                  </a:schemeClr>
                </a:solidFill>
                <a:effectLst>
                  <a:reflection blurRad="6350" stA="53000" endA="300" endPos="35500" dir="5400000" sy="-90000" algn="bl" rotWithShape="0"/>
                </a:effectLst>
              </a:rPr>
              <a:t>、个人能力提升要点</a:t>
            </a:r>
          </a:p>
        </p:txBody>
      </p:sp>
    </p:spTree>
    <p:extLst>
      <p:ext uri="{BB962C8B-B14F-4D97-AF65-F5344CB8AC3E}">
        <p14:creationId xmlns:p14="http://schemas.microsoft.com/office/powerpoint/2010/main" xmlns="" val="1944844337"/>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5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par>
                                <p:cTn id="12" presetID="41" presetClass="entr" presetSubtype="0" fill="hold" grpId="0" nodeType="withEffect">
                                  <p:stCondLst>
                                    <p:cond delay="0"/>
                                  </p:stCondLst>
                                  <p:iterate type="lt">
                                    <p:tmPct val="5000"/>
                                  </p:iterate>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
                                        </p:tgtEl>
                                      </p:cBhvr>
                                    </p:animEffect>
                                  </p:childTnLst>
                                </p:cTn>
                              </p:par>
                            </p:childTnLst>
                          </p:cTn>
                        </p:par>
                        <p:par>
                          <p:cTn id="19" fill="hold">
                            <p:stCondLst>
                              <p:cond delay="2725"/>
                            </p:stCondLst>
                            <p:childTnLst>
                              <p:par>
                                <p:cTn id="20" presetID="16" presetClass="entr" presetSubtype="37"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outVertic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弧形 7"/>
          <p:cNvSpPr/>
          <p:nvPr/>
        </p:nvSpPr>
        <p:spPr>
          <a:xfrm rot="7190423">
            <a:off x="3696327" y="2271571"/>
            <a:ext cx="1629309" cy="3738581"/>
          </a:xfrm>
          <a:prstGeom prst="arc">
            <a:avLst>
              <a:gd name="adj1" fmla="val 17023287"/>
              <a:gd name="adj2" fmla="val 4847093"/>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rot="3334801">
            <a:off x="6596271" y="1504207"/>
            <a:ext cx="1629309" cy="4422569"/>
          </a:xfrm>
          <a:prstGeom prst="arc">
            <a:avLst>
              <a:gd name="adj1" fmla="val 17023287"/>
              <a:gd name="adj2" fmla="val 4119317"/>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rot="16670368">
            <a:off x="782285" y="2153140"/>
            <a:ext cx="679431" cy="2579143"/>
          </a:xfrm>
          <a:prstGeom prst="arc">
            <a:avLst>
              <a:gd name="adj1" fmla="val 16316307"/>
              <a:gd name="adj2" fmla="val 4847093"/>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rot="16670368">
            <a:off x="10395462" y="1642060"/>
            <a:ext cx="679431" cy="2968928"/>
          </a:xfrm>
          <a:prstGeom prst="arc">
            <a:avLst>
              <a:gd name="adj1" fmla="val 16316307"/>
              <a:gd name="adj2" fmla="val 5253422"/>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1235075" y="4722028"/>
            <a:ext cx="3123565" cy="1172629"/>
          </a:xfrm>
          <a:prstGeom prst="rect">
            <a:avLst/>
          </a:prstGeom>
          <a:noFill/>
        </p:spPr>
        <p:txBody>
          <a:bodyPr wrap="square" rtlCol="0">
            <a:spAutoFit/>
          </a:bodyPr>
          <a:lstStyle/>
          <a:p>
            <a:pPr algn="ctr">
              <a:lnSpc>
                <a:spcPct val="130000"/>
              </a:lnSpc>
            </a:pPr>
            <a:r>
              <a:rPr lang="zh-CN" altLang="en-US" dirty="0">
                <a:solidFill>
                  <a:schemeClr val="bg1"/>
                </a:solidFill>
                <a:latin typeface="方正正纤黑简体" panose="02000000000000000000" pitchFamily="2" charset="-122"/>
                <a:ea typeface="方正正纤黑简体" panose="02000000000000000000" pitchFamily="2" charset="-122"/>
              </a:rPr>
              <a:t>接受角色转变</a:t>
            </a:r>
            <a:endParaRPr lang="en-US" altLang="zh-CN"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dirty="0">
                <a:solidFill>
                  <a:schemeClr val="bg1"/>
                </a:solidFill>
                <a:latin typeface="方正正纤黑简体" panose="02000000000000000000" pitchFamily="2" charset="-122"/>
                <a:ea typeface="方正正纤黑简体" panose="02000000000000000000" pitchFamily="2" charset="-122"/>
              </a:rPr>
              <a:t>努力适应社会</a:t>
            </a:r>
            <a:endParaRPr lang="en-US" altLang="zh-CN"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dirty="0">
                <a:solidFill>
                  <a:schemeClr val="bg1"/>
                </a:solidFill>
                <a:latin typeface="方正正纤黑简体" panose="02000000000000000000" pitchFamily="2" charset="-122"/>
                <a:ea typeface="方正正纤黑简体" panose="02000000000000000000" pitchFamily="2" charset="-122"/>
              </a:rPr>
              <a:t>在实习中获得足够锻炼</a:t>
            </a:r>
          </a:p>
        </p:txBody>
      </p:sp>
      <p:sp>
        <p:nvSpPr>
          <p:cNvPr id="16" name="文本框 15"/>
          <p:cNvSpPr txBox="1"/>
          <p:nvPr/>
        </p:nvSpPr>
        <p:spPr>
          <a:xfrm>
            <a:off x="7786888" y="3883262"/>
            <a:ext cx="3123565" cy="1292662"/>
          </a:xfrm>
          <a:prstGeom prst="rect">
            <a:avLst/>
          </a:prstGeom>
          <a:noFill/>
        </p:spPr>
        <p:txBody>
          <a:bodyPr wrap="square" rtlCol="0">
            <a:spAutoFit/>
          </a:bodyPr>
          <a:lstStyle/>
          <a:p>
            <a:pPr algn="ctr">
              <a:lnSpc>
                <a:spcPct val="130000"/>
              </a:lnSpc>
            </a:pPr>
            <a:r>
              <a:rPr lang="zh-CN" altLang="en-US" sz="2000" dirty="0">
                <a:solidFill>
                  <a:schemeClr val="bg1"/>
                </a:solidFill>
                <a:latin typeface="方正正纤黑简体" panose="02000000000000000000" pitchFamily="2" charset="-122"/>
                <a:ea typeface="方正正纤黑简体" panose="02000000000000000000" pitchFamily="2" charset="-122"/>
              </a:rPr>
              <a:t>在工作岗位上</a:t>
            </a:r>
            <a:endParaRPr lang="en-US" altLang="zh-CN" sz="2000"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dirty="0">
                <a:solidFill>
                  <a:schemeClr val="bg1"/>
                </a:solidFill>
                <a:latin typeface="方正正纤黑简体" panose="02000000000000000000" pitchFamily="2" charset="-122"/>
                <a:ea typeface="方正正纤黑简体" panose="02000000000000000000" pitchFamily="2" charset="-122"/>
              </a:rPr>
              <a:t>将方法和经验结合</a:t>
            </a:r>
            <a:endParaRPr lang="en-US" altLang="zh-CN" sz="2000"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dirty="0">
                <a:solidFill>
                  <a:schemeClr val="bg1"/>
                </a:solidFill>
                <a:latin typeface="方正正纤黑简体" panose="02000000000000000000" pitchFamily="2" charset="-122"/>
                <a:ea typeface="方正正纤黑简体" panose="02000000000000000000" pitchFamily="2" charset="-122"/>
              </a:rPr>
              <a:t>不断完善自我</a:t>
            </a:r>
            <a:endParaRPr lang="en-US" altLang="zh-CN" sz="2000" dirty="0">
              <a:solidFill>
                <a:schemeClr val="bg1"/>
              </a:solidFill>
              <a:latin typeface="方正正纤黑简体" panose="02000000000000000000" pitchFamily="2" charset="-122"/>
              <a:ea typeface="方正正纤黑简体" panose="02000000000000000000" pitchFamily="2" charset="-122"/>
            </a:endParaRPr>
          </a:p>
        </p:txBody>
      </p:sp>
      <p:sp>
        <p:nvSpPr>
          <p:cNvPr id="17" name="文本框 16"/>
          <p:cNvSpPr txBox="1"/>
          <p:nvPr/>
        </p:nvSpPr>
        <p:spPr>
          <a:xfrm>
            <a:off x="4564726" y="2527065"/>
            <a:ext cx="3123565" cy="2092881"/>
          </a:xfrm>
          <a:prstGeom prst="rect">
            <a:avLst/>
          </a:prstGeom>
          <a:noFill/>
        </p:spPr>
        <p:txBody>
          <a:bodyPr wrap="square" rtlCol="0">
            <a:spAutoFit/>
          </a:bodyPr>
          <a:lstStyle/>
          <a:p>
            <a:pPr algn="ctr">
              <a:lnSpc>
                <a:spcPct val="130000"/>
              </a:lnSpc>
            </a:pPr>
            <a:r>
              <a:rPr lang="zh-CN" altLang="en-US" sz="2000" dirty="0">
                <a:solidFill>
                  <a:schemeClr val="bg1"/>
                </a:solidFill>
                <a:latin typeface="方正正纤黑简体" panose="02000000000000000000" pitchFamily="2" charset="-122"/>
                <a:ea typeface="方正正纤黑简体" panose="02000000000000000000" pitchFamily="2" charset="-122"/>
              </a:rPr>
              <a:t>获得足够经验</a:t>
            </a:r>
            <a:endParaRPr lang="en-US" altLang="zh-CN" sz="2000"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dirty="0">
                <a:solidFill>
                  <a:schemeClr val="bg1"/>
                </a:solidFill>
                <a:latin typeface="方正正纤黑简体" panose="02000000000000000000" pitchFamily="2" charset="-122"/>
                <a:ea typeface="方正正纤黑简体" panose="02000000000000000000" pitchFamily="2" charset="-122"/>
              </a:rPr>
              <a:t>根据个人性格和能力特性</a:t>
            </a:r>
            <a:endParaRPr lang="en-US" altLang="zh-CN" sz="2000"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dirty="0">
                <a:solidFill>
                  <a:schemeClr val="bg1"/>
                </a:solidFill>
                <a:latin typeface="方正正纤黑简体" panose="02000000000000000000" pitchFamily="2" charset="-122"/>
                <a:ea typeface="方正正纤黑简体" panose="02000000000000000000" pitchFamily="2" charset="-122"/>
              </a:rPr>
              <a:t>选择合适职业</a:t>
            </a:r>
            <a:endParaRPr lang="en-US" altLang="zh-CN" sz="2000"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dirty="0">
                <a:solidFill>
                  <a:schemeClr val="bg1"/>
                </a:solidFill>
                <a:latin typeface="方正正纤黑简体" panose="02000000000000000000" pitchFamily="2" charset="-122"/>
                <a:ea typeface="方正正纤黑简体" panose="02000000000000000000" pitchFamily="2" charset="-122"/>
              </a:rPr>
              <a:t>并持之以恒地干下去</a:t>
            </a:r>
            <a:endParaRPr lang="en-US" altLang="zh-CN" sz="2000" dirty="0">
              <a:solidFill>
                <a:schemeClr val="bg1"/>
              </a:solidFill>
              <a:latin typeface="方正正纤黑简体" panose="02000000000000000000" pitchFamily="2" charset="-122"/>
              <a:ea typeface="方正正纤黑简体" panose="02000000000000000000" pitchFamily="2" charset="-122"/>
            </a:endParaRPr>
          </a:p>
          <a:p>
            <a:pPr algn="ctr">
              <a:lnSpc>
                <a:spcPct val="130000"/>
              </a:lnSpc>
            </a:pPr>
            <a:r>
              <a:rPr lang="zh-CN" altLang="en-US" sz="2000" dirty="0">
                <a:solidFill>
                  <a:schemeClr val="bg1"/>
                </a:solidFill>
                <a:latin typeface="方正正纤黑简体" panose="02000000000000000000" pitchFamily="2" charset="-122"/>
                <a:ea typeface="方正正纤黑简体" panose="02000000000000000000" pitchFamily="2" charset="-122"/>
              </a:rPr>
              <a:t>　 </a:t>
            </a:r>
            <a:endParaRPr lang="zh-CN" altLang="en-US" sz="1600" dirty="0">
              <a:solidFill>
                <a:schemeClr val="bg1"/>
              </a:solidFill>
              <a:latin typeface="方正正纤黑简体" panose="02000000000000000000" pitchFamily="2" charset="-122"/>
              <a:ea typeface="方正正纤黑简体" panose="02000000000000000000" pitchFamily="2" charset="-122"/>
            </a:endParaRPr>
          </a:p>
        </p:txBody>
      </p:sp>
      <p:grpSp>
        <p:nvGrpSpPr>
          <p:cNvPr id="2" name="组合 3"/>
          <p:cNvGrpSpPr/>
          <p:nvPr/>
        </p:nvGrpSpPr>
        <p:grpSpPr>
          <a:xfrm>
            <a:off x="8168083" y="1963113"/>
            <a:ext cx="3983051" cy="1934323"/>
            <a:chOff x="8168083" y="1963113"/>
            <a:chExt cx="3983051" cy="1934323"/>
          </a:xfrm>
        </p:grpSpPr>
        <p:sp>
          <p:nvSpPr>
            <p:cNvPr id="7" name="等腰三角形 6"/>
            <p:cNvSpPr/>
            <p:nvPr/>
          </p:nvSpPr>
          <p:spPr>
            <a:xfrm flipV="1">
              <a:off x="8440094" y="2137196"/>
              <a:ext cx="1699795" cy="1465340"/>
            </a:xfrm>
            <a:prstGeom prst="triangle">
              <a:avLst/>
            </a:prstGeom>
            <a:solidFill>
              <a:schemeClr val="bg1"/>
            </a:solidFill>
            <a:ln>
              <a:noFill/>
            </a:ln>
            <a:effectLst>
              <a:outerShdw blurRad="2540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618349" y="2154755"/>
              <a:ext cx="3532785" cy="584775"/>
            </a:xfrm>
            <a:prstGeom prst="rect">
              <a:avLst/>
            </a:prstGeom>
            <a:noFill/>
          </p:spPr>
          <p:txBody>
            <a:bodyPr wrap="square" rtlCol="0">
              <a:spAutoFit/>
            </a:bodyPr>
            <a:lstStyle/>
            <a:p>
              <a:r>
                <a:rPr lang="en-US" altLang="zh-CN" sz="3200" b="1" dirty="0">
                  <a:solidFill>
                    <a:srgbClr val="368ADF"/>
                  </a:solidFill>
                  <a:latin typeface="方正正纤黑简体" panose="02000000000000000000" pitchFamily="2" charset="-122"/>
                  <a:ea typeface="方正正纤黑简体" panose="02000000000000000000" pitchFamily="2" charset="-122"/>
                </a:rPr>
                <a:t>step3</a:t>
              </a:r>
              <a:endParaRPr lang="zh-CN" altLang="en-US" b="1" dirty="0">
                <a:solidFill>
                  <a:srgbClr val="368ADF"/>
                </a:solidFill>
                <a:latin typeface="方正正纤黑简体" panose="02000000000000000000" pitchFamily="2" charset="-122"/>
                <a:ea typeface="方正正纤黑简体" panose="02000000000000000000" pitchFamily="2" charset="-122"/>
              </a:endParaRPr>
            </a:p>
          </p:txBody>
        </p:sp>
        <p:sp>
          <p:nvSpPr>
            <p:cNvPr id="18" name="等腰三角形 17"/>
            <p:cNvSpPr/>
            <p:nvPr/>
          </p:nvSpPr>
          <p:spPr>
            <a:xfrm flipV="1">
              <a:off x="8168083" y="1963113"/>
              <a:ext cx="2243816" cy="1934323"/>
            </a:xfrm>
            <a:prstGeom prst="triangle">
              <a:avLst/>
            </a:prstGeom>
            <a:noFill/>
            <a:ln>
              <a:solidFill>
                <a:schemeClr val="bg1"/>
              </a:solidFill>
              <a:prstDash val="lgDashDotDot"/>
            </a:ln>
            <a:effectLst>
              <a:outerShdw blurRad="2540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4974092" y="3869783"/>
            <a:ext cx="4008448" cy="1934323"/>
            <a:chOff x="4974092" y="3869783"/>
            <a:chExt cx="4008448" cy="1934323"/>
          </a:xfrm>
        </p:grpSpPr>
        <p:sp>
          <p:nvSpPr>
            <p:cNvPr id="5" name="等腰三角形 4"/>
            <p:cNvSpPr/>
            <p:nvPr/>
          </p:nvSpPr>
          <p:spPr>
            <a:xfrm>
              <a:off x="5229968" y="4160494"/>
              <a:ext cx="1732064" cy="1493159"/>
            </a:xfrm>
            <a:prstGeom prst="triangle">
              <a:avLst/>
            </a:prstGeom>
            <a:solidFill>
              <a:schemeClr val="bg1"/>
            </a:solidFill>
            <a:ln>
              <a:noFill/>
            </a:ln>
            <a:effectLst>
              <a:outerShdw blurRad="2540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453276" y="5089449"/>
              <a:ext cx="3529264" cy="584775"/>
            </a:xfrm>
            <a:prstGeom prst="rect">
              <a:avLst/>
            </a:prstGeom>
            <a:noFill/>
          </p:spPr>
          <p:txBody>
            <a:bodyPr wrap="square" rtlCol="0">
              <a:spAutoFit/>
            </a:bodyPr>
            <a:lstStyle/>
            <a:p>
              <a:r>
                <a:rPr lang="en-US" altLang="zh-CN" sz="3200" b="1" dirty="0">
                  <a:solidFill>
                    <a:srgbClr val="368ADF"/>
                  </a:solidFill>
                  <a:latin typeface="方正正纤黑简体" panose="02000000000000000000" pitchFamily="2" charset="-122"/>
                  <a:ea typeface="方正正纤黑简体" panose="02000000000000000000" pitchFamily="2" charset="-122"/>
                </a:rPr>
                <a:t>step2</a:t>
              </a:r>
              <a:endParaRPr lang="zh-CN" altLang="en-US" b="1" dirty="0">
                <a:solidFill>
                  <a:srgbClr val="368ADF"/>
                </a:solidFill>
                <a:latin typeface="方正正纤黑简体" panose="02000000000000000000" pitchFamily="2" charset="-122"/>
                <a:ea typeface="方正正纤黑简体" panose="02000000000000000000" pitchFamily="2" charset="-122"/>
              </a:endParaRPr>
            </a:p>
          </p:txBody>
        </p:sp>
        <p:sp>
          <p:nvSpPr>
            <p:cNvPr id="19" name="等腰三角形 18"/>
            <p:cNvSpPr/>
            <p:nvPr/>
          </p:nvSpPr>
          <p:spPr>
            <a:xfrm>
              <a:off x="4974092" y="3869783"/>
              <a:ext cx="2243816" cy="1934323"/>
            </a:xfrm>
            <a:prstGeom prst="triangle">
              <a:avLst/>
            </a:prstGeom>
            <a:noFill/>
            <a:ln>
              <a:solidFill>
                <a:schemeClr val="bg1"/>
              </a:solidFill>
              <a:prstDash val="lgDashDotDot"/>
            </a:ln>
            <a:effectLst>
              <a:outerShdw blurRad="2540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1"/>
          <p:cNvGrpSpPr/>
          <p:nvPr/>
        </p:nvGrpSpPr>
        <p:grpSpPr>
          <a:xfrm>
            <a:off x="1657567" y="2907050"/>
            <a:ext cx="2366349" cy="1934323"/>
            <a:chOff x="1649275" y="2824529"/>
            <a:chExt cx="2366349" cy="1934323"/>
          </a:xfrm>
        </p:grpSpPr>
        <p:sp>
          <p:nvSpPr>
            <p:cNvPr id="6" name="等腰三角形 5"/>
            <p:cNvSpPr/>
            <p:nvPr/>
          </p:nvSpPr>
          <p:spPr>
            <a:xfrm flipV="1">
              <a:off x="1894924" y="2953785"/>
              <a:ext cx="1767159" cy="1523412"/>
            </a:xfrm>
            <a:prstGeom prst="triangle">
              <a:avLst/>
            </a:prstGeom>
            <a:solidFill>
              <a:schemeClr val="bg1"/>
            </a:solidFill>
            <a:ln>
              <a:noFill/>
            </a:ln>
            <a:effectLst>
              <a:outerShdw blurRad="2540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62923" y="2931089"/>
              <a:ext cx="1852701" cy="584775"/>
            </a:xfrm>
            <a:prstGeom prst="rect">
              <a:avLst/>
            </a:prstGeom>
            <a:noFill/>
          </p:spPr>
          <p:txBody>
            <a:bodyPr wrap="square" rtlCol="0">
              <a:spAutoFit/>
            </a:bodyPr>
            <a:lstStyle/>
            <a:p>
              <a:r>
                <a:rPr lang="en-US" altLang="zh-CN" sz="3200" b="1" dirty="0">
                  <a:solidFill>
                    <a:srgbClr val="368ADF"/>
                  </a:solidFill>
                  <a:latin typeface="方正正纤黑简体" panose="02000000000000000000" pitchFamily="2" charset="-122"/>
                  <a:ea typeface="方正正纤黑简体" panose="02000000000000000000" pitchFamily="2" charset="-122"/>
                </a:rPr>
                <a:t>step1</a:t>
              </a:r>
              <a:endParaRPr lang="zh-CN" altLang="en-US" b="1" dirty="0">
                <a:solidFill>
                  <a:srgbClr val="368ADF"/>
                </a:solidFill>
                <a:latin typeface="方正正纤黑简体" panose="02000000000000000000" pitchFamily="2" charset="-122"/>
                <a:ea typeface="方正正纤黑简体" panose="02000000000000000000" pitchFamily="2" charset="-122"/>
              </a:endParaRPr>
            </a:p>
          </p:txBody>
        </p:sp>
        <p:sp>
          <p:nvSpPr>
            <p:cNvPr id="20" name="等腰三角形 19"/>
            <p:cNvSpPr/>
            <p:nvPr/>
          </p:nvSpPr>
          <p:spPr>
            <a:xfrm flipV="1">
              <a:off x="1649275" y="2824529"/>
              <a:ext cx="2243816" cy="1934323"/>
            </a:xfrm>
            <a:prstGeom prst="triangle">
              <a:avLst/>
            </a:prstGeom>
            <a:noFill/>
            <a:ln>
              <a:solidFill>
                <a:schemeClr val="bg1"/>
              </a:solidFill>
              <a:prstDash val="lgDashDotDot"/>
            </a:ln>
            <a:effectLst>
              <a:outerShdw blurRad="2540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990839" y="780534"/>
            <a:ext cx="7499169" cy="1015663"/>
          </a:xfrm>
          <a:prstGeom prst="rect">
            <a:avLst/>
          </a:prstGeom>
        </p:spPr>
        <p:txBody>
          <a:bodyPr wrap="none">
            <a:spAutoFit/>
          </a:bodyPr>
          <a:lstStyle/>
          <a:p>
            <a:pPr algn="ctr"/>
            <a:r>
              <a:rPr lang="en-US" altLang="zh-CN" sz="6000" dirty="0">
                <a:ln w="0"/>
                <a:solidFill>
                  <a:schemeClr val="bg1">
                    <a:lumMod val="95000"/>
                  </a:schemeClr>
                </a:solidFill>
                <a:effectLst>
                  <a:reflection blurRad="6350" stA="53000" endA="300" endPos="35500" dir="5400000" sy="-90000" algn="bl" rotWithShape="0"/>
                </a:effectLst>
              </a:rPr>
              <a:t>3</a:t>
            </a:r>
            <a:r>
              <a:rPr lang="zh-CN" altLang="en-US" sz="6000" dirty="0">
                <a:ln w="0"/>
                <a:solidFill>
                  <a:schemeClr val="bg1">
                    <a:lumMod val="95000"/>
                  </a:schemeClr>
                </a:solidFill>
                <a:effectLst>
                  <a:reflection blurRad="6350" stA="53000" endA="300" endPos="35500" dir="5400000" sy="-90000" algn="bl" rotWithShape="0"/>
                </a:effectLst>
              </a:rPr>
              <a:t>、个人职业成长规划</a:t>
            </a:r>
          </a:p>
        </p:txBody>
      </p:sp>
    </p:spTree>
    <p:extLst>
      <p:ext uri="{BB962C8B-B14F-4D97-AF65-F5344CB8AC3E}">
        <p14:creationId xmlns:p14="http://schemas.microsoft.com/office/powerpoint/2010/main" xmlns="" val="3311271410"/>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90"/>
                                          </p:val>
                                        </p:tav>
                                        <p:tav tm="100000">
                                          <p:val>
                                            <p:fltVal val="0"/>
                                          </p:val>
                                        </p:tav>
                                      </p:tavLst>
                                    </p:anim>
                                    <p:animEffect transition="in" filter="fade">
                                      <p:cBhvr>
                                        <p:cTn id="14" dur="500"/>
                                        <p:tgtEl>
                                          <p:spTgt spid="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3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 calcmode="lin" valueType="num">
                                      <p:cBhvr>
                                        <p:cTn id="24" dur="500" fill="hold"/>
                                        <p:tgtEl>
                                          <p:spTgt spid="3"/>
                                        </p:tgtEl>
                                        <p:attrNameLst>
                                          <p:attrName>style.rotation</p:attrName>
                                        </p:attrNameLst>
                                      </p:cBhvr>
                                      <p:tavLst>
                                        <p:tav tm="0">
                                          <p:val>
                                            <p:fltVal val="90"/>
                                          </p:val>
                                        </p:tav>
                                        <p:tav tm="100000">
                                          <p:val>
                                            <p:fltVal val="0"/>
                                          </p:val>
                                        </p:tav>
                                      </p:tavLst>
                                    </p:anim>
                                    <p:animEffect transition="in" filter="fade">
                                      <p:cBhvr>
                                        <p:cTn id="25" dur="500"/>
                                        <p:tgtEl>
                                          <p:spTgt spid="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2500"/>
                            </p:stCondLst>
                            <p:childTnLst>
                              <p:par>
                                <p:cTn id="31" presetID="3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 calcmode="lin" valueType="num">
                                      <p:cBhvr>
                                        <p:cTn id="35" dur="500" fill="hold"/>
                                        <p:tgtEl>
                                          <p:spTgt spid="2"/>
                                        </p:tgtEl>
                                        <p:attrNameLst>
                                          <p:attrName>style.rotation</p:attrName>
                                        </p:attrNameLst>
                                      </p:cBhvr>
                                      <p:tavLst>
                                        <p:tav tm="0">
                                          <p:val>
                                            <p:fltVal val="90"/>
                                          </p:val>
                                        </p:tav>
                                        <p:tav tm="100000">
                                          <p:val>
                                            <p:fltVal val="0"/>
                                          </p:val>
                                        </p:tav>
                                      </p:tavLst>
                                    </p:anim>
                                    <p:animEffect transition="in" filter="fade">
                                      <p:cBhvr>
                                        <p:cTn id="36" dur="500"/>
                                        <p:tgtEl>
                                          <p:spTgt spid="2"/>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par>
                          <p:cTn id="41" fill="hold">
                            <p:stCondLst>
                              <p:cond delay="3500"/>
                            </p:stCondLst>
                            <p:childTnLst>
                              <p:par>
                                <p:cTn id="42" presetID="41" presetClass="entr" presetSubtype="0" fill="hold" grpId="0" nodeType="afterEffect">
                                  <p:stCondLst>
                                    <p:cond delay="0"/>
                                  </p:stCondLst>
                                  <p:iterate type="lt">
                                    <p:tmPct val="5000"/>
                                  </p:iterate>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5"/>
                                        </p:tgtEl>
                                        <p:attrNameLst>
                                          <p:attrName>ppt_y</p:attrName>
                                        </p:attrNameLst>
                                      </p:cBhvr>
                                      <p:tavLst>
                                        <p:tav tm="0">
                                          <p:val>
                                            <p:strVal val="#ppt_y"/>
                                          </p:val>
                                        </p:tav>
                                        <p:tav tm="100000">
                                          <p:val>
                                            <p:strVal val="#ppt_y"/>
                                          </p:val>
                                        </p:tav>
                                      </p:tavLst>
                                    </p:anim>
                                    <p:anim calcmode="lin" valueType="num">
                                      <p:cBhvr>
                                        <p:cTn id="4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5"/>
                                        </p:tgtEl>
                                      </p:cBhvr>
                                    </p:animEffect>
                                  </p:childTnLst>
                                </p:cTn>
                              </p:par>
                              <p:par>
                                <p:cTn id="49" presetID="41" presetClass="entr" presetSubtype="0" fill="hold" grpId="0" nodeType="withEffect">
                                  <p:stCondLst>
                                    <p:cond delay="0"/>
                                  </p:stCondLst>
                                  <p:iterate type="lt">
                                    <p:tmPct val="5000"/>
                                  </p:iterate>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17"/>
                                        </p:tgtEl>
                                        <p:attrNameLst>
                                          <p:attrName>ppt_y</p:attrName>
                                        </p:attrNameLst>
                                      </p:cBhvr>
                                      <p:tavLst>
                                        <p:tav tm="0">
                                          <p:val>
                                            <p:strVal val="#ppt_y"/>
                                          </p:val>
                                        </p:tav>
                                        <p:tav tm="100000">
                                          <p:val>
                                            <p:strVal val="#ppt_y"/>
                                          </p:val>
                                        </p:tav>
                                      </p:tavLst>
                                    </p:anim>
                                    <p:anim calcmode="lin" valueType="num">
                                      <p:cBhvr>
                                        <p:cTn id="53"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17"/>
                                        </p:tgtEl>
                                      </p:cBhvr>
                                    </p:animEffect>
                                  </p:childTnLst>
                                </p:cTn>
                              </p:par>
                              <p:par>
                                <p:cTn id="56" presetID="41" presetClass="entr" presetSubtype="0" fill="hold" grpId="0" nodeType="withEffect">
                                  <p:stCondLst>
                                    <p:cond delay="0"/>
                                  </p:stCondLst>
                                  <p:iterate type="lt">
                                    <p:tmPct val="5000"/>
                                  </p:iterate>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16"/>
                                        </p:tgtEl>
                                        <p:attrNameLst>
                                          <p:attrName>ppt_y</p:attrName>
                                        </p:attrNameLst>
                                      </p:cBhvr>
                                      <p:tavLst>
                                        <p:tav tm="0">
                                          <p:val>
                                            <p:strVal val="#ppt_y"/>
                                          </p:val>
                                        </p:tav>
                                        <p:tav tm="100000">
                                          <p:val>
                                            <p:strVal val="#ppt_y"/>
                                          </p:val>
                                        </p:tav>
                                      </p:tavLst>
                                    </p:anim>
                                    <p:anim calcmode="lin" valueType="num">
                                      <p:cBhvr>
                                        <p:cTn id="6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7940" y="2921168"/>
            <a:ext cx="7056120" cy="1015663"/>
          </a:xfrm>
          <a:prstGeom prst="rect">
            <a:avLst/>
          </a:prstGeom>
          <a:noFill/>
          <a:effectLst>
            <a:outerShdw blurRad="254000" dist="127000" dir="2700000" algn="tl" rotWithShape="0">
              <a:prstClr val="black">
                <a:alpha val="40000"/>
              </a:prstClr>
            </a:outerShdw>
          </a:effectLst>
        </p:spPr>
        <p:txBody>
          <a:bodyPr wrap="square" rtlCol="0">
            <a:spAutoFit/>
          </a:bodyPr>
          <a:lstStyle/>
          <a:p>
            <a:pPr algn="ctr"/>
            <a:r>
              <a:rPr lang="zh-CN" altLang="en-US" sz="6000" dirty="0">
                <a:gradFill>
                  <a:gsLst>
                    <a:gs pos="0">
                      <a:schemeClr val="bg1"/>
                    </a:gs>
                    <a:gs pos="100000">
                      <a:schemeClr val="bg1">
                        <a:alpha val="40000"/>
                      </a:schemeClr>
                    </a:gs>
                  </a:gsLst>
                  <a:lin ang="5400000" scaled="1"/>
                </a:gradFill>
                <a:latin typeface="方正正纤黑简体" panose="02000000000000000000" pitchFamily="2" charset="-122"/>
                <a:ea typeface="方正正纤黑简体" panose="02000000000000000000" pitchFamily="2" charset="-122"/>
              </a:rPr>
              <a:t>感谢聆听</a:t>
            </a:r>
          </a:p>
        </p:txBody>
      </p:sp>
      <p:grpSp>
        <p:nvGrpSpPr>
          <p:cNvPr id="3" name="组合 2"/>
          <p:cNvGrpSpPr/>
          <p:nvPr/>
        </p:nvGrpSpPr>
        <p:grpSpPr>
          <a:xfrm>
            <a:off x="0" y="3388430"/>
            <a:ext cx="1366449" cy="81138"/>
            <a:chOff x="0" y="3388430"/>
            <a:chExt cx="1366449" cy="81138"/>
          </a:xfrm>
        </p:grpSpPr>
        <p:cxnSp>
          <p:nvCxnSpPr>
            <p:cNvPr id="26" name="直接连接符 25"/>
            <p:cNvCxnSpPr/>
            <p:nvPr/>
          </p:nvCxnSpPr>
          <p:spPr>
            <a:xfrm>
              <a:off x="0" y="3429000"/>
              <a:ext cx="13563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285311" y="3388430"/>
              <a:ext cx="81138" cy="811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764591" y="3388430"/>
            <a:ext cx="1427409" cy="81138"/>
            <a:chOff x="10764591" y="3388430"/>
            <a:chExt cx="1427409" cy="81138"/>
          </a:xfrm>
        </p:grpSpPr>
        <p:cxnSp>
          <p:nvCxnSpPr>
            <p:cNvPr id="27" name="直接连接符 26"/>
            <p:cNvCxnSpPr/>
            <p:nvPr/>
          </p:nvCxnSpPr>
          <p:spPr>
            <a:xfrm>
              <a:off x="10835640" y="3429000"/>
              <a:ext cx="13563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0764591" y="3388430"/>
              <a:ext cx="81138" cy="811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17"/>
          <p:cNvSpPr>
            <a:spLocks noChangeArrowheads="1"/>
          </p:cNvSpPr>
          <p:nvPr/>
        </p:nvSpPr>
        <p:spPr bwMode="auto">
          <a:xfrm>
            <a:off x="3323944" y="3883515"/>
            <a:ext cx="5544112" cy="338554"/>
          </a:xfrm>
          <a:prstGeom prst="rect">
            <a:avLst/>
          </a:prstGeom>
          <a:noFill/>
          <a:ln>
            <a:noFill/>
          </a:ln>
          <a:effectLst>
            <a:outerShdw blurRad="254000" dist="1270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a:r>
              <a:rPr lang="en-US" altLang="zh-CN" sz="1600" dirty="0" smtClean="0">
                <a:gradFill>
                  <a:gsLst>
                    <a:gs pos="0">
                      <a:schemeClr val="bg1"/>
                    </a:gs>
                    <a:gs pos="100000">
                      <a:schemeClr val="bg1">
                        <a:alpha val="40000"/>
                      </a:schemeClr>
                    </a:gs>
                  </a:gsLst>
                  <a:lin ang="5400000" scaled="1"/>
                </a:gradFill>
                <a:latin typeface="微软雅黑" panose="020B0503020204020204" pitchFamily="34" charset="-122"/>
                <a:ea typeface="微软雅黑" panose="020B0503020204020204" pitchFamily="34" charset="-122"/>
              </a:rPr>
              <a:t>Thank you for your listening</a:t>
            </a:r>
            <a:endParaRPr lang="zh-CN" altLang="en-US" sz="1600" dirty="0">
              <a:gradFill>
                <a:gsLst>
                  <a:gs pos="0">
                    <a:schemeClr val="bg1"/>
                  </a:gs>
                  <a:gs pos="100000">
                    <a:schemeClr val="bg1">
                      <a:alpha val="40000"/>
                    </a:schemeClr>
                  </a:gs>
                </a:gsLst>
                <a:lin ang="5400000" scaled="1"/>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577189895"/>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par>
                                <p:cTn id="9" presetID="1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anim calcmode="lin" valueType="num">
                                      <p:cBhvr>
                                        <p:cTn id="21" dur="1000" fill="hold"/>
                                        <p:tgtEl>
                                          <p:spTgt spid="31"/>
                                        </p:tgtEl>
                                        <p:attrNameLst>
                                          <p:attrName>ppt_x</p:attrName>
                                        </p:attrNameLst>
                                      </p:cBhvr>
                                      <p:tavLst>
                                        <p:tav tm="0">
                                          <p:val>
                                            <p:strVal val="#ppt_x"/>
                                          </p:val>
                                        </p:tav>
                                        <p:tav tm="100000">
                                          <p:val>
                                            <p:strVal val="#ppt_x"/>
                                          </p:val>
                                        </p:tav>
                                      </p:tavLst>
                                    </p:anim>
                                    <p:anim calcmode="lin" valueType="num">
                                      <p:cBhvr>
                                        <p:cTn id="2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19420" y="2921168"/>
            <a:ext cx="7901126" cy="1097280"/>
          </a:xfrm>
          <a:prstGeom prst="rect">
            <a:avLst/>
          </a:prstGeom>
          <a:noFill/>
          <a:effectLst>
            <a:outerShdw blurRad="254000" dist="127000" dir="2700000" algn="tl" rotWithShape="0">
              <a:prstClr val="black">
                <a:alpha val="40000"/>
              </a:prstClr>
            </a:outerShdw>
          </a:effectLst>
        </p:spPr>
        <p:txBody>
          <a:bodyPr wrap="square" rtlCol="0">
            <a:spAutoFit/>
          </a:bodyPr>
          <a:lstStyle/>
          <a:p>
            <a:pPr algn="ctr"/>
            <a:r>
              <a:rPr lang="zh-CN" altLang="en-US" sz="6600" dirty="0">
                <a:gradFill>
                  <a:gsLst>
                    <a:gs pos="0">
                      <a:schemeClr val="bg1"/>
                    </a:gs>
                    <a:gs pos="100000">
                      <a:schemeClr val="bg1">
                        <a:alpha val="40000"/>
                      </a:schemeClr>
                    </a:gs>
                  </a:gsLst>
                  <a:lin ang="5400000" scaled="1"/>
                </a:gradFill>
                <a:latin typeface="方正正纤黑简体" panose="02000000000000000000" pitchFamily="2" charset="-122"/>
                <a:ea typeface="方正正纤黑简体" panose="02000000000000000000" pitchFamily="2" charset="-122"/>
              </a:rPr>
              <a:t>互联网行业概述</a:t>
            </a:r>
          </a:p>
        </p:txBody>
      </p:sp>
      <p:sp>
        <p:nvSpPr>
          <p:cNvPr id="4" name="矩形 17"/>
          <p:cNvSpPr>
            <a:spLocks noChangeArrowheads="1"/>
          </p:cNvSpPr>
          <p:nvPr/>
        </p:nvSpPr>
        <p:spPr bwMode="auto">
          <a:xfrm>
            <a:off x="3323944" y="3923192"/>
            <a:ext cx="5544112" cy="352425"/>
          </a:xfrm>
          <a:prstGeom prst="rect">
            <a:avLst/>
          </a:prstGeom>
          <a:noFill/>
          <a:ln>
            <a:noFill/>
          </a:ln>
          <a:effectLst>
            <a:outerShdw blurRad="254000" dist="1270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a:r>
              <a:rPr lang="zh-CN" altLang="en-US" sz="1600" dirty="0">
                <a:gradFill>
                  <a:gsLst>
                    <a:gs pos="0">
                      <a:schemeClr val="bg1"/>
                    </a:gs>
                    <a:gs pos="100000">
                      <a:schemeClr val="bg1">
                        <a:alpha val="40000"/>
                      </a:schemeClr>
                    </a:gs>
                  </a:gsLst>
                  <a:lin ang="5400000" scaled="1"/>
                </a:gradFill>
                <a:latin typeface="微软雅黑" panose="020B0503020204020204" pitchFamily="34" charset="-122"/>
                <a:ea typeface="微软雅黑" panose="020B0503020204020204" pitchFamily="34" charset="-122"/>
              </a:rPr>
              <a:t>An overview of the Internet industry</a:t>
            </a:r>
          </a:p>
        </p:txBody>
      </p:sp>
      <p:grpSp>
        <p:nvGrpSpPr>
          <p:cNvPr id="3" name="组合 2"/>
          <p:cNvGrpSpPr/>
          <p:nvPr/>
        </p:nvGrpSpPr>
        <p:grpSpPr>
          <a:xfrm>
            <a:off x="0" y="3388430"/>
            <a:ext cx="1366449" cy="81138"/>
            <a:chOff x="0" y="3388430"/>
            <a:chExt cx="1366449" cy="81138"/>
          </a:xfrm>
        </p:grpSpPr>
        <p:cxnSp>
          <p:nvCxnSpPr>
            <p:cNvPr id="26" name="直接连接符 25"/>
            <p:cNvCxnSpPr/>
            <p:nvPr/>
          </p:nvCxnSpPr>
          <p:spPr>
            <a:xfrm>
              <a:off x="0" y="3429000"/>
              <a:ext cx="13563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285311" y="3388430"/>
              <a:ext cx="81138" cy="811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5"/>
          <p:cNvGrpSpPr/>
          <p:nvPr/>
        </p:nvGrpSpPr>
        <p:grpSpPr>
          <a:xfrm>
            <a:off x="10764591" y="3388430"/>
            <a:ext cx="1427409" cy="81138"/>
            <a:chOff x="10764591" y="3388430"/>
            <a:chExt cx="1427409" cy="81138"/>
          </a:xfrm>
        </p:grpSpPr>
        <p:cxnSp>
          <p:nvCxnSpPr>
            <p:cNvPr id="27" name="直接连接符 26"/>
            <p:cNvCxnSpPr/>
            <p:nvPr/>
          </p:nvCxnSpPr>
          <p:spPr>
            <a:xfrm>
              <a:off x="10835640" y="3429000"/>
              <a:ext cx="13563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0764591" y="3388430"/>
              <a:ext cx="81138" cy="811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p:tgtEl>
                                          <p:spTgt spid="3"/>
                                        </p:tgtEl>
                                        <p:attrNameLst>
                                          <p:attrName>ppt_x</p:attrName>
                                        </p:attrNameLst>
                                      </p:cBhvr>
                                      <p:tavLst>
                                        <p:tav tm="0">
                                          <p:val>
                                            <p:strVal val="#ppt_x-#ppt_w*1.125000"/>
                                          </p:val>
                                        </p:tav>
                                        <p:tav tm="100000">
                                          <p:val>
                                            <p:strVal val="#ppt_x"/>
                                          </p:val>
                                        </p:tav>
                                      </p:tavLst>
                                    </p:anim>
                                    <p:animEffect transition="in" filter="wipe(right)">
                                      <p:cBhvr>
                                        <p:cTn id="8" dur="250"/>
                                        <p:tgtEl>
                                          <p:spTgt spid="3"/>
                                        </p:tgtEl>
                                      </p:cBhvr>
                                    </p:animEffect>
                                  </p:childTnLst>
                                </p:cTn>
                              </p:par>
                              <p:par>
                                <p:cTn id="9" presetID="1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50"/>
                                        <p:tgtEl>
                                          <p:spTgt spid="5"/>
                                        </p:tgtEl>
                                        <p:attrNameLst>
                                          <p:attrName>ppt_x</p:attrName>
                                        </p:attrNameLst>
                                      </p:cBhvr>
                                      <p:tavLst>
                                        <p:tav tm="0">
                                          <p:val>
                                            <p:strVal val="#ppt_x+#ppt_w*1.125000"/>
                                          </p:val>
                                        </p:tav>
                                        <p:tav tm="100000">
                                          <p:val>
                                            <p:strVal val="#ppt_x"/>
                                          </p:val>
                                        </p:tav>
                                      </p:tavLst>
                                    </p:anim>
                                    <p:animEffect transition="in" filter="wipe(left)">
                                      <p:cBhvr>
                                        <p:cTn id="12" dur="250"/>
                                        <p:tgtEl>
                                          <p:spTgt spid="5"/>
                                        </p:tgtEl>
                                      </p:cBhvr>
                                    </p:animEffect>
                                  </p:childTnLst>
                                </p:cTn>
                              </p:par>
                            </p:childTnLst>
                          </p:cTn>
                        </p:par>
                        <p:par>
                          <p:cTn id="13" fill="hold">
                            <p:stCondLst>
                              <p:cond delay="500"/>
                            </p:stCondLst>
                            <p:childTnLst>
                              <p:par>
                                <p:cTn id="14" presetID="37"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900" decel="100000" fill="hold"/>
                                        <p:tgtEl>
                                          <p:spTgt spid="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900" decel="100000" fill="hold"/>
                                        <p:tgtEl>
                                          <p:spTgt spid="4"/>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9425"/>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415540" y="2080260"/>
            <a:ext cx="4471035" cy="540385"/>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一</a:t>
            </a:r>
            <a:r>
              <a:rPr lang="en-US" altLang="zh-CN" sz="2800" dirty="0">
                <a:solidFill>
                  <a:schemeClr val="tx1">
                    <a:lumMod val="65000"/>
                    <a:lumOff val="35000"/>
                  </a:schemeClr>
                </a:solidFill>
                <a:latin typeface="微软雅黑 Light" panose="020B0502040204020203" pitchFamily="34" charset="-122"/>
                <a:ea typeface="微软雅黑 Light" panose="020B0502040204020203" pitchFamily="34" charset="-122"/>
              </a:rPr>
              <a:t>.</a:t>
            </a: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互联网行业定义与运营</a:t>
            </a:r>
          </a:p>
        </p:txBody>
      </p:sp>
      <p:sp>
        <p:nvSpPr>
          <p:cNvPr id="24" name="矩形 23"/>
          <p:cNvSpPr/>
          <p:nvPr/>
        </p:nvSpPr>
        <p:spPr>
          <a:xfrm>
            <a:off x="0" y="3632066"/>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78" y="5233988"/>
            <a:ext cx="12192000" cy="14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656878" y="440541"/>
            <a:ext cx="2878244" cy="1323439"/>
          </a:xfrm>
          <a:prstGeom prst="rect">
            <a:avLst/>
          </a:prstGeom>
          <a:noFill/>
        </p:spPr>
        <p:txBody>
          <a:bodyPr wrap="square" rtlCol="0">
            <a:spAutoFit/>
          </a:bodyPr>
          <a:lstStyle/>
          <a:p>
            <a:pPr algn="ctr"/>
            <a:r>
              <a:rPr lang="zh-CN" altLang="en-US" sz="4000" b="1" dirty="0" smtClean="0">
                <a:solidFill>
                  <a:schemeClr val="bg1"/>
                </a:solidFill>
                <a:latin typeface="方正正纤黑简体" panose="02000000000000000000" pitchFamily="2" charset="-122"/>
                <a:ea typeface="方正正纤黑简体" panose="02000000000000000000" pitchFamily="2" charset="-122"/>
              </a:rPr>
              <a:t>目录</a:t>
            </a:r>
            <a:endParaRPr lang="en-US" altLang="zh-CN" sz="4000" b="1" dirty="0" smtClean="0">
              <a:solidFill>
                <a:schemeClr val="bg1"/>
              </a:solidFill>
              <a:latin typeface="方正正纤黑简体" panose="02000000000000000000" pitchFamily="2" charset="-122"/>
              <a:ea typeface="方正正纤黑简体" panose="02000000000000000000" pitchFamily="2" charset="-122"/>
            </a:endParaRPr>
          </a:p>
          <a:p>
            <a:pPr algn="dist"/>
            <a:r>
              <a:rPr lang="en-US" altLang="zh-CN" sz="4000" b="1" dirty="0" smtClean="0">
                <a:solidFill>
                  <a:schemeClr val="bg1"/>
                </a:solidFill>
                <a:latin typeface="微软雅黑 Light" panose="020B0502040204020203" pitchFamily="34" charset="-122"/>
                <a:ea typeface="微软雅黑 Light" panose="020B0502040204020203" pitchFamily="34" charset="-122"/>
              </a:rPr>
              <a:t>CONTENT</a:t>
            </a:r>
            <a:endParaRPr lang="zh-CN" altLang="en-US" sz="4000" b="1" dirty="0">
              <a:solidFill>
                <a:schemeClr val="bg1"/>
              </a:solidFill>
              <a:latin typeface="微软雅黑 Light" panose="020B0502040204020203" pitchFamily="34" charset="-122"/>
              <a:ea typeface="微软雅黑 Light" panose="020B0502040204020203" pitchFamily="34" charset="-122"/>
            </a:endParaRPr>
          </a:p>
        </p:txBody>
      </p:sp>
      <p:pic>
        <p:nvPicPr>
          <p:cNvPr id="41" name="图片 40"/>
          <p:cNvPicPr>
            <a:picLocks noChangeAspect="1"/>
          </p:cNvPicPr>
          <p:nvPr/>
        </p:nvPicPr>
        <p:blipFill rotWithShape="1">
          <a:blip r:embed="rId2"/>
          <a:srcRect t="54669"/>
          <a:stretch>
            <a:fillRect/>
          </a:stretch>
        </p:blipFill>
        <p:spPr>
          <a:xfrm>
            <a:off x="5975611" y="3455509"/>
            <a:ext cx="6285521" cy="399219"/>
          </a:xfrm>
          <a:prstGeom prst="rect">
            <a:avLst/>
          </a:prstGeom>
        </p:spPr>
      </p:pic>
      <p:pic>
        <p:nvPicPr>
          <p:cNvPr id="28" name="图片 27"/>
          <p:cNvPicPr>
            <a:picLocks noChangeAspect="1"/>
          </p:cNvPicPr>
          <p:nvPr/>
        </p:nvPicPr>
        <p:blipFill rotWithShape="1">
          <a:blip r:embed="rId2"/>
          <a:srcRect t="54669"/>
          <a:stretch>
            <a:fillRect/>
          </a:stretch>
        </p:blipFill>
        <p:spPr>
          <a:xfrm>
            <a:off x="5980829" y="6642478"/>
            <a:ext cx="6285521" cy="399219"/>
          </a:xfrm>
          <a:prstGeom prst="rect">
            <a:avLst/>
          </a:prstGeom>
        </p:spPr>
      </p:pic>
      <p:sp>
        <p:nvSpPr>
          <p:cNvPr id="35" name="文本框 34"/>
          <p:cNvSpPr txBox="1"/>
          <p:nvPr/>
        </p:nvSpPr>
        <p:spPr>
          <a:xfrm>
            <a:off x="2574235" y="3855270"/>
            <a:ext cx="2241384" cy="540385"/>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一</a:t>
            </a:r>
            <a:r>
              <a:rPr lang="en-US" altLang="zh-CN" sz="2800" dirty="0">
                <a:solidFill>
                  <a:schemeClr val="tx1">
                    <a:lumMod val="65000"/>
                    <a:lumOff val="35000"/>
                  </a:schemeClr>
                </a:solidFill>
                <a:latin typeface="微软雅黑 Light" panose="020B0502040204020203" pitchFamily="34" charset="-122"/>
                <a:ea typeface="微软雅黑 Light" panose="020B0502040204020203" pitchFamily="34" charset="-122"/>
              </a:rPr>
              <a:t>.</a:t>
            </a: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行业特点</a:t>
            </a:r>
          </a:p>
        </p:txBody>
      </p:sp>
      <p:sp>
        <p:nvSpPr>
          <p:cNvPr id="44" name="文本框 43"/>
          <p:cNvSpPr txBox="1"/>
          <p:nvPr/>
        </p:nvSpPr>
        <p:spPr>
          <a:xfrm>
            <a:off x="1585595" y="5709920"/>
            <a:ext cx="4219575" cy="540385"/>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一</a:t>
            </a:r>
            <a:r>
              <a:rPr lang="en-US" altLang="zh-CN" sz="2800" dirty="0">
                <a:solidFill>
                  <a:schemeClr val="tx1">
                    <a:lumMod val="65000"/>
                    <a:lumOff val="35000"/>
                  </a:schemeClr>
                </a:solidFill>
                <a:latin typeface="微软雅黑 Light" panose="020B0502040204020203" pitchFamily="34" charset="-122"/>
                <a:ea typeface="微软雅黑 Light" panose="020B0502040204020203" pitchFamily="34" charset="-122"/>
              </a:rPr>
              <a:t>.</a:t>
            </a: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行业历史</a:t>
            </a:r>
          </a:p>
        </p:txBody>
      </p:sp>
      <p:pic>
        <p:nvPicPr>
          <p:cNvPr id="12" name="图片 11"/>
          <p:cNvPicPr>
            <a:picLocks noChangeAspect="1"/>
          </p:cNvPicPr>
          <p:nvPr/>
        </p:nvPicPr>
        <p:blipFill>
          <a:blip r:embed="rId3"/>
          <a:stretch>
            <a:fillRect/>
          </a:stretch>
        </p:blipFill>
        <p:spPr>
          <a:xfrm>
            <a:off x="1000714" y="2031463"/>
            <a:ext cx="1024217" cy="1493649"/>
          </a:xfrm>
          <a:prstGeom prst="rect">
            <a:avLst/>
          </a:prstGeom>
        </p:spPr>
      </p:pic>
      <p:pic>
        <p:nvPicPr>
          <p:cNvPr id="13" name="图片 12"/>
          <p:cNvPicPr>
            <a:picLocks noChangeAspect="1"/>
          </p:cNvPicPr>
          <p:nvPr/>
        </p:nvPicPr>
        <p:blipFill>
          <a:blip r:embed="rId4"/>
          <a:stretch>
            <a:fillRect/>
          </a:stretch>
        </p:blipFill>
        <p:spPr>
          <a:xfrm>
            <a:off x="991569" y="3632002"/>
            <a:ext cx="1182727" cy="1493649"/>
          </a:xfrm>
          <a:prstGeom prst="rect">
            <a:avLst/>
          </a:prstGeom>
        </p:spPr>
      </p:pic>
      <p:pic>
        <p:nvPicPr>
          <p:cNvPr id="14" name="图片 13"/>
          <p:cNvPicPr>
            <a:picLocks noChangeAspect="1"/>
          </p:cNvPicPr>
          <p:nvPr/>
        </p:nvPicPr>
        <p:blipFill>
          <a:blip r:embed="rId5"/>
          <a:stretch>
            <a:fillRect/>
          </a:stretch>
        </p:blipFill>
        <p:spPr>
          <a:xfrm>
            <a:off x="1000714" y="5233923"/>
            <a:ext cx="1164437" cy="1493649"/>
          </a:xfrm>
          <a:prstGeom prst="rect">
            <a:avLst/>
          </a:prstGeom>
        </p:spPr>
      </p:pic>
      <p:sp>
        <p:nvSpPr>
          <p:cNvPr id="3" name="文本框 2"/>
          <p:cNvSpPr txBox="1"/>
          <p:nvPr/>
        </p:nvSpPr>
        <p:spPr>
          <a:xfrm>
            <a:off x="1927860" y="2735580"/>
            <a:ext cx="4519930" cy="540385"/>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二</a:t>
            </a:r>
            <a:r>
              <a:rPr lang="en-US" altLang="zh-CN" sz="2800" dirty="0">
                <a:solidFill>
                  <a:schemeClr val="tx1">
                    <a:lumMod val="65000"/>
                    <a:lumOff val="3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行业细分与种类 </a:t>
            </a:r>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   </a:t>
            </a:r>
          </a:p>
        </p:txBody>
      </p:sp>
      <p:sp>
        <p:nvSpPr>
          <p:cNvPr id="4" name="文本框 3"/>
          <p:cNvSpPr txBox="1"/>
          <p:nvPr/>
        </p:nvSpPr>
        <p:spPr>
          <a:xfrm>
            <a:off x="665480" y="4544060"/>
            <a:ext cx="7691120" cy="540385"/>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二</a:t>
            </a:r>
            <a:r>
              <a:rPr lang="en-US" altLang="zh-CN" sz="2800" dirty="0">
                <a:solidFill>
                  <a:schemeClr val="tx1">
                    <a:lumMod val="65000"/>
                    <a:lumOff val="35000"/>
                  </a:schemeClr>
                </a:solidFill>
                <a:latin typeface="微软雅黑 Light" panose="020B0502040204020203" pitchFamily="34" charset="-122"/>
                <a:ea typeface="微软雅黑 Light" panose="020B0502040204020203" pitchFamily="34" charset="-122"/>
              </a:rPr>
              <a:t>.</a:t>
            </a:r>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行业趋势与发展前景</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par>
                                <p:cTn id="12" presetID="22" presetClass="entr" presetSubtype="1"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500"/>
                                        <p:tgtEl>
                                          <p:spTgt spid="4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anim calcmode="lin" valueType="num">
                                      <p:cBhvr>
                                        <p:cTn id="23" dur="500" fill="hold"/>
                                        <p:tgtEl>
                                          <p:spTgt spid="15"/>
                                        </p:tgtEl>
                                        <p:attrNameLst>
                                          <p:attrName>ppt_x</p:attrName>
                                        </p:attrNameLst>
                                      </p:cBhvr>
                                      <p:tavLst>
                                        <p:tav tm="0">
                                          <p:val>
                                            <p:strVal val="#ppt_x"/>
                                          </p:val>
                                        </p:tav>
                                        <p:tav tm="100000">
                                          <p:val>
                                            <p:strVal val="#ppt_x"/>
                                          </p:val>
                                        </p:tav>
                                      </p:tavLst>
                                    </p:anim>
                                    <p:anim calcmode="lin" valueType="num">
                                      <p:cBhvr>
                                        <p:cTn id="24" dur="500" fill="hold"/>
                                        <p:tgtEl>
                                          <p:spTgt spid="15"/>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anim calcmode="lin" valueType="num">
                                      <p:cBhvr>
                                        <p:cTn id="37" dur="500" fill="hold"/>
                                        <p:tgtEl>
                                          <p:spTgt spid="35"/>
                                        </p:tgtEl>
                                        <p:attrNameLst>
                                          <p:attrName>ppt_x</p:attrName>
                                        </p:attrNameLst>
                                      </p:cBhvr>
                                      <p:tavLst>
                                        <p:tav tm="0">
                                          <p:val>
                                            <p:strVal val="#ppt_x"/>
                                          </p:val>
                                        </p:tav>
                                        <p:tav tm="100000">
                                          <p:val>
                                            <p:strVal val="#ppt_x"/>
                                          </p:val>
                                        </p:tav>
                                      </p:tavLst>
                                    </p:anim>
                                    <p:anim calcmode="lin" valueType="num">
                                      <p:cBhvr>
                                        <p:cTn id="38" dur="500" fill="hold"/>
                                        <p:tgtEl>
                                          <p:spTgt spid="3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cTn>
                              </p:par>
                              <p:par>
                                <p:cTn id="43" presetID="22" presetClass="entr" presetSubtype="1"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anim calcmode="lin" valueType="num">
                                      <p:cBhvr>
                                        <p:cTn id="54" dur="500" fill="hold"/>
                                        <p:tgtEl>
                                          <p:spTgt spid="44"/>
                                        </p:tgtEl>
                                        <p:attrNameLst>
                                          <p:attrName>ppt_x</p:attrName>
                                        </p:attrNameLst>
                                      </p:cBhvr>
                                      <p:tavLst>
                                        <p:tav tm="0">
                                          <p:val>
                                            <p:strVal val="#ppt_x"/>
                                          </p:val>
                                        </p:tav>
                                        <p:tav tm="100000">
                                          <p:val>
                                            <p:strVal val="#ppt_x"/>
                                          </p:val>
                                        </p:tav>
                                      </p:tavLst>
                                    </p:anim>
                                    <p:anim calcmode="lin" valueType="num">
                                      <p:cBhvr>
                                        <p:cTn id="55" dur="500" fill="hold"/>
                                        <p:tgtEl>
                                          <p:spTgt spid="44"/>
                                        </p:tgtEl>
                                        <p:attrNameLst>
                                          <p:attrName>ppt_y</p:attrName>
                                        </p:attrNameLst>
                                      </p:cBhvr>
                                      <p:tavLst>
                                        <p:tav tm="0">
                                          <p:val>
                                            <p:strVal val="#ppt_y+.1"/>
                                          </p:val>
                                        </p:tav>
                                        <p:tav tm="100000">
                                          <p:val>
                                            <p:strVal val="#ppt_y"/>
                                          </p:val>
                                        </p:tav>
                                      </p:tavLst>
                                    </p:anim>
                                  </p:childTnLst>
                                </p:cTn>
                              </p:par>
                            </p:childTnLst>
                          </p:cTn>
                        </p:par>
                        <p:par>
                          <p:cTn id="56" fill="hold">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anim calcmode="lin" valueType="num">
                                      <p:cBhvr>
                                        <p:cTn id="60" dur="500" fill="hold"/>
                                        <p:tgtEl>
                                          <p:spTgt spid="3"/>
                                        </p:tgtEl>
                                        <p:attrNameLst>
                                          <p:attrName>ppt_x</p:attrName>
                                        </p:attrNameLst>
                                      </p:cBhvr>
                                      <p:tavLst>
                                        <p:tav tm="0">
                                          <p:val>
                                            <p:strVal val="#ppt_x"/>
                                          </p:val>
                                        </p:tav>
                                        <p:tav tm="100000">
                                          <p:val>
                                            <p:strVal val="#ppt_x"/>
                                          </p:val>
                                        </p:tav>
                                      </p:tavLst>
                                    </p:anim>
                                    <p:anim calcmode="lin" valueType="num">
                                      <p:cBhvr>
                                        <p:cTn id="61" dur="500" fill="hold"/>
                                        <p:tgtEl>
                                          <p:spTgt spid="3"/>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42" presetClass="entr" presetSubtype="0" fill="hold" grpId="0" nodeType="after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500"/>
                                        <p:tgtEl>
                                          <p:spTgt spid="4"/>
                                        </p:tgtEl>
                                      </p:cBhvr>
                                    </p:animEffect>
                                    <p:anim calcmode="lin" valueType="num">
                                      <p:cBhvr>
                                        <p:cTn id="66" dur="500" fill="hold"/>
                                        <p:tgtEl>
                                          <p:spTgt spid="4"/>
                                        </p:tgtEl>
                                        <p:attrNameLst>
                                          <p:attrName>ppt_x</p:attrName>
                                        </p:attrNameLst>
                                      </p:cBhvr>
                                      <p:tavLst>
                                        <p:tav tm="0">
                                          <p:val>
                                            <p:strVal val="#ppt_x"/>
                                          </p:val>
                                        </p:tav>
                                        <p:tav tm="100000">
                                          <p:val>
                                            <p:strVal val="#ppt_x"/>
                                          </p:val>
                                        </p:tav>
                                      </p:tavLst>
                                    </p:anim>
                                    <p:anim calcmode="lin" valueType="num">
                                      <p:cBhvr>
                                        <p:cTn id="67"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P spid="24" grpId="0" animBg="1"/>
      <p:bldP spid="31" grpId="0" animBg="1"/>
      <p:bldP spid="38" grpId="0"/>
      <p:bldP spid="35" grpId="0"/>
      <p:bldP spid="44"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flipH="1">
            <a:off x="0" y="0"/>
            <a:ext cx="6096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25882" y="2217639"/>
            <a:ext cx="5021451" cy="524510"/>
          </a:xfrm>
          <a:prstGeom prst="rect">
            <a:avLst/>
          </a:prstGeom>
          <a:noFill/>
        </p:spPr>
        <p:txBody>
          <a:bodyPr wrap="square" rtlCol="0">
            <a:spAutoFit/>
          </a:bodyPr>
          <a:lstStyle/>
          <a:p>
            <a:pPr algn="r"/>
            <a:r>
              <a:rPr lang="en-US" altLang="zh-CN" sz="2800" dirty="0" smtClean="0">
                <a:solidFill>
                  <a:schemeClr val="bg1"/>
                </a:solidFill>
                <a:latin typeface="方正正纤黑简体" panose="02000000000000000000" pitchFamily="2" charset="-122"/>
                <a:ea typeface="方正正纤黑简体" panose="02000000000000000000" pitchFamily="2" charset="-122"/>
              </a:rPr>
              <a:t> </a:t>
            </a:r>
            <a:r>
              <a:rPr lang="zh-CN" altLang="en-US" sz="2800" dirty="0" smtClean="0">
                <a:solidFill>
                  <a:schemeClr val="bg1"/>
                </a:solidFill>
                <a:latin typeface="方正正纤黑简体" panose="02000000000000000000" pitchFamily="2" charset="-122"/>
                <a:ea typeface="方正正纤黑简体" panose="02000000000000000000" pitchFamily="2" charset="-122"/>
              </a:rPr>
              <a:t>一</a:t>
            </a:r>
            <a:r>
              <a:rPr lang="en-US" altLang="zh-CN" sz="2800" dirty="0" smtClean="0">
                <a:solidFill>
                  <a:schemeClr val="bg1"/>
                </a:solidFill>
                <a:latin typeface="方正正纤黑简体" panose="02000000000000000000" pitchFamily="2" charset="-122"/>
                <a:ea typeface="方正正纤黑简体" panose="02000000000000000000" pitchFamily="2" charset="-122"/>
              </a:rPr>
              <a:t>.</a:t>
            </a:r>
            <a:r>
              <a:rPr lang="zh-CN" altLang="en-US" sz="2800" dirty="0" smtClean="0">
                <a:solidFill>
                  <a:schemeClr val="bg1"/>
                </a:solidFill>
                <a:latin typeface="方正正纤黑简体" panose="02000000000000000000" pitchFamily="2" charset="-122"/>
                <a:ea typeface="方正正纤黑简体" panose="02000000000000000000" pitchFamily="2" charset="-122"/>
              </a:rPr>
              <a:t>行业定义与运营 </a:t>
            </a:r>
          </a:p>
        </p:txBody>
      </p:sp>
      <p:sp>
        <p:nvSpPr>
          <p:cNvPr id="16" name="文本框 15"/>
          <p:cNvSpPr txBox="1"/>
          <p:nvPr/>
        </p:nvSpPr>
        <p:spPr>
          <a:xfrm>
            <a:off x="3907402" y="2879073"/>
            <a:ext cx="5972976" cy="3387090"/>
          </a:xfrm>
          <a:prstGeom prst="rect">
            <a:avLst/>
          </a:prstGeom>
          <a:noFill/>
        </p:spPr>
        <p:txBody>
          <a:bodyPr wrap="square" rtlCol="0">
            <a:spAutoFit/>
          </a:bodyPr>
          <a:lstStyle/>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  1、内容运营  </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根据产品的定位，进行内容营销。在官网、论坛、自媒体等平台进行内容更新 策划 传播，提升产品品牌 口碑。</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2、用户运营</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分析整理用户通过各渠道的咨询意见建议投诉，判断问题的优先级，与产品、技术进行沟通，推动产品更新迭代，提高用户满意度。</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3、数据分析</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网站浏览量啊 APP用户数啊 活跃度等</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4、技术支持</a:t>
            </a:r>
          </a:p>
          <a:p>
            <a:pPr algn="r"/>
            <a:r>
              <a:rPr lang="en-US" altLang="zh-CN" dirty="0" smtClean="0">
                <a:solidFill>
                  <a:schemeClr val="bg1"/>
                </a:solidFill>
                <a:latin typeface="方正正纤黑简体" panose="02000000000000000000" pitchFamily="2" charset="-122"/>
                <a:ea typeface="方正正纤黑简体" panose="02000000000000000000" pitchFamily="2" charset="-122"/>
              </a:rPr>
              <a:t>进行产品的开发与更新，完善产品中存在的漏洞以及用户体验感不佳的部分。 </a:t>
            </a:r>
            <a:r>
              <a:rPr lang="zh-CN" altLang="en-US" dirty="0" smtClean="0">
                <a:solidFill>
                  <a:schemeClr val="bg1"/>
                </a:solidFill>
                <a:latin typeface="方正正纤黑简体" panose="02000000000000000000" pitchFamily="2" charset="-122"/>
                <a:ea typeface="方正正纤黑简体" panose="02000000000000000000" pitchFamily="2" charset="-122"/>
              </a:rPr>
              <a:t>　 </a:t>
            </a:r>
            <a:endParaRPr lang="zh-CN" altLang="en-US" dirty="0">
              <a:solidFill>
                <a:schemeClr val="bg1"/>
              </a:solidFill>
              <a:latin typeface="方正正纤黑简体" panose="02000000000000000000" pitchFamily="2" charset="-122"/>
              <a:ea typeface="方正正纤黑简体" panose="02000000000000000000" pitchFamily="2" charset="-122"/>
            </a:endParaRPr>
          </a:p>
        </p:txBody>
      </p:sp>
      <p:pic>
        <p:nvPicPr>
          <p:cNvPr id="18" name="图片 17"/>
          <p:cNvPicPr>
            <a:picLocks noChangeAspect="1"/>
          </p:cNvPicPr>
          <p:nvPr/>
        </p:nvPicPr>
        <p:blipFill rotWithShape="1">
          <a:blip r:embed="rId2"/>
          <a:srcRect l="43582" t="10043" r="23190" b="58914"/>
          <a:stretch>
            <a:fillRect/>
          </a:stretch>
        </p:blipFill>
        <p:spPr>
          <a:xfrm>
            <a:off x="5235564" y="1906264"/>
            <a:ext cx="1286360" cy="1146875"/>
          </a:xfrm>
          <a:prstGeom prst="rect">
            <a:avLst/>
          </a:prstGeom>
        </p:spPr>
      </p:pic>
      <p:pic>
        <p:nvPicPr>
          <p:cNvPr id="19" name="图片 18"/>
          <p:cNvPicPr>
            <a:picLocks noChangeAspect="1"/>
          </p:cNvPicPr>
          <p:nvPr/>
        </p:nvPicPr>
        <p:blipFill rotWithShape="1">
          <a:blip r:embed="rId2"/>
          <a:srcRect l="43582" t="10043" r="23190" b="58914"/>
          <a:stretch>
            <a:fillRect/>
          </a:stretch>
        </p:blipFill>
        <p:spPr>
          <a:xfrm flipH="1" flipV="1">
            <a:off x="9962827" y="5119230"/>
            <a:ext cx="1286360" cy="1146875"/>
          </a:xfrm>
          <a:prstGeom prst="rect">
            <a:avLst/>
          </a:prstGeom>
        </p:spPr>
      </p:pic>
      <p:grpSp>
        <p:nvGrpSpPr>
          <p:cNvPr id="3" name="组合 4"/>
          <p:cNvGrpSpPr/>
          <p:nvPr/>
        </p:nvGrpSpPr>
        <p:grpSpPr>
          <a:xfrm>
            <a:off x="-1110645" y="-779458"/>
            <a:ext cx="7959934" cy="8384542"/>
            <a:chOff x="-1110645" y="-779458"/>
            <a:chExt cx="7959934" cy="8384542"/>
          </a:xfrm>
        </p:grpSpPr>
        <p:pic>
          <p:nvPicPr>
            <p:cNvPr id="12" name="图片 11"/>
            <p:cNvPicPr>
              <a:picLocks noChangeAspect="1"/>
            </p:cNvPicPr>
            <p:nvPr/>
          </p:nvPicPr>
          <p:blipFill>
            <a:blip r:embed="rId3"/>
            <a:srcRect/>
            <a:stretch>
              <a:fillRect/>
            </a:stretch>
          </p:blipFill>
          <p:spPr>
            <a:xfrm>
              <a:off x="-274613" y="-324689"/>
              <a:ext cx="7123902" cy="7929773"/>
            </a:xfrm>
            <a:custGeom>
              <a:avLst/>
              <a:gdLst>
                <a:gd name="connsiteX0" fmla="*/ 6294120 w 6736664"/>
                <a:gd name="connsiteY0" fmla="*/ 0 h 7498730"/>
                <a:gd name="connsiteX1" fmla="*/ 6736664 w 6736664"/>
                <a:gd name="connsiteY1" fmla="*/ 0 h 7498730"/>
                <a:gd name="connsiteX2" fmla="*/ 6736664 w 6736664"/>
                <a:gd name="connsiteY2" fmla="*/ 7498730 h 7498730"/>
                <a:gd name="connsiteX3" fmla="*/ 0 w 6736664"/>
                <a:gd name="connsiteY3" fmla="*/ 7498730 h 7498730"/>
                <a:gd name="connsiteX4" fmla="*/ 0 w 6736664"/>
                <a:gd name="connsiteY4" fmla="*/ 7391726 h 7498730"/>
                <a:gd name="connsiteX5" fmla="*/ 274612 w 6736664"/>
                <a:gd name="connsiteY5" fmla="*/ 7391726 h 7498730"/>
                <a:gd name="connsiteX6" fmla="*/ 274612 w 6736664"/>
                <a:gd name="connsiteY6" fmla="*/ 6771947 h 749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6664" h="7498730">
                  <a:moveTo>
                    <a:pt x="6294120" y="0"/>
                  </a:moveTo>
                  <a:lnTo>
                    <a:pt x="6736664" y="0"/>
                  </a:lnTo>
                  <a:lnTo>
                    <a:pt x="6736664" y="7498730"/>
                  </a:lnTo>
                  <a:lnTo>
                    <a:pt x="0" y="7498730"/>
                  </a:lnTo>
                  <a:lnTo>
                    <a:pt x="0" y="7391726"/>
                  </a:lnTo>
                  <a:lnTo>
                    <a:pt x="274612" y="7391726"/>
                  </a:lnTo>
                  <a:lnTo>
                    <a:pt x="274612" y="6771947"/>
                  </a:lnTo>
                  <a:close/>
                </a:path>
              </a:pathLst>
            </a:custGeom>
          </p:spPr>
        </p:pic>
        <p:pic>
          <p:nvPicPr>
            <p:cNvPr id="4" name="图片 3"/>
            <p:cNvPicPr>
              <a:picLocks noChangeAspect="1"/>
            </p:cNvPicPr>
            <p:nvPr/>
          </p:nvPicPr>
          <p:blipFill>
            <a:blip r:embed="rId4"/>
            <a:stretch>
              <a:fillRect/>
            </a:stretch>
          </p:blipFill>
          <p:spPr>
            <a:xfrm>
              <a:off x="-1110645" y="-779458"/>
              <a:ext cx="5584420" cy="6383065"/>
            </a:xfrm>
            <a:prstGeom prst="rect">
              <a:avLst/>
            </a:prstGeom>
          </p:spPr>
        </p:pic>
      </p:grpSp>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 calcmode="lin" valueType="num">
                                      <p:cBhvr>
                                        <p:cTn id="20" dur="500" fill="hold"/>
                                        <p:tgtEl>
                                          <p:spTgt spid="18"/>
                                        </p:tgtEl>
                                        <p:attrNameLst>
                                          <p:attrName>style.rotation</p:attrName>
                                        </p:attrNameLst>
                                      </p:cBhvr>
                                      <p:tavLst>
                                        <p:tav tm="0">
                                          <p:val>
                                            <p:fltVal val="90"/>
                                          </p:val>
                                        </p:tav>
                                        <p:tav tm="100000">
                                          <p:val>
                                            <p:fltVal val="0"/>
                                          </p:val>
                                        </p:tav>
                                      </p:tavLst>
                                    </p:anim>
                                    <p:animEffect transition="in" filter="fade">
                                      <p:cBhvr>
                                        <p:cTn id="21" dur="500"/>
                                        <p:tgtEl>
                                          <p:spTgt spid="18"/>
                                        </p:tgtEl>
                                      </p:cBhvr>
                                    </p:animEffect>
                                  </p:childTnLst>
                                </p:cTn>
                              </p:par>
                              <p:par>
                                <p:cTn id="22" presetID="3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 calcmode="lin" valueType="num">
                                      <p:cBhvr>
                                        <p:cTn id="26" dur="500" fill="hold"/>
                                        <p:tgtEl>
                                          <p:spTgt spid="19"/>
                                        </p:tgtEl>
                                        <p:attrNameLst>
                                          <p:attrName>style.rotation</p:attrName>
                                        </p:attrNameLst>
                                      </p:cBhvr>
                                      <p:tavLst>
                                        <p:tav tm="0">
                                          <p:val>
                                            <p:fltVal val="90"/>
                                          </p:val>
                                        </p:tav>
                                        <p:tav tm="100000">
                                          <p:val>
                                            <p:fltVal val="0"/>
                                          </p:val>
                                        </p:tav>
                                      </p:tavLst>
                                    </p:anim>
                                    <p:animEffect transition="in" filter="fade">
                                      <p:cBhvr>
                                        <p:cTn id="27" dur="500"/>
                                        <p:tgtEl>
                                          <p:spTgt spid="19"/>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765280" y="2903220"/>
            <a:ext cx="426720"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QQ图片20161113105245"/>
          <p:cNvPicPr>
            <a:picLocks noChangeAspect="1"/>
          </p:cNvPicPr>
          <p:nvPr/>
        </p:nvPicPr>
        <p:blipFill>
          <a:blip r:embed="rId2"/>
          <a:stretch>
            <a:fillRect/>
          </a:stretch>
        </p:blipFill>
        <p:spPr>
          <a:xfrm>
            <a:off x="0" y="1447800"/>
            <a:ext cx="5158740" cy="5394325"/>
          </a:xfrm>
          <a:prstGeom prst="rect">
            <a:avLst/>
          </a:prstGeom>
        </p:spPr>
      </p:pic>
      <p:sp>
        <p:nvSpPr>
          <p:cNvPr id="5" name="文本框 4"/>
          <p:cNvSpPr txBox="1"/>
          <p:nvPr/>
        </p:nvSpPr>
        <p:spPr>
          <a:xfrm>
            <a:off x="5446395" y="490220"/>
            <a:ext cx="5655945" cy="369570"/>
          </a:xfrm>
          <a:prstGeom prst="rect">
            <a:avLst/>
          </a:prstGeom>
          <a:noFill/>
        </p:spPr>
        <p:txBody>
          <a:bodyPr wrap="square" rtlCol="0">
            <a:spAutoFit/>
            <a:scene3d>
              <a:camera prst="orthographicFront"/>
              <a:lightRig rig="threePt" dir="t"/>
            </a:scene3d>
          </a:bodyPr>
          <a:lstStyle/>
          <a:p>
            <a:r>
              <a:rPr lang="zh-CN" alt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方正正纤黑简体" panose="02000000000000000000" pitchFamily="2" charset="-122"/>
                <a:ea typeface="方正正纤黑简体" panose="02000000000000000000" pitchFamily="2" charset="-122"/>
              </a:rPr>
              <a:t>二</a:t>
            </a:r>
            <a:r>
              <a:rPr lang="en-US" altLang="zh-CN"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方正正纤黑简体" panose="02000000000000000000" pitchFamily="2" charset="-122"/>
                <a:ea typeface="方正正纤黑简体" panose="02000000000000000000" pitchFamily="2" charset="-122"/>
              </a:rPr>
              <a:t>.</a:t>
            </a:r>
            <a:r>
              <a:rPr lang="zh-CN" alt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方正正纤黑简体" panose="02000000000000000000" pitchFamily="2" charset="-122"/>
                <a:ea typeface="方正正纤黑简体" panose="02000000000000000000" pitchFamily="2" charset="-122"/>
              </a:rPr>
              <a:t>行业细分与种类</a:t>
            </a:r>
          </a:p>
        </p:txBody>
      </p:sp>
      <p:sp>
        <p:nvSpPr>
          <p:cNvPr id="6" name="文本框 5"/>
          <p:cNvSpPr txBox="1"/>
          <p:nvPr/>
        </p:nvSpPr>
        <p:spPr>
          <a:xfrm>
            <a:off x="5383530" y="1003300"/>
            <a:ext cx="6389370" cy="4210050"/>
          </a:xfrm>
          <a:prstGeom prst="rect">
            <a:avLst/>
          </a:prstGeom>
          <a:noFill/>
        </p:spPr>
        <p:txBody>
          <a:bodyPr wrap="square" rtlCol="0">
            <a:spAutoFit/>
            <a:scene3d>
              <a:camera prst="orthographicFront"/>
              <a:lightRig rig="threePt" dir="t"/>
            </a:scene3d>
          </a:bodyPr>
          <a:lstStyle/>
          <a:p>
            <a:endParaRPr lang="zh-CN" altLang="en-US" dirty="0" smtClean="0">
              <a:solidFill>
                <a:schemeClr val="tx1">
                  <a:lumMod val="50000"/>
                  <a:lumOff val="50000"/>
                </a:schemeClr>
              </a:solidFill>
              <a:latin typeface="方正正纤黑简体" panose="02000000000000000000" pitchFamily="2" charset="-122"/>
              <a:ea typeface="方正正纤黑简体" panose="02000000000000000000" pitchFamily="2" charset="-122"/>
            </a:endParaRP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电子商务：B2B B2C C2C  电子支付 </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移动互联网：  移动应用 移动增值 LBS  移动终端 电信产业    </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社交网络：  微博 社区 博客 SNS  陌生交友 熟人社交 弹性社交 论坛    </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产品运营：  用户研究 数据分析 网站分析 需求分析 交互设计 商业模式    </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搜索引擎：  搜索门户 网址导航 社交搜索    </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网络服务：  云计算 网络教育 即时通讯 网络安全 数字音乐 电子邮箱 开放平台 硬件等</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网络游戏：  手机游戏 网页游戏    </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社会化商业：  社会化营销 社会化电子商务 社会化招聘 社交问答 社交阅读 自媒体    </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互联网动态：  业界动态 互联网会议 行业趋势    </a:t>
            </a:r>
          </a:p>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纤黑简体" panose="02000000000000000000" pitchFamily="2" charset="-122"/>
                <a:ea typeface="方正正纤黑简体" panose="02000000000000000000" pitchFamily="2" charset="-122"/>
              </a:rPr>
              <a:t>专题追踪：  O2O 大数据 互联网金融 微信 每日一站</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01033" y="1065319"/>
            <a:ext cx="5021451" cy="524510"/>
          </a:xfrm>
          <a:prstGeom prst="rect">
            <a:avLst/>
          </a:prstGeom>
          <a:noFill/>
        </p:spPr>
        <p:txBody>
          <a:bodyPr wrap="square" rtlCol="0">
            <a:spAutoFit/>
          </a:bodyPr>
          <a:lstStyle/>
          <a:p>
            <a:pPr algn="r"/>
            <a:r>
              <a:rPr lang="zh-CN" altLang="en-US" sz="2800" dirty="0" smtClean="0">
                <a:solidFill>
                  <a:schemeClr val="bg1"/>
                </a:solidFill>
                <a:latin typeface="方正正纤黑简体" panose="02000000000000000000" pitchFamily="2" charset="-122"/>
                <a:ea typeface="方正正纤黑简体" panose="02000000000000000000" pitchFamily="2" charset="-122"/>
              </a:rPr>
              <a:t>一</a:t>
            </a:r>
            <a:r>
              <a:rPr lang="en-US" altLang="zh-CN" sz="2800" dirty="0" smtClean="0">
                <a:solidFill>
                  <a:schemeClr val="bg1"/>
                </a:solidFill>
                <a:latin typeface="方正正纤黑简体" panose="02000000000000000000" pitchFamily="2" charset="-122"/>
                <a:ea typeface="方正正纤黑简体" panose="02000000000000000000" pitchFamily="2" charset="-122"/>
              </a:rPr>
              <a:t>.互联网行业特点</a:t>
            </a:r>
            <a:endParaRPr lang="zh-CN" altLang="en-US" sz="2800" dirty="0">
              <a:solidFill>
                <a:schemeClr val="bg1"/>
              </a:solidFill>
              <a:latin typeface="方正正纤黑简体" panose="02000000000000000000" pitchFamily="2" charset="-122"/>
              <a:ea typeface="方正正纤黑简体" panose="02000000000000000000" pitchFamily="2" charset="-122"/>
            </a:endParaRPr>
          </a:p>
        </p:txBody>
      </p:sp>
      <p:pic>
        <p:nvPicPr>
          <p:cNvPr id="18" name="图片 17"/>
          <p:cNvPicPr>
            <a:picLocks noChangeAspect="1"/>
          </p:cNvPicPr>
          <p:nvPr/>
        </p:nvPicPr>
        <p:blipFill rotWithShape="1">
          <a:blip r:embed="rId2"/>
          <a:srcRect l="43582" t="10043" r="23190" b="58914"/>
          <a:stretch>
            <a:fillRect/>
          </a:stretch>
        </p:blipFill>
        <p:spPr>
          <a:xfrm>
            <a:off x="860550" y="754579"/>
            <a:ext cx="1286360" cy="1146875"/>
          </a:xfrm>
          <a:prstGeom prst="rect">
            <a:avLst/>
          </a:prstGeom>
        </p:spPr>
      </p:pic>
      <p:pic>
        <p:nvPicPr>
          <p:cNvPr id="19" name="图片 18"/>
          <p:cNvPicPr>
            <a:picLocks noChangeAspect="1"/>
          </p:cNvPicPr>
          <p:nvPr/>
        </p:nvPicPr>
        <p:blipFill rotWithShape="1">
          <a:blip r:embed="rId2"/>
          <a:srcRect l="43582" t="10043" r="23190" b="58914"/>
          <a:stretch>
            <a:fillRect/>
          </a:stretch>
        </p:blipFill>
        <p:spPr>
          <a:xfrm flipH="1" flipV="1">
            <a:off x="5587813" y="3967545"/>
            <a:ext cx="1286360" cy="1146875"/>
          </a:xfrm>
          <a:prstGeom prst="rect">
            <a:avLst/>
          </a:prstGeom>
        </p:spPr>
      </p:pic>
      <p:pic>
        <p:nvPicPr>
          <p:cNvPr id="6" name="图片 5"/>
          <p:cNvPicPr>
            <a:picLocks noChangeAspect="1"/>
          </p:cNvPicPr>
          <p:nvPr/>
        </p:nvPicPr>
        <p:blipFill>
          <a:blip r:embed="rId3"/>
          <a:stretch>
            <a:fillRect/>
          </a:stretch>
        </p:blipFill>
        <p:spPr>
          <a:xfrm>
            <a:off x="5420279" y="-787263"/>
            <a:ext cx="8016935" cy="9187468"/>
          </a:xfrm>
          <a:prstGeom prst="rect">
            <a:avLst/>
          </a:prstGeom>
        </p:spPr>
      </p:pic>
      <p:sp>
        <p:nvSpPr>
          <p:cNvPr id="2" name="文本框 1"/>
          <p:cNvSpPr txBox="1"/>
          <p:nvPr/>
        </p:nvSpPr>
        <p:spPr>
          <a:xfrm>
            <a:off x="483235" y="1833880"/>
            <a:ext cx="10243820" cy="4758690"/>
          </a:xfrm>
          <a:prstGeom prst="rect">
            <a:avLst/>
          </a:prstGeom>
          <a:noFill/>
        </p:spPr>
        <p:txBody>
          <a:bodyPr wrap="square" rtlCol="0">
            <a:spAutoFit/>
          </a:bodyPr>
          <a:lstStyle/>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1.互联网媒体性强，成为文化传播的重要渠道</a:t>
            </a:r>
          </a:p>
          <a:p>
            <a:endPar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endParaRP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2.创新和变化是互联网企业永恒的主题   </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无论是在互联网技术本身的发展前景方面，</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还是在互联网企业的商业模式和运营管理方面，都没有前人的经验和教训可以借</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鉴，这是互联网产业与传统行业最大的区别。互联网企业的发展，主要是依靠企</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业的领导团队自身持续不断地摸索和创新，这不仅是体现在对技术前景的预测，</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更重要的是对互联网企业的市场运作方式及商业模式的创</a:t>
            </a:r>
          </a:p>
          <a:p>
            <a:endPar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endParaRP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 3.互联网产业与其他行业交叉形成新的产业是未来发展的趋势   </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经过十几年的发展证明，仅仅依靠互联网本身是很难实现商业价值的，</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互联网必须与其他行业相结合，创造出一些全新的产品或服务</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，才能挖掘出潜在的市场机会，获得丰厚的经济回报。</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例如互联网与游戏结合创造出网络游戏服务，与地图结合创</a:t>
            </a: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造出本地生活服务信息搜索，与服装销售结合诞生的网上服装店等。</a:t>
            </a:r>
          </a:p>
          <a:p>
            <a:endPar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endParaRPr>
          </a:p>
          <a:p>
            <a:r>
              <a:rPr lang="zh-C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方正正纤黑简体" panose="02000000000000000000" pitchFamily="2" charset="-122"/>
                <a:ea typeface="方正正纤黑简体" panose="02000000000000000000" pitchFamily="2" charset="-122"/>
              </a:rPr>
              <a:t>4.行业规模大，从业人数多，并且面对的用户量大.</a:t>
            </a:r>
          </a:p>
        </p:txBody>
      </p:sp>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 calcmode="lin" valueType="num">
                                      <p:cBhvr>
                                        <p:cTn id="15" dur="500" fill="hold"/>
                                        <p:tgtEl>
                                          <p:spTgt spid="18"/>
                                        </p:tgtEl>
                                        <p:attrNameLst>
                                          <p:attrName>style.rotation</p:attrName>
                                        </p:attrNameLst>
                                      </p:cBhvr>
                                      <p:tavLst>
                                        <p:tav tm="0">
                                          <p:val>
                                            <p:fltVal val="90"/>
                                          </p:val>
                                        </p:tav>
                                        <p:tav tm="100000">
                                          <p:val>
                                            <p:fltVal val="0"/>
                                          </p:val>
                                        </p:tav>
                                      </p:tavLst>
                                    </p:anim>
                                    <p:animEffect transition="in" filter="fade">
                                      <p:cBhvr>
                                        <p:cTn id="16" dur="500"/>
                                        <p:tgtEl>
                                          <p:spTgt spid="18"/>
                                        </p:tgtEl>
                                      </p:cBhvr>
                                    </p:animEffect>
                                  </p:childTnLst>
                                </p:cTn>
                              </p:par>
                              <p:par>
                                <p:cTn id="17" presetID="3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p:txBody>
          <a:bodyPr/>
          <a:lstStyle/>
          <a:p>
            <a:r>
              <a:rPr lang="en-US" altLang="zh-CN" smtClean="0">
                <a:latin typeface="+mn-lt"/>
                <a:ea typeface="+mn-ea"/>
                <a:cs typeface="+mn-cs"/>
              </a:rPr>
              <a:t>LOREM IPSUM DOLOR</a:t>
            </a:r>
            <a:endParaRPr lang="zh-CN" altLang="en-US" dirty="0">
              <a:latin typeface="+mn-lt"/>
              <a:ea typeface="+mn-ea"/>
              <a:cs typeface="+mn-cs"/>
            </a:endParaRPr>
          </a:p>
        </p:txBody>
      </p:sp>
      <p:sp>
        <p:nvSpPr>
          <p:cNvPr id="4" name="文本框 3"/>
          <p:cNvSpPr txBox="1"/>
          <p:nvPr/>
        </p:nvSpPr>
        <p:spPr>
          <a:xfrm>
            <a:off x="743585" y="448310"/>
            <a:ext cx="10829925" cy="6400800"/>
          </a:xfrm>
          <a:prstGeom prst="rect">
            <a:avLst/>
          </a:prstGeom>
          <a:noFill/>
        </p:spPr>
        <p:txBody>
          <a:bodyPr wrap="square" rtlCol="0">
            <a:spAutoFit/>
          </a:bodyPr>
          <a:lstStyle/>
          <a:p>
            <a:r>
              <a:rPr lang="zh-CN" altLang="en-US"/>
              <a:t>行业趋势与发展前景</a:t>
            </a:r>
          </a:p>
          <a:p>
            <a:r>
              <a:rPr lang="zh-CN" altLang="en-US"/>
              <a:t>发展前景</a:t>
            </a:r>
          </a:p>
          <a:p>
            <a:r>
              <a:rPr lang="zh-CN" altLang="en-US"/>
              <a:t>一、基于云计算的新平台和服务将繁荣发展，创造新的价值</a:t>
            </a:r>
          </a:p>
          <a:p>
            <a:r>
              <a:rPr lang="zh-CN" altLang="en-US"/>
              <a:t> </a:t>
            </a:r>
          </a:p>
          <a:p>
            <a:endParaRPr lang="zh-CN" altLang="en-US"/>
          </a:p>
          <a:p>
            <a:r>
              <a:rPr lang="zh-CN" altLang="en-US"/>
              <a:t>二、大数据驱动创意的个性化定制 促使企业高瞻远瞩</a:t>
            </a:r>
          </a:p>
          <a:p>
            <a:r>
              <a:rPr lang="zh-CN" altLang="en-US"/>
              <a:t>　　“如果2000以来的主题是‘大数据获取’，那么2016年及</a:t>
            </a:r>
          </a:p>
          <a:p>
            <a:r>
              <a:rPr lang="zh-CN" altLang="en-US"/>
              <a:t>以后的主题将是‘数据驱动设计’”今天，众所周知数据研究</a:t>
            </a:r>
          </a:p>
          <a:p>
            <a:r>
              <a:rPr lang="zh-CN" altLang="en-US"/>
              <a:t>公司正彻底将他们的关注点聚焦在用户数据分析，创业公司则</a:t>
            </a:r>
          </a:p>
          <a:p>
            <a:r>
              <a:rPr lang="zh-CN" altLang="en-US"/>
              <a:t>根据公开资源的大数据分析制定产品、战略和商业计划。</a:t>
            </a:r>
          </a:p>
          <a:p>
            <a:r>
              <a:rPr lang="zh-CN" altLang="en-US"/>
              <a:t>　　　　数字科技、数字创意和数据策略都在产品创造中发挥着不</a:t>
            </a:r>
          </a:p>
          <a:p>
            <a:r>
              <a:rPr lang="zh-CN" altLang="en-US"/>
              <a:t>可或缺的作用，拉近了设计师和用户的关系，并且实现个性化</a:t>
            </a:r>
          </a:p>
          <a:p>
            <a:r>
              <a:rPr lang="zh-CN" altLang="en-US"/>
              <a:t>定制。数据驱动创意将从根本上改变零售体验和产品设计，促</a:t>
            </a:r>
          </a:p>
          <a:p>
            <a:r>
              <a:rPr lang="zh-CN" altLang="en-US"/>
              <a:t>使企业高瞻远瞩并且实现可持续增长。</a:t>
            </a:r>
          </a:p>
          <a:p>
            <a:endParaRPr lang="zh-CN" altLang="en-US"/>
          </a:p>
          <a:p>
            <a:r>
              <a:rPr lang="zh-CN" altLang="en-US"/>
              <a:t>三、人工智能将加强金融领域的智能化和反欺诈 </a:t>
            </a:r>
          </a:p>
          <a:p>
            <a:r>
              <a:rPr lang="zh-CN" altLang="en-US"/>
              <a:t>大规模取代商业分析投行分析师、对冲基金和保险公司将借助</a:t>
            </a:r>
          </a:p>
          <a:p>
            <a:r>
              <a:rPr lang="zh-CN" altLang="en-US"/>
              <a:t>人工智能实现协同发展、反欺诈，加强数据研究的智能化和可</a:t>
            </a:r>
          </a:p>
          <a:p>
            <a:r>
              <a:rPr lang="zh-CN" altLang="en-US"/>
              <a:t>行性。银行业已经开始使用Palantir等数据公司的科技保护内</a:t>
            </a:r>
          </a:p>
          <a:p>
            <a:r>
              <a:rPr lang="zh-CN" altLang="en-US"/>
              <a:t>部IP，IBM超级计算机系统Watson借此降低贷款拖欠，创业公司</a:t>
            </a:r>
          </a:p>
          <a:p>
            <a:r>
              <a:rPr lang="zh-CN" altLang="en-US"/>
              <a:t>则通过大量的数据模型防止欺诈。人工智能拥有阻止下一次金</a:t>
            </a:r>
          </a:p>
          <a:p>
            <a:r>
              <a:rPr lang="zh-CN" altLang="en-US"/>
              <a:t>融危机的能力</a:t>
            </a:r>
          </a:p>
          <a:p>
            <a:endParaRPr lang="zh-CN" alt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p:txBody>
          <a:bodyPr/>
          <a:lstStyle/>
          <a:p>
            <a:r>
              <a:rPr lang="en-US" altLang="zh-CN" smtClean="0">
                <a:latin typeface="+mn-lt"/>
                <a:ea typeface="+mn-ea"/>
                <a:cs typeface="+mn-cs"/>
              </a:rPr>
              <a:t>LOREM IPSUM DOLOR</a:t>
            </a:r>
            <a:endParaRPr lang="zh-CN" altLang="en-US" dirty="0">
              <a:latin typeface="+mn-lt"/>
              <a:ea typeface="+mn-ea"/>
              <a:cs typeface="+mn-cs"/>
            </a:endParaRPr>
          </a:p>
        </p:txBody>
      </p:sp>
      <p:sp>
        <p:nvSpPr>
          <p:cNvPr id="4" name="文本框 3"/>
          <p:cNvSpPr txBox="1"/>
          <p:nvPr/>
        </p:nvSpPr>
        <p:spPr>
          <a:xfrm>
            <a:off x="1539240" y="657860"/>
            <a:ext cx="8829675" cy="4206240"/>
          </a:xfrm>
          <a:prstGeom prst="rect">
            <a:avLst/>
          </a:prstGeom>
          <a:noFill/>
        </p:spPr>
        <p:txBody>
          <a:bodyPr wrap="square" rtlCol="0">
            <a:spAutoFit/>
          </a:bodyPr>
          <a:lstStyle/>
          <a:p>
            <a:r>
              <a:rPr lang="zh-CN" altLang="en-US">
                <a:sym typeface="+mn-ea"/>
              </a:rPr>
              <a:t>。</a:t>
            </a:r>
            <a:endParaRPr lang="zh-CN" altLang="en-US"/>
          </a:p>
          <a:p>
            <a:endParaRPr lang="zh-CN" altLang="en-US"/>
          </a:p>
          <a:p>
            <a:r>
              <a:rPr lang="zh-CN" altLang="en-US">
                <a:sym typeface="+mn-ea"/>
              </a:rPr>
              <a:t>四、区块链——超越比特币的新变革</a:t>
            </a:r>
            <a:endParaRPr lang="zh-CN" altLang="en-US"/>
          </a:p>
          <a:p>
            <a:r>
              <a:rPr lang="zh-CN" altLang="en-US">
                <a:sym typeface="+mn-ea"/>
              </a:rPr>
              <a:t>区块链将逐步超越比特币引发新的变革，推动互联网金融甚至</a:t>
            </a:r>
            <a:endParaRPr lang="zh-CN" altLang="en-US"/>
          </a:p>
          <a:p>
            <a:r>
              <a:rPr lang="zh-CN" altLang="en-US">
                <a:sym typeface="+mn-ea"/>
              </a:rPr>
              <a:t>更广泛行业的科技进步。近期在加密科技领域的投资将开始产</a:t>
            </a:r>
            <a:endParaRPr lang="zh-CN" altLang="en-US"/>
          </a:p>
          <a:p>
            <a:r>
              <a:rPr lang="zh-CN" altLang="en-US">
                <a:sym typeface="+mn-ea"/>
              </a:rPr>
              <a:t>生成果，首批应用开发平台和项目开始在市场上显现出价值。</a:t>
            </a:r>
            <a:endParaRPr lang="zh-CN" altLang="en-US"/>
          </a:p>
          <a:p>
            <a:r>
              <a:rPr lang="zh-CN" altLang="en-US">
                <a:sym typeface="+mn-ea"/>
              </a:rPr>
              <a:t>随着区块链应用超越单纯支付功能进入医疗、众筹、金融服务</a:t>
            </a:r>
            <a:endParaRPr lang="zh-CN" altLang="en-US"/>
          </a:p>
          <a:p>
            <a:r>
              <a:rPr lang="zh-CN" altLang="en-US">
                <a:sym typeface="+mn-ea"/>
              </a:rPr>
              <a:t>甚至音乐领域，这场变革将无处不在。</a:t>
            </a:r>
            <a:endParaRPr lang="zh-CN" altLang="en-US"/>
          </a:p>
          <a:p>
            <a:endParaRPr lang="zh-CN" altLang="en-US">
              <a:sym typeface="+mn-ea"/>
            </a:endParaRPr>
          </a:p>
          <a:p>
            <a:r>
              <a:rPr lang="zh-CN" altLang="en-US">
                <a:sym typeface="+mn-ea"/>
              </a:rPr>
              <a:t>五、多元化的征信体系将影响金融行业的发展</a:t>
            </a:r>
            <a:endParaRPr lang="zh-CN" altLang="en-US"/>
          </a:p>
          <a:p>
            <a:r>
              <a:rPr lang="zh-CN" altLang="en-US">
                <a:sym typeface="+mn-ea"/>
              </a:rPr>
              <a:t>随着互联网金融的发展，越来越多用户的金融数据从以往的银</a:t>
            </a:r>
            <a:endParaRPr lang="zh-CN" altLang="en-US"/>
          </a:p>
          <a:p>
            <a:r>
              <a:rPr lang="zh-CN" altLang="en-US">
                <a:sym typeface="+mn-ea"/>
              </a:rPr>
              <a:t>行账户迁移到移动端，和手机号等信息紧密关联。那么，如何</a:t>
            </a:r>
            <a:endParaRPr lang="zh-CN" altLang="en-US"/>
          </a:p>
          <a:p>
            <a:r>
              <a:rPr lang="zh-CN" altLang="en-US">
                <a:sym typeface="+mn-ea"/>
              </a:rPr>
              <a:t>评估一个人的信用积分呢？目前，小微金融主要通过识别、搜</a:t>
            </a:r>
            <a:endParaRPr lang="zh-CN" altLang="en-US"/>
          </a:p>
          <a:p>
            <a:r>
              <a:rPr lang="zh-CN" altLang="en-US">
                <a:sym typeface="+mn-ea"/>
              </a:rPr>
              <a:t>集和分析互联网金融数据，描绘用户的潜在信用肖像。比如通</a:t>
            </a:r>
            <a:endParaRPr lang="zh-CN" altLang="en-US"/>
          </a:p>
          <a:p>
            <a:r>
              <a:rPr lang="zh-CN" altLang="en-US">
                <a:sym typeface="+mn-ea"/>
              </a:rPr>
              <a:t>过对用户的交易数据和记录进行分析创建信用体系。</a:t>
            </a:r>
            <a:endParaRPr lang="zh-CN" altLang="en-US"/>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6、8、12、20、21、22、23、25"/>
  <p:tag name="KSO_WM_TEMPLATE_CATEGORY" val="custom"/>
  <p:tag name="KSO_WM_TEMPLATE_INDEX" val="160162"/>
  <p:tag name="KSO_WM_TAG_VERSION" val="1.0"/>
  <p:tag name="KSO_WM_SLIDE_ID" val="custom160162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b"/>
  <p:tag name="KSO_WM_UNIT_INDEX" val="1"/>
  <p:tag name="KSO_WM_UNIT_ID" val="custom160162_1*b*1"/>
  <p:tag name="KSO_WM_UNIT_CLEAR" val="1"/>
  <p:tag name="KSO_WM_UNIT_LAYERLEVEL" val="1"/>
  <p:tag name="KSO_WM_UNIT_VALUE" val="111"/>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6、8、12、20、21、22、23、25"/>
  <p:tag name="KSO_WM_TEMPLATE_CATEGORY" val="custom"/>
  <p:tag name="KSO_WM_TEMPLATE_INDEX" val="160162"/>
  <p:tag name="KSO_WM_TAG_VERSION" val="1.0"/>
  <p:tag name="KSO_WM_SLIDE_ID" val="custom160162_1"/>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b"/>
  <p:tag name="KSO_WM_UNIT_INDEX" val="1"/>
  <p:tag name="KSO_WM_UNIT_ID" val="custom160162_1*b*1"/>
  <p:tag name="KSO_WM_UNIT_CLEAR" val="1"/>
  <p:tag name="KSO_WM_UNIT_LAYERLEVEL" val="1"/>
  <p:tag name="KSO_WM_UNIT_VALUE" val="111"/>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smtClean="0">
            <a:solidFill>
              <a:schemeClr val="tx1">
                <a:lumMod val="50000"/>
                <a:lumOff val="50000"/>
              </a:schemeClr>
            </a:solidFill>
            <a:latin typeface="方正正纤黑简体" panose="02000000000000000000" pitchFamily="2" charset="-122"/>
            <a:ea typeface="方正正纤黑简体" panose="02000000000000000000" pitchFamily="2"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1406</Words>
  <Application>Microsoft Office PowerPoint</Application>
  <PresentationFormat>自定义</PresentationFormat>
  <Paragraphs>214</Paragraphs>
  <Slides>25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Calibri</vt:lpstr>
      <vt:lpstr>微软雅黑</vt:lpstr>
      <vt:lpstr>方正正纤黑简体</vt:lpstr>
      <vt:lpstr>微软雅黑 Light</vt:lpstr>
      <vt:lpstr>Wingdings</vt:lpstr>
      <vt:lpstr>Calibri Light</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Company>Sky123.Org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po</cp:lastModifiedBy>
  <cp:revision>71</cp:revision>
  <dcterms:created xsi:type="dcterms:W3CDTF">2016-07-29T12:40:42Z</dcterms:created>
  <dcterms:modified xsi:type="dcterms:W3CDTF">2016-11-13T03:07:01Z</dcterms:modified>
</cp:coreProperties>
</file>