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33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D426"/>
    <a:srgbClr val="0EACF3"/>
    <a:srgbClr val="D1DB2B"/>
    <a:srgbClr val="E1E3DE"/>
    <a:srgbClr val="E8EF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8" autoAdjust="0"/>
    <p:restoredTop sz="95067" autoAdjust="0"/>
  </p:normalViewPr>
  <p:slideViewPr>
    <p:cSldViewPr snapToGrid="0" showGuides="1">
      <p:cViewPr varScale="1">
        <p:scale>
          <a:sx n="78" d="100"/>
          <a:sy n="78" d="100"/>
        </p:scale>
        <p:origin x="111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187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5DF4FF-69D9-4B27-BC6D-841D808EC274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820DD-C0BD-417C-97FC-FE751FEDAF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071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10"/>
          <p:cNvPicPr preferRelativeResize="0"/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0" y="2015"/>
            <a:ext cx="9144000" cy="685396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 7"/>
          <p:cNvSpPr/>
          <p:nvPr userDrawn="1"/>
        </p:nvSpPr>
        <p:spPr>
          <a:xfrm>
            <a:off x="2447924" y="3295650"/>
            <a:ext cx="4752975" cy="504825"/>
          </a:xfrm>
          <a:prstGeom prst="rect">
            <a:avLst/>
          </a:prstGeom>
          <a:solidFill>
            <a:srgbClr val="E9D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Shape 11"/>
          <p:cNvSpPr txBox="1">
            <a:spLocks noGrp="1"/>
          </p:cNvSpPr>
          <p:nvPr>
            <p:ph type="ctrTitle"/>
          </p:nvPr>
        </p:nvSpPr>
        <p:spPr>
          <a:xfrm>
            <a:off x="2487706" y="3294528"/>
            <a:ext cx="4666128" cy="5109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rgbClr val="3F3F3F"/>
              </a:buClr>
              <a:buFont typeface="Arial"/>
              <a:buNone/>
              <a:defRPr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0" y="51807"/>
            <a:ext cx="9144000" cy="690471"/>
          </a:xfrm>
          <a:prstGeom prst="rect">
            <a:avLst/>
          </a:prstGeom>
          <a:solidFill>
            <a:srgbClr val="E8EFE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Shape 10"/>
          <p:cNvPicPr preferRelativeResize="0"/>
          <p:nvPr userDrawn="1"/>
        </p:nvPicPr>
        <p:blipFill rotWithShape="1">
          <a:blip r:embed="rId2"/>
          <a:srcRect b="98547"/>
          <a:stretch>
            <a:fillRect/>
          </a:stretch>
        </p:blipFill>
        <p:spPr>
          <a:xfrm>
            <a:off x="0" y="2015"/>
            <a:ext cx="9144000" cy="99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10"/>
          <p:cNvPicPr preferRelativeResize="0"/>
          <p:nvPr userDrawn="1"/>
        </p:nvPicPr>
        <p:blipFill rotWithShape="1">
          <a:blip r:embed="rId2"/>
          <a:srcRect t="98362"/>
          <a:stretch>
            <a:fillRect/>
          </a:stretch>
        </p:blipFill>
        <p:spPr>
          <a:xfrm>
            <a:off x="0" y="6743699"/>
            <a:ext cx="9144000" cy="11228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1"/>
          <p:cNvSpPr txBox="1">
            <a:spLocks noGrp="1"/>
          </p:cNvSpPr>
          <p:nvPr>
            <p:ph type="ctrTitle"/>
          </p:nvPr>
        </p:nvSpPr>
        <p:spPr>
          <a:xfrm>
            <a:off x="215900" y="151392"/>
            <a:ext cx="4666128" cy="5109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rgbClr val="3F3F3F"/>
              </a:buClr>
              <a:buFont typeface="Arial"/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521074" y="144771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38480" indent="-538480">
              <a:lnSpc>
                <a:spcPct val="150000"/>
              </a:lnSpc>
              <a:buFont typeface="Wingdings" pitchFamily="2" charset="2"/>
              <a:buChar char="n"/>
              <a:defRPr sz="2400"/>
            </a:lvl1pPr>
            <a:lvl2pPr marL="1076325" indent="-538480">
              <a:lnSpc>
                <a:spcPct val="150000"/>
              </a:lnSpc>
              <a:buFont typeface="Wingdings" pitchFamily="2" charset="2"/>
              <a:buChar char="p"/>
              <a:defRPr sz="2000"/>
            </a:lvl2pPr>
            <a:lvl3pPr marL="1076325" indent="-228600">
              <a:buFont typeface="Wingdings" pitchFamily="2" charset="2"/>
              <a:buChar char="p"/>
              <a:defRPr sz="1800"/>
            </a:lvl3pPr>
            <a:lvl4pPr marL="1076325" indent="-228600">
              <a:buFont typeface="Wingdings" pitchFamily="2" charset="2"/>
              <a:buChar char="p"/>
              <a:defRPr sz="1600"/>
            </a:lvl4pPr>
            <a:lvl5pPr marL="1076325" indent="-228600">
              <a:buFont typeface="Wingdings" pitchFamily="2" charset="2"/>
              <a:buChar char="p"/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0" y="51807"/>
            <a:ext cx="9144000" cy="690471"/>
          </a:xfrm>
          <a:prstGeom prst="rect">
            <a:avLst/>
          </a:prstGeom>
          <a:solidFill>
            <a:srgbClr val="E8EFE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Shape 10"/>
          <p:cNvPicPr preferRelativeResize="0"/>
          <p:nvPr userDrawn="1"/>
        </p:nvPicPr>
        <p:blipFill rotWithShape="1">
          <a:blip r:embed="rId2"/>
          <a:srcRect b="98547"/>
          <a:stretch>
            <a:fillRect/>
          </a:stretch>
        </p:blipFill>
        <p:spPr>
          <a:xfrm>
            <a:off x="0" y="2015"/>
            <a:ext cx="9144000" cy="99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10"/>
          <p:cNvPicPr preferRelativeResize="0"/>
          <p:nvPr userDrawn="1"/>
        </p:nvPicPr>
        <p:blipFill rotWithShape="1">
          <a:blip r:embed="rId2"/>
          <a:srcRect t="98362"/>
          <a:stretch>
            <a:fillRect/>
          </a:stretch>
        </p:blipFill>
        <p:spPr>
          <a:xfrm>
            <a:off x="0" y="6743699"/>
            <a:ext cx="9144000" cy="11228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1"/>
          <p:cNvSpPr txBox="1">
            <a:spLocks noGrp="1"/>
          </p:cNvSpPr>
          <p:nvPr>
            <p:ph type="ctrTitle"/>
          </p:nvPr>
        </p:nvSpPr>
        <p:spPr>
          <a:xfrm>
            <a:off x="215900" y="151392"/>
            <a:ext cx="4666128" cy="5109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rgbClr val="3F3F3F"/>
              </a:buClr>
              <a:buFont typeface="Arial"/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7135" y="1395318"/>
            <a:ext cx="3886200" cy="4351338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7635" y="1395318"/>
            <a:ext cx="3886200" cy="4351338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Shape 11"/>
          <p:cNvSpPr txBox="1">
            <a:spLocks noGrp="1"/>
          </p:cNvSpPr>
          <p:nvPr>
            <p:ph type="ctrTitle"/>
          </p:nvPr>
        </p:nvSpPr>
        <p:spPr>
          <a:xfrm>
            <a:off x="215900" y="151392"/>
            <a:ext cx="4666128" cy="5109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rgbClr val="3F3F3F"/>
              </a:buClr>
              <a:buFont typeface="Arial"/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357" y="1347676"/>
            <a:ext cx="3868340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357" y="2171588"/>
            <a:ext cx="3868340" cy="3684588"/>
          </a:xfrm>
        </p:spPr>
        <p:txBody>
          <a:bodyPr/>
          <a:lstStyle>
            <a:lvl1pPr>
              <a:defRPr sz="2000">
                <a:latin typeface="微软雅黑" pitchFamily="34" charset="-122"/>
                <a:ea typeface="微软雅黑" pitchFamily="34" charset="-122"/>
              </a:defRPr>
            </a:lvl1pPr>
            <a:lvl2pPr>
              <a:defRPr sz="1800">
                <a:latin typeface="微软雅黑" pitchFamily="34" charset="-122"/>
                <a:ea typeface="微软雅黑" pitchFamily="34" charset="-122"/>
              </a:defRPr>
            </a:lvl2pPr>
            <a:lvl3pPr>
              <a:defRPr sz="1600">
                <a:latin typeface="微软雅黑" pitchFamily="34" charset="-122"/>
                <a:ea typeface="微软雅黑" pitchFamily="34" charset="-122"/>
              </a:defRPr>
            </a:lvl3pPr>
            <a:lvl4pPr>
              <a:defRPr sz="1400">
                <a:latin typeface="微软雅黑" pitchFamily="34" charset="-122"/>
                <a:ea typeface="微软雅黑" pitchFamily="34" charset="-122"/>
              </a:defRPr>
            </a:lvl4pPr>
            <a:lvl5pPr>
              <a:defRPr sz="14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0665" y="1347676"/>
            <a:ext cx="3887391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0665" y="2171588"/>
            <a:ext cx="3887391" cy="3684588"/>
          </a:xfrm>
        </p:spPr>
        <p:txBody>
          <a:bodyPr/>
          <a:lstStyle>
            <a:lvl1pPr>
              <a:defRPr sz="2000">
                <a:latin typeface="微软雅黑" pitchFamily="34" charset="-122"/>
                <a:ea typeface="微软雅黑" pitchFamily="34" charset="-122"/>
              </a:defRPr>
            </a:lvl1pPr>
            <a:lvl2pPr>
              <a:defRPr sz="1800">
                <a:latin typeface="微软雅黑" pitchFamily="34" charset="-122"/>
                <a:ea typeface="微软雅黑" pitchFamily="34" charset="-122"/>
              </a:defRPr>
            </a:lvl2pPr>
            <a:lvl3pPr>
              <a:defRPr sz="1600">
                <a:latin typeface="微软雅黑" pitchFamily="34" charset="-122"/>
                <a:ea typeface="微软雅黑" pitchFamily="34" charset="-122"/>
              </a:defRPr>
            </a:lvl3pPr>
            <a:lvl4pPr>
              <a:defRPr sz="1400">
                <a:latin typeface="微软雅黑" pitchFamily="34" charset="-122"/>
                <a:ea typeface="微软雅黑" pitchFamily="34" charset="-122"/>
              </a:defRPr>
            </a:lvl4pPr>
            <a:lvl5pPr>
              <a:defRPr sz="14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10" name="Shape 11"/>
          <p:cNvSpPr txBox="1">
            <a:spLocks noGrp="1"/>
          </p:cNvSpPr>
          <p:nvPr>
            <p:ph type="ctrTitle"/>
          </p:nvPr>
        </p:nvSpPr>
        <p:spPr>
          <a:xfrm>
            <a:off x="215900" y="151392"/>
            <a:ext cx="4666128" cy="5109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rgbClr val="3F3F3F"/>
              </a:buClr>
              <a:buFont typeface="Arial"/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6633" y="1224094"/>
            <a:ext cx="4629150" cy="4873625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083" y="1224094"/>
            <a:ext cx="2949178" cy="4881562"/>
          </a:xfrm>
        </p:spPr>
        <p:txBody>
          <a:bodyPr/>
          <a:lstStyle>
            <a:lvl1pPr marL="0" indent="0">
              <a:buNone/>
              <a:defRPr sz="16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Shape 11"/>
          <p:cNvSpPr txBox="1">
            <a:spLocks noGrp="1"/>
          </p:cNvSpPr>
          <p:nvPr>
            <p:ph type="ctrTitle"/>
          </p:nvPr>
        </p:nvSpPr>
        <p:spPr>
          <a:xfrm>
            <a:off x="215900" y="151392"/>
            <a:ext cx="4666128" cy="5109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rgbClr val="3F3F3F"/>
              </a:buClr>
              <a:buFont typeface="Arial"/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3"/>
            <a:ext cx="9144000" cy="6853954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3935185" y="2509157"/>
            <a:ext cx="1273629" cy="1453243"/>
          </a:xfrm>
          <a:prstGeom prst="rect">
            <a:avLst/>
          </a:prstGeom>
          <a:solidFill>
            <a:srgbClr val="0EAC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5372099" y="2509157"/>
            <a:ext cx="1273629" cy="1453243"/>
          </a:xfrm>
          <a:prstGeom prst="rect">
            <a:avLst/>
          </a:prstGeom>
          <a:solidFill>
            <a:srgbClr val="E9D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2498271" y="2509157"/>
            <a:ext cx="1273629" cy="1453243"/>
          </a:xfrm>
          <a:prstGeom prst="rect">
            <a:avLst/>
          </a:prstGeom>
          <a:solidFill>
            <a:srgbClr val="D1D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3363686" y="3973283"/>
            <a:ext cx="241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感    谢    参    与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8050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074" y="144771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51807"/>
            <a:ext cx="9144000" cy="690471"/>
          </a:xfrm>
          <a:prstGeom prst="rect">
            <a:avLst/>
          </a:prstGeom>
          <a:solidFill>
            <a:srgbClr val="E8EFE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Shape 10"/>
          <p:cNvPicPr preferRelativeResize="0"/>
          <p:nvPr userDrawn="1"/>
        </p:nvPicPr>
        <p:blipFill rotWithShape="1">
          <a:blip r:embed="rId10"/>
          <a:srcRect b="98547"/>
          <a:stretch>
            <a:fillRect/>
          </a:stretch>
        </p:blipFill>
        <p:spPr>
          <a:xfrm>
            <a:off x="0" y="2015"/>
            <a:ext cx="9144000" cy="99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10"/>
          <p:cNvPicPr preferRelativeResize="0"/>
          <p:nvPr userDrawn="1"/>
        </p:nvPicPr>
        <p:blipFill rotWithShape="1">
          <a:blip r:embed="rId10"/>
          <a:srcRect t="98362"/>
          <a:stretch>
            <a:fillRect/>
          </a:stretch>
        </p:blipFill>
        <p:spPr>
          <a:xfrm>
            <a:off x="0" y="6743699"/>
            <a:ext cx="9144000" cy="11228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矩形 11"/>
          <p:cNvSpPr>
            <a:spLocks noChangeArrowheads="1"/>
          </p:cNvSpPr>
          <p:nvPr/>
        </p:nvSpPr>
        <p:spPr bwMode="auto">
          <a:xfrm>
            <a:off x="0" y="52388"/>
            <a:ext cx="9144000" cy="690562"/>
          </a:xfrm>
          <a:prstGeom prst="rect">
            <a:avLst/>
          </a:prstGeom>
          <a:solidFill>
            <a:srgbClr val="E8EF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050" name="Shape 10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546"/>
          <a:stretch>
            <a:fillRect/>
          </a:stretch>
        </p:blipFill>
        <p:spPr bwMode="auto">
          <a:xfrm>
            <a:off x="0" y="1588"/>
            <a:ext cx="9144000" cy="10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Shape 10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361"/>
          <a:stretch>
            <a:fillRect/>
          </a:stretch>
        </p:blipFill>
        <p:spPr bwMode="auto">
          <a:xfrm>
            <a:off x="0" y="6743700"/>
            <a:ext cx="9144000" cy="11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标题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31140" y="487362"/>
            <a:ext cx="6807200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b"/>
          <a:lstStyle/>
          <a:p>
            <a:pPr>
              <a:buClr>
                <a:srgbClr val="3F3F3F"/>
              </a:buClr>
            </a:pPr>
            <a:r>
              <a:rPr lang="zh-CN" altLang="zh-CN" sz="2400" b="1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zh-CN" sz="2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作业题目</a:t>
            </a:r>
            <a:r>
              <a:rPr lang="en-US" altLang="zh-CN" sz="2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zh-CN" sz="2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附近的</a:t>
            </a:r>
            <a:r>
              <a:rPr lang="zh-CN" altLang="zh-CN" sz="2400" b="1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校友</a:t>
            </a:r>
            <a:r>
              <a:rPr lang="en-US" altLang="zh-CN" sz="2400" b="1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b="1" dirty="0" err="1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lyle</a:t>
            </a:r>
            <a:r>
              <a:rPr lang="en-US" altLang="zh-CN" sz="2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24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3" name="内容占位符 1"/>
          <p:cNvSpPr>
            <a:spLocks noGrp="1" noChangeArrowheads="1"/>
          </p:cNvSpPr>
          <p:nvPr>
            <p:ph idx="4294967295"/>
          </p:nvPr>
        </p:nvSpPr>
        <p:spPr>
          <a:xfrm>
            <a:off x="335614" y="931495"/>
            <a:ext cx="8378080" cy="5697905"/>
          </a:xfrm>
        </p:spPr>
        <p:txBody>
          <a:bodyPr>
            <a:noAutofit/>
          </a:bodyPr>
          <a:lstStyle/>
          <a:p>
            <a:pPr marL="538163" indent="-538163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0" lang="zh-CN" altLang="en-US" sz="1800" b="1" dirty="0" smtClean="0"/>
              <a:t>项目介绍：</a:t>
            </a:r>
            <a:r>
              <a:rPr lang="zh-CN" altLang="zh-CN" sz="1600" dirty="0"/>
              <a:t>基于地理位置的</a:t>
            </a:r>
            <a:r>
              <a:rPr lang="zh-CN" altLang="zh-CN" sz="1600" b="1" dirty="0"/>
              <a:t>校友交友</a:t>
            </a:r>
            <a:r>
              <a:rPr lang="zh-CN" altLang="zh-CN" sz="1600" b="1" dirty="0" smtClean="0"/>
              <a:t>社区</a:t>
            </a:r>
            <a:endParaRPr lang="zh-CN" altLang="en-US" sz="1600" dirty="0" smtClean="0"/>
          </a:p>
          <a:p>
            <a:pPr marL="538163" indent="-538163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0" lang="zh-CN" altLang="en-US" sz="1800" b="1" dirty="0" smtClean="0"/>
              <a:t>功能说明</a:t>
            </a:r>
          </a:p>
          <a:p>
            <a:pPr marL="1076325" lvl="1" indent="-538163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zh-CN" altLang="zh-CN" sz="1200" dirty="0" smtClean="0"/>
              <a:t>支持简单的账号注册／登陆，个人资料编辑</a:t>
            </a:r>
            <a:endParaRPr lang="en-US" altLang="zh-CN" sz="1200" dirty="0" smtClean="0"/>
          </a:p>
          <a:p>
            <a:pPr marL="1076325" lvl="1" indent="-538163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zh-CN" altLang="zh-CN" sz="1200" dirty="0" smtClean="0"/>
              <a:t>支持发表文本和图片两种类型信息，并强制附带地理位置</a:t>
            </a:r>
            <a:endParaRPr lang="en-US" altLang="zh-CN" sz="1200" dirty="0" smtClean="0"/>
          </a:p>
          <a:p>
            <a:pPr marL="1076325" lvl="1" indent="-538163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zh-CN" altLang="zh-CN" sz="1200" dirty="0" smtClean="0"/>
              <a:t>支持查看附近用户发表的动态，采用类似微信朋友圈主页的形式</a:t>
            </a:r>
            <a:endParaRPr lang="en-US" altLang="zh-CN" sz="1200" dirty="0"/>
          </a:p>
          <a:p>
            <a:pPr marL="1076325" lvl="1" indent="-538163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zh-CN" altLang="zh-CN" sz="1200" dirty="0" smtClean="0"/>
              <a:t>支持</a:t>
            </a:r>
            <a:r>
              <a:rPr lang="zh-CN" altLang="en-US" sz="1200" dirty="0" smtClean="0"/>
              <a:t>简单</a:t>
            </a:r>
            <a:r>
              <a:rPr lang="zh-CN" altLang="zh-CN" sz="1200" dirty="0" smtClean="0"/>
              <a:t>留言</a:t>
            </a:r>
            <a:r>
              <a:rPr lang="zh-CN" altLang="en-US" sz="1200" dirty="0" smtClean="0"/>
              <a:t>，能够回复互动更佳</a:t>
            </a:r>
            <a:endParaRPr lang="en-US" altLang="zh-CN" sz="1200" dirty="0"/>
          </a:p>
          <a:p>
            <a:pPr marL="1076325" lvl="1" indent="-538163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zh-CN" altLang="zh-CN" sz="1200" dirty="0" smtClean="0"/>
              <a:t>支持查看个人</a:t>
            </a:r>
            <a:r>
              <a:rPr lang="zh-CN" altLang="en-US" sz="1200" dirty="0" smtClean="0"/>
              <a:t>资料详情以及</a:t>
            </a:r>
            <a:r>
              <a:rPr lang="zh-CN" altLang="zh-CN" sz="1200" dirty="0" smtClean="0"/>
              <a:t>动态主页</a:t>
            </a:r>
            <a:r>
              <a:rPr lang="zh-CN" altLang="en-US" sz="1200" dirty="0" smtClean="0"/>
              <a:t>（类似微信的个人相册）</a:t>
            </a:r>
            <a:endParaRPr lang="en-US" altLang="zh-CN" sz="1200" dirty="0" smtClean="0"/>
          </a:p>
          <a:p>
            <a:pPr marL="538163" indent="-538163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0" lang="zh-CN" altLang="en-US" sz="1800" b="1" dirty="0" smtClean="0"/>
              <a:t>考核标准</a:t>
            </a:r>
            <a:r>
              <a:rPr kumimoji="0" lang="en-US" altLang="zh-CN" sz="1800" b="1" dirty="0" smtClean="0"/>
              <a:t>-</a:t>
            </a:r>
            <a:r>
              <a:rPr lang="zh-CN" altLang="en-US" sz="1800" b="1" dirty="0" smtClean="0"/>
              <a:t>基本分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70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分）</a:t>
            </a:r>
            <a:endParaRPr kumimoji="0" lang="zh-CN" altLang="en-US" sz="1800" b="1" dirty="0" smtClean="0">
              <a:solidFill>
                <a:srgbClr val="FF0000"/>
              </a:solidFill>
            </a:endParaRPr>
          </a:p>
          <a:p>
            <a:pPr marL="538162" lvl="1" indent="0">
              <a:lnSpc>
                <a:spcPct val="100000"/>
              </a:lnSpc>
              <a:buNone/>
            </a:pPr>
            <a:r>
              <a:rPr lang="zh-CN" altLang="zh-CN" sz="1200" dirty="0" smtClean="0"/>
              <a:t>完成</a:t>
            </a:r>
            <a:r>
              <a:rPr lang="zh-CN" altLang="zh-CN" sz="1200" dirty="0"/>
              <a:t>基本</a:t>
            </a:r>
            <a:r>
              <a:rPr lang="zh-CN" altLang="zh-CN" sz="1200" dirty="0" smtClean="0"/>
              <a:t>功能</a:t>
            </a:r>
            <a:r>
              <a:rPr lang="zh-CN" altLang="en-US" sz="1200" dirty="0" smtClean="0"/>
              <a:t>；</a:t>
            </a:r>
            <a:endParaRPr lang="en-US" altLang="zh-CN" sz="1200" dirty="0" smtClean="0"/>
          </a:p>
          <a:p>
            <a:pPr marL="538162" lvl="1" indent="0">
              <a:lnSpc>
                <a:spcPct val="100000"/>
              </a:lnSpc>
              <a:buNone/>
            </a:pPr>
            <a:r>
              <a:rPr lang="zh-CN" altLang="en-US" sz="1200" dirty="0" smtClean="0"/>
              <a:t>使用</a:t>
            </a:r>
            <a:r>
              <a:rPr lang="en-US" altLang="zh-CN" sz="1200" dirty="0" smtClean="0"/>
              <a:t>MVC</a:t>
            </a:r>
            <a:r>
              <a:rPr lang="zh-CN" altLang="en-US" sz="1200" dirty="0" smtClean="0"/>
              <a:t>或其他分层框架设计，至少</a:t>
            </a:r>
            <a:r>
              <a:rPr lang="en-US" altLang="zh-CN" sz="1200" dirty="0" smtClean="0"/>
              <a:t>UI</a:t>
            </a:r>
            <a:r>
              <a:rPr lang="zh-CN" altLang="zh-CN" sz="1200" dirty="0"/>
              <a:t>、存储和</a:t>
            </a:r>
            <a:r>
              <a:rPr lang="zh-CN" altLang="zh-CN" sz="1200" dirty="0" smtClean="0"/>
              <a:t>网络</a:t>
            </a:r>
            <a:r>
              <a:rPr lang="zh-CN" altLang="en-US" sz="1200" dirty="0" smtClean="0"/>
              <a:t>等</a:t>
            </a:r>
            <a:r>
              <a:rPr lang="en-US" altLang="zh-CN" sz="1200" dirty="0" smtClean="0"/>
              <a:t>3</a:t>
            </a:r>
            <a:r>
              <a:rPr lang="zh-CN" altLang="en-US" sz="1200" dirty="0" smtClean="0"/>
              <a:t>大</a:t>
            </a:r>
            <a:r>
              <a:rPr lang="zh-CN" altLang="zh-CN" sz="1200" dirty="0" smtClean="0"/>
              <a:t>模块</a:t>
            </a:r>
            <a:r>
              <a:rPr lang="zh-CN" altLang="en-US" sz="1200" dirty="0" smtClean="0"/>
              <a:t>；</a:t>
            </a:r>
            <a:endParaRPr lang="en-US" altLang="zh-CN" sz="1200" dirty="0" smtClean="0"/>
          </a:p>
          <a:p>
            <a:pPr marL="1076325" lvl="1" indent="-538163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en-US" altLang="zh-CN" sz="1200" dirty="0" smtClean="0"/>
              <a:t>UI</a:t>
            </a:r>
            <a:r>
              <a:rPr lang="zh-CN" altLang="en-US" sz="1200" dirty="0" smtClean="0"/>
              <a:t>排版整洁美观，配色年轻；采用预加载和缓存方案，保证主页和个人页滚动的流畅度</a:t>
            </a:r>
            <a:r>
              <a:rPr lang="en-US" altLang="zh-CN" sz="1200" dirty="0" smtClean="0">
                <a:solidFill>
                  <a:srgbClr val="FF0000"/>
                </a:solidFill>
              </a:rPr>
              <a:t>--30</a:t>
            </a:r>
            <a:r>
              <a:rPr lang="zh-CN" altLang="en-US" sz="1200" dirty="0" smtClean="0">
                <a:solidFill>
                  <a:srgbClr val="FF0000"/>
                </a:solidFill>
              </a:rPr>
              <a:t>分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pPr marL="1076325" lvl="1" indent="-538163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zh-CN" altLang="en-US" sz="1200" dirty="0" smtClean="0"/>
              <a:t>存储采用数据库（推荐</a:t>
            </a:r>
            <a:r>
              <a:rPr lang="en-US" altLang="zh-CN" sz="1200" dirty="0" smtClean="0"/>
              <a:t>WCDB</a:t>
            </a:r>
            <a:r>
              <a:rPr lang="zh-CN" altLang="en-US" sz="1200" dirty="0" smtClean="0"/>
              <a:t>），大作业演示时需给出数据库设计，包括表结构，主键，索引等</a:t>
            </a:r>
            <a:r>
              <a:rPr lang="en-US" altLang="zh-CN" sz="1200" dirty="0" smtClean="0">
                <a:solidFill>
                  <a:srgbClr val="FF0000"/>
                </a:solidFill>
              </a:rPr>
              <a:t>--20</a:t>
            </a:r>
            <a:r>
              <a:rPr lang="zh-CN" altLang="en-US" sz="1200" dirty="0" smtClean="0">
                <a:solidFill>
                  <a:srgbClr val="FF0000"/>
                </a:solidFill>
              </a:rPr>
              <a:t>分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pPr marL="1076325" lvl="1" indent="-538163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zh-CN" altLang="zh-CN" sz="1200" dirty="0" smtClean="0"/>
              <a:t>服务器</a:t>
            </a:r>
            <a:r>
              <a:rPr lang="zh-CN" altLang="en-US" sz="1200" dirty="0" smtClean="0"/>
              <a:t>与客户端通讯需加密（推荐</a:t>
            </a:r>
            <a:r>
              <a:rPr lang="en-US" altLang="zh-CN" sz="1200" dirty="0" smtClean="0"/>
              <a:t>RSA</a:t>
            </a:r>
            <a:r>
              <a:rPr lang="zh-CN" altLang="en-US" sz="1200" dirty="0"/>
              <a:t>和</a:t>
            </a:r>
            <a:r>
              <a:rPr lang="en-US" altLang="zh-CN" sz="1200" dirty="0" smtClean="0"/>
              <a:t>AES</a:t>
            </a:r>
            <a:r>
              <a:rPr lang="zh-CN" altLang="en-US" sz="1200" dirty="0" smtClean="0"/>
              <a:t>配合）；</a:t>
            </a:r>
            <a:r>
              <a:rPr lang="zh-CN" altLang="zh-CN" sz="1200" dirty="0"/>
              <a:t>采用最简单存储，不用考虑海量</a:t>
            </a:r>
            <a:r>
              <a:rPr lang="zh-CN" altLang="zh-CN" sz="1200" dirty="0" smtClean="0"/>
              <a:t>用户</a:t>
            </a:r>
            <a:r>
              <a:rPr lang="en-US" altLang="zh-CN" sz="1200" dirty="0" smtClean="0"/>
              <a:t>--</a:t>
            </a:r>
            <a:r>
              <a:rPr lang="en-US" altLang="zh-CN" sz="1200" dirty="0" smtClean="0">
                <a:solidFill>
                  <a:srgbClr val="FF0000"/>
                </a:solidFill>
              </a:rPr>
              <a:t>20</a:t>
            </a:r>
            <a:r>
              <a:rPr lang="zh-CN" altLang="en-US" sz="1200" dirty="0" smtClean="0">
                <a:solidFill>
                  <a:srgbClr val="FF0000"/>
                </a:solidFill>
              </a:rPr>
              <a:t>分</a:t>
            </a:r>
            <a:endParaRPr kumimoji="0" lang="zh-CN" altLang="en-US" sz="1200" dirty="0" smtClean="0">
              <a:solidFill>
                <a:srgbClr val="FF0000"/>
              </a:solidFill>
            </a:endParaRPr>
          </a:p>
          <a:p>
            <a:pPr marL="538163" indent="-538163">
              <a:lnSpc>
                <a:spcPct val="160000"/>
              </a:lnSpc>
              <a:buFont typeface="Wingdings" panose="05000000000000000000" pitchFamily="2" charset="2"/>
              <a:buChar char="n"/>
            </a:pPr>
            <a:r>
              <a:rPr lang="zh-CN" altLang="en-US" sz="1800" b="1" dirty="0" smtClean="0">
                <a:sym typeface="Calibri" panose="020F0502020204030204" pitchFamily="34" charset="0"/>
              </a:rPr>
              <a:t>加分项</a:t>
            </a:r>
            <a:r>
              <a:rPr lang="en-US" altLang="zh-CN" sz="1800" b="1" dirty="0" smtClean="0">
                <a:solidFill>
                  <a:srgbClr val="FF0000"/>
                </a:solidFill>
                <a:sym typeface="Calibri" panose="020F0502020204030204" pitchFamily="34" charset="0"/>
              </a:rPr>
              <a:t>(30</a:t>
            </a:r>
            <a:r>
              <a:rPr lang="zh-CN" altLang="en-US" sz="1800" b="1" dirty="0" smtClean="0">
                <a:solidFill>
                  <a:srgbClr val="FF0000"/>
                </a:solidFill>
                <a:sym typeface="Calibri" panose="020F0502020204030204" pitchFamily="34" charset="0"/>
              </a:rPr>
              <a:t>分</a:t>
            </a:r>
            <a:r>
              <a:rPr lang="en-US" altLang="zh-CN" sz="1800" b="1" dirty="0" smtClean="0">
                <a:solidFill>
                  <a:srgbClr val="FF0000"/>
                </a:solidFill>
                <a:sym typeface="Calibri" panose="020F0502020204030204" pitchFamily="34" charset="0"/>
              </a:rPr>
              <a:t>)</a:t>
            </a:r>
            <a:endParaRPr lang="zh-CN" altLang="en-US" sz="1800" b="1" dirty="0" smtClean="0">
              <a:solidFill>
                <a:srgbClr val="FF0000"/>
              </a:solidFill>
              <a:sym typeface="Calibri" panose="020F0502020204030204" pitchFamily="34" charset="0"/>
            </a:endParaRPr>
          </a:p>
          <a:p>
            <a:pPr marL="1076325" lvl="1" indent="-538163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zh-CN" sz="1200" dirty="0"/>
              <a:t>支持除文本和图片外的其他类型</a:t>
            </a:r>
            <a:r>
              <a:rPr lang="zh-CN" altLang="zh-CN" sz="1200" dirty="0" smtClean="0"/>
              <a:t>动态</a:t>
            </a:r>
            <a:r>
              <a:rPr lang="zh-CN" altLang="en-US" sz="1200" dirty="0" smtClean="0"/>
              <a:t>，比如视频、链接</a:t>
            </a:r>
            <a:endParaRPr lang="en-US" altLang="zh-CN" sz="1200" dirty="0"/>
          </a:p>
          <a:p>
            <a:pPr marL="1076325" lvl="1" indent="-538163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zh-CN" sz="1200" dirty="0" smtClean="0"/>
              <a:t>支持</a:t>
            </a:r>
            <a:r>
              <a:rPr lang="zh-CN" altLang="zh-CN" sz="1200" dirty="0"/>
              <a:t>可扩展和安全通讯协议</a:t>
            </a:r>
            <a:endParaRPr lang="en-US" altLang="zh-CN" sz="1200" dirty="0"/>
          </a:p>
          <a:p>
            <a:pPr marL="1076325" lvl="1" indent="-538163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zh-CN" sz="1200" dirty="0"/>
              <a:t>其他动画特效或</a:t>
            </a:r>
            <a:r>
              <a:rPr lang="zh-CN" altLang="zh-CN" sz="1200" dirty="0" smtClean="0"/>
              <a:t>其他</a:t>
            </a:r>
            <a:r>
              <a:rPr lang="zh-CN" altLang="en-US" sz="1200" dirty="0" smtClean="0"/>
              <a:t>自定义</a:t>
            </a:r>
            <a:r>
              <a:rPr lang="zh-CN" altLang="zh-CN" sz="1200" dirty="0" smtClean="0"/>
              <a:t>功能</a:t>
            </a:r>
            <a:endParaRPr lang="en-US" altLang="zh-CN" sz="1200" dirty="0" smtClean="0"/>
          </a:p>
          <a:p>
            <a:pPr marL="1076325" lvl="1" indent="-538163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sz="1200" dirty="0" smtClean="0"/>
              <a:t>主页支持</a:t>
            </a:r>
            <a:r>
              <a:rPr lang="en-US" altLang="zh-CN" sz="1200" dirty="0" smtClean="0"/>
              <a:t>1000</a:t>
            </a:r>
            <a:r>
              <a:rPr lang="zh-CN" altLang="en-US" sz="1200" dirty="0" smtClean="0"/>
              <a:t>个以上动态，并给出相关的性能测试数据</a:t>
            </a:r>
            <a:r>
              <a:rPr lang="en-US" altLang="zh-CN" sz="1200" dirty="0"/>
              <a:t/>
            </a:r>
            <a:br>
              <a:rPr lang="en-US" altLang="zh-CN" sz="1200" dirty="0"/>
            </a:br>
            <a:endParaRPr kumimoji="0"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3946842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</TotalTime>
  <Words>249</Words>
  <Application>Microsoft Office PowerPoint</Application>
  <PresentationFormat>全屏显示(4:3)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微软雅黑</vt:lpstr>
      <vt:lpstr>Arial</vt:lpstr>
      <vt:lpstr>Calibri</vt:lpstr>
      <vt:lpstr>Wingdings</vt:lpstr>
      <vt:lpstr>Office 主题</vt:lpstr>
      <vt:lpstr>大作业题目 -附近的校友-lyle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v_andliang(梁伟聪)</dc:creator>
  <cp:lastModifiedBy>Dasheng Wong</cp:lastModifiedBy>
  <cp:revision>206</cp:revision>
  <dcterms:created xsi:type="dcterms:W3CDTF">2015-02-27T12:01:00Z</dcterms:created>
  <dcterms:modified xsi:type="dcterms:W3CDTF">2018-04-20T05:26:34Z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