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2"/>
    <p:restoredTop sz="94627"/>
  </p:normalViewPr>
  <p:slideViewPr>
    <p:cSldViewPr snapToGrid="0" snapToObjects="1">
      <p:cViewPr varScale="1">
        <p:scale>
          <a:sx n="194" d="100"/>
          <a:sy n="194" d="100"/>
        </p:scale>
        <p:origin x="200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latin typeface="Avenir Book" charset="0"/>
                <a:ea typeface="Avenir Book" charset="0"/>
                <a:cs typeface="Avenir Book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11D00EF0-620D-6D42-BE8F-A31A5DBBF69B}" type="datetimeFigureOut">
              <a:rPr lang="en-US" smtClean="0"/>
              <a:pPr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71A29F65-76C4-F548-AE08-0064E53EC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Roman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Roman" panose="02000503020000020003" pitchFamily="2" charset="0"/>
              </a:defRPr>
            </a:lvl1pPr>
            <a:lvl2pPr>
              <a:defRPr>
                <a:latin typeface="Avenir Roman" panose="02000503020000020003" pitchFamily="2" charset="0"/>
              </a:defRPr>
            </a:lvl2pPr>
            <a:lvl3pPr>
              <a:defRPr>
                <a:latin typeface="Avenir Roman" panose="02000503020000020003" pitchFamily="2" charset="0"/>
              </a:defRPr>
            </a:lvl3pPr>
            <a:lvl4pPr>
              <a:defRPr>
                <a:latin typeface="Avenir Roman" panose="02000503020000020003" pitchFamily="2" charset="0"/>
              </a:defRPr>
            </a:lvl4pPr>
            <a:lvl5pPr>
              <a:defRPr>
                <a:latin typeface="Avenir Roman" panose="02000503020000020003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Roman" panose="02000503020000020003" pitchFamily="2" charset="0"/>
              </a:defRPr>
            </a:lvl1pPr>
          </a:lstStyle>
          <a:p>
            <a:fld id="{11D00EF0-620D-6D42-BE8F-A31A5DBBF69B}" type="datetimeFigureOut">
              <a:rPr lang="en-US" smtClean="0"/>
              <a:pPr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Roman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Roman" panose="02000503020000020003" pitchFamily="2" charset="0"/>
              </a:defRPr>
            </a:lvl1pPr>
          </a:lstStyle>
          <a:p>
            <a:fld id="{71A29F65-76C4-F548-AE08-0064E53EC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00EF0-620D-6D42-BE8F-A31A5DBBF69B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ohi-science.org/data-science-training/collaboratin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ohi-science.org/data-science-training/collaborating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ohi-science.org/data-science-training/collaborating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ules32.github.io/collab-research/" TargetMode="External"/><Relationship Id="rId2" Type="http://schemas.openxmlformats.org/officeDocument/2006/relationships/hyperlink" Target="https://github.com/jules32/collab-researc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E95E-3C3D-7E4A-9A78-61A06665D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270" y="1131222"/>
            <a:ext cx="7772400" cy="1790700"/>
          </a:xfrm>
        </p:spPr>
        <p:txBody>
          <a:bodyPr>
            <a:normAutofit/>
          </a:bodyPr>
          <a:lstStyle/>
          <a:p>
            <a:r>
              <a:rPr lang="en-US" sz="2000" dirty="0"/>
              <a:t>Instructions for </a:t>
            </a:r>
            <a:br>
              <a:rPr lang="en-US" sz="2000" dirty="0"/>
            </a:br>
            <a:br>
              <a:rPr lang="en-US" sz="3600" dirty="0"/>
            </a:br>
            <a:r>
              <a:rPr lang="en-US" sz="3600" dirty="0"/>
              <a:t>Collaborating on GitHub Tutorial</a:t>
            </a:r>
          </a:p>
        </p:txBody>
      </p:sp>
    </p:spTree>
    <p:extLst>
      <p:ext uri="{BB962C8B-B14F-4D97-AF65-F5344CB8AC3E}">
        <p14:creationId xmlns:p14="http://schemas.microsoft.com/office/powerpoint/2010/main" val="95522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6C72-2238-9146-A23B-3392CAEE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Breakout 1: Connecting with your partner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4BC57-A115-6D4F-A8BE-1D4340CED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3169"/>
            <a:ext cx="7886700" cy="377428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Aft>
                <a:spcPts val="2400"/>
              </a:spcAft>
            </a:pPr>
            <a:r>
              <a:rPr lang="en-US" dirty="0"/>
              <a:t>Say hello and introduce yourself</a:t>
            </a:r>
          </a:p>
          <a:p>
            <a:pPr>
              <a:lnSpc>
                <a:spcPct val="120000"/>
              </a:lnSpc>
              <a:spcAft>
                <a:spcPts val="2400"/>
              </a:spcAft>
            </a:pPr>
            <a:r>
              <a:rPr lang="en-US" dirty="0"/>
              <a:t>Connect either on Slack (direct messaging), Zoom chat (make sure to select your partner, not send messages to everyone), phone, whatever you prefer</a:t>
            </a:r>
          </a:p>
          <a:p>
            <a:pPr>
              <a:lnSpc>
                <a:spcPct val="120000"/>
              </a:lnSpc>
              <a:spcAft>
                <a:spcPts val="2400"/>
              </a:spcAft>
            </a:pPr>
            <a:r>
              <a:rPr lang="en-US" dirty="0"/>
              <a:t>Decide who will be Partner 1 and who will be Partner 2</a:t>
            </a:r>
          </a:p>
          <a:p>
            <a:pPr>
              <a:lnSpc>
                <a:spcPct val="120000"/>
              </a:lnSpc>
              <a:spcAft>
                <a:spcPts val="2400"/>
              </a:spcAft>
            </a:pPr>
            <a:r>
              <a:rPr lang="en-US" dirty="0"/>
              <a:t>Exchange GitHub user names</a:t>
            </a:r>
          </a:p>
          <a:p>
            <a:pPr>
              <a:lnSpc>
                <a:spcPct val="120000"/>
              </a:lnSpc>
              <a:spcAft>
                <a:spcPts val="2400"/>
              </a:spcAft>
            </a:pPr>
            <a:r>
              <a:rPr lang="en-US" dirty="0"/>
              <a:t>Practice sharing screen (choose to share Desktop so you can share as you jump between </a:t>
            </a:r>
            <a:r>
              <a:rPr lang="en-US" dirty="0" err="1"/>
              <a:t>Rstudio</a:t>
            </a:r>
            <a:r>
              <a:rPr lang="en-US" dirty="0"/>
              <a:t> and your web browser)</a:t>
            </a:r>
          </a:p>
          <a:p>
            <a:pPr>
              <a:lnSpc>
                <a:spcPct val="120000"/>
              </a:lnSpc>
              <a:spcAft>
                <a:spcPts val="2400"/>
              </a:spcAft>
            </a:pPr>
            <a:endParaRPr lang="en-US" dirty="0"/>
          </a:p>
          <a:p>
            <a:pPr>
              <a:lnSpc>
                <a:spcPct val="120000"/>
              </a:lnSpc>
              <a:spcAft>
                <a:spcPts val="24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13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14A7-3BDA-D244-BF17-FE6EA94B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Breakout 2: Create repo, clone it, and try making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9E2D-6755-5147-A697-ABC9BFC2E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Work through sections 9.2 – 9.7 here:</a:t>
            </a:r>
            <a:br>
              <a:rPr lang="en-US" dirty="0"/>
            </a:br>
            <a:r>
              <a:rPr lang="en-US" dirty="0">
                <a:hlinkClick r:id="rId2"/>
              </a:rPr>
              <a:t>http://ohi-science.org/data-science-training/collaborating.html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3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EF9A-14D6-7241-9F06-CD46BB99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Breakout 3: Create and resolve merge conflicts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31021-CB21-434D-8935-C021E1200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Work through sections 9.8 – 9.9 here:</a:t>
            </a:r>
            <a:br>
              <a:rPr lang="en-US" dirty="0"/>
            </a:br>
            <a:r>
              <a:rPr lang="en-US" dirty="0">
                <a:hlinkClick r:id="rId2"/>
              </a:rPr>
              <a:t>http://ohi-science.org/data-science-training/collaborating.html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17273-84BB-2D41-AAFD-43549A57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Breakout 4: Set up your collaborative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7612B-1465-524F-924D-86E2A3ED0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Work through sections 9.11 – 9.12 here:</a:t>
            </a:r>
            <a:br>
              <a:rPr lang="en-US" dirty="0"/>
            </a:br>
            <a:r>
              <a:rPr lang="en-US" dirty="0">
                <a:hlinkClick r:id="rId2"/>
              </a:rPr>
              <a:t>http://ohi-science.org/data-science-training/collaborating.html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4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0E7A-1277-F542-A7AD-A26434D1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Breakout 5: Explore the NYC flights data collaboratively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8B10-4205-0848-BAAD-2634D700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452761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1000"/>
              </a:spcAft>
            </a:pPr>
            <a:r>
              <a:rPr lang="en-US" dirty="0"/>
              <a:t>Partner 2 add an image to your </a:t>
            </a:r>
            <a:r>
              <a:rPr lang="en-US" dirty="0" err="1"/>
              <a:t>index.Rmd</a:t>
            </a:r>
            <a:r>
              <a:rPr lang="en-US" dirty="0"/>
              <a:t> (talk Partner 1 through what you’re doing or share your screen):</a:t>
            </a:r>
          </a:p>
          <a:p>
            <a:pPr lvl="1">
              <a:spcAft>
                <a:spcPts val="1000"/>
              </a:spcAft>
            </a:pPr>
            <a:r>
              <a:rPr lang="en-US" dirty="0"/>
              <a:t>Search on google to find an image you like</a:t>
            </a:r>
          </a:p>
          <a:p>
            <a:pPr lvl="1">
              <a:spcAft>
                <a:spcPts val="1000"/>
              </a:spcAft>
            </a:pPr>
            <a:r>
              <a:rPr lang="en-US" dirty="0"/>
              <a:t>On the image, right click and choose “Copy image address”</a:t>
            </a:r>
          </a:p>
          <a:p>
            <a:pPr lvl="1">
              <a:spcAft>
                <a:spcPts val="1000"/>
              </a:spcAft>
            </a:pPr>
            <a:r>
              <a:rPr lang="en-US" dirty="0"/>
              <a:t>Add it to the .</a:t>
            </a:r>
            <a:r>
              <a:rPr lang="en-US" dirty="0" err="1"/>
              <a:t>Rmd</a:t>
            </a:r>
            <a:r>
              <a:rPr lang="en-US" dirty="0"/>
              <a:t> file with</a:t>
            </a:r>
            <a:br>
              <a:rPr lang="en-US" dirty="0"/>
            </a:br>
            <a:r>
              <a:rPr lang="en-US" dirty="0"/>
              <a:t>![](</a:t>
            </a:r>
            <a:r>
              <a:rPr lang="en-US" dirty="0" err="1"/>
              <a:t>paste_image_location_you_just_copied_here</a:t>
            </a:r>
            <a:r>
              <a:rPr lang="en-US" dirty="0"/>
              <a:t>)</a:t>
            </a:r>
          </a:p>
          <a:p>
            <a:pPr lvl="1">
              <a:spcAft>
                <a:spcPts val="1000"/>
              </a:spcAft>
            </a:pPr>
            <a:r>
              <a:rPr lang="en-US" dirty="0"/>
              <a:t>Pull – stage – commit – push</a:t>
            </a:r>
          </a:p>
          <a:p>
            <a:pPr lvl="1">
              <a:spcAft>
                <a:spcPts val="1000"/>
              </a:spcAft>
            </a:pPr>
            <a:r>
              <a:rPr lang="en-US" dirty="0"/>
              <a:t>Check that the image shows up on your website</a:t>
            </a:r>
            <a:br>
              <a:rPr lang="en-US" dirty="0"/>
            </a:br>
            <a:r>
              <a:rPr lang="en-US" dirty="0"/>
              <a:t>Remember address format for website:</a:t>
            </a:r>
          </a:p>
          <a:p>
            <a:pPr lvl="2">
              <a:spcAft>
                <a:spcPts val="1000"/>
              </a:spcAft>
            </a:pPr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repo: </a:t>
            </a:r>
            <a:r>
              <a:rPr lang="en-US" dirty="0">
                <a:hlinkClick r:id="rId2"/>
              </a:rPr>
              <a:t>https://github.com/jules32/collab-research</a:t>
            </a:r>
            <a:endParaRPr lang="en-US" dirty="0"/>
          </a:p>
          <a:p>
            <a:pPr lvl="2">
              <a:spcAft>
                <a:spcPts val="1000"/>
              </a:spcAft>
            </a:pPr>
            <a:r>
              <a:rPr lang="en-US" dirty="0"/>
              <a:t>my website </a:t>
            </a:r>
            <a:r>
              <a:rPr lang="en-US" dirty="0" err="1"/>
              <a:t>url</a:t>
            </a:r>
            <a:r>
              <a:rPr lang="en-US" dirty="0"/>
              <a:t>: </a:t>
            </a:r>
            <a:r>
              <a:rPr lang="en-US" dirty="0">
                <a:hlinkClick r:id="rId3"/>
              </a:rPr>
              <a:t>https://jules32.github.io/collab-research/</a:t>
            </a:r>
            <a:endParaRPr lang="en-US" dirty="0"/>
          </a:p>
          <a:p>
            <a:pPr lvl="2">
              <a:spcAft>
                <a:spcPts val="1000"/>
              </a:spcAft>
            </a:pPr>
            <a:r>
              <a:rPr lang="en-US" dirty="0"/>
              <a:t>note that the </a:t>
            </a:r>
            <a:r>
              <a:rPr lang="en-US" dirty="0" err="1"/>
              <a:t>url</a:t>
            </a:r>
            <a:r>
              <a:rPr lang="en-US" dirty="0"/>
              <a:t> starts with my </a:t>
            </a:r>
            <a:r>
              <a:rPr lang="en-US" b="1" dirty="0" err="1"/>
              <a:t>username.github.io</a:t>
            </a:r>
            <a:endParaRPr lang="en-US" dirty="0"/>
          </a:p>
          <a:p>
            <a:pPr lvl="1">
              <a:spcAft>
                <a:spcPts val="1000"/>
              </a:spcAft>
            </a:pPr>
            <a:endParaRPr lang="en-US" b="1" dirty="0"/>
          </a:p>
          <a:p>
            <a:pPr>
              <a:spcAft>
                <a:spcPts val="10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0E7A-1277-F542-A7AD-A26434D1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Breakout 5: Explore the NYC flights data collaboratively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8B10-4205-0848-BAAD-2634D700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452761"/>
          </a:xfrm>
        </p:spPr>
        <p:txBody>
          <a:bodyPr>
            <a:normAutofit/>
          </a:bodyPr>
          <a:lstStyle/>
          <a:p>
            <a:r>
              <a:rPr lang="en-US" dirty="0"/>
              <a:t>With your partner, do the following tasks. Each of you should work on one task at a time. Since we’re working closely on the same document, talk to each other and have one person create a heading and a R chunk, and then sync; the other person can then create a heading and R chunk and sync, and then you can both work safely.</a:t>
            </a:r>
          </a:p>
          <a:p>
            <a:endParaRPr lang="en-US" dirty="0"/>
          </a:p>
          <a:p>
            <a:r>
              <a:rPr lang="en-US" dirty="0"/>
              <a:t>Remember to make your commit messages useful!</a:t>
            </a:r>
          </a:p>
          <a:p>
            <a:endParaRPr lang="en-US" dirty="0"/>
          </a:p>
          <a:p>
            <a:r>
              <a:rPr lang="en-US" dirty="0"/>
              <a:t>As you work, you may get merge conflicts. Resolve them</a:t>
            </a:r>
          </a:p>
          <a:p>
            <a:pPr lvl="1">
              <a:spcAft>
                <a:spcPts val="1000"/>
              </a:spcAft>
            </a:pPr>
            <a:endParaRPr lang="en-US" b="1" dirty="0"/>
          </a:p>
          <a:p>
            <a:pPr>
              <a:spcAft>
                <a:spcPts val="10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3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0E7A-1277-F542-A7AD-A26434D1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Breakout 5: Explore the NYC flights data collaboratively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8B10-4205-0848-BAAD-2634D700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7997"/>
            <a:ext cx="7886700" cy="34527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Find all flights that:</a:t>
            </a:r>
          </a:p>
          <a:p>
            <a:pPr lvl="1"/>
            <a:r>
              <a:rPr lang="en-US" dirty="0"/>
              <a:t>Had an arrival delay of two or more hours</a:t>
            </a:r>
          </a:p>
          <a:p>
            <a:pPr lvl="1"/>
            <a:r>
              <a:rPr lang="en-US" dirty="0"/>
              <a:t>Flew to Houston (IAH or HOU)</a:t>
            </a:r>
          </a:p>
          <a:p>
            <a:pPr lvl="1"/>
            <a:r>
              <a:rPr lang="en-US" dirty="0"/>
              <a:t>Were operated by United, American, or Delta</a:t>
            </a:r>
          </a:p>
          <a:p>
            <a:pPr lvl="1"/>
            <a:r>
              <a:rPr lang="en-US" dirty="0"/>
              <a:t>Departed in summer (July, August, and September)</a:t>
            </a:r>
          </a:p>
          <a:p>
            <a:pPr lvl="1"/>
            <a:r>
              <a:rPr lang="en-US" dirty="0"/>
              <a:t>Arrived more than two hours late, but didn’t leave late</a:t>
            </a:r>
          </a:p>
          <a:p>
            <a:pPr lvl="1"/>
            <a:r>
              <a:rPr lang="en-US" dirty="0"/>
              <a:t>Were delayed by at least an hour, but made up over 30 minutes in flight</a:t>
            </a:r>
          </a:p>
          <a:p>
            <a:pPr lvl="1"/>
            <a:r>
              <a:rPr lang="en-US" dirty="0"/>
              <a:t>Departed between midnight and 6am (inclusive)</a:t>
            </a:r>
          </a:p>
          <a:p>
            <a:pPr lvl="1"/>
            <a:endParaRPr lang="en-US" dirty="0"/>
          </a:p>
          <a:p>
            <a:r>
              <a:rPr lang="en-US" dirty="0"/>
              <a:t>Another useful </a:t>
            </a:r>
            <a:r>
              <a:rPr lang="en-US" dirty="0" err="1"/>
              <a:t>dplyr</a:t>
            </a:r>
            <a:r>
              <a:rPr lang="en-US" dirty="0"/>
              <a:t> filtering helper is between(). What does it do? Can you use it to simplify the code needed to answer the previous challenges?</a:t>
            </a:r>
          </a:p>
          <a:p>
            <a:pPr>
              <a:spcAft>
                <a:spcPts val="10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6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0E7A-1277-F542-A7AD-A26434D1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Breakout 5: Explore the NYC flights data collaboratively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8B10-4205-0848-BAAD-2634D700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0624"/>
            <a:ext cx="7886700" cy="3452761"/>
          </a:xfrm>
        </p:spPr>
        <p:txBody>
          <a:bodyPr>
            <a:normAutofit/>
          </a:bodyPr>
          <a:lstStyle/>
          <a:p>
            <a:r>
              <a:rPr lang="en-US" dirty="0"/>
              <a:t>If you have more time: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Add some plots: What interesting patterns can we explore in this dataset? Examples: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What is the relationship between the departure delays and arrival delays (do planes tend to catch up while underway)?</a:t>
            </a:r>
          </a:p>
          <a:p>
            <a:pPr lvl="2"/>
            <a:r>
              <a:rPr lang="en-US" dirty="0"/>
              <a:t>How to arrival delays compare between different airlines? Or destinations? Or days (or any combination of those)</a:t>
            </a:r>
          </a:p>
          <a:p>
            <a:pPr marL="0" indent="0">
              <a:spcAft>
                <a:spcPts val="10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6907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3D36444-BA67-F541-8106-F53A01161389}" vid="{E4B51183-AA3E-8342-B534-F249D4AA1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353</TotalTime>
  <Words>612</Words>
  <Application>Microsoft Macintosh PowerPoint</Application>
  <PresentationFormat>On-screen Show (16:9)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Book</vt:lpstr>
      <vt:lpstr>Avenir Roman</vt:lpstr>
      <vt:lpstr>Calibri</vt:lpstr>
      <vt:lpstr>Calibri Light</vt:lpstr>
      <vt:lpstr>Theme1</vt:lpstr>
      <vt:lpstr>Instructions for   Collaborating on GitHub Tutorial</vt:lpstr>
      <vt:lpstr>Breakout 1: Connecting with your partner</vt:lpstr>
      <vt:lpstr>Breakout 2: Create repo, clone it, and try making changes</vt:lpstr>
      <vt:lpstr>Breakout 3: Create and resolve merge conflicts </vt:lpstr>
      <vt:lpstr>Breakout 4: Set up your collaborative website</vt:lpstr>
      <vt:lpstr>Breakout 5: Explore the NYC flights data collaboratively</vt:lpstr>
      <vt:lpstr>Breakout 5: Explore the NYC flights data collaboratively</vt:lpstr>
      <vt:lpstr>Breakout 5: Explore the NYC flights data collaboratively</vt:lpstr>
      <vt:lpstr>Breakout 5: Explore the NYC flights data collaboratively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 Collaborating on GitHub Tutorial</dc:title>
  <dc:creator>Nina Overgaard Therkildsen</dc:creator>
  <cp:lastModifiedBy>Nina Overgaard Therkildsen</cp:lastModifiedBy>
  <cp:revision>14</cp:revision>
  <cp:lastPrinted>2020-04-22T15:15:24Z</cp:lastPrinted>
  <dcterms:created xsi:type="dcterms:W3CDTF">2020-04-22T09:54:42Z</dcterms:created>
  <dcterms:modified xsi:type="dcterms:W3CDTF">2020-04-22T19:20:31Z</dcterms:modified>
</cp:coreProperties>
</file>