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69" r:id="rId5"/>
    <p:sldId id="270" r:id="rId6"/>
    <p:sldId id="261" r:id="rId7"/>
    <p:sldId id="262" r:id="rId8"/>
    <p:sldId id="263" r:id="rId9"/>
    <p:sldId id="264"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96DD59-F948-4AA9-9DC4-55CFFB6ACAD4}"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334751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96DD59-F948-4AA9-9DC4-55CFFB6ACAD4}"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270443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96DD59-F948-4AA9-9DC4-55CFFB6ACAD4}"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F38C-446B-4F87-9CD4-5977B93B66C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51290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96DD59-F948-4AA9-9DC4-55CFFB6ACAD4}"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309018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96DD59-F948-4AA9-9DC4-55CFFB6ACAD4}"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F38C-446B-4F87-9CD4-5977B93B66C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8141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96DD59-F948-4AA9-9DC4-55CFFB6ACAD4}"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538449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6DD59-F948-4AA9-9DC4-55CFFB6ACAD4}"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2523252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6DD59-F948-4AA9-9DC4-55CFFB6ACAD4}"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5228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96DD59-F948-4AA9-9DC4-55CFFB6ACAD4}"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182586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96DD59-F948-4AA9-9DC4-55CFFB6ACAD4}"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302469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96DD59-F948-4AA9-9DC4-55CFFB6ACAD4}"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170004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96DD59-F948-4AA9-9DC4-55CFFB6ACAD4}" type="datetimeFigureOut">
              <a:rPr lang="en-US" smtClean="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403805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96DD59-F948-4AA9-9DC4-55CFFB6ACAD4}"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2879884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96DD59-F948-4AA9-9DC4-55CFFB6ACAD4}"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281278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C96DD59-F948-4AA9-9DC4-55CFFB6ACAD4}"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290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C96DD59-F948-4AA9-9DC4-55CFFB6ACAD4}"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1F38C-446B-4F87-9CD4-5977B93B66CC}" type="slidenum">
              <a:rPr lang="en-US" smtClean="0"/>
              <a:pPr/>
              <a:t>‹#›</a:t>
            </a:fld>
            <a:endParaRPr lang="en-US"/>
          </a:p>
        </p:txBody>
      </p:sp>
    </p:spTree>
    <p:extLst>
      <p:ext uri="{BB962C8B-B14F-4D97-AF65-F5344CB8AC3E}">
        <p14:creationId xmlns:p14="http://schemas.microsoft.com/office/powerpoint/2010/main" val="317824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96DD59-F948-4AA9-9DC4-55CFFB6ACAD4}" type="datetimeFigureOut">
              <a:rPr lang="en-US" smtClean="0"/>
              <a:pPr/>
              <a:t>9/4/2024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831F38C-446B-4F87-9CD4-5977B93B66CC}" type="slidenum">
              <a:rPr lang="en-US" smtClean="0"/>
              <a:pPr/>
              <a:t>‹#›</a:t>
            </a:fld>
            <a:endParaRPr lang="en-US"/>
          </a:p>
        </p:txBody>
      </p:sp>
    </p:spTree>
    <p:extLst>
      <p:ext uri="{BB962C8B-B14F-4D97-AF65-F5344CB8AC3E}">
        <p14:creationId xmlns:p14="http://schemas.microsoft.com/office/powerpoint/2010/main" val="424849784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255"/>
            <a:ext cx="9144000" cy="690393"/>
          </a:xfrm>
        </p:spPr>
        <p:txBody>
          <a:bodyPr>
            <a:noAutofit/>
          </a:bodyPr>
          <a:lstStyle/>
          <a:p>
            <a:pPr algn="ctr"/>
            <a:r>
              <a:rPr lang="en-US" sz="3600" dirty="0">
                <a:solidFill>
                  <a:schemeClr val="tx1"/>
                </a:solidFill>
                <a:latin typeface="Calibri" pitchFamily="34" charset="0"/>
                <a:cs typeface="Calibri" pitchFamily="34" charset="0"/>
              </a:rPr>
              <a:t>Web 3.0 Lagos Hackathon</a:t>
            </a:r>
          </a:p>
        </p:txBody>
      </p:sp>
      <p:sp>
        <p:nvSpPr>
          <p:cNvPr id="3" name="Subtitle 2"/>
          <p:cNvSpPr>
            <a:spLocks noGrp="1"/>
          </p:cNvSpPr>
          <p:nvPr>
            <p:ph type="subTitle" idx="1"/>
          </p:nvPr>
        </p:nvSpPr>
        <p:spPr>
          <a:xfrm>
            <a:off x="0" y="1227910"/>
            <a:ext cx="12192000" cy="5630090"/>
          </a:xfrm>
        </p:spPr>
        <p:txBody>
          <a:bodyPr>
            <a:normAutofit/>
          </a:bodyPr>
          <a:lstStyle/>
          <a:p>
            <a:pPr algn="ctr"/>
            <a:endParaRPr lang="en-US" b="1" dirty="0">
              <a:latin typeface="Calibri" pitchFamily="34" charset="0"/>
              <a:cs typeface="Calibri" pitchFamily="34" charset="0"/>
            </a:endParaRPr>
          </a:p>
          <a:p>
            <a:endParaRPr lang="en-US" b="1" dirty="0">
              <a:latin typeface="Calibri" pitchFamily="34" charset="0"/>
              <a:cs typeface="Calibri" pitchFamily="34" charset="0"/>
            </a:endParaRPr>
          </a:p>
          <a:p>
            <a:pPr algn="ctr">
              <a:lnSpc>
                <a:spcPct val="67000"/>
              </a:lnSpc>
            </a:pPr>
            <a:r>
              <a:rPr lang="en-US" sz="2800" dirty="0">
                <a:solidFill>
                  <a:schemeClr val="tx1"/>
                </a:solidFill>
                <a:latin typeface="Calibri" pitchFamily="34" charset="0"/>
                <a:cs typeface="Calibri" pitchFamily="34" charset="0"/>
              </a:rPr>
              <a:t>PRESENTATION ON:</a:t>
            </a:r>
          </a:p>
          <a:p>
            <a:pPr algn="ctr">
              <a:lnSpc>
                <a:spcPct val="67000"/>
              </a:lnSpc>
            </a:pPr>
            <a:r>
              <a:rPr lang="en-US" sz="3200" b="1" dirty="0">
                <a:solidFill>
                  <a:schemeClr val="tx1"/>
                </a:solidFill>
                <a:latin typeface="Calibri" pitchFamily="34" charset="0"/>
                <a:cs typeface="Calibri" pitchFamily="34" charset="0"/>
              </a:rPr>
              <a:t>DAYONES ONLINE SHOPPING</a:t>
            </a:r>
          </a:p>
          <a:p>
            <a:pPr algn="ctr">
              <a:lnSpc>
                <a:spcPct val="67000"/>
              </a:lnSpc>
            </a:pPr>
            <a:endParaRPr lang="en-US" b="1" dirty="0">
              <a:solidFill>
                <a:schemeClr val="tx1"/>
              </a:solidFill>
              <a:latin typeface="Calibri" pitchFamily="34" charset="0"/>
              <a:cs typeface="Calibri" pitchFamily="34" charset="0"/>
            </a:endParaRPr>
          </a:p>
          <a:p>
            <a:pPr algn="ctr">
              <a:lnSpc>
                <a:spcPct val="67000"/>
              </a:lnSpc>
            </a:pPr>
            <a:endParaRPr lang="en-US" b="1" dirty="0">
              <a:solidFill>
                <a:schemeClr val="tx1"/>
              </a:solidFill>
              <a:latin typeface="Calibri" pitchFamily="34" charset="0"/>
              <a:cs typeface="Calibri" pitchFamily="34" charset="0"/>
            </a:endParaRPr>
          </a:p>
          <a:p>
            <a:pPr algn="ctr">
              <a:lnSpc>
                <a:spcPct val="67000"/>
              </a:lnSpc>
            </a:pPr>
            <a:r>
              <a:rPr lang="en-US" sz="2000" b="1" dirty="0">
                <a:solidFill>
                  <a:schemeClr val="tx1"/>
                </a:solidFill>
                <a:latin typeface="Calibri" pitchFamily="34" charset="0"/>
                <a:cs typeface="Calibri" pitchFamily="34" charset="0"/>
              </a:rPr>
              <a:t>BY </a:t>
            </a:r>
          </a:p>
          <a:p>
            <a:pPr algn="ctr">
              <a:lnSpc>
                <a:spcPct val="67000"/>
              </a:lnSpc>
            </a:pPr>
            <a:endParaRPr lang="en-US" sz="2000" b="1" dirty="0">
              <a:solidFill>
                <a:schemeClr val="tx1"/>
              </a:solidFill>
              <a:latin typeface="Calibri" pitchFamily="34" charset="0"/>
              <a:cs typeface="Calibri" pitchFamily="34" charset="0"/>
            </a:endParaRPr>
          </a:p>
          <a:p>
            <a:pPr algn="ctr">
              <a:lnSpc>
                <a:spcPct val="67000"/>
              </a:lnSpc>
            </a:pPr>
            <a:r>
              <a:rPr lang="en-US" sz="2000" b="1" dirty="0">
                <a:solidFill>
                  <a:schemeClr val="tx1"/>
                </a:solidFill>
                <a:latin typeface="Calibri" pitchFamily="34" charset="0"/>
                <a:cs typeface="Calibri" pitchFamily="34" charset="0"/>
              </a:rPr>
              <a:t>TEAM DAYONES</a:t>
            </a:r>
          </a:p>
          <a:p>
            <a:pPr algn="ctr">
              <a:lnSpc>
                <a:spcPct val="67000"/>
              </a:lnSpc>
            </a:pPr>
            <a:endParaRPr lang="en-US" sz="2800" b="1" dirty="0">
              <a:solidFill>
                <a:schemeClr val="tx1"/>
              </a:solidFill>
              <a:latin typeface="Calibri" pitchFamily="34" charset="0"/>
              <a:cs typeface="Calibri" pitchFamily="34" charset="0"/>
            </a:endParaRPr>
          </a:p>
          <a:p>
            <a:pPr algn="ctr">
              <a:lnSpc>
                <a:spcPct val="67000"/>
              </a:lnSpc>
            </a:pPr>
            <a:endParaRPr lang="en-US" sz="2800" b="1" dirty="0">
              <a:solidFill>
                <a:schemeClr val="tx1"/>
              </a:solidFill>
              <a:latin typeface="Calibri" pitchFamily="34" charset="0"/>
              <a:cs typeface="Calibri" pitchFamily="34" charset="0"/>
            </a:endParaRPr>
          </a:p>
          <a:p>
            <a:pPr algn="ctr">
              <a:lnSpc>
                <a:spcPct val="67000"/>
              </a:lnSpc>
            </a:pPr>
            <a:endParaRPr lang="en-US" sz="2800" b="1" dirty="0">
              <a:solidFill>
                <a:schemeClr val="tx1"/>
              </a:solidFill>
              <a:latin typeface="Calibri" pitchFamily="34" charset="0"/>
              <a:cs typeface="Calibri" pitchFamily="34" charset="0"/>
            </a:endParaRPr>
          </a:p>
          <a:p>
            <a:pPr algn="ctr">
              <a:lnSpc>
                <a:spcPct val="67000"/>
              </a:lnSpc>
            </a:pPr>
            <a:r>
              <a:rPr lang="en-US" sz="2400" b="1" dirty="0">
                <a:solidFill>
                  <a:schemeClr val="tx1"/>
                </a:solidFill>
                <a:latin typeface="Calibri" pitchFamily="34" charset="0"/>
                <a:cs typeface="Calibri" pitchFamily="34" charset="0"/>
              </a:rPr>
              <a:t>4TH SEPTEMBER 2024</a:t>
            </a:r>
          </a:p>
          <a:p>
            <a:endParaRPr lang="en-US" dirty="0">
              <a:latin typeface="Calibri" pitchFamily="34" charset="0"/>
              <a:cs typeface="Calibri" pitchFamily="34" charset="0"/>
            </a:endParaRPr>
          </a:p>
        </p:txBody>
      </p:sp>
    </p:spTree>
    <p:extLst>
      <p:ext uri="{BB962C8B-B14F-4D97-AF65-F5344CB8AC3E}">
        <p14:creationId xmlns:p14="http://schemas.microsoft.com/office/powerpoint/2010/main" val="2821033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AREAS FOR IMPROVEMENT</a:t>
            </a:r>
          </a:p>
        </p:txBody>
      </p:sp>
      <p:sp>
        <p:nvSpPr>
          <p:cNvPr id="3" name="Content Placeholder 2"/>
          <p:cNvSpPr>
            <a:spLocks noGrp="1"/>
          </p:cNvSpPr>
          <p:nvPr>
            <p:ph idx="1"/>
          </p:nvPr>
        </p:nvSpPr>
        <p:spPr/>
        <p:txBody>
          <a:bodyPr>
            <a:normAutofit/>
          </a:bodyPr>
          <a:lstStyle/>
          <a:p>
            <a:r>
              <a:rPr lang="en-US" dirty="0"/>
              <a:t>Simplifying conflict resolution. Streamline and clarify the process of resolving disputes between buyers and sellers.</a:t>
            </a:r>
          </a:p>
          <a:p>
            <a:r>
              <a:rPr lang="en-US" dirty="0"/>
              <a:t>Utilizing AI for better ads targeting. Get buying patterns, recent activities, etc.</a:t>
            </a:r>
          </a:p>
          <a:p>
            <a:r>
              <a:rPr lang="en-US" dirty="0"/>
              <a:t>Product delivery lifecycle tracking. Implementing the map section properly.</a:t>
            </a:r>
          </a:p>
          <a:p>
            <a:endParaRPr lang="en-US" dirty="0"/>
          </a:p>
        </p:txBody>
      </p:sp>
    </p:spTree>
    <p:extLst>
      <p:ext uri="{BB962C8B-B14F-4D97-AF65-F5344CB8AC3E}">
        <p14:creationId xmlns:p14="http://schemas.microsoft.com/office/powerpoint/2010/main" val="33427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MEET THE DAYONES</a:t>
            </a:r>
          </a:p>
        </p:txBody>
      </p:sp>
      <p:sp>
        <p:nvSpPr>
          <p:cNvPr id="3" name="Content Placeholder 2"/>
          <p:cNvSpPr>
            <a:spLocks noGrp="1"/>
          </p:cNvSpPr>
          <p:nvPr>
            <p:ph idx="1"/>
          </p:nvPr>
        </p:nvSpPr>
        <p:spPr>
          <a:xfrm>
            <a:off x="677334" y="1799925"/>
            <a:ext cx="8596668" cy="4241438"/>
          </a:xfrm>
        </p:spPr>
        <p:txBody>
          <a:bodyPr>
            <a:normAutofit/>
          </a:bodyPr>
          <a:lstStyle/>
          <a:p>
            <a:pPr marL="0" lvl="0" indent="0">
              <a:buNone/>
            </a:pPr>
            <a:r>
              <a:rPr lang="en-US" dirty="0" err="1"/>
              <a:t>Mfon</a:t>
            </a:r>
            <a:r>
              <a:rPr lang="en-US" dirty="0"/>
              <a:t> </a:t>
            </a:r>
            <a:r>
              <a:rPr lang="en-US" dirty="0" err="1"/>
              <a:t>Nwa</a:t>
            </a:r>
            <a:r>
              <a:rPr lang="en-US" dirty="0"/>
              <a:t> – Backend Engineer</a:t>
            </a:r>
          </a:p>
          <a:p>
            <a:pPr marL="0" lvl="0" indent="0">
              <a:buNone/>
            </a:pPr>
            <a:r>
              <a:rPr lang="en-US" dirty="0"/>
              <a:t>Victor </a:t>
            </a:r>
            <a:r>
              <a:rPr lang="en-US" dirty="0" err="1"/>
              <a:t>Odoh</a:t>
            </a:r>
            <a:r>
              <a:rPr lang="en-US" dirty="0"/>
              <a:t> – Frontend Engineer</a:t>
            </a:r>
          </a:p>
          <a:p>
            <a:pPr marL="0" lvl="0" indent="0">
              <a:buNone/>
            </a:pPr>
            <a:r>
              <a:rPr lang="en-US" dirty="0"/>
              <a:t>Ayomide </a:t>
            </a:r>
            <a:r>
              <a:rPr lang="en-US" dirty="0" err="1"/>
              <a:t>Ashiru</a:t>
            </a:r>
            <a:r>
              <a:rPr lang="en-US" dirty="0"/>
              <a:t> – Frontend Developer</a:t>
            </a:r>
          </a:p>
          <a:p>
            <a:pPr marL="0" lvl="0" indent="0">
              <a:buNone/>
            </a:pPr>
            <a:r>
              <a:rPr lang="en-US" dirty="0" err="1"/>
              <a:t>Udeme</a:t>
            </a:r>
            <a:r>
              <a:rPr lang="en-US" dirty="0"/>
              <a:t> </a:t>
            </a:r>
            <a:r>
              <a:rPr lang="en-US" dirty="0" err="1"/>
              <a:t>Nwa</a:t>
            </a:r>
            <a:r>
              <a:rPr lang="en-US" dirty="0"/>
              <a:t> – UI/UX Designer</a:t>
            </a:r>
          </a:p>
          <a:p>
            <a:pPr marL="0" lvl="0" indent="0">
              <a:buNone/>
            </a:pPr>
            <a:r>
              <a:rPr lang="en-US" dirty="0"/>
              <a:t>Kene Etta – Project &amp; Content Strategist</a:t>
            </a:r>
          </a:p>
        </p:txBody>
      </p:sp>
    </p:spTree>
    <p:extLst>
      <p:ext uri="{BB962C8B-B14F-4D97-AF65-F5344CB8AC3E}">
        <p14:creationId xmlns:p14="http://schemas.microsoft.com/office/powerpoint/2010/main" val="698491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a:xfrm>
            <a:off x="677334" y="1799925"/>
            <a:ext cx="9073058" cy="4241438"/>
          </a:xfrm>
        </p:spPr>
        <p:txBody>
          <a:bodyPr>
            <a:normAutofit/>
          </a:bodyPr>
          <a:lstStyle/>
          <a:p>
            <a:pPr marL="0" lvl="0" indent="0">
              <a:buNone/>
            </a:pPr>
            <a:r>
              <a:rPr lang="en-US" dirty="0"/>
              <a:t>The end goal with Dayones is to become the </a:t>
            </a:r>
            <a:r>
              <a:rPr lang="en-US" b="1" dirty="0"/>
              <a:t>standard</a:t>
            </a:r>
            <a:r>
              <a:rPr lang="en-US" dirty="0"/>
              <a:t> for secure and transparent e-commerce transactions globally.</a:t>
            </a:r>
          </a:p>
          <a:p>
            <a:pPr marL="0" lvl="0" indent="0">
              <a:buNone/>
            </a:pPr>
            <a:endParaRPr lang="en-US" dirty="0"/>
          </a:p>
          <a:p>
            <a:pPr marL="0" lvl="0" indent="0">
              <a:buNone/>
            </a:pPr>
            <a:r>
              <a:rPr lang="en-US" dirty="0"/>
              <a:t>Dayones will also expand into a larger ecosystem that includes tools for supply chain transparency, product lifecycle tracking, and integration with emerging technologies like AI and IoT, making it an indispensable part of the broader digital economy.</a:t>
            </a:r>
          </a:p>
          <a:p>
            <a:pPr marL="0" lvl="0" indent="0">
              <a:buNone/>
            </a:pPr>
            <a:endParaRPr lang="en-US" dirty="0"/>
          </a:p>
          <a:p>
            <a:pPr marL="0" lvl="0" indent="0">
              <a:buNone/>
            </a:pPr>
            <a:r>
              <a:rPr lang="en-US" dirty="0"/>
              <a:t>Achieving these endpoints would position Dayones as a transformative force in the e-commerce industry, fundamentally altering how online transactions are conducted and setting a new standard for trust and security.</a:t>
            </a:r>
          </a:p>
          <a:p>
            <a:pPr marL="0" lvl="0" indent="0">
              <a:buNone/>
            </a:pPr>
            <a:endParaRPr lang="en-US" dirty="0"/>
          </a:p>
        </p:txBody>
      </p:sp>
    </p:spTree>
    <p:extLst>
      <p:ext uri="{BB962C8B-B14F-4D97-AF65-F5344CB8AC3E}">
        <p14:creationId xmlns:p14="http://schemas.microsoft.com/office/powerpoint/2010/main" val="300434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754"/>
            <a:ext cx="10515600" cy="940526"/>
          </a:xfrm>
        </p:spPr>
        <p:txBody>
          <a:bodyPr>
            <a:normAutofit/>
          </a:bodyPr>
          <a:lstStyle/>
          <a:p>
            <a:pPr algn="ctr"/>
            <a:r>
              <a:rPr lang="en-US" b="1" dirty="0">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0" y="1188720"/>
            <a:ext cx="12192000" cy="5669280"/>
          </a:xfrm>
        </p:spPr>
        <p:txBody>
          <a:bodyPr/>
          <a:lstStyle/>
          <a:p>
            <a:pPr>
              <a:buNone/>
            </a:pPr>
            <a:endParaRPr lang="en-US" dirty="0">
              <a:solidFill>
                <a:schemeClr val="tx1"/>
              </a:solidFill>
            </a:endParaRPr>
          </a:p>
          <a:p>
            <a:r>
              <a:rPr lang="en-US" dirty="0">
                <a:solidFill>
                  <a:schemeClr val="tx1"/>
                </a:solidFill>
              </a:rPr>
              <a:t>INTRODUCTION</a:t>
            </a:r>
          </a:p>
          <a:p>
            <a:r>
              <a:rPr lang="en-US" dirty="0">
                <a:solidFill>
                  <a:schemeClr val="tx1"/>
                </a:solidFill>
              </a:rPr>
              <a:t>PROBLEM STATEMENT</a:t>
            </a:r>
          </a:p>
          <a:p>
            <a:r>
              <a:rPr lang="en-US" dirty="0">
                <a:solidFill>
                  <a:schemeClr val="tx1"/>
                </a:solidFill>
              </a:rPr>
              <a:t>DAYONES AS THE SOLUTION</a:t>
            </a:r>
          </a:p>
          <a:p>
            <a:r>
              <a:rPr lang="en-US" dirty="0">
                <a:solidFill>
                  <a:schemeClr val="tx1"/>
                </a:solidFill>
              </a:rPr>
              <a:t>MARKET OPPORTUNITY</a:t>
            </a:r>
          </a:p>
          <a:p>
            <a:r>
              <a:rPr lang="en-US" dirty="0">
                <a:solidFill>
                  <a:schemeClr val="tx1"/>
                </a:solidFill>
              </a:rPr>
              <a:t>BUSINESS MODEL</a:t>
            </a:r>
          </a:p>
          <a:p>
            <a:r>
              <a:rPr lang="en-US" dirty="0">
                <a:solidFill>
                  <a:schemeClr val="tx1"/>
                </a:solidFill>
              </a:rPr>
              <a:t>AREAS FOR IMPROVEMENTS</a:t>
            </a:r>
          </a:p>
          <a:p>
            <a:r>
              <a:rPr lang="en-US" dirty="0">
                <a:solidFill>
                  <a:schemeClr val="tx1"/>
                </a:solidFill>
              </a:rPr>
              <a:t>MEET THE DAYONES TEAM</a:t>
            </a:r>
          </a:p>
          <a:p>
            <a:r>
              <a:rPr lang="en-US" dirty="0">
                <a:solidFill>
                  <a:schemeClr val="tx1"/>
                </a:solidFill>
              </a:rPr>
              <a:t>CONCLUSION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095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198187" cy="1320800"/>
          </a:xfrm>
        </p:spPr>
        <p:txBody>
          <a:bodyPr/>
          <a:lstStyle/>
          <a:p>
            <a:pPr algn="ctr"/>
            <a:r>
              <a:rPr lang="en-US" b="1" dirty="0"/>
              <a:t>INTRODUCTION: WHAT</a:t>
            </a:r>
          </a:p>
        </p:txBody>
      </p:sp>
      <p:sp>
        <p:nvSpPr>
          <p:cNvPr id="3" name="Content Placeholder 2"/>
          <p:cNvSpPr>
            <a:spLocks noGrp="1"/>
          </p:cNvSpPr>
          <p:nvPr>
            <p:ph idx="1"/>
          </p:nvPr>
        </p:nvSpPr>
        <p:spPr>
          <a:xfrm>
            <a:off x="677333" y="2160589"/>
            <a:ext cx="8736173" cy="3880773"/>
          </a:xfrm>
        </p:spPr>
        <p:txBody>
          <a:bodyPr>
            <a:normAutofit/>
          </a:bodyPr>
          <a:lstStyle/>
          <a:p>
            <a:pPr marL="0" indent="0">
              <a:spcBef>
                <a:spcPts val="600"/>
              </a:spcBef>
              <a:buNone/>
            </a:pPr>
            <a:r>
              <a:rPr lang="en-US" dirty="0"/>
              <a:t>Dayones is an e-commerce platform leveraging Blockchain technology to ensure a secure, transparent, and trustworthy online shopping experience for consumers. </a:t>
            </a:r>
          </a:p>
          <a:p>
            <a:pPr marL="0" indent="0">
              <a:spcBef>
                <a:spcPts val="600"/>
              </a:spcBef>
              <a:buNone/>
            </a:pPr>
            <a:endParaRPr lang="en-US" dirty="0"/>
          </a:p>
          <a:p>
            <a:pPr marL="0" indent="0">
              <a:spcBef>
                <a:spcPts val="600"/>
              </a:spcBef>
              <a:buNone/>
            </a:pPr>
            <a:r>
              <a:rPr lang="en-US" dirty="0"/>
              <a:t>This platform is designed to </a:t>
            </a:r>
            <a:r>
              <a:rPr lang="en-US" b="1" dirty="0"/>
              <a:t>eliminate</a:t>
            </a:r>
            <a:r>
              <a:rPr lang="en-US" dirty="0"/>
              <a:t> the fear of fraud by serving as an incorruptible &amp; immutable middleman, immune to any factor that may try to game or override the system.</a:t>
            </a:r>
          </a:p>
          <a:p>
            <a:pPr marL="0" indent="0">
              <a:spcBef>
                <a:spcPts val="600"/>
              </a:spcBef>
              <a:buNone/>
            </a:pPr>
            <a:endParaRPr lang="en-US" dirty="0"/>
          </a:p>
          <a:p>
            <a:pPr marL="0" indent="0">
              <a:spcBef>
                <a:spcPts val="600"/>
              </a:spcBef>
              <a:buNone/>
            </a:pPr>
            <a:r>
              <a:rPr lang="en-US" dirty="0"/>
              <a:t>It targets both consumers and businesses looking for a secure &amp; reliable transparent e-commerce solution.</a:t>
            </a:r>
          </a:p>
          <a:p>
            <a:pPr marL="0" indent="0">
              <a:spcBef>
                <a:spcPts val="600"/>
              </a:spcBef>
              <a:buNone/>
            </a:pPr>
            <a:endParaRPr lang="en-US" dirty="0"/>
          </a:p>
          <a:p>
            <a:pPr marL="0" indent="0">
              <a:spcBef>
                <a:spcPts val="600"/>
              </a:spcBef>
              <a:buNone/>
            </a:pPr>
            <a:endParaRPr lang="en-US" dirty="0"/>
          </a:p>
        </p:txBody>
      </p:sp>
    </p:spTree>
    <p:extLst>
      <p:ext uri="{BB962C8B-B14F-4D97-AF65-F5344CB8AC3E}">
        <p14:creationId xmlns:p14="http://schemas.microsoft.com/office/powerpoint/2010/main" val="171520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537821" cy="1320800"/>
          </a:xfrm>
        </p:spPr>
        <p:txBody>
          <a:bodyPr/>
          <a:lstStyle/>
          <a:p>
            <a:pPr algn="ctr"/>
            <a:r>
              <a:rPr lang="en-US" b="1" dirty="0"/>
              <a:t>PROBLEM STATEMENT</a:t>
            </a:r>
          </a:p>
        </p:txBody>
      </p:sp>
      <p:sp>
        <p:nvSpPr>
          <p:cNvPr id="3" name="Content Placeholder 2"/>
          <p:cNvSpPr>
            <a:spLocks noGrp="1"/>
          </p:cNvSpPr>
          <p:nvPr>
            <p:ph idx="1"/>
          </p:nvPr>
        </p:nvSpPr>
        <p:spPr>
          <a:xfrm>
            <a:off x="677334" y="1549667"/>
            <a:ext cx="8596668" cy="5308333"/>
          </a:xfrm>
        </p:spPr>
        <p:txBody>
          <a:bodyPr>
            <a:normAutofit/>
          </a:bodyPr>
          <a:lstStyle/>
          <a:p>
            <a:pPr marL="0" indent="0">
              <a:buNone/>
            </a:pPr>
            <a:r>
              <a:rPr lang="en-US" sz="1700" dirty="0"/>
              <a:t>In today’s rapidly growing e-commerce market, platforms like Jumia &amp; </a:t>
            </a:r>
            <a:r>
              <a:rPr lang="en-US" sz="1700" dirty="0" err="1"/>
              <a:t>Konga</a:t>
            </a:r>
            <a:r>
              <a:rPr lang="en-US" sz="1700" dirty="0"/>
              <a:t> offer convenience and a wide range of products. But they still face significant challenges related to </a:t>
            </a:r>
            <a:r>
              <a:rPr lang="en-US" sz="1700" b="1" dirty="0"/>
              <a:t>trust, security, and authenticity</a:t>
            </a:r>
            <a:r>
              <a:rPr lang="en-US" sz="1700" dirty="0"/>
              <a:t>.</a:t>
            </a:r>
          </a:p>
          <a:p>
            <a:pPr marL="0" indent="0">
              <a:buNone/>
            </a:pPr>
            <a:endParaRPr lang="en-US" sz="1700" dirty="0"/>
          </a:p>
          <a:p>
            <a:pPr marL="0" indent="0">
              <a:buNone/>
            </a:pPr>
            <a:r>
              <a:rPr lang="en-US" sz="1700" dirty="0"/>
              <a:t>Buyers often encounter issues like:</a:t>
            </a:r>
          </a:p>
          <a:p>
            <a:r>
              <a:rPr lang="en-US" sz="1700" dirty="0"/>
              <a:t>Fraudulent Transactions</a:t>
            </a:r>
          </a:p>
          <a:p>
            <a:r>
              <a:rPr lang="en-US" sz="1700" dirty="0"/>
              <a:t>Counterfeit Products</a:t>
            </a:r>
          </a:p>
          <a:p>
            <a:r>
              <a:rPr lang="en-US" sz="1700" dirty="0"/>
              <a:t>Slow &amp; Complex Dispute Resolution</a:t>
            </a:r>
          </a:p>
          <a:p>
            <a:r>
              <a:rPr lang="en-US" sz="1700" dirty="0"/>
              <a:t>Data Privacy Concerns</a:t>
            </a:r>
          </a:p>
          <a:p>
            <a:pPr marL="0" indent="0">
              <a:buNone/>
            </a:pPr>
            <a:endParaRPr lang="en-US" sz="1700" dirty="0"/>
          </a:p>
          <a:p>
            <a:pPr marL="0" indent="0">
              <a:buNone/>
            </a:pPr>
            <a:r>
              <a:rPr lang="en-US" sz="1700" dirty="0"/>
              <a:t>On the other side, sellers struggle with:</a:t>
            </a:r>
          </a:p>
          <a:p>
            <a:r>
              <a:rPr lang="en-US" sz="1700" dirty="0"/>
              <a:t>Building Customer Trust</a:t>
            </a:r>
          </a:p>
          <a:p>
            <a:r>
              <a:rPr lang="en-US" sz="1700" dirty="0"/>
              <a:t>Preventing and Managing Fraud</a:t>
            </a:r>
          </a:p>
        </p:txBody>
      </p:sp>
    </p:spTree>
    <p:extLst>
      <p:ext uri="{BB962C8B-B14F-4D97-AF65-F5344CB8AC3E}">
        <p14:creationId xmlns:p14="http://schemas.microsoft.com/office/powerpoint/2010/main" val="1495043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537821" cy="1320800"/>
          </a:xfrm>
        </p:spPr>
        <p:txBody>
          <a:bodyPr/>
          <a:lstStyle/>
          <a:p>
            <a:pPr algn="ctr"/>
            <a:r>
              <a:rPr lang="en-US" b="1" dirty="0"/>
              <a:t>DAYONES AS THE SOLUTION</a:t>
            </a:r>
          </a:p>
        </p:txBody>
      </p:sp>
      <p:sp>
        <p:nvSpPr>
          <p:cNvPr id="3" name="Content Placeholder 2"/>
          <p:cNvSpPr>
            <a:spLocks noGrp="1"/>
          </p:cNvSpPr>
          <p:nvPr>
            <p:ph idx="1"/>
          </p:nvPr>
        </p:nvSpPr>
        <p:spPr>
          <a:xfrm>
            <a:off x="677333" y="1732547"/>
            <a:ext cx="9621699" cy="5125453"/>
          </a:xfrm>
        </p:spPr>
        <p:txBody>
          <a:bodyPr>
            <a:normAutofit/>
          </a:bodyPr>
          <a:lstStyle/>
          <a:p>
            <a:pPr marL="0" indent="0">
              <a:buNone/>
            </a:pPr>
            <a:r>
              <a:rPr lang="en-US" dirty="0"/>
              <a:t>Unlike traditional e-commerce platforms, Dayones is designed specifically to address these deep-seated issues through the following ways:</a:t>
            </a:r>
          </a:p>
          <a:p>
            <a:r>
              <a:rPr lang="en-US" dirty="0"/>
              <a:t>Utilizing Blockchain technology and smart contracts to create an immutable record of transactions, eliminating the risk of fraud and ensuring that payments are secure and only released when the terms of the sale are met.</a:t>
            </a:r>
          </a:p>
          <a:p>
            <a:r>
              <a:rPr lang="en-US" dirty="0"/>
              <a:t>Storing each product on the Blockchain, ensuring that buyers can authenticate items before purchasing.</a:t>
            </a:r>
          </a:p>
          <a:p>
            <a:r>
              <a:rPr lang="en-US" dirty="0"/>
              <a:t>Automating dispute resolution through smart contracts and providing a transparent, tamper-proof record of all transactions, making it easier to resolve issues quickly and fairly.</a:t>
            </a:r>
          </a:p>
          <a:p>
            <a:r>
              <a:rPr lang="en-US" dirty="0"/>
              <a:t>Allowing sellers to build trust and reputation through Blockchain-verified transaction histories and product authenticity records.</a:t>
            </a:r>
          </a:p>
        </p:txBody>
      </p:sp>
    </p:spTree>
    <p:extLst>
      <p:ext uri="{BB962C8B-B14F-4D97-AF65-F5344CB8AC3E}">
        <p14:creationId xmlns:p14="http://schemas.microsoft.com/office/powerpoint/2010/main" val="229128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550884" cy="1320800"/>
          </a:xfrm>
        </p:spPr>
        <p:txBody>
          <a:bodyPr/>
          <a:lstStyle/>
          <a:p>
            <a:pPr algn="ctr"/>
            <a:r>
              <a:rPr lang="en-US" b="1" dirty="0"/>
              <a:t>DAYONES AS THE SOLUTION</a:t>
            </a:r>
          </a:p>
        </p:txBody>
      </p:sp>
      <p:sp>
        <p:nvSpPr>
          <p:cNvPr id="3" name="Content Placeholder 2"/>
          <p:cNvSpPr>
            <a:spLocks noGrp="1"/>
          </p:cNvSpPr>
          <p:nvPr>
            <p:ph idx="1"/>
          </p:nvPr>
        </p:nvSpPr>
        <p:spPr>
          <a:xfrm>
            <a:off x="677334" y="2160589"/>
            <a:ext cx="9640948" cy="3880773"/>
          </a:xfrm>
        </p:spPr>
        <p:txBody>
          <a:bodyPr>
            <a:normAutofit/>
          </a:bodyPr>
          <a:lstStyle/>
          <a:p>
            <a:pPr marL="0" indent="0">
              <a:spcBef>
                <a:spcPts val="200"/>
              </a:spcBef>
              <a:buNone/>
            </a:pPr>
            <a:r>
              <a:rPr lang="en-US" dirty="0"/>
              <a:t>Our platform is uniquely positioned to solve the critical problems above by providing a level of security, transparency and trust other traditional platforms cannot offer.</a:t>
            </a:r>
          </a:p>
          <a:p>
            <a:pPr marL="0" indent="0">
              <a:spcBef>
                <a:spcPts val="200"/>
              </a:spcBef>
              <a:buNone/>
            </a:pPr>
            <a:endParaRPr lang="en-US" dirty="0"/>
          </a:p>
          <a:p>
            <a:pPr marL="0" indent="0">
              <a:spcBef>
                <a:spcPts val="200"/>
              </a:spcBef>
              <a:buNone/>
            </a:pPr>
            <a:r>
              <a:rPr lang="en-US" dirty="0"/>
              <a:t>By leveraging Blockchain technology, Dayones ensures that every transaction is fraud-proof, every seller is genuine, and every dispute is resolved transparently.</a:t>
            </a:r>
          </a:p>
          <a:p>
            <a:pPr marL="0" indent="0">
              <a:spcBef>
                <a:spcPts val="200"/>
              </a:spcBef>
              <a:buNone/>
            </a:pPr>
            <a:endParaRPr lang="en-US" dirty="0"/>
          </a:p>
          <a:p>
            <a:pPr marL="0" indent="0">
              <a:spcBef>
                <a:spcPts val="200"/>
              </a:spcBef>
              <a:buNone/>
            </a:pPr>
            <a:r>
              <a:rPr lang="en-US" dirty="0"/>
              <a:t>This would allow both consumers and businesses to engage in e-commerce with complete confidence.</a:t>
            </a:r>
          </a:p>
        </p:txBody>
      </p:sp>
    </p:spTree>
    <p:extLst>
      <p:ext uri="{BB962C8B-B14F-4D97-AF65-F5344CB8AC3E}">
        <p14:creationId xmlns:p14="http://schemas.microsoft.com/office/powerpoint/2010/main" val="397622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MARKET OPPORTUNITY</a:t>
            </a:r>
          </a:p>
        </p:txBody>
      </p:sp>
      <p:sp>
        <p:nvSpPr>
          <p:cNvPr id="3" name="Content Placeholder 2"/>
          <p:cNvSpPr>
            <a:spLocks noGrp="1"/>
          </p:cNvSpPr>
          <p:nvPr>
            <p:ph idx="1"/>
          </p:nvPr>
        </p:nvSpPr>
        <p:spPr>
          <a:xfrm>
            <a:off x="677334" y="1636295"/>
            <a:ext cx="9255938" cy="5149516"/>
          </a:xfrm>
        </p:spPr>
        <p:txBody>
          <a:bodyPr>
            <a:normAutofit/>
          </a:bodyPr>
          <a:lstStyle/>
          <a:p>
            <a:pPr>
              <a:spcBef>
                <a:spcPts val="1100"/>
              </a:spcBef>
            </a:pPr>
            <a:r>
              <a:rPr lang="en-US" sz="1700" dirty="0">
                <a:solidFill>
                  <a:schemeClr val="tx1"/>
                </a:solidFill>
              </a:rPr>
              <a:t>The global e-commerce market is expected to continue its rapid growth, with projections reaching over $7 trillion by 2025. As more consumers and businesses shift to online shopping, the demand for secure and trustworthy platforms will increase.</a:t>
            </a:r>
          </a:p>
          <a:p>
            <a:pPr>
              <a:spcBef>
                <a:spcPts val="1100"/>
              </a:spcBef>
            </a:pPr>
            <a:r>
              <a:rPr lang="en-US" sz="1700" dirty="0">
                <a:solidFill>
                  <a:schemeClr val="tx1"/>
                </a:solidFill>
              </a:rPr>
              <a:t>Emerging markets in Africa are seeing exponential growth in e-commerce, presenting a significant opportunity to introduce a secure platform that addresses the unique challenges in these regions, such as high levels of fraud and counterfeit products.</a:t>
            </a:r>
          </a:p>
          <a:p>
            <a:pPr>
              <a:spcBef>
                <a:spcPts val="1100"/>
              </a:spcBef>
            </a:pPr>
            <a:r>
              <a:rPr lang="en-US" sz="1700" dirty="0">
                <a:solidFill>
                  <a:schemeClr val="tx1"/>
                </a:solidFill>
              </a:rPr>
              <a:t>Consumers are increasingly concerned about the security of their online transactions and the authenticity of the products they purchase. In fact, a survey by PwC found that 43% of global consumers believe that trust is the most important factor when choosing where to shop online.</a:t>
            </a:r>
          </a:p>
          <a:p>
            <a:pPr>
              <a:spcBef>
                <a:spcPts val="1100"/>
              </a:spcBef>
            </a:pPr>
            <a:r>
              <a:rPr lang="en-US" sz="1700" dirty="0">
                <a:solidFill>
                  <a:schemeClr val="tx1"/>
                </a:solidFill>
              </a:rPr>
              <a:t>Blockchain technology is gaining traction across industries, with the global Blockchain market projected to reach $39.7 billion 2025. As more businesses and consumers become familiar with its benefits, the adoption of Blockchain-based e-commerce platforms is expected to rise.</a:t>
            </a:r>
          </a:p>
          <a:p>
            <a:pPr>
              <a:spcBef>
                <a:spcPts val="1100"/>
              </a:spcBef>
            </a:pPr>
            <a:r>
              <a:rPr lang="en-US" sz="1700" dirty="0">
                <a:solidFill>
                  <a:schemeClr val="tx1"/>
                </a:solidFill>
              </a:rPr>
              <a:t>Dayones integration of Blockchain not only provides a USP, but also positions us to capitalize on the broader trend of digital transformation in commerce.</a:t>
            </a:r>
          </a:p>
        </p:txBody>
      </p:sp>
    </p:spTree>
    <p:extLst>
      <p:ext uri="{BB962C8B-B14F-4D97-AF65-F5344CB8AC3E}">
        <p14:creationId xmlns:p14="http://schemas.microsoft.com/office/powerpoint/2010/main" val="118948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TARGET AUDIENCE</a:t>
            </a:r>
          </a:p>
        </p:txBody>
      </p:sp>
      <p:sp>
        <p:nvSpPr>
          <p:cNvPr id="3" name="Content Placeholder 2"/>
          <p:cNvSpPr>
            <a:spLocks noGrp="1"/>
          </p:cNvSpPr>
          <p:nvPr>
            <p:ph idx="1"/>
          </p:nvPr>
        </p:nvSpPr>
        <p:spPr>
          <a:xfrm>
            <a:off x="677333" y="1617045"/>
            <a:ext cx="9583197" cy="5240956"/>
          </a:xfrm>
        </p:spPr>
        <p:txBody>
          <a:bodyPr>
            <a:normAutofit lnSpcReduction="10000"/>
          </a:bodyPr>
          <a:lstStyle/>
          <a:p>
            <a:pPr marL="0" indent="0">
              <a:buNone/>
            </a:pPr>
            <a:r>
              <a:rPr lang="en-US" b="1" dirty="0">
                <a:solidFill>
                  <a:schemeClr val="tx1"/>
                </a:solidFill>
              </a:rPr>
              <a:t>Geographic Target: </a:t>
            </a:r>
            <a:r>
              <a:rPr lang="en-US" dirty="0">
                <a:solidFill>
                  <a:schemeClr val="tx1"/>
                </a:solidFill>
              </a:rPr>
              <a:t>Emerging markets in Africa (Nigeria for a start).</a:t>
            </a:r>
          </a:p>
          <a:p>
            <a:pPr marL="0" indent="0">
              <a:buNone/>
            </a:pPr>
            <a:r>
              <a:rPr lang="en-US" b="1" dirty="0">
                <a:solidFill>
                  <a:schemeClr val="tx1"/>
                </a:solidFill>
              </a:rPr>
              <a:t>Demographic Target:</a:t>
            </a:r>
          </a:p>
          <a:p>
            <a:r>
              <a:rPr lang="en-US" dirty="0">
                <a:solidFill>
                  <a:schemeClr val="tx1"/>
                </a:solidFill>
              </a:rPr>
              <a:t>Millennials and Gen Z buyers (18-45 years) who value convenience, security and authenticity.</a:t>
            </a:r>
          </a:p>
          <a:p>
            <a:r>
              <a:rPr lang="en-US" dirty="0">
                <a:solidFill>
                  <a:schemeClr val="tx1"/>
                </a:solidFill>
              </a:rPr>
              <a:t>Safety-conscious shoppers: Individuals who prioritize security and transparency in their online transactions, often influenced by previous negative experiences with fraud or counterfeit products. Consumers who are wary of online shopping but may be persuaded by the added security our platform offers.</a:t>
            </a:r>
          </a:p>
          <a:p>
            <a:r>
              <a:rPr lang="en-US" dirty="0">
                <a:solidFill>
                  <a:schemeClr val="tx1"/>
                </a:solidFill>
              </a:rPr>
              <a:t>Early adopters and tech enthusiasts: they are already familiar with the benefits of Blockchain and would appreciate its application in e-commerce.</a:t>
            </a:r>
          </a:p>
          <a:p>
            <a:r>
              <a:rPr lang="en-US" dirty="0">
                <a:solidFill>
                  <a:schemeClr val="tx1"/>
                </a:solidFill>
              </a:rPr>
              <a:t>SMEs looking to scale their e-commerce operations and differentiate themselves from competitors. They may not have the resources to develop their own Blockchain solutions, making Dayones an attractive option.</a:t>
            </a:r>
          </a:p>
          <a:p>
            <a:r>
              <a:rPr lang="en-US" dirty="0">
                <a:solidFill>
                  <a:schemeClr val="tx1"/>
                </a:solidFill>
              </a:rPr>
              <a:t>Both established e-commerce players and new entrants looking to build consumer trust. This includes online marketplaces, direct-to-consumer brands, and even niche retailers who want to stand out by offering a secure shopping experience.</a:t>
            </a:r>
          </a:p>
          <a:p>
            <a:pPr marL="0" indent="0">
              <a:buNone/>
            </a:pPr>
            <a:endParaRPr lang="en-US" dirty="0"/>
          </a:p>
        </p:txBody>
      </p:sp>
    </p:spTree>
    <p:extLst>
      <p:ext uri="{BB962C8B-B14F-4D97-AF65-F5344CB8AC3E}">
        <p14:creationId xmlns:p14="http://schemas.microsoft.com/office/powerpoint/2010/main" val="204365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BUSINESS MODEL</a:t>
            </a:r>
          </a:p>
        </p:txBody>
      </p:sp>
      <p:sp>
        <p:nvSpPr>
          <p:cNvPr id="3" name="Content Placeholder 2"/>
          <p:cNvSpPr>
            <a:spLocks noGrp="1"/>
          </p:cNvSpPr>
          <p:nvPr>
            <p:ph idx="1"/>
          </p:nvPr>
        </p:nvSpPr>
        <p:spPr/>
        <p:txBody>
          <a:bodyPr>
            <a:normAutofit/>
          </a:bodyPr>
          <a:lstStyle/>
          <a:p>
            <a:pPr marL="0" lvl="0" indent="0">
              <a:buNone/>
            </a:pPr>
            <a:r>
              <a:rPr lang="en-US" dirty="0"/>
              <a:t>Dayones will generate revenue through the following key streams:</a:t>
            </a:r>
          </a:p>
          <a:p>
            <a:pPr marL="0" lvl="0" indent="0">
              <a:buNone/>
            </a:pPr>
            <a:endParaRPr lang="en-US" dirty="0"/>
          </a:p>
          <a:p>
            <a:r>
              <a:rPr lang="en-US" dirty="0"/>
              <a:t>Taking 2.5% of every transaction processed through Dayones. As our user base grows and transaction volumes increase, transaction fees can become a significant revenue source.</a:t>
            </a:r>
          </a:p>
          <a:p>
            <a:pPr marL="0" indent="0">
              <a:buNone/>
            </a:pPr>
            <a:endParaRPr lang="en-US" dirty="0"/>
          </a:p>
          <a:p>
            <a:r>
              <a:rPr lang="en-US" dirty="0"/>
              <a:t>Selling advertising space or sponsored placements to businesses that want to increase their visibility.</a:t>
            </a:r>
          </a:p>
          <a:p>
            <a:endParaRPr lang="en-US" dirty="0"/>
          </a:p>
          <a:p>
            <a:r>
              <a:rPr lang="en-US" dirty="0"/>
              <a:t>Consumers will also get the chance to earn just for viewing ads.</a:t>
            </a:r>
          </a:p>
        </p:txBody>
      </p:sp>
    </p:spTree>
    <p:extLst>
      <p:ext uri="{BB962C8B-B14F-4D97-AF65-F5344CB8AC3E}">
        <p14:creationId xmlns:p14="http://schemas.microsoft.com/office/powerpoint/2010/main" val="30489211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1047</TotalTime>
  <Words>986</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Web 3.0 Lagos Hackathon</vt:lpstr>
      <vt:lpstr>OVERVIEW</vt:lpstr>
      <vt:lpstr>INTRODUCTION: WHAT</vt:lpstr>
      <vt:lpstr>PROBLEM STATEMENT</vt:lpstr>
      <vt:lpstr>DAYONES AS THE SOLUTION</vt:lpstr>
      <vt:lpstr>DAYONES AS THE SOLUTION</vt:lpstr>
      <vt:lpstr>MARKET OPPORTUNITY</vt:lpstr>
      <vt:lpstr>TARGET AUDIENCE</vt:lpstr>
      <vt:lpstr>BUSINESS MODEL</vt:lpstr>
      <vt:lpstr>AREAS FOR IMPROVEMENT</vt:lpstr>
      <vt:lpstr>MEET THE DAYONES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dc:title>
  <dc:creator>HP</dc:creator>
  <cp:lastModifiedBy>Mobax VBN NOC</cp:lastModifiedBy>
  <cp:revision>29</cp:revision>
  <dcterms:created xsi:type="dcterms:W3CDTF">2021-09-17T22:34:50Z</dcterms:created>
  <dcterms:modified xsi:type="dcterms:W3CDTF">2024-09-04T23:36:42Z</dcterms:modified>
</cp:coreProperties>
</file>