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22"/>
  </p:notesMasterIdLst>
  <p:sldIdLst>
    <p:sldId id="258" r:id="rId4"/>
    <p:sldId id="297" r:id="rId5"/>
    <p:sldId id="299" r:id="rId6"/>
    <p:sldId id="301" r:id="rId7"/>
    <p:sldId id="303" r:id="rId8"/>
    <p:sldId id="305" r:id="rId9"/>
    <p:sldId id="306" r:id="rId10"/>
    <p:sldId id="295" r:id="rId11"/>
    <p:sldId id="294" r:id="rId12"/>
    <p:sldId id="29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527" autoAdjust="0"/>
  </p:normalViewPr>
  <p:slideViewPr>
    <p:cSldViewPr snapToGrid="0">
      <p:cViewPr varScale="1">
        <p:scale>
          <a:sx n="90" d="100"/>
          <a:sy n="90" d="100"/>
        </p:scale>
        <p:origin x="14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971A-2E2A-4495-94A2-EC327B8FDC0C}" type="datetimeFigureOut">
              <a:rPr lang="en-US" smtClean="0"/>
              <a:pPr/>
              <a:t>3/18/23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A5022-6E57-4614-84E8-2914AEF709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5022-6E57-4614-84E8-2914AEF709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21" y="2129984"/>
            <a:ext cx="1036416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61" y="3885528"/>
            <a:ext cx="85343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72" indent="0" algn="ctr">
              <a:buNone/>
              <a:defRPr/>
            </a:lvl2pPr>
            <a:lvl3pPr marL="829544" indent="0" algn="ctr">
              <a:buNone/>
              <a:defRPr/>
            </a:lvl3pPr>
            <a:lvl4pPr marL="1244316" indent="0" algn="ctr">
              <a:buNone/>
              <a:defRPr/>
            </a:lvl4pPr>
            <a:lvl5pPr marL="1659087" indent="0" algn="ctr">
              <a:buNone/>
              <a:defRPr/>
            </a:lvl5pPr>
            <a:lvl6pPr marL="2073859" indent="0" algn="ctr">
              <a:buNone/>
              <a:defRPr/>
            </a:lvl6pPr>
            <a:lvl7pPr marL="2488631" indent="0" algn="ctr">
              <a:buNone/>
              <a:defRPr/>
            </a:lvl7pPr>
            <a:lvl8pPr marL="2903403" indent="0" algn="ctr">
              <a:buNone/>
              <a:defRPr/>
            </a:lvl8pPr>
            <a:lvl9pPr marL="331817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4960" y="267868"/>
            <a:ext cx="2841600" cy="58110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0160" y="267868"/>
            <a:ext cx="8340480" cy="58110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160" y="267868"/>
            <a:ext cx="11366400" cy="75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21" y="2129984"/>
            <a:ext cx="1036416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61" y="3885528"/>
            <a:ext cx="8534399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72" indent="0" algn="ctr">
              <a:buNone/>
              <a:defRPr/>
            </a:lvl2pPr>
            <a:lvl3pPr marL="829544" indent="0" algn="ctr">
              <a:buNone/>
              <a:defRPr/>
            </a:lvl3pPr>
            <a:lvl4pPr marL="1244316" indent="0" algn="ctr">
              <a:buNone/>
              <a:defRPr/>
            </a:lvl4pPr>
            <a:lvl5pPr marL="1659087" indent="0" algn="ctr">
              <a:buNone/>
              <a:defRPr/>
            </a:lvl5pPr>
            <a:lvl6pPr marL="2073859" indent="0" algn="ctr">
              <a:buNone/>
              <a:defRPr/>
            </a:lvl6pPr>
            <a:lvl7pPr marL="2488631" indent="0" algn="ctr">
              <a:buNone/>
              <a:defRPr/>
            </a:lvl7pPr>
            <a:lvl8pPr marL="2903403" indent="0" algn="ctr">
              <a:buNone/>
              <a:defRPr/>
            </a:lvl8pPr>
            <a:lvl9pPr marL="331817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EE9C7-F50A-4BA4-A324-04D9EA18E6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9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74ED5-A290-4662-83B8-35E7009467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3"/>
            <a:ext cx="10362241" cy="1362383"/>
          </a:xfrm>
        </p:spPr>
        <p:txBody>
          <a:bodyPr anchor="t"/>
          <a:lstStyle>
            <a:lvl1pPr algn="l">
              <a:defRPr sz="36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1" cy="150063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72" indent="0">
              <a:buNone/>
              <a:defRPr sz="1633"/>
            </a:lvl2pPr>
            <a:lvl3pPr marL="829544" indent="0">
              <a:buNone/>
              <a:defRPr sz="1452"/>
            </a:lvl3pPr>
            <a:lvl4pPr marL="1244316" indent="0">
              <a:buNone/>
              <a:defRPr sz="1270"/>
            </a:lvl4pPr>
            <a:lvl5pPr marL="1659087" indent="0">
              <a:buNone/>
              <a:defRPr sz="1270"/>
            </a:lvl5pPr>
            <a:lvl6pPr marL="2073859" indent="0">
              <a:buNone/>
              <a:defRPr sz="1270"/>
            </a:lvl6pPr>
            <a:lvl7pPr marL="2488631" indent="0">
              <a:buNone/>
              <a:defRPr sz="1270"/>
            </a:lvl7pPr>
            <a:lvl8pPr marL="2903403" indent="0">
              <a:buNone/>
              <a:defRPr sz="1270"/>
            </a:lvl8pPr>
            <a:lvl9pPr marL="3318175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B978A-90A4-4AB9-A58B-89601DE27B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1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1" y="1604329"/>
            <a:ext cx="5391360" cy="4524955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79" cy="4524955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3FD36-650A-4FE5-BD74-201CD0564C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8C17D6-A115-4D02-BB7D-38E89A9BB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3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54D2A-20F7-4772-A900-7C4A1A3DFA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3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BFAE1-3E61-4253-9C05-D28172D4CC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1" cy="116076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1"/>
            <a:ext cx="4010881" cy="4692013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D1940-617E-40C2-BEAF-BD3665389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9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2C0DBC-F8CB-45DD-969F-E4EBFE5820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8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4A30D-89FB-44B0-8504-5FB1642A7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7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5840" y="273629"/>
            <a:ext cx="2741760" cy="5855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42879" cy="5855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995EC-0EFC-4EB2-BD76-50C61239B9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573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A2D2-6391-4BAB-9928-083511536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39FD-1E9E-477A-8F95-D927DC34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410BE6-6051-4AFE-AFF4-7999E7C01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645622" cy="5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FD17-469E-4118-ADD9-06E1099F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C36284E-61B8-4122-AC1E-B572CA9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EAAF1BC-6013-400C-9DAD-E7AF9B1E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1773-6ADB-4380-B441-D721170DD658}" type="datetime4">
              <a:rPr lang="en-US" smtClean="0"/>
              <a:t>March 18,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B752B5-CA32-4586-87B7-D395212F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A83CF9-4AC0-4B22-9BF9-06F3511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4F9D62-346B-4C18-9220-CB0440DC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2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C907-33B4-46EC-AAC4-6F658682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B1A6-0C8E-4105-964F-1C328EE8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77BD9-197B-4D7A-929C-6E390622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52B5-3CDE-45DC-9AA6-8BD3095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CFCD-924C-4308-8AC7-22CE34D17AD4}" type="datetime4">
              <a:rPr lang="en-US" smtClean="0"/>
              <a:t>March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F136-63B3-4D75-81E7-306359B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3160-1A5B-40FF-95F9-F31E1A9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03C550-4AAA-433F-ABFC-4FBE78E9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79E9-C129-4971-BC48-5F382D7A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75D42-7564-4395-98BF-D079B6BC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7EC2-2354-477D-81D5-54385055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FA876-B639-4A8D-A36D-7DCA779F1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F7B0-D3D0-42B6-81CF-5757F4D35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615A3-E928-4C1D-ABA2-3B9001C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51F1-3282-47F9-9630-51C6D66CC659}" type="datetime4">
              <a:rPr lang="en-US" smtClean="0"/>
              <a:t>March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E4AD8-E42C-4977-A4C4-B55A99AB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9334-4219-408C-BDAC-398C81A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2D76B9-EE34-40B9-8A5B-1784B0F1D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618601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FF3-783A-416D-9AFB-5F4E510B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4A02F-F19E-41CF-9DA4-C1210B9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ED7E-853D-416C-9682-8FC91A46527D}" type="datetime4">
              <a:rPr lang="en-US" smtClean="0"/>
              <a:t>March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A5FE-2FA6-44C4-9A46-09AE093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6CBF-F67B-4046-A493-6840DF9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A7E3D-9AEB-4048-B541-650EFEB6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4E404-D328-47EE-9B00-8AA3FABB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6C46-9347-4BA3-B499-5C6FE32C8ABC}" type="datetime4">
              <a:rPr lang="en-US" smtClean="0"/>
              <a:t>March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642B-A5ED-4DE9-9A81-CCB20097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// kindly go to 'INSERT &gt; Header &amp; Footer' to change these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24F3-FD99-4B11-95C7-E4E5D2C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D2658E-508B-4B06-B686-DEF37D5A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73" y="1558155"/>
            <a:ext cx="4723448" cy="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40" y="4406863"/>
            <a:ext cx="10362241" cy="1362383"/>
          </a:xfrm>
        </p:spPr>
        <p:txBody>
          <a:bodyPr/>
          <a:lstStyle>
            <a:lvl1pPr algn="l">
              <a:defRPr sz="362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40" y="2906225"/>
            <a:ext cx="10362241" cy="150063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772" indent="0">
              <a:buNone/>
              <a:defRPr sz="1633"/>
            </a:lvl2pPr>
            <a:lvl3pPr marL="829544" indent="0">
              <a:buNone/>
              <a:defRPr sz="1452"/>
            </a:lvl3pPr>
            <a:lvl4pPr marL="1244316" indent="0">
              <a:buNone/>
              <a:defRPr sz="1270"/>
            </a:lvl4pPr>
            <a:lvl5pPr marL="1659087" indent="0">
              <a:buNone/>
              <a:defRPr sz="1270"/>
            </a:lvl5pPr>
            <a:lvl6pPr marL="2073859" indent="0">
              <a:buNone/>
              <a:defRPr sz="1270"/>
            </a:lvl6pPr>
            <a:lvl7pPr marL="2488631" indent="0">
              <a:buNone/>
              <a:defRPr sz="1270"/>
            </a:lvl7pPr>
            <a:lvl8pPr marL="2903403" indent="0">
              <a:buNone/>
              <a:defRPr sz="1270"/>
            </a:lvl8pPr>
            <a:lvl9pPr marL="3318175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160" y="1214048"/>
            <a:ext cx="5591040" cy="4864831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520" y="1214048"/>
            <a:ext cx="5591040" cy="4864831"/>
          </a:xfrm>
        </p:spPr>
        <p:txBody>
          <a:bodyPr/>
          <a:lstStyle>
            <a:lvl1pPr>
              <a:defRPr sz="2540"/>
            </a:lvl1pPr>
            <a:lvl2pPr>
              <a:defRPr sz="2177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5070"/>
            <a:ext cx="10972801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560" y="1535201"/>
            <a:ext cx="538560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60" y="2174628"/>
            <a:ext cx="538560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920" y="1535201"/>
            <a:ext cx="5389441" cy="639427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920" y="2174628"/>
            <a:ext cx="5389441" cy="3951775"/>
          </a:xfrm>
        </p:spPr>
        <p:txBody>
          <a:bodyPr/>
          <a:lstStyle>
            <a:lvl1pPr>
              <a:defRPr sz="2177"/>
            </a:lvl1pPr>
            <a:lvl2pPr>
              <a:defRPr sz="1814"/>
            </a:lvl2pPr>
            <a:lvl3pPr>
              <a:defRPr sz="1633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7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4010881" cy="1160762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61" y="273629"/>
            <a:ext cx="6816000" cy="5852774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560" y="1434391"/>
            <a:ext cx="4010881" cy="4692013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01" y="4800025"/>
            <a:ext cx="7315200" cy="56742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401" y="612065"/>
            <a:ext cx="7315200" cy="411595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401" y="5367444"/>
            <a:ext cx="7315200" cy="805044"/>
          </a:xfrm>
        </p:spPr>
        <p:txBody>
          <a:bodyPr/>
          <a:lstStyle>
            <a:lvl1pPr marL="0" indent="0">
              <a:buNone/>
              <a:defRPr sz="1270"/>
            </a:lvl1pPr>
            <a:lvl2pPr marL="414772" indent="0">
              <a:buNone/>
              <a:defRPr sz="1089"/>
            </a:lvl2pPr>
            <a:lvl3pPr marL="829544" indent="0">
              <a:buNone/>
              <a:defRPr sz="907"/>
            </a:lvl3pPr>
            <a:lvl4pPr marL="1244316" indent="0">
              <a:buNone/>
              <a:defRPr sz="816"/>
            </a:lvl4pPr>
            <a:lvl5pPr marL="1659087" indent="0">
              <a:buNone/>
              <a:defRPr sz="816"/>
            </a:lvl5pPr>
            <a:lvl6pPr marL="2073859" indent="0">
              <a:buNone/>
              <a:defRPr sz="816"/>
            </a:lvl6pPr>
            <a:lvl7pPr marL="2488631" indent="0">
              <a:buNone/>
              <a:defRPr sz="816"/>
            </a:lvl7pPr>
            <a:lvl8pPr marL="2903403" indent="0">
              <a:buNone/>
              <a:defRPr sz="816"/>
            </a:lvl8pPr>
            <a:lvl9pPr marL="3318175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164481" y="6355388"/>
            <a:ext cx="3861119" cy="36867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1633">
              <a:latin typeface="Arial" charset="0"/>
              <a:cs typeface="Arial Unicode MS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" y="0"/>
            <a:ext cx="12192000" cy="214583"/>
          </a:xfrm>
          <a:prstGeom prst="rect">
            <a:avLst/>
          </a:prstGeom>
          <a:solidFill>
            <a:srgbClr val="C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1633">
              <a:latin typeface="Arial" charset="0"/>
              <a:cs typeface="Arial Unicode MS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" y="70568"/>
            <a:ext cx="12192000" cy="142575"/>
          </a:xfrm>
          <a:prstGeom prst="rect">
            <a:avLst/>
          </a:prstGeom>
          <a:solidFill>
            <a:srgbClr val="262699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1633">
              <a:latin typeface="Arial" charset="0"/>
              <a:cs typeface="Arial Unicode MS" charset="0"/>
            </a:endParaRPr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41" y="214583"/>
            <a:ext cx="1633919" cy="99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0160" y="267868"/>
            <a:ext cx="11366400" cy="75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160" y="1214048"/>
            <a:ext cx="11366400" cy="486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608641" y="6353948"/>
            <a:ext cx="2789759" cy="3715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sz="1633">
              <a:latin typeface="Arial" charset="0"/>
              <a:cs typeface="Arial Unicode MS" charset="0"/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36000" y="6353947"/>
            <a:ext cx="2782081" cy="36435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+mj-lt"/>
          <a:ea typeface="+mj-ea"/>
          <a:cs typeface="+mj-cs"/>
        </a:defRPr>
      </a:lvl1pPr>
      <a:lvl2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2pPr>
      <a:lvl3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3pPr>
      <a:lvl4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4pPr>
      <a:lvl5pPr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5pPr>
      <a:lvl6pPr marL="2281245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6pPr>
      <a:lvl7pPr marL="2696017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7pPr>
      <a:lvl8pPr marL="3110789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8pPr>
      <a:lvl9pPr marL="3525561" indent="-207386" algn="l" defTabSz="407571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99">
          <a:solidFill>
            <a:srgbClr val="FFFFFF"/>
          </a:solidFill>
          <a:latin typeface="Calibri" pitchFamily="32" charset="0"/>
          <a:ea typeface="宋体" charset="-122"/>
        </a:defRPr>
      </a:lvl9pPr>
    </p:titleStyle>
    <p:bodyStyle>
      <a:lvl1pPr marL="311079" indent="-311079" algn="l" defTabSz="407571" rtl="0" eaLnBrk="1" fontAlgn="base" hangingPunct="1">
        <a:spcBef>
          <a:spcPct val="0"/>
        </a:spcBef>
        <a:spcAft>
          <a:spcPts val="1429"/>
        </a:spcAft>
        <a:buClr>
          <a:srgbClr val="000000"/>
        </a:buClr>
        <a:buSzPct val="100000"/>
        <a:buFont typeface="Times New Roman" panose="02020603050405020304" pitchFamily="18" charset="0"/>
        <a:defRPr sz="3175">
          <a:solidFill>
            <a:srgbClr val="000000"/>
          </a:solidFill>
          <a:latin typeface="+mn-lt"/>
          <a:ea typeface="+mn-ea"/>
          <a:cs typeface="+mn-cs"/>
        </a:defRPr>
      </a:lvl1pPr>
      <a:lvl2pPr marL="674004" indent="-259232" algn="l" defTabSz="407571" rtl="0" eaLnBrk="1" fontAlgn="base" hangingPunct="1">
        <a:lnSpc>
          <a:spcPct val="102000"/>
        </a:lnSpc>
        <a:spcBef>
          <a:spcPct val="0"/>
        </a:spcBef>
        <a:spcAft>
          <a:spcPts val="1134"/>
        </a:spcAft>
        <a:buClr>
          <a:srgbClr val="000000"/>
        </a:buClr>
        <a:buSzPct val="100000"/>
        <a:buFont typeface="Times New Roman" panose="02020603050405020304" pitchFamily="18" charset="0"/>
        <a:defRPr sz="2449">
          <a:solidFill>
            <a:srgbClr val="000000"/>
          </a:solidFill>
          <a:latin typeface="+mn-lt"/>
          <a:ea typeface="+mn-ea"/>
        </a:defRPr>
      </a:lvl2pPr>
      <a:lvl3pPr marL="1036930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851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+mn-lt"/>
          <a:ea typeface="+mn-ea"/>
        </a:defRPr>
      </a:lvl3pPr>
      <a:lvl4pPr marL="1451701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579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+mn-lt"/>
          <a:ea typeface="+mn-ea"/>
        </a:defRPr>
      </a:lvl4pPr>
      <a:lvl5pPr marL="1866473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anose="02020603050405020304" pitchFamily="18" charset="0"/>
        <a:defRPr sz="1996">
          <a:solidFill>
            <a:srgbClr val="000000"/>
          </a:solidFill>
          <a:latin typeface="+mn-lt"/>
          <a:ea typeface="+mn-ea"/>
        </a:defRPr>
      </a:lvl5pPr>
      <a:lvl6pPr marL="2281245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ea typeface="+mn-ea"/>
        </a:defRPr>
      </a:lvl6pPr>
      <a:lvl7pPr marL="2696017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ea typeface="+mn-ea"/>
        </a:defRPr>
      </a:lvl7pPr>
      <a:lvl8pPr marL="3110789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ea typeface="+mn-ea"/>
        </a:defRPr>
      </a:lvl8pPr>
      <a:lvl9pPr marL="3525561" indent="-207386" algn="l" defTabSz="407571" rtl="0" eaLnBrk="1" fontAlgn="base" hangingPunct="1">
        <a:lnSpc>
          <a:spcPct val="102000"/>
        </a:lnSpc>
        <a:spcBef>
          <a:spcPct val="0"/>
        </a:spcBef>
        <a:spcAft>
          <a:spcPts val="284"/>
        </a:spcAft>
        <a:buClr>
          <a:srgbClr val="000000"/>
        </a:buClr>
        <a:buSzPct val="100000"/>
        <a:buFont typeface="Times New Roman" pitchFamily="16" charset="0"/>
        <a:defRPr sz="1996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3629"/>
            <a:ext cx="10968959" cy="114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4329"/>
            <a:ext cx="10968959" cy="452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376"/>
            <a:ext cx="2837760" cy="4709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656722" algn="l"/>
                <a:tab pos="1313444" algn="l"/>
                <a:tab pos="1970166" algn="l"/>
              </a:tabLst>
              <a:defRPr sz="127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376"/>
            <a:ext cx="3863040" cy="4709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656722" algn="l"/>
                <a:tab pos="1313444" algn="l"/>
                <a:tab pos="1970166" algn="l"/>
                <a:tab pos="2626888" algn="l"/>
              </a:tabLst>
              <a:defRPr sz="127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376"/>
            <a:ext cx="2837760" cy="4709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sz="127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79462C7C-06EC-4C4E-8183-B5A80FFEAE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+mj-lt"/>
          <a:ea typeface="+mj-ea"/>
          <a:cs typeface="+mj-cs"/>
        </a:defRPr>
      </a:lvl1pPr>
      <a:lvl2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charset="0"/>
          <a:cs typeface="Arial Unicode MS" charset="0"/>
        </a:defRPr>
      </a:lvl2pPr>
      <a:lvl3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charset="0"/>
          <a:cs typeface="Arial Unicode MS" charset="0"/>
        </a:defRPr>
      </a:lvl3pPr>
      <a:lvl4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charset="0"/>
          <a:cs typeface="Arial Unicode MS" charset="0"/>
        </a:defRPr>
      </a:lvl4pPr>
      <a:lvl5pPr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2">
          <a:solidFill>
            <a:srgbClr val="000000"/>
          </a:solidFill>
          <a:latin typeface="Arial" charset="0"/>
          <a:cs typeface="Arial Unicode MS" charset="0"/>
        </a:defRPr>
      </a:lvl5pPr>
      <a:lvl6pPr marL="2281245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92">
          <a:solidFill>
            <a:srgbClr val="000000"/>
          </a:solidFill>
          <a:latin typeface="Arial" charset="0"/>
          <a:cs typeface="Arial Unicode MS" charset="0"/>
        </a:defRPr>
      </a:lvl6pPr>
      <a:lvl7pPr marL="2696017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92">
          <a:solidFill>
            <a:srgbClr val="000000"/>
          </a:solidFill>
          <a:latin typeface="Arial" charset="0"/>
          <a:cs typeface="Arial Unicode MS" charset="0"/>
        </a:defRPr>
      </a:lvl7pPr>
      <a:lvl8pPr marL="3110789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92">
          <a:solidFill>
            <a:srgbClr val="000000"/>
          </a:solidFill>
          <a:latin typeface="Arial" charset="0"/>
          <a:cs typeface="Arial Unicode MS" charset="0"/>
        </a:defRPr>
      </a:lvl8pPr>
      <a:lvl9pPr marL="3525561" indent="-207386" algn="ctr" defTabSz="407571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992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11079" indent="-311079" algn="l" defTabSz="407571" rtl="0" eaLnBrk="1" fontAlgn="base" hangingPunct="1">
        <a:lnSpc>
          <a:spcPct val="93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anose="02020603050405020304" pitchFamily="18" charset="0"/>
        <a:defRPr sz="2903">
          <a:solidFill>
            <a:srgbClr val="000000"/>
          </a:solidFill>
          <a:latin typeface="+mn-lt"/>
          <a:ea typeface="+mn-ea"/>
          <a:cs typeface="+mn-cs"/>
        </a:defRPr>
      </a:lvl1pPr>
      <a:lvl2pPr marL="674004" indent="-259232" algn="l" defTabSz="407571" rtl="0" eaLnBrk="1" fontAlgn="base" hangingPunct="1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anose="02020603050405020304" pitchFamily="18" charset="0"/>
        <a:defRPr sz="2540">
          <a:solidFill>
            <a:srgbClr val="000000"/>
          </a:solidFill>
          <a:latin typeface="+mn-lt"/>
          <a:cs typeface="+mn-cs"/>
        </a:defRPr>
      </a:lvl2pPr>
      <a:lvl3pPr marL="1036930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anose="02020603050405020304" pitchFamily="18" charset="0"/>
        <a:defRPr sz="2177">
          <a:solidFill>
            <a:srgbClr val="000000"/>
          </a:solidFill>
          <a:latin typeface="+mn-lt"/>
          <a:cs typeface="+mn-cs"/>
        </a:defRPr>
      </a:lvl3pPr>
      <a:lvl4pPr marL="1451701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anose="02020603050405020304" pitchFamily="18" charset="0"/>
        <a:defRPr sz="1814">
          <a:solidFill>
            <a:srgbClr val="000000"/>
          </a:solidFill>
          <a:latin typeface="+mn-lt"/>
          <a:cs typeface="+mn-cs"/>
        </a:defRPr>
      </a:lvl4pPr>
      <a:lvl5pPr marL="1866473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anose="02020603050405020304" pitchFamily="18" charset="0"/>
        <a:defRPr sz="1814">
          <a:solidFill>
            <a:srgbClr val="000000"/>
          </a:solidFill>
          <a:latin typeface="+mn-lt"/>
          <a:cs typeface="+mn-cs"/>
        </a:defRPr>
      </a:lvl5pPr>
      <a:lvl6pPr marL="2281245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14">
          <a:solidFill>
            <a:srgbClr val="000000"/>
          </a:solidFill>
          <a:latin typeface="+mn-lt"/>
          <a:cs typeface="+mn-cs"/>
        </a:defRPr>
      </a:lvl6pPr>
      <a:lvl7pPr marL="2696017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14">
          <a:solidFill>
            <a:srgbClr val="000000"/>
          </a:solidFill>
          <a:latin typeface="+mn-lt"/>
          <a:cs typeface="+mn-cs"/>
        </a:defRPr>
      </a:lvl7pPr>
      <a:lvl8pPr marL="3110789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14">
          <a:solidFill>
            <a:srgbClr val="000000"/>
          </a:solidFill>
          <a:latin typeface="+mn-lt"/>
          <a:cs typeface="+mn-cs"/>
        </a:defRPr>
      </a:lvl8pPr>
      <a:lvl9pPr marL="3525561" indent="-207386" algn="l" defTabSz="407571" rtl="0" eaLnBrk="1" fontAlgn="base" hangingPunct="1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14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in Background Stripes" descr="A picture containing street, person, riding, lamp&#10;&#10;Description automatically generated">
            <a:extLst>
              <a:ext uri="{FF2B5EF4-FFF2-40B4-BE49-F238E27FC236}">
                <a16:creationId xmlns:a16="http://schemas.microsoft.com/office/drawing/2014/main" id="{15DF2449-310B-43C0-AA27-1EE31508955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FDE1C5E-2D11-4E4C-A035-C81BD21BF2BD}"/>
              </a:ext>
            </a:extLst>
          </p:cNvPr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7000">
                <a:schemeClr val="bg1">
                  <a:alpha val="10000"/>
                </a:schemeClr>
              </a:gs>
              <a:gs pos="80000">
                <a:schemeClr val="bg1">
                  <a:alpha val="8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B8604-4AFF-4F0D-AB12-85D96567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6D771-5FD7-49C1-8720-9AB6766E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0B47-8451-48EF-A92D-BFFD0A40C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E311-D08E-43DA-A05D-2C1937680823}" type="datetime4">
              <a:rPr lang="en-US" smtClean="0"/>
              <a:t>March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D184-CB70-402F-849C-31C167A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// kindly go to 'INSERT &gt; Header &amp; Footer' to change these options.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6632-8711-439A-9AD4-9C69CB29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8216-4E10-443D-8408-695E806D2DF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5C874A-C389-4997-BA68-DED38AFCCC4C}"/>
              </a:ext>
            </a:extLst>
          </p:cNvPr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C38C2-457F-493C-8AE6-3C8A20F341C1}"/>
                </a:ext>
              </a:extLst>
            </p:cNvPr>
            <p:cNvSpPr/>
            <p:nvPr userDrawn="1"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>
              <a:solidFill>
                <a:srgbClr val="232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97171-31CB-4C84-87E6-2B302AFD8D8B}"/>
                </a:ext>
              </a:extLst>
            </p:cNvPr>
            <p:cNvSpPr/>
            <p:nvPr userDrawn="1"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>
              <a:solidFill>
                <a:srgbClr val="DA18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125339-68CB-4ED5-8F65-BCC22B56B8A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" y="6341526"/>
            <a:ext cx="464545" cy="456971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576928-50DB-406D-A473-92B75A4663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5" y="6326116"/>
            <a:ext cx="1152377" cy="335187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7C2C4DC6-3C70-473B-BA77-2A76E65D8AD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01" y="6341526"/>
            <a:ext cx="867700" cy="3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786" y="1778939"/>
            <a:ext cx="9034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– 19</a:t>
            </a:r>
          </a:p>
          <a:p>
            <a:pPr algn="ctr"/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 Class</a:t>
            </a:r>
            <a:endParaRPr lang="en-US" sz="10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D10EF2-06CC-4AE2-94AC-13A72113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JComboBox</a:t>
            </a:r>
            <a:r>
              <a:rPr lang="en-US" sz="4800" dirty="0"/>
              <a:t>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3ED608-1AD9-489D-A8FD-2F5E7E241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909053"/>
              </p:ext>
            </p:extLst>
          </p:nvPr>
        </p:nvGraphicFramePr>
        <p:xfrm>
          <a:off x="173564" y="1655027"/>
          <a:ext cx="11738897" cy="451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204">
                  <a:extLst>
                    <a:ext uri="{9D8B030D-6E8A-4147-A177-3AD203B41FA5}">
                      <a16:colId xmlns:a16="http://schemas.microsoft.com/office/drawing/2014/main" val="2768980170"/>
                    </a:ext>
                  </a:extLst>
                </a:gridCol>
                <a:gridCol w="7502693">
                  <a:extLst>
                    <a:ext uri="{9D8B030D-6E8A-4147-A177-3AD203B41FA5}">
                      <a16:colId xmlns:a16="http://schemas.microsoft.com/office/drawing/2014/main" val="2943043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3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/>
                        <a:t>addItem</a:t>
                      </a:r>
                      <a:r>
                        <a:rPr lang="en-US" sz="2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adds the item to the </a:t>
                      </a:r>
                      <a:r>
                        <a:rPr lang="en-US" sz="2800" dirty="0" err="1"/>
                        <a:t>JComboBox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/>
                        <a:t>getItemAt</a:t>
                      </a:r>
                      <a:r>
                        <a:rPr lang="en-US" sz="2800" dirty="0"/>
                        <a:t>(int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returns the item at index </a:t>
                      </a:r>
                      <a:r>
                        <a:rPr lang="en-US" sz="2800" dirty="0" err="1"/>
                        <a:t>i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6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/>
                        <a:t>getItemCount</a:t>
                      </a:r>
                      <a:r>
                        <a:rPr lang="en-US" sz="2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returns the number of items from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0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/>
                        <a:t>removeItem</a:t>
                      </a:r>
                      <a:r>
                        <a:rPr lang="en-US" sz="2800" dirty="0"/>
                        <a:t>(Object 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removes an item from the item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/>
                        <a:t>removeAllItems</a:t>
                      </a:r>
                      <a:r>
                        <a:rPr lang="en-US" sz="2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removes all items from the item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1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/>
                        <a:t>setEditable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boolean</a:t>
                      </a:r>
                      <a:r>
                        <a:rPr lang="en-US" sz="2800" dirty="0"/>
                        <a:t>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Determines if the </a:t>
                      </a:r>
                      <a:r>
                        <a:rPr lang="en-US" sz="2800" dirty="0" err="1"/>
                        <a:t>JComboBox</a:t>
                      </a:r>
                      <a:r>
                        <a:rPr lang="en-US" sz="2800" dirty="0"/>
                        <a:t> is editable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1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EBB867-6727-986D-943E-5A4C44C3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567F9-B36D-51EB-E511-9D2DD07E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13" y="0"/>
            <a:ext cx="8169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A751ED-C953-4801-BC4F-D4D39F66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JRadioButton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BF745-B609-483B-8B70-F5B06798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6" y="1727383"/>
            <a:ext cx="7707010" cy="4492441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sz="2800" b="0" i="0" u="none" strike="noStrike" dirty="0" err="1">
                <a:solidFill>
                  <a:srgbClr val="333333"/>
                </a:solidFill>
                <a:effectLst/>
                <a:latin typeface="inter-regular"/>
              </a:rPr>
              <a:t>JRadioButton</a:t>
            </a: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 class is used to create a radio button. </a:t>
            </a:r>
          </a:p>
          <a:p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It is used to choose one option from multiple options. 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2F34-8B92-8014-16F2-5DEF8003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16" y="2676524"/>
            <a:ext cx="3975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DAEE90-4990-4B8B-B1AC-B6F06907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JRadioButton</a:t>
            </a:r>
            <a:r>
              <a:rPr lang="en-US" dirty="0"/>
              <a:t> Constructor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4FB936-8C63-4FF6-925D-1DC72CA6B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009126"/>
              </p:ext>
            </p:extLst>
          </p:nvPr>
        </p:nvGraphicFramePr>
        <p:xfrm>
          <a:off x="242887" y="2092884"/>
          <a:ext cx="1146964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865">
                  <a:extLst>
                    <a:ext uri="{9D8B030D-6E8A-4147-A177-3AD203B41FA5}">
                      <a16:colId xmlns:a16="http://schemas.microsoft.com/office/drawing/2014/main" val="2768980170"/>
                    </a:ext>
                  </a:extLst>
                </a:gridCol>
                <a:gridCol w="6735777">
                  <a:extLst>
                    <a:ext uri="{9D8B030D-6E8A-4147-A177-3AD203B41FA5}">
                      <a16:colId xmlns:a16="http://schemas.microsoft.com/office/drawing/2014/main" val="2943043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3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an unselected radio button with no text.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327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JRadioButton(String 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an unselected radio button with specified text.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410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JRadioButton(String s, boolean selected)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radio button with the specified text and selected status.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946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5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D10EF2-06CC-4AE2-94AC-13A72113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JRadioButton</a:t>
            </a:r>
            <a:r>
              <a:rPr lang="en-US" sz="4800" dirty="0"/>
              <a:t>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3ED608-1AD9-489D-A8FD-2F5E7E241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579563"/>
              </p:ext>
            </p:extLst>
          </p:nvPr>
        </p:nvGraphicFramePr>
        <p:xfrm>
          <a:off x="173564" y="1655027"/>
          <a:ext cx="11738897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204">
                  <a:extLst>
                    <a:ext uri="{9D8B030D-6E8A-4147-A177-3AD203B41FA5}">
                      <a16:colId xmlns:a16="http://schemas.microsoft.com/office/drawing/2014/main" val="2768980170"/>
                    </a:ext>
                  </a:extLst>
                </a:gridCol>
                <a:gridCol w="7502693">
                  <a:extLst>
                    <a:ext uri="{9D8B030D-6E8A-4147-A177-3AD203B41FA5}">
                      <a16:colId xmlns:a16="http://schemas.microsoft.com/office/drawing/2014/main" val="2943043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3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setText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set specified text on button.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327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getText()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return the text of the button.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946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setEnabled(boolean b)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enable or disable the button.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9060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setIcon(Icon b)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set the specified Icon on the button.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087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Icon getIcon()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get the Icon of the button.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3261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5E4115-D5C6-684E-D2A0-D0662FAC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1" y="0"/>
            <a:ext cx="8444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A751ED-C953-4801-BC4F-D4D39F66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JTextArea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BF745-B609-483B-8B70-F5B06798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6" y="1727383"/>
            <a:ext cx="7707010" cy="4492441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sz="2800" b="0" i="0" u="none" strike="noStrike" dirty="0" err="1">
                <a:solidFill>
                  <a:srgbClr val="333333"/>
                </a:solidFill>
                <a:effectLst/>
                <a:latin typeface="inter-regular"/>
              </a:rPr>
              <a:t>JRadioButton</a:t>
            </a:r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 class is used to create a radio button. </a:t>
            </a:r>
          </a:p>
          <a:p>
            <a:r>
              <a:rPr lang="en-US" sz="2800" b="0" i="0" u="none" strike="noStrike" dirty="0">
                <a:solidFill>
                  <a:srgbClr val="333333"/>
                </a:solidFill>
                <a:effectLst/>
                <a:latin typeface="inter-regular"/>
              </a:rPr>
              <a:t>It is used to choose one option from multiple options. 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2F34-8B92-8014-16F2-5DEF8003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16" y="2676524"/>
            <a:ext cx="3975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DAEE90-4990-4B8B-B1AC-B6F06907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JTextArea</a:t>
            </a:r>
            <a:r>
              <a:rPr lang="en-US" dirty="0"/>
              <a:t> Constructor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4FB936-8C63-4FF6-925D-1DC72CA6B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31695"/>
              </p:ext>
            </p:extLst>
          </p:nvPr>
        </p:nvGraphicFramePr>
        <p:xfrm>
          <a:off x="242887" y="2092884"/>
          <a:ext cx="1146964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865">
                  <a:extLst>
                    <a:ext uri="{9D8B030D-6E8A-4147-A177-3AD203B41FA5}">
                      <a16:colId xmlns:a16="http://schemas.microsoft.com/office/drawing/2014/main" val="2768980170"/>
                    </a:ext>
                  </a:extLst>
                </a:gridCol>
                <a:gridCol w="6735777">
                  <a:extLst>
                    <a:ext uri="{9D8B030D-6E8A-4147-A177-3AD203B41FA5}">
                      <a16:colId xmlns:a16="http://schemas.microsoft.com/office/drawing/2014/main" val="2943043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3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text area that displays no text initially.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327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JTextArea(String 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text area that displays specified text initially.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4107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1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2A988-BE9C-48A8-D274-9B132811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99" y="0"/>
            <a:ext cx="10120916" cy="62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5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508AF1C-A8A7-4DFA-B919-A79F05BB10C9}"/>
              </a:ext>
            </a:extLst>
          </p:cNvPr>
          <p:cNvSpPr txBox="1">
            <a:spLocks/>
          </p:cNvSpPr>
          <p:nvPr/>
        </p:nvSpPr>
        <p:spPr>
          <a:xfrm>
            <a:off x="190080" y="548640"/>
            <a:ext cx="1181184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1635CB8-3AA0-2AAE-5B9E-21FEEA44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5" y="1727383"/>
            <a:ext cx="11175595" cy="4492441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4000" dirty="0" err="1"/>
              <a:t>LayoutManager</a:t>
            </a:r>
            <a:endParaRPr lang="en-US" sz="4000" dirty="0"/>
          </a:p>
          <a:p>
            <a:pPr algn="l">
              <a:lnSpc>
                <a:spcPct val="150000"/>
              </a:lnSpc>
            </a:pPr>
            <a:r>
              <a:rPr lang="en-US" sz="4000" dirty="0" err="1"/>
              <a:t>JComboBox</a:t>
            </a:r>
            <a:endParaRPr lang="en-US" sz="4000" dirty="0"/>
          </a:p>
          <a:p>
            <a:pPr algn="l">
              <a:lnSpc>
                <a:spcPct val="150000"/>
              </a:lnSpc>
            </a:pPr>
            <a:r>
              <a:rPr lang="en-US" sz="4000" dirty="0" err="1"/>
              <a:t>JRadioButton</a:t>
            </a:r>
            <a:endParaRPr lang="en-US" sz="4000" dirty="0"/>
          </a:p>
          <a:p>
            <a:pPr algn="l">
              <a:lnSpc>
                <a:spcPct val="150000"/>
              </a:lnSpc>
            </a:pPr>
            <a:r>
              <a:rPr lang="en-US" sz="4000" dirty="0" err="1"/>
              <a:t>JTextArea</a:t>
            </a:r>
            <a:endParaRPr lang="en-US" sz="4000" dirty="0"/>
          </a:p>
          <a:p>
            <a:pPr algn="l">
              <a:lnSpc>
                <a:spcPct val="150000"/>
              </a:lnSpc>
            </a:pPr>
            <a:r>
              <a:rPr lang="en-US" sz="4000" dirty="0" err="1"/>
              <a:t>JPanel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559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A7DD0B-C633-49F5-AD36-62DFBD87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Lays out the components in a single row. When one row is filled the next row is started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7E45A-C9DB-40A5-8FF6-D1950767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D97BC-7FF4-FC8A-81B7-61DDBFD3C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2906712"/>
            <a:ext cx="6959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A7DD0B-C633-49F5-AD36-62DFBD87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divides a container into five areas: East, South, West, North, and Center.</a:t>
            </a:r>
          </a:p>
          <a:p>
            <a:r>
              <a:rPr lang="en-US" sz="3200" dirty="0"/>
              <a:t>Components are added to a BorderLayout by using </a:t>
            </a:r>
            <a:r>
              <a:rPr lang="en-US" sz="3200" b="1" i="1" dirty="0"/>
              <a:t>add(Component, index), </a:t>
            </a:r>
          </a:p>
          <a:p>
            <a:r>
              <a:rPr lang="en-US" sz="3200" dirty="0"/>
              <a:t>The index can be  </a:t>
            </a:r>
          </a:p>
          <a:p>
            <a:pPr lvl="1"/>
            <a:r>
              <a:rPr lang="en-US" sz="2600" i="1" dirty="0" err="1"/>
              <a:t>BorderLayout.EAST</a:t>
            </a:r>
            <a:r>
              <a:rPr lang="en-US" sz="2600" i="1" dirty="0"/>
              <a:t>, </a:t>
            </a:r>
          </a:p>
          <a:p>
            <a:pPr lvl="1"/>
            <a:r>
              <a:rPr lang="en-US" sz="2600" i="1" dirty="0" err="1"/>
              <a:t>BorderLayout.SOUTH</a:t>
            </a:r>
            <a:r>
              <a:rPr lang="en-US" sz="2600" i="1" dirty="0"/>
              <a:t>, </a:t>
            </a:r>
          </a:p>
          <a:p>
            <a:pPr lvl="1"/>
            <a:r>
              <a:rPr lang="en-US" sz="2600" i="1" dirty="0" err="1"/>
              <a:t>BorderLayout.WEST</a:t>
            </a:r>
            <a:r>
              <a:rPr lang="en-US" sz="2600" i="1" dirty="0"/>
              <a:t>, </a:t>
            </a:r>
          </a:p>
          <a:p>
            <a:pPr lvl="1"/>
            <a:r>
              <a:rPr lang="en-US" sz="2600" i="1" dirty="0" err="1"/>
              <a:t>BorderLayout.NORTH</a:t>
            </a:r>
            <a:r>
              <a:rPr lang="en-US" sz="2600" i="1" dirty="0"/>
              <a:t>, </a:t>
            </a:r>
          </a:p>
          <a:p>
            <a:pPr lvl="1"/>
            <a:r>
              <a:rPr lang="en-US" sz="2600" i="1" dirty="0" err="1"/>
              <a:t>BorderLayout.CENTER</a:t>
            </a:r>
            <a:endParaRPr lang="en-US" sz="2200" i="1" dirty="0"/>
          </a:p>
          <a:p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7E45A-C9DB-40A5-8FF6-D1950767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07DEF-DC9F-1DAB-FA43-7C889D1B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07" y="3429000"/>
            <a:ext cx="5051956" cy="28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A7DD0B-C633-49F5-AD36-62DFBD87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lays out components in a two-dimensional grid (table / matrix)</a:t>
            </a:r>
          </a:p>
          <a:p>
            <a:r>
              <a:rPr lang="en-US" sz="4000" dirty="0"/>
              <a:t>the number of rows and columns and columns can be defined</a:t>
            </a:r>
          </a:p>
          <a:p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7E45A-C9DB-40A5-8FF6-D1950767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73E0F-E7BD-3492-6AB4-8347C5E5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2774"/>
            <a:ext cx="5317808" cy="29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A7DD0B-C633-49F5-AD36-62DFBD87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JPanels</a:t>
            </a:r>
            <a:r>
              <a:rPr lang="en-US" sz="4000" dirty="0"/>
              <a:t> are </a:t>
            </a:r>
            <a:r>
              <a:rPr lang="en-US" sz="4000" b="1" dirty="0"/>
              <a:t>lightweight</a:t>
            </a:r>
            <a:r>
              <a:rPr lang="en-US" sz="4000" dirty="0"/>
              <a:t> containers</a:t>
            </a:r>
          </a:p>
          <a:p>
            <a:r>
              <a:rPr lang="en-US" sz="4000" dirty="0" err="1"/>
              <a:t>JPanel</a:t>
            </a:r>
            <a:r>
              <a:rPr lang="en-US" sz="4000" dirty="0"/>
              <a:t> are used as sub containers to group GUI components to achieve the desired layout</a:t>
            </a:r>
          </a:p>
          <a:p>
            <a:r>
              <a:rPr lang="en-US" sz="4000" dirty="0"/>
              <a:t>Various layouts can be set in a </a:t>
            </a:r>
            <a:r>
              <a:rPr lang="en-US" sz="4000" dirty="0" err="1"/>
              <a:t>JPanel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7E45A-C9DB-40A5-8FF6-D1950767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568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B7E45A-C9DB-40A5-8FF6-D1950767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Constructors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6390C9A-7D06-429E-B155-7FFFC8961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8601"/>
              </p:ext>
            </p:extLst>
          </p:nvPr>
        </p:nvGraphicFramePr>
        <p:xfrm>
          <a:off x="0" y="2139697"/>
          <a:ext cx="12015216" cy="296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152">
                  <a:extLst>
                    <a:ext uri="{9D8B030D-6E8A-4147-A177-3AD203B41FA5}">
                      <a16:colId xmlns:a16="http://schemas.microsoft.com/office/drawing/2014/main" val="180528103"/>
                    </a:ext>
                  </a:extLst>
                </a:gridCol>
                <a:gridCol w="7370064">
                  <a:extLst>
                    <a:ext uri="{9D8B030D-6E8A-4147-A177-3AD203B41FA5}">
                      <a16:colId xmlns:a16="http://schemas.microsoft.com/office/drawing/2014/main" val="3799191863"/>
                    </a:ext>
                  </a:extLst>
                </a:gridCol>
              </a:tblGrid>
              <a:tr h="408279">
                <a:tc>
                  <a:txBody>
                    <a:bodyPr/>
                    <a:lstStyle/>
                    <a:p>
                      <a:r>
                        <a:rPr lang="en-US" sz="2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36434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r>
                        <a:rPr lang="en-US" sz="3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3200" dirty="0"/>
                        <a:t>Creates a </a:t>
                      </a:r>
                      <a:r>
                        <a:rPr lang="en-US" sz="3200" dirty="0" err="1"/>
                        <a:t>JPanel</a:t>
                      </a:r>
                      <a:r>
                        <a:rPr lang="en-US" sz="3200" dirty="0"/>
                        <a:t> with the default </a:t>
                      </a:r>
                      <a:r>
                        <a:rPr lang="en-US" sz="3200" dirty="0" err="1"/>
                        <a:t>FlowLayout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6056"/>
                  </a:ext>
                </a:extLst>
              </a:tr>
              <a:tr h="1384617">
                <a:tc>
                  <a:txBody>
                    <a:bodyPr/>
                    <a:lstStyle/>
                    <a:p>
                      <a:r>
                        <a:rPr lang="en-US" sz="3200" dirty="0" err="1"/>
                        <a:t>JPanel</a:t>
                      </a:r>
                      <a:r>
                        <a:rPr lang="en-US" sz="3200" dirty="0"/>
                        <a:t>(</a:t>
                      </a:r>
                      <a:r>
                        <a:rPr lang="en-US" sz="3200" dirty="0" err="1"/>
                        <a:t>LayoutManager</a:t>
                      </a:r>
                      <a:r>
                        <a:rPr lang="en-US" sz="3200" dirty="0"/>
                        <a:t> 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3200" dirty="0"/>
                        <a:t>Creates a </a:t>
                      </a:r>
                      <a:r>
                        <a:rPr lang="en-US" sz="3200" dirty="0" err="1"/>
                        <a:t>JPanel</a:t>
                      </a:r>
                      <a:r>
                        <a:rPr lang="en-US" sz="3200" dirty="0"/>
                        <a:t> with a specific Layout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94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0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A751ED-C953-4801-BC4F-D4D39F66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JComboBox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BF745-B609-483B-8B70-F5B067986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06" y="1727383"/>
            <a:ext cx="7707010" cy="4492441"/>
          </a:xfrm>
        </p:spPr>
        <p:txBody>
          <a:bodyPr>
            <a:normAutofit/>
          </a:bodyPr>
          <a:lstStyle/>
          <a:p>
            <a:r>
              <a:rPr lang="en-US" sz="2800" dirty="0"/>
              <a:t>A combination of text field and a drop-down list</a:t>
            </a:r>
          </a:p>
          <a:p>
            <a:r>
              <a:rPr lang="en-US" sz="2800" dirty="0" err="1"/>
              <a:t>JComboBox</a:t>
            </a:r>
            <a:r>
              <a:rPr lang="en-US" sz="2800" dirty="0"/>
              <a:t> can be editable or read- only depending on the choice of the programmer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3B9FA-0CF4-4B83-B9FC-503DFD6F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22" y="3070873"/>
            <a:ext cx="4128578" cy="20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7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DAEE90-4990-4B8B-B1AC-B6F06907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JComboBox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4FB936-8C63-4FF6-925D-1DC72CA6B5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3564" y="2092884"/>
          <a:ext cx="11538965" cy="2488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188">
                  <a:extLst>
                    <a:ext uri="{9D8B030D-6E8A-4147-A177-3AD203B41FA5}">
                      <a16:colId xmlns:a16="http://schemas.microsoft.com/office/drawing/2014/main" val="2768980170"/>
                    </a:ext>
                  </a:extLst>
                </a:gridCol>
                <a:gridCol w="6735777">
                  <a:extLst>
                    <a:ext uri="{9D8B030D-6E8A-4147-A177-3AD203B41FA5}">
                      <a16:colId xmlns:a16="http://schemas.microsoft.com/office/drawing/2014/main" val="2943043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3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/>
                        <a:t>JComboBox</a:t>
                      </a:r>
                      <a:r>
                        <a:rPr lang="en-US" sz="2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creates a new empty </a:t>
                      </a:r>
                      <a:r>
                        <a:rPr lang="en-US" sz="2800" dirty="0" err="1"/>
                        <a:t>JComboBox</a:t>
                      </a:r>
                      <a:r>
                        <a:rPr lang="en-US" sz="2800" dirty="0"/>
                        <a:t>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6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err="1"/>
                        <a:t>JComboBox</a:t>
                      </a:r>
                      <a:r>
                        <a:rPr lang="en-US" sz="2800" dirty="0"/>
                        <a:t>(E [ ] </a:t>
                      </a:r>
                      <a:r>
                        <a:rPr lang="en-US" sz="2800" dirty="0" err="1"/>
                        <a:t>i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creates a new </a:t>
                      </a:r>
                      <a:r>
                        <a:rPr lang="en-US" sz="2800" dirty="0" err="1"/>
                        <a:t>JComboBox</a:t>
                      </a:r>
                      <a:r>
                        <a:rPr lang="en-US" sz="2800" dirty="0"/>
                        <a:t> with items from specified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6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1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w_Template_LTW_ICK_ICP_I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One Back up</Template>
  <TotalTime>1757</TotalTime>
  <Words>494</Words>
  <Application>Microsoft Macintosh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inter-regular</vt:lpstr>
      <vt:lpstr>Times New Roman</vt:lpstr>
      <vt:lpstr>1_Office Theme</vt:lpstr>
      <vt:lpstr>Office Theme</vt:lpstr>
      <vt:lpstr>New_Template_LTW_ICK_ICP_IIC</vt:lpstr>
      <vt:lpstr>PowerPoint Presentation</vt:lpstr>
      <vt:lpstr>PowerPoint Presentation</vt:lpstr>
      <vt:lpstr>FlowLayout</vt:lpstr>
      <vt:lpstr>BorderLayout</vt:lpstr>
      <vt:lpstr>GridLayout</vt:lpstr>
      <vt:lpstr>JPanel </vt:lpstr>
      <vt:lpstr>JPanel Constructors</vt:lpstr>
      <vt:lpstr>JComboBox</vt:lpstr>
      <vt:lpstr>JComboBox</vt:lpstr>
      <vt:lpstr>JComboBox Methods</vt:lpstr>
      <vt:lpstr>PowerPoint Presentation</vt:lpstr>
      <vt:lpstr>JRadioButton</vt:lpstr>
      <vt:lpstr>JRadioButton Constructor</vt:lpstr>
      <vt:lpstr>JRadioButton Methods</vt:lpstr>
      <vt:lpstr>PowerPoint Presentation</vt:lpstr>
      <vt:lpstr>JTextArea</vt:lpstr>
      <vt:lpstr>JTextArea Constructor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islington</dc:creator>
  <cp:lastModifiedBy>prabodh tuladhar</cp:lastModifiedBy>
  <cp:revision>267</cp:revision>
  <dcterms:created xsi:type="dcterms:W3CDTF">2015-08-28T03:25:15Z</dcterms:created>
  <dcterms:modified xsi:type="dcterms:W3CDTF">2023-03-18T15:35:15Z</dcterms:modified>
</cp:coreProperties>
</file>