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470" r:id="rId2"/>
    <p:sldId id="512" r:id="rId3"/>
    <p:sldId id="460" r:id="rId4"/>
    <p:sldId id="348" r:id="rId5"/>
    <p:sldId id="478" r:id="rId6"/>
    <p:sldId id="464" r:id="rId7"/>
    <p:sldId id="444" r:id="rId8"/>
    <p:sldId id="425" r:id="rId9"/>
    <p:sldId id="504" r:id="rId10"/>
    <p:sldId id="467" r:id="rId11"/>
    <p:sldId id="480" r:id="rId12"/>
    <p:sldId id="482" r:id="rId13"/>
    <p:sldId id="483" r:id="rId14"/>
    <p:sldId id="484" r:id="rId15"/>
    <p:sldId id="488" r:id="rId16"/>
    <p:sldId id="513" r:id="rId17"/>
    <p:sldId id="489" r:id="rId18"/>
    <p:sldId id="490" r:id="rId19"/>
    <p:sldId id="491" r:id="rId20"/>
    <p:sldId id="507" r:id="rId21"/>
    <p:sldId id="492" r:id="rId22"/>
    <p:sldId id="493" r:id="rId23"/>
    <p:sldId id="494" r:id="rId24"/>
    <p:sldId id="495" r:id="rId25"/>
    <p:sldId id="510" r:id="rId26"/>
    <p:sldId id="508" r:id="rId27"/>
    <p:sldId id="496" r:id="rId28"/>
    <p:sldId id="497" r:id="rId29"/>
    <p:sldId id="498" r:id="rId30"/>
    <p:sldId id="515" r:id="rId31"/>
    <p:sldId id="516" r:id="rId32"/>
    <p:sldId id="511" r:id="rId33"/>
    <p:sldId id="500" r:id="rId34"/>
    <p:sldId id="517" r:id="rId35"/>
    <p:sldId id="501" r:id="rId36"/>
    <p:sldId id="502" r:id="rId37"/>
    <p:sldId id="51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ECFF"/>
    <a:srgbClr val="F3F7FB"/>
    <a:srgbClr val="0000FF"/>
    <a:srgbClr val="C1DAFF"/>
    <a:srgbClr val="3366FF"/>
    <a:srgbClr val="FF3300"/>
    <a:srgbClr val="6600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8" autoAdjust="0"/>
    <p:restoredTop sz="76167" autoAdjust="0"/>
  </p:normalViewPr>
  <p:slideViewPr>
    <p:cSldViewPr>
      <p:cViewPr varScale="1">
        <p:scale>
          <a:sx n="69" d="100"/>
          <a:sy n="69" d="100"/>
        </p:scale>
        <p:origin x="-11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34FE89B-73BA-43E5-9407-1E5C2FC54FC4}" type="datetimeFigureOut">
              <a:rPr lang="zh-CN" altLang="en-US"/>
              <a:pPr>
                <a:defRPr/>
              </a:pPr>
              <a:t>2020-9-27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F25D6737-8E57-4343-8417-94303651B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b="1" smtClean="0">
                <a:solidFill>
                  <a:schemeClr val="accent1"/>
                </a:solidFill>
              </a:rPr>
              <a:t>介绍课程基本情况、教学设计基本理念、教学方法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65E2A-A240-4B9F-B784-B78D417807A9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b="1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C51E3F-B605-4CDB-80EF-44EA1ECDE329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157</a:t>
            </a:r>
            <a:r>
              <a:rPr lang="zh-CN" altLang="en-US" b="1" smtClean="0"/>
              <a:t>位素数， </a:t>
            </a:r>
            <a:r>
              <a:rPr lang="en-US" altLang="zh-CN" b="1" smtClean="0"/>
              <a:t>48</a:t>
            </a:r>
            <a:r>
              <a:rPr lang="zh-CN" altLang="en-US" b="1" smtClean="0"/>
              <a:t>位整数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A41ECA-D402-42D3-A66E-BC1819DCAD48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26=17+9</a:t>
            </a:r>
            <a:r>
              <a:rPr lang="zh-CN" altLang="en-US" smtClean="0"/>
              <a:t>；</a:t>
            </a:r>
            <a:r>
              <a:rPr lang="en-US" altLang="zh-CN" smtClean="0"/>
              <a:t>17=9+8</a:t>
            </a:r>
            <a:r>
              <a:rPr lang="zh-CN" altLang="en-US" smtClean="0"/>
              <a:t>；</a:t>
            </a:r>
            <a:r>
              <a:rPr lang="en-US" altLang="zh-CN" smtClean="0"/>
              <a:t>9=8+1</a:t>
            </a:r>
            <a:r>
              <a:rPr lang="zh-CN" altLang="en-US" smtClean="0"/>
              <a:t>；</a:t>
            </a:r>
            <a:r>
              <a:rPr lang="en-US" altLang="zh-CN" smtClean="0"/>
              <a:t>8=8</a:t>
            </a:r>
            <a:r>
              <a:rPr lang="zh-CN" altLang="en-US" smtClean="0"/>
              <a:t>*</a:t>
            </a:r>
            <a:r>
              <a:rPr lang="en-US" altLang="zh-CN" smtClean="0"/>
              <a:t>1+0</a:t>
            </a:r>
          </a:p>
          <a:p>
            <a:r>
              <a:rPr lang="en-US" altLang="zh-CN" smtClean="0"/>
              <a:t>17</a:t>
            </a:r>
            <a:r>
              <a:rPr lang="zh-CN" altLang="en-US" smtClean="0"/>
              <a:t>*</a:t>
            </a:r>
            <a:r>
              <a:rPr lang="en-US" altLang="zh-CN" smtClean="0"/>
              <a:t>-3+26*2=1</a:t>
            </a:r>
            <a:endParaRPr lang="zh-CN" altLang="en-US" smtClean="0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1E5D45-3D09-4249-A6C9-FB2237CC756D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A9D05F-D3F7-482C-AC67-56B304A7AD11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mtClean="0">
              <a:cs typeface="Times New Roman" pitchFamily="18" charset="0"/>
            </a:endParaRPr>
          </a:p>
          <a:p>
            <a:endParaRPr lang="zh-CN" altLang="en-US" smtClean="0"/>
          </a:p>
        </p:txBody>
      </p:sp>
      <p:sp>
        <p:nvSpPr>
          <p:cNvPr id="138243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38244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982D13-C209-4CAC-B457-D633B9C0B06C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提问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让学生分组讨论</a:t>
            </a:r>
          </a:p>
          <a:p>
            <a:endParaRPr lang="zh-CN" altLang="en-US" smtClean="0">
              <a:cs typeface="Times New Roman" pitchFamily="18" charset="0"/>
            </a:endParaRPr>
          </a:p>
          <a:p>
            <a:endParaRPr lang="zh-CN" altLang="en-US" smtClean="0"/>
          </a:p>
        </p:txBody>
      </p:sp>
      <p:sp>
        <p:nvSpPr>
          <p:cNvPr id="147459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47460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B0C628-6373-4563-9244-AEE383BEE7B6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5 to the power 660</a:t>
            </a:r>
          </a:p>
          <a:p>
            <a:r>
              <a:rPr lang="en-US" altLang="zh-CN" b="1" smtClean="0"/>
              <a:t>After the lesson “Equivalent modulo and Its Application”</a:t>
            </a:r>
          </a:p>
          <a:p>
            <a:r>
              <a:rPr lang="en-US" altLang="zh-CN" b="1" smtClean="0"/>
              <a:t>You will find it easy</a:t>
            </a:r>
            <a:endParaRPr lang="zh-CN" altLang="en-US" b="1" smtClean="0"/>
          </a:p>
          <a:p>
            <a:endParaRPr lang="zh-CN" altLang="en-US" b="1" smtClean="0"/>
          </a:p>
        </p:txBody>
      </p:sp>
      <p:sp>
        <p:nvSpPr>
          <p:cNvPr id="150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A50311-7B0A-4AD4-82B3-06FB8A7F6BE0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这一章内容主要应用于公钥密码</a:t>
            </a:r>
          </a:p>
          <a:p>
            <a:r>
              <a:rPr lang="zh-CN" altLang="en-US" b="1" smtClean="0"/>
              <a:t>第一次内容，在</a:t>
            </a:r>
            <a:r>
              <a:rPr lang="en-US" altLang="zh-CN" b="1" smtClean="0"/>
              <a:t>RSA</a:t>
            </a:r>
            <a:r>
              <a:rPr lang="zh-CN" altLang="en-US" b="1" smtClean="0"/>
              <a:t>算法中应用，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9A6547-55EF-4436-AA8A-997B4E00BEE0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星期三</a:t>
            </a:r>
          </a:p>
        </p:txBody>
      </p:sp>
      <p:sp>
        <p:nvSpPr>
          <p:cNvPr id="155651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55652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087465-F922-4064-86DB-AF799A5122CE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讨论一下，需要证明什么</a:t>
            </a:r>
          </a:p>
        </p:txBody>
      </p:sp>
      <p:sp>
        <p:nvSpPr>
          <p:cNvPr id="161795" name="页眉占位符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初等 数论</a:t>
            </a:r>
          </a:p>
        </p:txBody>
      </p:sp>
      <p:sp>
        <p:nvSpPr>
          <p:cNvPr id="161796" name="灯片编号占位符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C998EC-21BD-47A5-834E-50267A7E2854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非常简单的一个算法；</a:t>
            </a:r>
            <a:r>
              <a:rPr lang="en-US" altLang="zh-CN" b="1" smtClean="0">
                <a:latin typeface="Tiger"/>
                <a:cs typeface="Times New Roman" pitchFamily="18" charset="0"/>
              </a:rPr>
              <a:t>y&lt;n,x&lt;n</a:t>
            </a:r>
          </a:p>
          <a:p>
            <a:r>
              <a:rPr lang="zh-CN" altLang="en-US" b="1" smtClean="0">
                <a:latin typeface="Tiger"/>
                <a:cs typeface="Times New Roman" pitchFamily="18" charset="0"/>
              </a:rPr>
              <a:t>同学们我们一起看看一下，看看您能理解那些步骤</a:t>
            </a:r>
            <a:endParaRPr lang="en-US" altLang="zh-CN" b="1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32D240-BC6E-46AC-A7F5-0A73522C8AE1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下面我们首先看两个和我们今天课程相关的概念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5BBC6D-2C1E-4DD7-8B4A-607F7EA8E1F5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都可以看懂了  </a:t>
            </a:r>
            <a:r>
              <a:rPr lang="en-US" altLang="zh-CN" b="1" smtClean="0"/>
              <a:t>=</a:t>
            </a:r>
            <a:r>
              <a:rPr lang="zh-CN" altLang="en-US" b="1" smtClean="0"/>
              <a:t>比</a:t>
            </a:r>
            <a:r>
              <a:rPr lang="en-US" altLang="zh-CN" b="1" smtClean="0"/>
              <a:t>mod</a:t>
            </a:r>
            <a:r>
              <a:rPr lang="zh-CN" altLang="en-US" b="1" smtClean="0"/>
              <a:t>优先与等于</a:t>
            </a:r>
            <a:endParaRPr lang="en-US" altLang="zh-CN" b="1" smtClean="0"/>
          </a:p>
          <a:p>
            <a:endParaRPr lang="en-US" altLang="zh-CN" b="1" smtClean="0"/>
          </a:p>
          <a:p>
            <a:endParaRPr lang="zh-CN" altLang="en-US" b="1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0F10DC-B9A7-4E97-B88B-53375DA078EA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157^19491001 (mod 101)=?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0D63D6-07E1-44C5-ABC3-F749AA3CAB02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这就是模同余关于加法的性质，真正应用更多是乘法，</a:t>
            </a:r>
            <a:endParaRPr lang="en-US" altLang="zh-CN" b="1" smtClean="0"/>
          </a:p>
          <a:p>
            <a:r>
              <a:rPr lang="zh-CN" altLang="en-US" b="1" smtClean="0"/>
              <a:t>下面你们的任务就是以小组形式发现乘法性质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5DDB18-FE7F-49C0-AAF0-6582E92D8C5C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b="1" smtClean="0">
              <a:latin typeface="Arial Rounded MT Bol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下面我们首先看两个和我们今天课程相关的概念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AB76A0-0BEF-4E1D-A1F0-57781FB2B0AF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53F23-AEF7-4BED-9BB5-F379A4820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7DBE-71BB-4387-AA65-72921048CB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0DF1-5A71-43D7-8C83-1264AB6614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142875" y="1000125"/>
            <a:ext cx="8823325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1" descr="银河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313" y="6408738"/>
            <a:ext cx="5000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 userDrawn="1"/>
        </p:nvCxnSpPr>
        <p:spPr>
          <a:xfrm>
            <a:off x="142875" y="6357938"/>
            <a:ext cx="8823325" cy="1587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4" descr="http://www.nudt.edu.cn/about/images/xh.gif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0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921"/>
            <a:ext cx="7400948" cy="928686"/>
          </a:xfrm>
        </p:spPr>
        <p:txBody>
          <a:bodyPr/>
          <a:lstStyle>
            <a:lvl1pPr algn="l">
              <a:defRPr sz="44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0972"/>
            <a:ext cx="8229600" cy="5197493"/>
          </a:xfrm>
        </p:spPr>
        <p:txBody>
          <a:bodyPr/>
          <a:lstStyle>
            <a:lvl1pPr>
              <a:spcBef>
                <a:spcPts val="600"/>
              </a:spcBef>
              <a:buSzPct val="70000"/>
              <a:buFont typeface="Wingdings" pitchFamily="2" charset="2"/>
              <a:buChar char="n"/>
              <a:defRPr sz="32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724650" y="6500813"/>
            <a:ext cx="2133600" cy="21431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07DD27B-9965-471C-B63B-2AE0B7908B3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A84B-9C4C-4C03-B169-0F0F0551A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C51B9-12F6-474E-AFDC-981A5E9F52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70C8D-02E9-4DB9-907E-2DEAF30DC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823E-7AE4-478C-B533-6647D800A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B7CDA-0F1B-4140-A64F-2BFBF7EDEF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C67B8-ABC1-4F56-9A76-79268F40C5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31F20-05D9-4ED5-A363-FA27D865C0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229801-CC09-40C8-8477-32C758647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539750" y="692150"/>
            <a:ext cx="8072438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信息安全数学基础</a:t>
            </a:r>
            <a:endParaRPr lang="zh-CN" altLang="en-US" sz="6000" dirty="0" smtClean="0">
              <a:solidFill>
                <a:srgbClr val="10253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6143625"/>
            <a:ext cx="9144000" cy="22225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33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908175" y="2492375"/>
            <a:ext cx="583247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北京科技大学计算机系 </a:t>
            </a:r>
          </a:p>
          <a:p>
            <a:pPr algn="ctr">
              <a:lnSpc>
                <a:spcPct val="110000"/>
              </a:lnSpc>
              <a:spcBef>
                <a:spcPct val="110000"/>
              </a:spcBef>
              <a:buFont typeface="Arial" charset="0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王昭顺教授</a:t>
            </a:r>
            <a:endParaRPr kumimoji="1" lang="en-US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987675" y="4365625"/>
            <a:ext cx="37147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/>
              <a:t>zhswang69@163.com</a:t>
            </a:r>
          </a:p>
          <a:p>
            <a:pPr algn="ctr">
              <a:lnSpc>
                <a:spcPct val="150000"/>
              </a:lnSpc>
            </a:pPr>
            <a:r>
              <a:rPr lang="en-US" altLang="zh-CN" sz="2800"/>
              <a:t>wzs1969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013743AF-61E8-4224-AB76-7EF4F0827A30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10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357188" y="1143000"/>
            <a:ext cx="4502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公钥密码算法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RSA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857250" y="2000250"/>
            <a:ext cx="7786688" cy="382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取两个随机大素数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,φ=(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随机选择整数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，满足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φ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最大公因子为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(0&lt;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&lt;φ),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使得</a:t>
            </a:r>
            <a:r>
              <a:rPr kumimoji="1"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1(mod φ)</a:t>
            </a:r>
            <a:endParaRPr kumimoji="1"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公钥为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私钥为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将明文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加密得密文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解密得明文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2938" y="3643313"/>
            <a:ext cx="6929437" cy="571500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773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001000" cy="928688"/>
          </a:xfrm>
        </p:spPr>
        <p:txBody>
          <a:bodyPr/>
          <a:lstStyle/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zh-CN" sz="4000" b="1" smtClean="0">
                <a:latin typeface="微软雅黑"/>
                <a:ea typeface="微软雅黑"/>
              </a:rPr>
              <a:t>1.2.3 </a:t>
            </a:r>
            <a:r>
              <a:rPr lang="zh-CN" altLang="en-US" sz="4000" b="1" smtClean="0">
                <a:latin typeface="微软雅黑"/>
                <a:ea typeface="微软雅黑"/>
              </a:rPr>
              <a:t>整数模逆元计算</a:t>
            </a:r>
            <a:endParaRPr lang="en-US" altLang="zh-CN" sz="4000" b="1" smtClean="0"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 txBox="1">
            <a:spLocks noRot="1" noChangeArrowheads="1"/>
          </p:cNvSpPr>
          <p:nvPr/>
        </p:nvSpPr>
        <p:spPr bwMode="auto">
          <a:xfrm>
            <a:off x="428625" y="1268413"/>
            <a:ext cx="85359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5000"/>
              </a:lnSpc>
              <a:spcBef>
                <a:spcPts val="1200"/>
              </a:spcBef>
              <a:buSzPct val="70000"/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1.21(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模同余逆元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):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称整数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b(0&lt;b&lt;m)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逆元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是指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满足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1(mod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4818" name="Rectangle 3"/>
          <p:cNvSpPr txBox="1">
            <a:spLocks noRot="1" noChangeArrowheads="1"/>
          </p:cNvSpPr>
          <p:nvPr/>
        </p:nvSpPr>
        <p:spPr bwMode="auto">
          <a:xfrm>
            <a:off x="357188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sz="3200"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34819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en-US" altLang="zh-CN" sz="4000" b="1" smtClean="0">
                <a:latin typeface="微软雅黑"/>
                <a:ea typeface="微软雅黑"/>
              </a:rPr>
              <a:t>1.2.3 </a:t>
            </a:r>
            <a:r>
              <a:rPr lang="zh-CN" altLang="en-US" sz="4000" b="1" smtClean="0">
                <a:latin typeface="微软雅黑"/>
                <a:ea typeface="微软雅黑"/>
              </a:rPr>
              <a:t>整数模逆元计算</a:t>
            </a:r>
            <a:endParaRPr lang="zh-CN" altLang="en-US" sz="4000" b="1" smtClean="0">
              <a:ea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5750" y="2922588"/>
            <a:ext cx="8643938" cy="14351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500063" y="3071813"/>
            <a:ext cx="8358187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25000"/>
              </a:lnSpc>
              <a:spcBef>
                <a:spcPts val="2400"/>
              </a:spcBef>
              <a:buSzPct val="70000"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849502577896647102021499618970019642690137449562173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 (mod  2</a:t>
            </a:r>
            <a:r>
              <a:rPr lang="en-US" altLang="zh-CN" sz="2800" b="1" baseline="30000">
                <a:latin typeface="Times New Roman" pitchFamily="18" charset="0"/>
                <a:cs typeface="Times New Roman" pitchFamily="18" charset="0"/>
              </a:rPr>
              <a:t>521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-1)    ??</a:t>
            </a:r>
            <a:endParaRPr lang="en-US" altLang="zh-CN" sz="280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4822" name="Rectangle 3"/>
          <p:cNvSpPr txBox="1">
            <a:spLocks noRot="1" noChangeArrowheads="1"/>
          </p:cNvSpPr>
          <p:nvPr/>
        </p:nvSpPr>
        <p:spPr bwMode="auto">
          <a:xfrm>
            <a:off x="509588" y="378618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sz="3200"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11" name="Cloud Callout 2"/>
          <p:cNvSpPr>
            <a:spLocks noChangeArrowheads="1"/>
          </p:cNvSpPr>
          <p:nvPr/>
        </p:nvSpPr>
        <p:spPr bwMode="auto">
          <a:xfrm>
            <a:off x="2857500" y="4922838"/>
            <a:ext cx="2362200" cy="1006475"/>
          </a:xfrm>
          <a:prstGeom prst="cloudCallout">
            <a:avLst>
              <a:gd name="adj1" fmla="val -68009"/>
              <a:gd name="adj2" fmla="val -101421"/>
            </a:avLst>
          </a:prstGeom>
          <a:solidFill>
            <a:srgbClr val="F1EFE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 如何求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b?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29563" y="6400800"/>
            <a:ext cx="1905000" cy="457200"/>
          </a:xfrm>
        </p:spPr>
        <p:txBody>
          <a:bodyPr/>
          <a:lstStyle/>
          <a:p>
            <a:pPr>
              <a:defRPr/>
            </a:pPr>
            <a:fld id="{481B26D0-CC54-4AE4-A18C-225567D21F06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12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1216" name="Text Box 5"/>
          <p:cNvSpPr txBox="1">
            <a:spLocks noChangeArrowheads="1"/>
          </p:cNvSpPr>
          <p:nvPr/>
        </p:nvSpPr>
        <p:spPr bwMode="auto">
          <a:xfrm>
            <a:off x="469900" y="1285875"/>
            <a:ext cx="76612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1.8</a:t>
            </a:r>
            <a:r>
              <a:rPr lang="en-US" altLang="zh-CN" sz="2800" b="1">
                <a:solidFill>
                  <a:srgbClr val="F3C917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不全为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，则存在整数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，使得</a:t>
            </a: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2890838" y="1989138"/>
          <a:ext cx="2159000" cy="368300"/>
        </p:xfrm>
        <a:graphic>
          <a:graphicData uri="http://schemas.openxmlformats.org/presentationml/2006/ole">
            <p:oleObj spid="_x0000_s51214" name="Equation" r:id="rId4" imgW="2159000" imgH="368300" progId="">
              <p:embed/>
            </p:oleObj>
          </a:graphicData>
        </a:graphic>
      </p:graphicFrame>
      <p:sp>
        <p:nvSpPr>
          <p:cNvPr id="51217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zh-CN" altLang="en-US" sz="4000" b="1" smtClean="0">
                <a:ea typeface="微软雅黑"/>
              </a:rPr>
              <a:t>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29563" y="6400800"/>
            <a:ext cx="1905000" cy="457200"/>
          </a:xfrm>
        </p:spPr>
        <p:txBody>
          <a:bodyPr/>
          <a:lstStyle/>
          <a:p>
            <a:pPr>
              <a:defRPr/>
            </a:pPr>
            <a:fld id="{79C742B8-AC6E-4998-8EBD-FD4D14233077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13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2263" name="Text Box 5"/>
          <p:cNvSpPr txBox="1">
            <a:spLocks noChangeArrowheads="1"/>
          </p:cNvSpPr>
          <p:nvPr/>
        </p:nvSpPr>
        <p:spPr bwMode="auto">
          <a:xfrm>
            <a:off x="500063" y="1214438"/>
            <a:ext cx="7456487" cy="1158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推论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1.22</a:t>
            </a:r>
            <a:r>
              <a:rPr lang="en-US" altLang="zh-CN" sz="2800" b="1">
                <a:solidFill>
                  <a:srgbClr val="F3C917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设整数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&gt;0)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的逆元存在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当且仅当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)=1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 设此时整数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满足</a:t>
            </a:r>
          </a:p>
        </p:txBody>
      </p:sp>
      <p:sp>
        <p:nvSpPr>
          <p:cNvPr id="52264" name="Text Box 7"/>
          <p:cNvSpPr txBox="1">
            <a:spLocks noChangeArrowheads="1"/>
          </p:cNvSpPr>
          <p:nvPr/>
        </p:nvSpPr>
        <p:spPr bwMode="auto">
          <a:xfrm>
            <a:off x="541338" y="3000375"/>
            <a:ext cx="77755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此时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s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被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除的余数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逆元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2928938" y="2500313"/>
          <a:ext cx="1587500" cy="304800"/>
        </p:xfrm>
        <a:graphic>
          <a:graphicData uri="http://schemas.openxmlformats.org/presentationml/2006/ole">
            <p:oleObj spid="_x0000_s52259" name="Equation" r:id="rId4" imgW="1586811" imgH="304668" progId="">
              <p:embed/>
            </p:oleObj>
          </a:graphicData>
        </a:graphic>
      </p:graphicFrame>
      <p:sp>
        <p:nvSpPr>
          <p:cNvPr id="52265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en-US" altLang="zh-CN" sz="4000" b="1" smtClean="0">
                <a:latin typeface="微软雅黑"/>
                <a:ea typeface="微软雅黑"/>
              </a:rPr>
              <a:t>1.2.3 </a:t>
            </a:r>
            <a:r>
              <a:rPr lang="zh-CN" altLang="en-US" sz="4000" b="1" smtClean="0">
                <a:latin typeface="微软雅黑"/>
                <a:ea typeface="微软雅黑"/>
              </a:rPr>
              <a:t>整数模逆元计算</a:t>
            </a:r>
            <a:endParaRPr lang="zh-CN" altLang="en-US" sz="4000" b="1" smtClean="0">
              <a:ea typeface="微软雅黑"/>
            </a:endParaRPr>
          </a:p>
        </p:txBody>
      </p:sp>
      <p:sp>
        <p:nvSpPr>
          <p:cNvPr id="52266" name="Rectangle 23"/>
          <p:cNvSpPr>
            <a:spLocks noChangeArrowheads="1"/>
          </p:cNvSpPr>
          <p:nvPr/>
        </p:nvSpPr>
        <p:spPr bwMode="auto">
          <a:xfrm>
            <a:off x="500063" y="3744913"/>
            <a:ext cx="8215312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：已知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的最大公因子为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，所以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17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26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逆存在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。由于：</a:t>
            </a:r>
          </a:p>
        </p:txBody>
      </p:sp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1785938" y="4937125"/>
          <a:ext cx="4533900" cy="508000"/>
        </p:xfrm>
        <a:graphic>
          <a:graphicData uri="http://schemas.openxmlformats.org/presentationml/2006/ole">
            <p:oleObj spid="_x0000_s52260" name="Equation" r:id="rId5" imgW="4533900" imgH="508000" progId="">
              <p:embed/>
            </p:oleObj>
          </a:graphicData>
        </a:graphic>
      </p:graphicFrame>
      <p:sp>
        <p:nvSpPr>
          <p:cNvPr id="52267" name="矩形 14"/>
          <p:cNvSpPr>
            <a:spLocks noChangeArrowheads="1"/>
          </p:cNvSpPr>
          <p:nvPr/>
        </p:nvSpPr>
        <p:spPr bwMode="auto">
          <a:xfrm>
            <a:off x="571500" y="54768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由于</a:t>
            </a:r>
            <a:endParaRPr lang="zh-CN" altLang="en-US"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2261" name="Object 37"/>
          <p:cNvGraphicFramePr>
            <a:graphicFrameLocks noChangeAspect="1"/>
          </p:cNvGraphicFramePr>
          <p:nvPr/>
        </p:nvGraphicFramePr>
        <p:xfrm>
          <a:off x="1517650" y="5545138"/>
          <a:ext cx="3340100" cy="431800"/>
        </p:xfrm>
        <a:graphic>
          <a:graphicData uri="http://schemas.openxmlformats.org/presentationml/2006/ole">
            <p:oleObj spid="_x0000_s52261" name="Equation" r:id="rId6" imgW="3340100" imgH="431800" progId="">
              <p:embed/>
            </p:oleObj>
          </a:graphicData>
        </a:graphic>
      </p:graphicFrame>
      <p:sp>
        <p:nvSpPr>
          <p:cNvPr id="52268" name="矩形 16"/>
          <p:cNvSpPr>
            <a:spLocks noChangeArrowheads="1"/>
          </p:cNvSpPr>
          <p:nvPr/>
        </p:nvSpPr>
        <p:spPr bwMode="auto">
          <a:xfrm>
            <a:off x="4714875" y="5476875"/>
            <a:ext cx="3760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，所以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17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26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逆元为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23</a:t>
            </a:r>
            <a:endParaRPr lang="zh-CN" altLang="en-US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85750" y="3714750"/>
            <a:ext cx="8643938" cy="24288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ChangeArrowheads="1"/>
          </p:cNvSpPr>
          <p:nvPr/>
        </p:nvSpPr>
        <p:spPr bwMode="auto">
          <a:xfrm>
            <a:off x="468313" y="1196975"/>
            <a:ext cx="7929562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完全剩余系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概念</a:t>
            </a:r>
            <a:endParaRPr lang="en-US" altLang="zh-CN" sz="3200" b="1"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能解释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完全剩余系的性质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56322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4.3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56323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latin typeface="微软雅黑"/>
                <a:ea typeface="微软雅黑"/>
              </a:rPr>
              <a:t>第三阶段</a:t>
            </a:r>
            <a:r>
              <a:rPr lang="zh-CN" altLang="en-US" sz="3600" b="1" smtClean="0">
                <a:ea typeface="微软雅黑"/>
              </a:rPr>
              <a:t>学习目标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1DECD-1D40-4E6D-A529-E0CB767E613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7"/>
          <p:cNvSpPr>
            <a:spLocks noGrp="1"/>
          </p:cNvSpPr>
          <p:nvPr>
            <p:ph type="title"/>
          </p:nvPr>
        </p:nvSpPr>
        <p:spPr>
          <a:xfrm>
            <a:off x="395288" y="115888"/>
            <a:ext cx="7400925" cy="792162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1.2.4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完全剩余系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24650" y="6308725"/>
            <a:ext cx="2133600" cy="214313"/>
          </a:xfrm>
        </p:spPr>
        <p:txBody>
          <a:bodyPr/>
          <a:lstStyle/>
          <a:p>
            <a:pPr>
              <a:defRPr/>
            </a:pPr>
            <a:fld id="{5315FCAB-BA8D-41EE-AC38-319258C091DA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8371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060575"/>
            <a:ext cx="7343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Rectangle 32"/>
          <p:cNvSpPr>
            <a:spLocks noRot="1" noChangeArrowheads="1"/>
          </p:cNvSpPr>
          <p:nvPr/>
        </p:nvSpPr>
        <p:spPr bwMode="auto">
          <a:xfrm>
            <a:off x="304800" y="908050"/>
            <a:ext cx="49879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同余是一个等价关系：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10000"/>
              </a:lnSpc>
              <a:buFont typeface="Arial" charset="0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i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i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为整数，则</a:t>
            </a:r>
          </a:p>
        </p:txBody>
      </p:sp>
      <p:pic>
        <p:nvPicPr>
          <p:cNvPr id="58373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149725"/>
            <a:ext cx="820896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4716463" y="981075"/>
            <a:ext cx="416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</a:rPr>
              <a:t>具有自反性、对称性、传递性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76238" y="35925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利用同余可以对整数进行划分：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6" name="Rectangle 20"/>
          <p:cNvSpPr>
            <a:spLocks noChangeArrowheads="1"/>
          </p:cNvSpPr>
          <p:nvPr/>
        </p:nvSpPr>
        <p:spPr bwMode="auto">
          <a:xfrm>
            <a:off x="3976688" y="1038225"/>
            <a:ext cx="46783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剩余类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[i]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即</a:t>
            </a:r>
          </a:p>
        </p:txBody>
      </p:sp>
      <p:sp>
        <p:nvSpPr>
          <p:cNvPr id="136207" name="Rectangle 25"/>
          <p:cNvSpPr>
            <a:spLocks noChangeArrowheads="1"/>
          </p:cNvSpPr>
          <p:nvPr/>
        </p:nvSpPr>
        <p:spPr bwMode="auto">
          <a:xfrm>
            <a:off x="250825" y="1579563"/>
            <a:ext cx="69167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余数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相同的整数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构成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剩余类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pic>
        <p:nvPicPr>
          <p:cNvPr id="13620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347913"/>
            <a:ext cx="80645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209" name="Text Box 10"/>
          <p:cNvSpPr txBox="1">
            <a:spLocks noChangeArrowheads="1"/>
          </p:cNvSpPr>
          <p:nvPr/>
        </p:nvSpPr>
        <p:spPr bwMode="auto">
          <a:xfrm>
            <a:off x="539750" y="6223000"/>
            <a:ext cx="7272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这里  表示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不相交的子集合的并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pic>
        <p:nvPicPr>
          <p:cNvPr id="136210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7638" y="6323013"/>
            <a:ext cx="360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4425950" y="3321050"/>
          <a:ext cx="292100" cy="215900"/>
        </p:xfrm>
        <a:graphic>
          <a:graphicData uri="http://schemas.openxmlformats.org/presentationml/2006/ole">
            <p:oleObj spid="_x0000_s136204" name="公式" r:id="rId5" imgW="291960" imgH="215640" progId="Equation.3">
              <p:embed/>
            </p:oleObj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327025" y="1033463"/>
          <a:ext cx="3808413" cy="612775"/>
        </p:xfrm>
        <a:graphic>
          <a:graphicData uri="http://schemas.openxmlformats.org/presentationml/2006/ole">
            <p:oleObj spid="_x0000_s136205" name="公式" r:id="rId6" imgW="1422360" imgH="228600" progId="Equation.3">
              <p:embed/>
            </p:oleObj>
          </a:graphicData>
        </a:graphic>
      </p:graphicFrame>
      <p:sp>
        <p:nvSpPr>
          <p:cNvPr id="136211" name="Text Box 20"/>
          <p:cNvSpPr txBox="1">
            <a:spLocks noChangeArrowheads="1"/>
          </p:cNvSpPr>
          <p:nvPr/>
        </p:nvSpPr>
        <p:spPr bwMode="auto">
          <a:xfrm>
            <a:off x="250825" y="401638"/>
            <a:ext cx="8558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1.23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给定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m&gt;0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，对每个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0≤i≤m-1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，称集合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6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1.2.4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完全剩余系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312B7-CE0B-48CE-A08D-C7F24EDD2F40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94248" name="Rectangle 5"/>
          <p:cNvSpPr>
            <a:spLocks noChangeArrowheads="1"/>
          </p:cNvSpPr>
          <p:nvPr/>
        </p:nvSpPr>
        <p:spPr bwMode="auto">
          <a:xfrm>
            <a:off x="428625" y="1125538"/>
            <a:ext cx="2047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1.24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94243" name="Object 35"/>
          <p:cNvGraphicFramePr>
            <a:graphicFrameLocks noChangeAspect="1"/>
          </p:cNvGraphicFramePr>
          <p:nvPr/>
        </p:nvGraphicFramePr>
        <p:xfrm>
          <a:off x="2041525" y="1200150"/>
          <a:ext cx="6807200" cy="393700"/>
        </p:xfrm>
        <a:graphic>
          <a:graphicData uri="http://schemas.openxmlformats.org/presentationml/2006/ole">
            <p:oleObj spid="_x0000_s94243" name="Equation" r:id="rId4" imgW="6807200" imgH="393700" progId="">
              <p:embed/>
            </p:oleObj>
          </a:graphicData>
        </a:graphic>
      </p:graphicFrame>
      <p:graphicFrame>
        <p:nvGraphicFramePr>
          <p:cNvPr id="94244" name="Object 36"/>
          <p:cNvGraphicFramePr>
            <a:graphicFrameLocks noChangeAspect="1"/>
          </p:cNvGraphicFramePr>
          <p:nvPr/>
        </p:nvGraphicFramePr>
        <p:xfrm>
          <a:off x="571500" y="1757363"/>
          <a:ext cx="8242300" cy="508000"/>
        </p:xfrm>
        <a:graphic>
          <a:graphicData uri="http://schemas.openxmlformats.org/presentationml/2006/ole">
            <p:oleObj spid="_x0000_s94244" name="Equation" r:id="rId5" imgW="8242300" imgH="508000" progId="">
              <p:embed/>
            </p:oleObj>
          </a:graphicData>
        </a:graphic>
      </p:graphicFrame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642938" y="2406650"/>
          <a:ext cx="4089400" cy="406400"/>
        </p:xfrm>
        <a:graphic>
          <a:graphicData uri="http://schemas.openxmlformats.org/presentationml/2006/ole">
            <p:oleObj spid="_x0000_s94245" name="Equation" r:id="rId6" imgW="4089400" imgH="406400" progId="">
              <p:embed/>
            </p:oleObj>
          </a:graphicData>
        </a:graphic>
      </p:graphicFrame>
      <p:sp>
        <p:nvSpPr>
          <p:cNvPr id="94249" name="Rectangle 16"/>
          <p:cNvSpPr>
            <a:spLocks noChangeArrowheads="1"/>
          </p:cNvSpPr>
          <p:nvPr/>
        </p:nvSpPr>
        <p:spPr bwMode="auto">
          <a:xfrm>
            <a:off x="357188" y="4530725"/>
            <a:ext cx="8318500" cy="120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整数集合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充要条件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中含有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个整数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任何两个整数对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不同余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94250" name="Rectangle 12"/>
          <p:cNvSpPr>
            <a:spLocks noChangeArrowheads="1"/>
          </p:cNvSpPr>
          <p:nvPr/>
        </p:nvSpPr>
        <p:spPr bwMode="auto">
          <a:xfrm>
            <a:off x="500063" y="3076575"/>
            <a:ext cx="83581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注：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{0,1,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1}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最小非负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完全剩余系</a:t>
            </a:r>
          </a:p>
        </p:txBody>
      </p:sp>
      <p:sp>
        <p:nvSpPr>
          <p:cNvPr id="94251" name="Rectangle 12"/>
          <p:cNvSpPr>
            <a:spLocks noChangeArrowheads="1"/>
          </p:cNvSpPr>
          <p:nvPr/>
        </p:nvSpPr>
        <p:spPr bwMode="auto">
          <a:xfrm>
            <a:off x="1260475" y="3659188"/>
            <a:ext cx="73437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{1,2,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称为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最小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正完全剩余系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1.2.4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完全剩余系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82DEA-121A-49C5-9A09-AD96FE5959A9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28625" y="4622800"/>
            <a:ext cx="8323263" cy="175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一般问题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宋体" charset="-122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的一个完全剩余系，如何判断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{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+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{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, 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  <a:sym typeface="MT Extra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i="1" baseline="-25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是否是模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的一个完全剩余系？</a:t>
            </a:r>
          </a:p>
        </p:txBody>
      </p:sp>
      <p:sp>
        <p:nvSpPr>
          <p:cNvPr id="139268" name="Rectangle 6"/>
          <p:cNvSpPr>
            <a:spLocks noChangeArrowheads="1"/>
          </p:cNvSpPr>
          <p:nvPr/>
        </p:nvSpPr>
        <p:spPr bwMode="auto">
          <a:xfrm>
            <a:off x="250825" y="1062038"/>
            <a:ext cx="8785225" cy="163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：已知集合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{0,6,7,13,24}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的一个完全剩余系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{0+3,6+3,7+3,13+3,24+3}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的完全剩余系？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2,6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2,7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2,13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2,24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?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9269" name="Rectangle 8"/>
          <p:cNvSpPr>
            <a:spLocks noChangeArrowheads="1"/>
          </p:cNvSpPr>
          <p:nvPr/>
        </p:nvSpPr>
        <p:spPr bwMode="auto">
          <a:xfrm>
            <a:off x="250825" y="2781300"/>
            <a:ext cx="8947150" cy="163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：已知集合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{0,1,2,3,4,5}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的一个完全剩余系，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{0+4,1+4,2+4,3+4,4+4,5+4}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的完全剩余系？</a:t>
            </a: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2,1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2,2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2,3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2,4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2,5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是否是模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?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392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70" name="标题 16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1.2.4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完全剩余系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1541A-A6B7-4F74-B18E-6748104EA0E5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95272" name="Rectangle 5"/>
          <p:cNvSpPr>
            <a:spLocks noChangeArrowheads="1"/>
          </p:cNvSpPr>
          <p:nvPr/>
        </p:nvSpPr>
        <p:spPr bwMode="auto">
          <a:xfrm>
            <a:off x="285750" y="1244600"/>
            <a:ext cx="71913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1.26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(a,m)=1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}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5273" name="Rectangle 7"/>
          <p:cNvSpPr>
            <a:spLocks noChangeArrowheads="1"/>
          </p:cNvSpPr>
          <p:nvPr/>
        </p:nvSpPr>
        <p:spPr bwMode="auto">
          <a:xfrm>
            <a:off x="320675" y="1785938"/>
            <a:ext cx="55784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完全剩余系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，则</a:t>
            </a:r>
          </a:p>
        </p:txBody>
      </p:sp>
      <p:sp>
        <p:nvSpPr>
          <p:cNvPr id="95274" name="Rectangle 9"/>
          <p:cNvSpPr>
            <a:spLocks noChangeArrowheads="1"/>
          </p:cNvSpPr>
          <p:nvPr/>
        </p:nvSpPr>
        <p:spPr bwMode="auto">
          <a:xfrm>
            <a:off x="357188" y="2266950"/>
            <a:ext cx="75993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也是模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的完全剩余系。</a:t>
            </a: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50825" y="2852738"/>
            <a:ext cx="68865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证明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：只需证明：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00213" y="3354388"/>
            <a:ext cx="4921250" cy="519112"/>
            <a:chOff x="1447" y="1997"/>
            <a:chExt cx="3100" cy="327"/>
          </a:xfrm>
        </p:grpSpPr>
        <p:sp>
          <p:nvSpPr>
            <p:cNvPr id="95280" name="Rectangle 19"/>
            <p:cNvSpPr>
              <a:spLocks noChangeArrowheads="1"/>
            </p:cNvSpPr>
            <p:nvPr/>
          </p:nvSpPr>
          <p:spPr bwMode="auto">
            <a:xfrm>
              <a:off x="1447" y="1997"/>
              <a:ext cx="310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则 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ax</a:t>
              </a:r>
              <a:r>
                <a:rPr lang="en-US" altLang="zh-CN" sz="2800" b="1" i="1" baseline="-3000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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ax</a:t>
              </a:r>
              <a:r>
                <a:rPr lang="en-US" altLang="zh-CN" sz="2800" b="1" i="1" baseline="-30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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(mod 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。</a:t>
              </a:r>
              <a:r>
                <a:rPr lang="zh-CN" altLang="en-US" sz="2800" b="1">
                  <a:cs typeface="Times New Roman" pitchFamily="18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95267" name="Object 35"/>
            <p:cNvGraphicFramePr>
              <a:graphicFrameLocks noChangeAspect="1"/>
            </p:cNvGraphicFramePr>
            <p:nvPr/>
          </p:nvGraphicFramePr>
          <p:xfrm>
            <a:off x="2499" y="2088"/>
            <a:ext cx="152" cy="200"/>
          </p:xfrm>
          <a:graphic>
            <a:graphicData uri="http://schemas.openxmlformats.org/presentationml/2006/ole">
              <p:oleObj spid="_x0000_s95267" name="Equation" r:id="rId3" imgW="241091" imgH="317225" progId="">
                <p:embed/>
              </p:oleObj>
            </a:graphicData>
          </a:graphic>
        </p:graphicFrame>
      </p:grp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428625" y="3930650"/>
            <a:ext cx="44180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假设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00063" y="4578350"/>
            <a:ext cx="52816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，且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(a,m)=1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1076325" y="5145088"/>
            <a:ext cx="3311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 </a:t>
            </a:r>
          </a:p>
        </p:txBody>
      </p:sp>
      <p:graphicFrame>
        <p:nvGraphicFramePr>
          <p:cNvPr id="38941" name="Object 36"/>
          <p:cNvGraphicFramePr>
            <a:graphicFrameLocks noChangeAspect="1"/>
          </p:cNvGraphicFramePr>
          <p:nvPr/>
        </p:nvGraphicFramePr>
        <p:xfrm>
          <a:off x="1004888" y="5715000"/>
          <a:ext cx="1600200" cy="482600"/>
        </p:xfrm>
        <a:graphic>
          <a:graphicData uri="http://schemas.openxmlformats.org/presentationml/2006/ole">
            <p:oleObj spid="_x0000_s95268" name="Equation" r:id="rId4" imgW="1600200" imgH="482600" progId="">
              <p:embed/>
            </p:oleObj>
          </a:graphicData>
        </a:graphic>
      </p:graphicFrame>
      <p:graphicFrame>
        <p:nvGraphicFramePr>
          <p:cNvPr id="38942" name="Object 37"/>
          <p:cNvGraphicFramePr>
            <a:graphicFrameLocks noChangeAspect="1"/>
          </p:cNvGraphicFramePr>
          <p:nvPr/>
        </p:nvGraphicFramePr>
        <p:xfrm>
          <a:off x="3219450" y="2963863"/>
          <a:ext cx="1638300" cy="393700"/>
        </p:xfrm>
        <a:graphic>
          <a:graphicData uri="http://schemas.openxmlformats.org/presentationml/2006/ole">
            <p:oleObj spid="_x0000_s95269" name="Equation" r:id="rId5" imgW="1637589" imgH="393529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9" grpId="0"/>
      <p:bldP spid="38935" grpId="0"/>
      <p:bldP spid="38937" grpId="0"/>
      <p:bldP spid="389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第一章</a:t>
            </a:r>
            <a:r>
              <a:rPr lang="en-US" altLang="zh-CN" sz="4000" b="1" smtClean="0">
                <a:ea typeface="微软雅黑"/>
              </a:rPr>
              <a:t>: </a:t>
            </a:r>
            <a:r>
              <a:rPr lang="zh-CN" altLang="en-US" sz="4000" b="1" smtClean="0">
                <a:ea typeface="微软雅黑"/>
              </a:rPr>
              <a:t>整除与同余</a:t>
            </a:r>
          </a:p>
        </p:txBody>
      </p:sp>
      <p:sp>
        <p:nvSpPr>
          <p:cNvPr id="16386" name="Rectangle 3"/>
          <p:cNvSpPr txBox="1">
            <a:spLocks noRot="1" noChangeArrowheads="1"/>
          </p:cNvSpPr>
          <p:nvPr/>
        </p:nvSpPr>
        <p:spPr bwMode="auto">
          <a:xfrm>
            <a:off x="214313" y="2357438"/>
            <a:ext cx="841375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n"/>
            </a:pPr>
            <a:endParaRPr lang="zh-CN" altLang="en-US" sz="3200">
              <a:latin typeface="华文行楷"/>
              <a:ea typeface="华文行楷"/>
              <a:cs typeface="Times New Roman" pitchFamily="18" charset="0"/>
            </a:endParaRP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571500" y="1214438"/>
            <a:ext cx="7924800" cy="536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整数的最大公因子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solidFill>
                  <a:srgbClr val="FF3300"/>
                </a:solidFill>
                <a:latin typeface="微软雅黑"/>
                <a:ea typeface="楷体_GB2312" pitchFamily="49" charset="-122"/>
                <a:cs typeface="微软雅黑"/>
              </a:rPr>
              <a:t>整数同余概念及其应用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中国剩余定理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二次剩余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素性测试</a:t>
            </a:r>
          </a:p>
          <a:p>
            <a:pPr marL="342900" indent="-342900" eaLnBrk="0" hangingPunct="0">
              <a:lnSpc>
                <a:spcPct val="125000"/>
              </a:lnSpc>
              <a:spcBef>
                <a:spcPct val="20000"/>
              </a:spcBef>
              <a:buSzPct val="80000"/>
              <a:buFont typeface="Wingdings" pitchFamily="2" charset="2"/>
              <a:buChar char="p"/>
            </a:pPr>
            <a:r>
              <a:rPr lang="zh-CN" altLang="en-US" sz="3200" b="1">
                <a:latin typeface="微软雅黑"/>
                <a:ea typeface="楷体_GB2312" pitchFamily="49" charset="-122"/>
                <a:cs typeface="微软雅黑"/>
              </a:rPr>
              <a:t>原根</a:t>
            </a:r>
            <a:endParaRPr lang="en-US" altLang="zh-CN" sz="3200" b="1">
              <a:latin typeface="微软雅黑"/>
              <a:ea typeface="楷体_GB2312" pitchFamily="49" charset="-122"/>
              <a:cs typeface="微软雅黑"/>
            </a:endParaRPr>
          </a:p>
          <a:p>
            <a:pPr marL="742950" lvl="1" indent="-285750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800" b="1">
              <a:solidFill>
                <a:srgbClr val="000066"/>
              </a:solidFill>
              <a:latin typeface="Calibri" pitchFamily="34" charset="0"/>
              <a:ea typeface="楷体_GB2312" pitchFamily="49" charset="-122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能描述</a:t>
            </a: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简化剩余系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概念</a:t>
            </a:r>
            <a:endParaRPr lang="en-US" altLang="zh-CN" sz="3200" b="1"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能解释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简化剩余系的性质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142338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4.3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142339" name="标题 4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latin typeface="微软雅黑"/>
                <a:ea typeface="微软雅黑"/>
              </a:rPr>
              <a:t>第四阶段</a:t>
            </a:r>
            <a:r>
              <a:rPr lang="zh-CN" altLang="en-US" sz="3600" b="1" smtClean="0">
                <a:ea typeface="微软雅黑"/>
              </a:rPr>
              <a:t>学习目标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302053-D285-4CAA-8F87-2C1F03516468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1.2.5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简化剩余系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144386" name="Rectangle 7"/>
          <p:cNvSpPr>
            <a:spLocks noChangeArrowheads="1"/>
          </p:cNvSpPr>
          <p:nvPr/>
        </p:nvSpPr>
        <p:spPr bwMode="auto">
          <a:xfrm>
            <a:off x="395288" y="798513"/>
            <a:ext cx="8534400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1.27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的剩余类，对于任意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简化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既约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剩余类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43363" name="Rectangle 9"/>
          <p:cNvSpPr>
            <a:spLocks noChangeArrowheads="1"/>
          </p:cNvSpPr>
          <p:nvPr/>
        </p:nvSpPr>
        <p:spPr bwMode="auto">
          <a:xfrm>
            <a:off x="395288" y="2925763"/>
            <a:ext cx="8424862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定义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：模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的所有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简化剩余类个数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等于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Euler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函数</a:t>
            </a:r>
            <a:r>
              <a:rPr lang="zh-CN" altLang="en-US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4336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060575"/>
            <a:ext cx="8208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370" name="Group 10"/>
          <p:cNvGrpSpPr>
            <a:grpSpLocks/>
          </p:cNvGrpSpPr>
          <p:nvPr/>
        </p:nvGrpSpPr>
        <p:grpSpPr bwMode="auto">
          <a:xfrm>
            <a:off x="250825" y="3716338"/>
            <a:ext cx="8424863" cy="1160462"/>
            <a:chOff x="158" y="2341"/>
            <a:chExt cx="5307" cy="731"/>
          </a:xfrm>
        </p:grpSpPr>
        <p:sp>
          <p:nvSpPr>
            <p:cNvPr id="144393" name="Text Box 10"/>
            <p:cNvSpPr txBox="1">
              <a:spLocks noChangeArrowheads="1"/>
            </p:cNvSpPr>
            <p:nvPr/>
          </p:nvSpPr>
          <p:spPr bwMode="auto">
            <a:xfrm>
              <a:off x="158" y="2341"/>
              <a:ext cx="5307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注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：   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就是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...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-1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中与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互素的数的个数</a:t>
              </a: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。</a:t>
              </a:r>
            </a:p>
            <a:p>
              <a:pPr>
                <a:spcBef>
                  <a:spcPct val="50000"/>
                </a:spcBef>
              </a:pPr>
              <a:r>
                <a:rPr lang="zh-CN" altLang="en-US" i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    </a:t>
              </a:r>
              <a:r>
                <a:rPr lang="zh-CN" altLang="en-US" sz="2800" b="1" i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显然，</a:t>
              </a:r>
              <a:r>
                <a:rPr lang="zh-CN" altLang="en-US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如果</a:t>
              </a:r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是素数，则</a:t>
              </a:r>
              <a:r>
                <a:rPr lang="zh-CN" altLang="el-GR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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)=</a:t>
              </a:r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-1</a:t>
              </a:r>
              <a:endParaRPr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14439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7" y="2432"/>
              <a:ext cx="408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372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4941888"/>
            <a:ext cx="590550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1"/>
          <p:cNvSpPr txBox="1">
            <a:spLocks noGrp="1"/>
          </p:cNvSpPr>
          <p:nvPr/>
        </p:nvSpPr>
        <p:spPr>
          <a:xfrm>
            <a:off x="6724650" y="6500813"/>
            <a:ext cx="2133600" cy="214312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418F6DB-8FDF-44FC-ACCA-7A47696A2674}" type="slidenum">
              <a:rPr lang="zh-CN" altLang="en-US" sz="16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n-US" altLang="zh-CN" sz="1600">
              <a:latin typeface="+mn-lt"/>
              <a:ea typeface="+mn-ea"/>
            </a:endParaRPr>
          </a:p>
        </p:txBody>
      </p:sp>
      <p:sp>
        <p:nvSpPr>
          <p:cNvPr id="144392" name="Text Box 11"/>
          <p:cNvSpPr txBox="1">
            <a:spLocks noChangeArrowheads="1"/>
          </p:cNvSpPr>
          <p:nvPr/>
        </p:nvSpPr>
        <p:spPr bwMode="auto">
          <a:xfrm>
            <a:off x="179388" y="19732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注：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9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1.2.5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简化剩余系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5B6C50-2C28-45C7-82F9-64ADDD808C12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45411" name="Rectangle 15"/>
          <p:cNvSpPr>
            <a:spLocks noChangeArrowheads="1"/>
          </p:cNvSpPr>
          <p:nvPr/>
        </p:nvSpPr>
        <p:spPr bwMode="auto">
          <a:xfrm>
            <a:off x="285750" y="3141663"/>
            <a:ext cx="8512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1.28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对于正整数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，从模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的每个简化剩余类中 </a:t>
            </a:r>
          </a:p>
        </p:txBody>
      </p:sp>
      <p:sp>
        <p:nvSpPr>
          <p:cNvPr id="145412" name="Rectangle 17"/>
          <p:cNvSpPr>
            <a:spLocks noChangeArrowheads="1"/>
          </p:cNvSpPr>
          <p:nvPr/>
        </p:nvSpPr>
        <p:spPr bwMode="auto">
          <a:xfrm>
            <a:off x="1116013" y="3844925"/>
            <a:ext cx="7743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各取一个数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构成一个集合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</a:p>
        </p:txBody>
      </p:sp>
      <p:sp>
        <p:nvSpPr>
          <p:cNvPr id="145413" name="Rectangle 19"/>
          <p:cNvSpPr>
            <a:spLocks noChangeArrowheads="1"/>
          </p:cNvSpPr>
          <p:nvPr/>
        </p:nvSpPr>
        <p:spPr bwMode="auto">
          <a:xfrm>
            <a:off x="1054100" y="4438650"/>
            <a:ext cx="71516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称为模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的一个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简化剩余系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简称为简化系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44390" name="Rectangle 20"/>
          <p:cNvSpPr>
            <a:spLocks noChangeArrowheads="1"/>
          </p:cNvSpPr>
          <p:nvPr/>
        </p:nvSpPr>
        <p:spPr bwMode="auto">
          <a:xfrm>
            <a:off x="250825" y="5876925"/>
            <a:ext cx="7924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{9,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3,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也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的简化剩余系</a:t>
            </a:r>
          </a:p>
        </p:txBody>
      </p:sp>
      <p:sp>
        <p:nvSpPr>
          <p:cNvPr id="144391" name="Rectangle 21"/>
          <p:cNvSpPr>
            <a:spLocks noChangeArrowheads="1"/>
          </p:cNvSpPr>
          <p:nvPr/>
        </p:nvSpPr>
        <p:spPr bwMode="auto">
          <a:xfrm>
            <a:off x="684213" y="5157788"/>
            <a:ext cx="7920037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，集合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{1, 3, 5, 7}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的简化剩余系。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5416" name="Rectangle 18"/>
          <p:cNvSpPr>
            <a:spLocks noChangeArrowheads="1"/>
          </p:cNvSpPr>
          <p:nvPr/>
        </p:nvSpPr>
        <p:spPr bwMode="auto">
          <a:xfrm>
            <a:off x="323850" y="1125538"/>
            <a:ext cx="71278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有两个简化剩余类：</a:t>
            </a:r>
          </a:p>
        </p:txBody>
      </p:sp>
      <p:sp>
        <p:nvSpPr>
          <p:cNvPr id="39944" name="Rectangle 20"/>
          <p:cNvSpPr>
            <a:spLocks noChangeArrowheads="1"/>
          </p:cNvSpPr>
          <p:nvPr/>
        </p:nvSpPr>
        <p:spPr bwMode="auto">
          <a:xfrm>
            <a:off x="257175" y="1685925"/>
            <a:ext cx="65833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7 ,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3, 1 , 5 , 9 ,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}</a:t>
            </a:r>
            <a:endParaRPr lang="zh-CN" altLang="en-US" sz="2800" b="1">
              <a:latin typeface="Times New Roman" pitchFamily="18" charset="0"/>
              <a:cs typeface="Times New Roman" pitchFamily="18" charset="0"/>
              <a:sym typeface="MT Extra"/>
            </a:endParaRPr>
          </a:p>
        </p:txBody>
      </p:sp>
      <p:sp>
        <p:nvSpPr>
          <p:cNvPr id="39945" name="Rectangle 22"/>
          <p:cNvSpPr>
            <a:spLocks noChangeArrowheads="1"/>
          </p:cNvSpPr>
          <p:nvPr/>
        </p:nvSpPr>
        <p:spPr bwMode="auto">
          <a:xfrm>
            <a:off x="34925" y="2190750"/>
            <a:ext cx="7327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5 ,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1 , 3 , 7 , 11 , 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}</a:t>
            </a:r>
            <a:endParaRPr lang="zh-CN" altLang="en-US" sz="2800" b="1">
              <a:latin typeface="Times New Roman" pitchFamily="18" charset="0"/>
              <a:cs typeface="Times New Roman" pitchFamily="18" charset="0"/>
              <a:sym typeface="MT Extr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1" grpId="0"/>
      <p:bldP spid="39944" grpId="0"/>
      <p:bldP spid="399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标题 10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1.2.5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简化剩余系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917EC2-3C7B-409F-B23E-F8688DCF1BB2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46435" name="Rectangle 6"/>
          <p:cNvSpPr>
            <a:spLocks noChangeArrowheads="1"/>
          </p:cNvSpPr>
          <p:nvPr/>
        </p:nvSpPr>
        <p:spPr bwMode="auto">
          <a:xfrm>
            <a:off x="357188" y="1144588"/>
            <a:ext cx="82645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1.29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整数集合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简化剩余系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充要条件是：</a:t>
            </a:r>
          </a:p>
        </p:txBody>
      </p:sp>
      <p:sp>
        <p:nvSpPr>
          <p:cNvPr id="146436" name="Rectangle 10"/>
          <p:cNvSpPr>
            <a:spLocks noChangeArrowheads="1"/>
          </p:cNvSpPr>
          <p:nvPr/>
        </p:nvSpPr>
        <p:spPr bwMode="auto">
          <a:xfrm>
            <a:off x="720725" y="1790700"/>
            <a:ext cx="41529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① 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中含有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个整数；</a:t>
            </a:r>
          </a:p>
        </p:txBody>
      </p:sp>
      <p:sp>
        <p:nvSpPr>
          <p:cNvPr id="146437" name="Rectangle 12"/>
          <p:cNvSpPr>
            <a:spLocks noChangeArrowheads="1"/>
          </p:cNvSpPr>
          <p:nvPr/>
        </p:nvSpPr>
        <p:spPr bwMode="auto">
          <a:xfrm>
            <a:off x="714375" y="2439988"/>
            <a:ext cx="60801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② 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中的任何两个整数对模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不同余；</a:t>
            </a:r>
          </a:p>
        </p:txBody>
      </p:sp>
      <p:sp>
        <p:nvSpPr>
          <p:cNvPr id="146438" name="Rectangle 14"/>
          <p:cNvSpPr>
            <a:spLocks noChangeArrowheads="1"/>
          </p:cNvSpPr>
          <p:nvPr/>
        </p:nvSpPr>
        <p:spPr bwMode="auto">
          <a:xfrm>
            <a:off x="720725" y="3071813"/>
            <a:ext cx="50085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③ 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中的每个整数都与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互素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28625" y="3933825"/>
            <a:ext cx="8072438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问题：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为简化剩余系，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整数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a, 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满足什么样条件时，集合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14500" y="4983163"/>
            <a:ext cx="42640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{ax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b, ax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b,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b}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00063" y="5554663"/>
            <a:ext cx="6038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构成模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的简化剩余系？ </a:t>
            </a:r>
          </a:p>
        </p:txBody>
      </p:sp>
      <p:sp>
        <p:nvSpPr>
          <p:cNvPr id="145418" name="Text Box 11"/>
          <p:cNvSpPr txBox="1">
            <a:spLocks noChangeArrowheads="1"/>
          </p:cNvSpPr>
          <p:nvPr/>
        </p:nvSpPr>
        <p:spPr bwMode="auto">
          <a:xfrm>
            <a:off x="6300788" y="5876925"/>
            <a:ext cx="958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</a:rPr>
              <a:t>b=0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454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1.2.5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简化剩余系</a:t>
            </a:r>
            <a:endParaRPr lang="zh-CN" altLang="en-US" smtClean="0">
              <a:ea typeface="微软雅黑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2C6CD-F9B0-42D2-9920-5949D0D32691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48483" name="Rectangle 5"/>
          <p:cNvSpPr>
            <a:spLocks noChangeArrowheads="1"/>
          </p:cNvSpPr>
          <p:nvPr/>
        </p:nvSpPr>
        <p:spPr bwMode="auto">
          <a:xfrm>
            <a:off x="376238" y="1573213"/>
            <a:ext cx="86391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是整数，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,m)=1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 </a:t>
            </a:r>
          </a:p>
        </p:txBody>
      </p:sp>
      <p:sp>
        <p:nvSpPr>
          <p:cNvPr id="148484" name="Rectangle 7"/>
          <p:cNvSpPr>
            <a:spLocks noChangeArrowheads="1"/>
          </p:cNvSpPr>
          <p:nvPr/>
        </p:nvSpPr>
        <p:spPr bwMode="auto">
          <a:xfrm>
            <a:off x="376238" y="2219325"/>
            <a:ext cx="4829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简化剩余系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，则集合 </a:t>
            </a:r>
          </a:p>
        </p:txBody>
      </p:sp>
      <p:sp>
        <p:nvSpPr>
          <p:cNvPr id="148485" name="Rectangle 9"/>
          <p:cNvSpPr>
            <a:spLocks noChangeArrowheads="1"/>
          </p:cNvSpPr>
          <p:nvPr/>
        </p:nvSpPr>
        <p:spPr bwMode="auto">
          <a:xfrm>
            <a:off x="4991100" y="2262188"/>
            <a:ext cx="3784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i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r>
              <a:rPr lang="en-US" altLang="zh-CN" sz="2800" b="1"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48486" name="Rectangle 11"/>
          <p:cNvSpPr>
            <a:spLocks noChangeArrowheads="1"/>
          </p:cNvSpPr>
          <p:nvPr/>
        </p:nvSpPr>
        <p:spPr bwMode="auto">
          <a:xfrm>
            <a:off x="357188" y="2868613"/>
            <a:ext cx="39354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也是模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简化剩余系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196850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引入</a:t>
            </a:r>
          </a:p>
        </p:txBody>
      </p:sp>
      <p:sp>
        <p:nvSpPr>
          <p:cNvPr id="149506" name="Rectangle 2"/>
          <p:cNvSpPr txBox="1">
            <a:spLocks noRot="1" noChangeArrowheads="1"/>
          </p:cNvSpPr>
          <p:nvPr/>
        </p:nvSpPr>
        <p:spPr bwMode="auto">
          <a:xfrm>
            <a:off x="571500" y="1214438"/>
            <a:ext cx="6592888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60363" indent="-360363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p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  <a:cs typeface="微软雅黑"/>
              </a:rPr>
              <a:t>今天是星期三，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  <a:cs typeface="微软雅黑"/>
              </a:rPr>
              <a:t>2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cs typeface="微软雅黑"/>
              </a:rPr>
              <a:t>天后是星期几？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5</a:t>
            </a:r>
            <a:r>
              <a:rPr lang="en-US" altLang="zh-CN" sz="32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660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  <a:cs typeface="微软雅黑"/>
                <a:sym typeface="Symbol" pitchFamily="18" charset="2"/>
              </a:rPr>
              <a:t>天后是星期几？</a:t>
            </a:r>
            <a:endParaRPr lang="en-US" altLang="zh-CN" sz="3200">
              <a:latin typeface="楷体_GB2312" pitchFamily="49" charset="-122"/>
              <a:ea typeface="楷体_GB2312" pitchFamily="49" charset="-122"/>
              <a:cs typeface="Arial Unicode MS"/>
            </a:endParaRPr>
          </a:p>
        </p:txBody>
      </p:sp>
      <p:pic>
        <p:nvPicPr>
          <p:cNvPr id="149507" name="Picture 4" descr="http://www.trustedsaskatoon.com/blog/image.axd?picture=2013%2F8%2FSaskatoon+Mortgage+Brokers+-+Monthly+Payment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0938"/>
            <a:ext cx="3876675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8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293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如何求</a:t>
            </a: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模幂？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900113" y="4221163"/>
            <a:ext cx="339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需要用</a:t>
            </a:r>
            <a:r>
              <a:rPr lang="zh-CN" altLang="en-US" sz="3600" b="1">
                <a:solidFill>
                  <a:srgbClr val="FF3300"/>
                </a:solidFill>
                <a:ea typeface="楷体_GB2312" pitchFamily="49" charset="-122"/>
              </a:rPr>
              <a:t>欧拉定理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3"/>
          <p:cNvSpPr>
            <a:spLocks noChangeArrowheads="1"/>
          </p:cNvSpPr>
          <p:nvPr/>
        </p:nvSpPr>
        <p:spPr bwMode="auto">
          <a:xfrm>
            <a:off x="357188" y="1571625"/>
            <a:ext cx="7929562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能利用剩余系性质证明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欧拉定理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  <a:cs typeface="微软雅黑"/>
              </a:rPr>
              <a:t>能利用剩余系性质解释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欧拉数计数公式</a:t>
            </a:r>
            <a:endParaRPr lang="en-US" altLang="zh-CN" sz="32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微软雅黑"/>
            </a:endParaRPr>
          </a:p>
        </p:txBody>
      </p:sp>
      <p:sp>
        <p:nvSpPr>
          <p:cNvPr id="151554" name="Rectangle 86"/>
          <p:cNvSpPr>
            <a:spLocks noChangeArrowheads="1"/>
          </p:cNvSpPr>
          <p:nvPr/>
        </p:nvSpPr>
        <p:spPr bwMode="auto">
          <a:xfrm>
            <a:off x="214313" y="0"/>
            <a:ext cx="7488237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4.3</a:t>
            </a:r>
            <a:r>
              <a:rPr lang="en-US" altLang="zh-CN" sz="42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</a:p>
        </p:txBody>
      </p:sp>
      <p:sp>
        <p:nvSpPr>
          <p:cNvPr id="151555" name="标题 4"/>
          <p:cNvSpPr>
            <a:spLocks noGrp="1"/>
          </p:cNvSpPr>
          <p:nvPr>
            <p:ph type="title"/>
          </p:nvPr>
        </p:nvSpPr>
        <p:spPr>
          <a:xfrm>
            <a:off x="457200" y="196850"/>
            <a:ext cx="7400925" cy="928688"/>
          </a:xfrm>
        </p:spPr>
        <p:txBody>
          <a:bodyPr/>
          <a:lstStyle/>
          <a:p>
            <a:r>
              <a:rPr lang="zh-CN" altLang="en-US" sz="3600" b="1" smtClean="0">
                <a:latin typeface="微软雅黑"/>
                <a:ea typeface="微软雅黑"/>
              </a:rPr>
              <a:t>第五阶段</a:t>
            </a:r>
            <a:r>
              <a:rPr lang="zh-CN" altLang="en-US" sz="3600" b="1" smtClean="0">
                <a:ea typeface="微软雅黑"/>
              </a:rPr>
              <a:t>学习目标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419CB-0423-4329-8A72-83B951784CC9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0" name="标题 13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1.2.6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欧拉定理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EE939D-3C1F-429C-B8BF-E2DAB4D45FC9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6272" name="Rectangle 6"/>
          <p:cNvSpPr>
            <a:spLocks noChangeArrowheads="1"/>
          </p:cNvSpPr>
          <p:nvPr/>
        </p:nvSpPr>
        <p:spPr bwMode="auto">
          <a:xfrm>
            <a:off x="341313" y="1206500"/>
            <a:ext cx="59102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1.31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是正整数，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 </a:t>
            </a:r>
          </a:p>
        </p:txBody>
      </p:sp>
      <p:sp>
        <p:nvSpPr>
          <p:cNvPr id="96273" name="Rectangle 8"/>
          <p:cNvSpPr>
            <a:spLocks noChangeArrowheads="1"/>
          </p:cNvSpPr>
          <p:nvPr/>
        </p:nvSpPr>
        <p:spPr bwMode="auto">
          <a:xfrm>
            <a:off x="5511800" y="1196975"/>
            <a:ext cx="3092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9875" algn="ctr"/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</a:t>
            </a:r>
            <a:r>
              <a:rPr lang="en-US" altLang="zh-CN" sz="2800" b="1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1(mod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458788" y="1989138"/>
            <a:ext cx="8448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证明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的一个简化剩余系， </a:t>
            </a:r>
          </a:p>
        </p:txBody>
      </p:sp>
      <p:sp>
        <p:nvSpPr>
          <p:cNvPr id="13319" name="Rectangle 12"/>
          <p:cNvSpPr>
            <a:spLocks noChangeArrowheads="1"/>
          </p:cNvSpPr>
          <p:nvPr/>
        </p:nvSpPr>
        <p:spPr bwMode="auto">
          <a:xfrm>
            <a:off x="463550" y="2579688"/>
            <a:ext cx="75580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也是模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的简化剩余系， </a:t>
            </a:r>
          </a:p>
        </p:txBody>
      </p:sp>
      <p:sp>
        <p:nvSpPr>
          <p:cNvPr id="13320" name="Rectangle 14"/>
          <p:cNvSpPr>
            <a:spLocks noChangeArrowheads="1"/>
          </p:cNvSpPr>
          <p:nvPr/>
        </p:nvSpPr>
        <p:spPr bwMode="auto">
          <a:xfrm>
            <a:off x="457200" y="3255963"/>
            <a:ext cx="6851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宋体" charset="-122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宋体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mod 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</a:p>
        </p:txBody>
      </p: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427038" y="3865563"/>
            <a:ext cx="66500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宋体" charset="-122"/>
                <a:cs typeface="Times New Roman" pitchFamily="18" charset="0"/>
              </a:rPr>
              <a:t>即</a:t>
            </a:r>
            <a:r>
              <a:rPr lang="en-US" altLang="zh-CN" sz="2800" b="1" i="1">
                <a:latin typeface="宋体" charset="-122"/>
                <a:cs typeface="Times New Roman" pitchFamily="18" charset="0"/>
              </a:rPr>
              <a:t>a</a:t>
            </a:r>
            <a:r>
              <a:rPr lang="en-US" altLang="zh-CN" sz="2800" b="1" i="1" baseline="30000">
                <a:latin typeface="宋体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3000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800" b="1" i="1" baseline="30000">
                <a:latin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30000">
                <a:latin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 i="1">
                <a:latin typeface="宋体" charset="-122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latin typeface="宋体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</a:rPr>
              <a:t> 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1" i="1">
                <a:latin typeface="宋体" charset="-122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latin typeface="宋体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宋体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宋体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宋体" charset="-122"/>
                <a:cs typeface="Times New Roman" pitchFamily="18" charset="0"/>
                <a:sym typeface="Symbol" pitchFamily="18" charset="2"/>
              </a:rPr>
              <a:t>mod m</a:t>
            </a:r>
            <a:r>
              <a:rPr lang="en-US" altLang="zh-CN" sz="2800" b="1">
                <a:latin typeface="宋体" charset="-122"/>
                <a:cs typeface="Times New Roman" pitchFamily="18" charset="0"/>
                <a:sym typeface="Symbol" pitchFamily="18" charset="2"/>
              </a:rPr>
              <a:t>) </a:t>
            </a:r>
          </a:p>
        </p:txBody>
      </p:sp>
      <p:graphicFrame>
        <p:nvGraphicFramePr>
          <p:cNvPr id="13314" name="Object 13"/>
          <p:cNvGraphicFramePr>
            <a:graphicFrameLocks noChangeAspect="1"/>
          </p:cNvGraphicFramePr>
          <p:nvPr/>
        </p:nvGraphicFramePr>
        <p:xfrm>
          <a:off x="541338" y="4579938"/>
          <a:ext cx="5359400" cy="495300"/>
        </p:xfrm>
        <a:graphic>
          <a:graphicData uri="http://schemas.openxmlformats.org/presentationml/2006/ole">
            <p:oleObj spid="_x0000_s96269" name="Equation" r:id="rId3" imgW="5359400" imgH="495300" progId="">
              <p:embed/>
            </p:oleObj>
          </a:graphicData>
        </a:graphic>
      </p:graphicFrame>
      <p:sp>
        <p:nvSpPr>
          <p:cNvPr id="13322" name="Rectangle 19"/>
          <p:cNvSpPr>
            <a:spLocks noChangeArrowheads="1"/>
          </p:cNvSpPr>
          <p:nvPr/>
        </p:nvSpPr>
        <p:spPr bwMode="auto">
          <a:xfrm>
            <a:off x="280988" y="5276850"/>
            <a:ext cx="3714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/>
              <a:t> 得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latin typeface="宋体" charset="-122"/>
                <a:cs typeface="Times New Roman" pitchFamily="18" charset="0"/>
              </a:rPr>
              <a:t>…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m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= 1</a:t>
            </a:r>
            <a:r>
              <a:rPr lang="zh-CN" altLang="en-US" sz="2800" b="1">
                <a:sym typeface="Symbol" pitchFamily="18" charset="2"/>
              </a:rPr>
              <a:t> </a:t>
            </a:r>
          </a:p>
        </p:txBody>
      </p:sp>
      <p:sp>
        <p:nvSpPr>
          <p:cNvPr id="13323" name="Rectangle 21"/>
          <p:cNvSpPr>
            <a:spLocks noChangeArrowheads="1"/>
          </p:cNvSpPr>
          <p:nvPr/>
        </p:nvSpPr>
        <p:spPr bwMode="auto">
          <a:xfrm>
            <a:off x="468313" y="6021388"/>
            <a:ext cx="34004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所以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mod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1" grpId="0"/>
      <p:bldP spid="13322" grpId="0"/>
      <p:bldP spid="133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0" name="标题 15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1.2.6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欧拉定理</a:t>
            </a:r>
            <a:endParaRPr lang="zh-CN" altLang="en-US" smtClean="0">
              <a:ea typeface="微软雅黑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7CD14-B487-462C-A790-CCCB2CBDF5F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97332" name="Rectangle 6"/>
          <p:cNvSpPr>
            <a:spLocks noChangeArrowheads="1"/>
          </p:cNvSpPr>
          <p:nvPr/>
        </p:nvSpPr>
        <p:spPr bwMode="auto">
          <a:xfrm>
            <a:off x="357188" y="981075"/>
            <a:ext cx="76438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：今天是星期三，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313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159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天后是星期几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?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82600" y="1627188"/>
            <a:ext cx="1803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313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159</a:t>
            </a: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5362" name="Object 46"/>
          <p:cNvGraphicFramePr>
            <a:graphicFrameLocks noChangeAspect="1"/>
          </p:cNvGraphicFramePr>
          <p:nvPr/>
        </p:nvGraphicFramePr>
        <p:xfrm>
          <a:off x="2309813" y="1625600"/>
          <a:ext cx="1790700" cy="469900"/>
        </p:xfrm>
        <a:graphic>
          <a:graphicData uri="http://schemas.openxmlformats.org/presentationml/2006/ole">
            <p:oleObj spid="_x0000_s97326" name="Equation" r:id="rId4" imgW="1790700" imgH="469900" progId="">
              <p:embed/>
            </p:oleObj>
          </a:graphicData>
        </a:graphic>
      </p:graphicFrame>
      <p:graphicFrame>
        <p:nvGraphicFramePr>
          <p:cNvPr id="15363" name="Object 47"/>
          <p:cNvGraphicFramePr>
            <a:graphicFrameLocks noChangeAspect="1"/>
          </p:cNvGraphicFramePr>
          <p:nvPr/>
        </p:nvGraphicFramePr>
        <p:xfrm>
          <a:off x="4210050" y="1625600"/>
          <a:ext cx="2057400" cy="469900"/>
        </p:xfrm>
        <a:graphic>
          <a:graphicData uri="http://schemas.openxmlformats.org/presentationml/2006/ole">
            <p:oleObj spid="_x0000_s97327" name="Equation" r:id="rId5" imgW="2057400" imgH="469900" progId="">
              <p:embed/>
            </p:oleObj>
          </a:graphicData>
        </a:graphic>
      </p:graphicFrame>
      <p:graphicFrame>
        <p:nvGraphicFramePr>
          <p:cNvPr id="15364" name="Object 48"/>
          <p:cNvGraphicFramePr>
            <a:graphicFrameLocks noChangeAspect="1"/>
          </p:cNvGraphicFramePr>
          <p:nvPr/>
        </p:nvGraphicFramePr>
        <p:xfrm>
          <a:off x="611188" y="2276475"/>
          <a:ext cx="1714500" cy="419100"/>
        </p:xfrm>
        <a:graphic>
          <a:graphicData uri="http://schemas.openxmlformats.org/presentationml/2006/ole">
            <p:oleObj spid="_x0000_s97328" name="Equation" r:id="rId6" imgW="1714500" imgH="419100" progId="">
              <p:embed/>
            </p:oleObj>
          </a:graphicData>
        </a:graphic>
      </p:graphicFrame>
      <p:grpSp>
        <p:nvGrpSpPr>
          <p:cNvPr id="97340" name="Group 60"/>
          <p:cNvGrpSpPr>
            <a:grpSpLocks/>
          </p:cNvGrpSpPr>
          <p:nvPr/>
        </p:nvGrpSpPr>
        <p:grpSpPr bwMode="auto">
          <a:xfrm>
            <a:off x="488950" y="2747963"/>
            <a:ext cx="5153025" cy="522287"/>
            <a:chOff x="308" y="1991"/>
            <a:chExt cx="3246" cy="329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08" y="1991"/>
              <a:ext cx="202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所以由欧拉定理得 </a:t>
              </a:r>
            </a:p>
          </p:txBody>
        </p:sp>
        <p:graphicFrame>
          <p:nvGraphicFramePr>
            <p:cNvPr id="15365" name="Object 49"/>
            <p:cNvGraphicFramePr>
              <a:graphicFrameLocks noChangeAspect="1"/>
            </p:cNvGraphicFramePr>
            <p:nvPr/>
          </p:nvGraphicFramePr>
          <p:xfrm>
            <a:off x="2290" y="2024"/>
            <a:ext cx="1264" cy="296"/>
          </p:xfrm>
          <a:graphic>
            <a:graphicData uri="http://schemas.openxmlformats.org/presentationml/2006/ole">
              <p:oleObj spid="_x0000_s97329" name="Equation" r:id="rId7" imgW="2006600" imgH="469900" progId="">
                <p:embed/>
              </p:oleObj>
            </a:graphicData>
          </a:graphic>
        </p:graphicFrame>
      </p:grpSp>
      <p:grpSp>
        <p:nvGrpSpPr>
          <p:cNvPr id="97341" name="Group 61"/>
          <p:cNvGrpSpPr>
            <a:grpSpLocks/>
          </p:cNvGrpSpPr>
          <p:nvPr/>
        </p:nvGrpSpPr>
        <p:grpSpPr bwMode="auto">
          <a:xfrm>
            <a:off x="488950" y="3400425"/>
            <a:ext cx="5154613" cy="533400"/>
            <a:chOff x="308" y="2423"/>
            <a:chExt cx="3247" cy="336"/>
          </a:xfrm>
        </p:grpSpPr>
        <p:sp>
          <p:nvSpPr>
            <p:cNvPr id="3" name="Rectangle 18"/>
            <p:cNvSpPr>
              <a:spLocks noChangeArrowheads="1"/>
            </p:cNvSpPr>
            <p:nvPr/>
          </p:nvSpPr>
          <p:spPr bwMode="auto">
            <a:xfrm>
              <a:off x="308" y="2423"/>
              <a:ext cx="189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从而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5</a:t>
              </a:r>
              <a:r>
                <a:rPr lang="en-US" altLang="zh-CN" sz="2800" b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159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=(5</a:t>
              </a:r>
              <a:r>
                <a:rPr lang="en-US" altLang="zh-CN" sz="2800" b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6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)</a:t>
              </a:r>
              <a:r>
                <a:rPr lang="en-US" altLang="zh-CN" sz="2800" b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26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5</a:t>
              </a:r>
              <a:r>
                <a:rPr lang="en-US" altLang="zh-CN" sz="2800" b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3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Rectangle 20"/>
            <p:cNvSpPr>
              <a:spLocks noChangeArrowheads="1"/>
            </p:cNvSpPr>
            <p:nvPr/>
          </p:nvSpPr>
          <p:spPr bwMode="auto">
            <a:xfrm>
              <a:off x="2109" y="2432"/>
              <a:ext cx="144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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5</a:t>
              </a:r>
              <a:r>
                <a:rPr lang="en-US" altLang="zh-CN" sz="2800" b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3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(mod 7) </a:t>
              </a:r>
            </a:p>
          </p:txBody>
        </p:sp>
      </p:grp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466725" y="4076700"/>
            <a:ext cx="37449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=25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 (mod 7)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74" name="Rectangle 24"/>
          <p:cNvSpPr>
            <a:spLocks noChangeArrowheads="1"/>
          </p:cNvSpPr>
          <p:nvPr/>
        </p:nvSpPr>
        <p:spPr bwMode="auto">
          <a:xfrm>
            <a:off x="395288" y="4652963"/>
            <a:ext cx="78914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即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313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159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被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除余数为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6,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从而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313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159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天后是星期二</a:t>
            </a:r>
          </a:p>
        </p:txBody>
      </p:sp>
      <p:sp>
        <p:nvSpPr>
          <p:cNvPr id="97342" name="Rectangle 5"/>
          <p:cNvSpPr>
            <a:spLocks noChangeArrowheads="1"/>
          </p:cNvSpPr>
          <p:nvPr/>
        </p:nvSpPr>
        <p:spPr bwMode="auto">
          <a:xfrm>
            <a:off x="323850" y="5500688"/>
            <a:ext cx="66246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是素数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=1,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则： </a:t>
            </a:r>
          </a:p>
        </p:txBody>
      </p:sp>
      <p:sp>
        <p:nvSpPr>
          <p:cNvPr id="97343" name="Rectangle 8"/>
          <p:cNvSpPr>
            <a:spLocks noChangeArrowheads="1"/>
          </p:cNvSpPr>
          <p:nvPr/>
        </p:nvSpPr>
        <p:spPr bwMode="auto">
          <a:xfrm>
            <a:off x="2197100" y="6005513"/>
            <a:ext cx="25923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 i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p-1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73" grpId="0"/>
      <p:bldP spid="15374" grpId="0"/>
      <p:bldP spid="97342" grpId="0"/>
      <p:bldP spid="973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5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1.2.6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欧拉定理</a:t>
            </a:r>
            <a:endParaRPr lang="zh-CN" altLang="en-US" smtClean="0">
              <a:ea typeface="微软雅黑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16FBC6-D674-4275-9BEB-7D64FD2455F5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98330" name="Rectangle 26"/>
          <p:cNvSpPr>
            <a:spLocks noRot="1" noChangeArrowheads="1"/>
          </p:cNvSpPr>
          <p:nvPr/>
        </p:nvSpPr>
        <p:spPr bwMode="auto">
          <a:xfrm>
            <a:off x="449263" y="1989138"/>
            <a:ext cx="8443912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证明：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a,p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)=1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l-GR" altLang="zh-CN" sz="2800" i="1">
                <a:latin typeface="楷体_GB2312" pitchFamily="49" charset="-122"/>
                <a:ea typeface="楷体_GB2312" pitchFamily="49" charset="-122"/>
                <a:cs typeface="Arial" charset="0"/>
                <a:sym typeface="Symbol" pitchFamily="18" charset="2"/>
              </a:rPr>
              <a:t>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cs typeface="Arial" charset="0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  <a:cs typeface="Arial" charset="0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cs typeface="Arial" charset="0"/>
              </a:rPr>
              <a:t>)=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  <a:cs typeface="Arial" charset="0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cs typeface="Arial" charset="0"/>
              </a:rPr>
              <a:t>-1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cs typeface="Arial" charset="0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Euler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定理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cs typeface="Arial" charset="0"/>
              </a:rPr>
              <a:t>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  <a:cs typeface="Arial" charset="0"/>
              </a:rPr>
              <a:t>       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  <a:cs typeface="Arial" charset="0"/>
              </a:rPr>
              <a:t>a</a:t>
            </a:r>
            <a:r>
              <a:rPr lang="en-US" altLang="zh-CN" sz="2800" i="1" baseline="30000">
                <a:latin typeface="楷体_GB2312" pitchFamily="49" charset="-122"/>
                <a:ea typeface="楷体_GB2312" pitchFamily="49" charset="-122"/>
                <a:cs typeface="Arial" charset="0"/>
              </a:rPr>
              <a:t>p</a:t>
            </a:r>
            <a:r>
              <a:rPr lang="en-US" altLang="zh-CN" sz="2800" baseline="30000">
                <a:latin typeface="楷体_GB2312" pitchFamily="49" charset="-122"/>
                <a:ea typeface="楷体_GB2312" pitchFamily="49" charset="-122"/>
                <a:cs typeface="Arial" charset="0"/>
              </a:rPr>
              <a:t>-1</a:t>
            </a:r>
            <a:r>
              <a:rPr lang="el-GR" altLang="zh-CN" sz="28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1(mod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i="1" baseline="300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l-GR" altLang="zh-CN" sz="28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a,p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)=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i="1" baseline="3000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l-GR" altLang="zh-CN" sz="28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0(mod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定理成立。</a:t>
            </a:r>
            <a:endParaRPr lang="zh-CN" altLang="el-GR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539750" y="4941888"/>
            <a:ext cx="5903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Fermat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小定理的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作用：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简化模幂运算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5372" name="Rectangle 20"/>
          <p:cNvSpPr>
            <a:spLocks noChangeArrowheads="1"/>
          </p:cNvSpPr>
          <p:nvPr/>
        </p:nvSpPr>
        <p:spPr bwMode="auto">
          <a:xfrm>
            <a:off x="827088" y="5445125"/>
            <a:ext cx="51609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159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7)≡(5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7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mod 7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）</a:t>
            </a:r>
            <a:endParaRPr lang="en-US" altLang="zh-CN" sz="2800" b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 baseline="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7)≡6(mod 7) </a:t>
            </a:r>
          </a:p>
        </p:txBody>
      </p:sp>
      <p:grpSp>
        <p:nvGrpSpPr>
          <p:cNvPr id="156678" name="Group 11"/>
          <p:cNvGrpSpPr>
            <a:grpSpLocks/>
          </p:cNvGrpSpPr>
          <p:nvPr/>
        </p:nvGrpSpPr>
        <p:grpSpPr bwMode="auto">
          <a:xfrm>
            <a:off x="468313" y="736600"/>
            <a:ext cx="8207375" cy="1252538"/>
            <a:chOff x="295" y="1144"/>
            <a:chExt cx="5170" cy="789"/>
          </a:xfrm>
        </p:grpSpPr>
        <p:pic>
          <p:nvPicPr>
            <p:cNvPr id="156679" name="Picture 2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1" y="1525"/>
              <a:ext cx="503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6680" name="Rectangle 10"/>
            <p:cNvSpPr>
              <a:spLocks noChangeArrowheads="1"/>
            </p:cNvSpPr>
            <p:nvPr/>
          </p:nvSpPr>
          <p:spPr bwMode="auto">
            <a:xfrm>
              <a:off x="295" y="1144"/>
              <a:ext cx="2483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10000"/>
                </a:spcBef>
                <a:buFont typeface="Arial" charset="0"/>
                <a:buNone/>
              </a:pPr>
              <a:r>
                <a:rPr lang="zh-CN" altLang="en-US" sz="2800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 b="1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1.32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8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Fermat</a:t>
              </a:r>
              <a:r>
                <a:rPr lang="zh-CN" altLang="en-US" sz="28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小定理</a:t>
              </a:r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8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AC91B1EB-D2F1-4C77-B7C0-AD9884362DF2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3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23850" y="1196975"/>
            <a:ext cx="460851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公钥密码算法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RSA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857250" y="2143125"/>
            <a:ext cx="7786688" cy="382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取两个随机大素数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,φ=(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随机选择整数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，满足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φ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最大公因子为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(0&lt;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&lt;φ ),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使得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mod φ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公钥为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私钥为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将明文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加密得密文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≡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解密得明文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≡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ea typeface="微软雅黑"/>
              </a:rPr>
              <a:t>引入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2938" y="3817938"/>
            <a:ext cx="6929437" cy="571500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42938" y="4857750"/>
            <a:ext cx="6929437" cy="1071563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4"/>
          <p:cNvSpPr>
            <a:spLocks noRot="1" noChangeArrowheads="1"/>
          </p:cNvSpPr>
          <p:nvPr/>
        </p:nvSpPr>
        <p:spPr bwMode="auto">
          <a:xfrm>
            <a:off x="395288" y="115888"/>
            <a:ext cx="8161337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实际应用中，经常需要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大整数的方幂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="1" i="1" baseline="30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600" b="1" i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。为快速计算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模幂运算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，通常采用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平方</a:t>
            </a:r>
            <a:r>
              <a:rPr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</a:t>
            </a:r>
            <a:r>
              <a:rPr lang="zh-CN" altLang="en-US" sz="260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算法。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的二进制表示为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·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2+...+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600">
                <a:latin typeface="Times New Roman" pitchFamily="18" charset="0"/>
                <a:ea typeface="楷体_GB2312" pitchFamily="49" charset="-122"/>
              </a:rPr>
              <a:t>·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 i="1" baseline="30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=0 or 1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先计算连续平方：</a:t>
            </a: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 baseline="46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(mod 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...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 i="1" baseline="4600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(mod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),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再计算连续乘：</a:t>
            </a:r>
            <a:endParaRPr lang="zh-CN" altLang="en-US" sz="260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i="1" baseline="3000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=t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baseline="-46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baseline="-46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×...×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i="1" baseline="-4600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Font typeface="Arial" charset="0"/>
              <a:buNone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0≤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&lt;...&lt;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≤r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, (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baseline="-46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,...,</a:t>
            </a:r>
            <a:r>
              <a:rPr lang="en-US" altLang="zh-CN" sz="2600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600" i="1" baseline="-4600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sz="26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6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="1" baseline="-25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6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="1" baseline="-25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,...,</a:t>
            </a:r>
            <a:r>
              <a:rPr lang="en-US" altLang="zh-CN" sz="2600" b="1" i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600" b="1" i="1" baseline="-250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中所有的</a:t>
            </a:r>
            <a:r>
              <a:rPr lang="en-US" altLang="zh-CN" sz="26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"/>
          <p:cNvSpPr>
            <a:spLocks noRot="1" noChangeArrowheads="1"/>
          </p:cNvSpPr>
          <p:nvPr/>
        </p:nvSpPr>
        <p:spPr bwMode="auto">
          <a:xfrm>
            <a:off x="539750" y="620713"/>
            <a:ext cx="82343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例：计算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35 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(mod 101)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35=1+1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·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2+1</a:t>
            </a: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·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≡23(mod 101)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≡24(mod 101)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≡71(mod 101)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≡92(mod 101)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≡81(mod 101)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≡97(mod 101)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en-US" altLang="zh-CN" sz="3200" b="1" baseline="30000">
                <a:latin typeface="楷体_GB2312" pitchFamily="49" charset="-122"/>
                <a:ea typeface="楷体_GB2312" pitchFamily="49" charset="-122"/>
              </a:rPr>
              <a:t>35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=23×24×97≡14(mod 101)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6" name="标题 12"/>
          <p:cNvSpPr>
            <a:spLocks noGrp="1"/>
          </p:cNvSpPr>
          <p:nvPr>
            <p:ph type="title"/>
          </p:nvPr>
        </p:nvSpPr>
        <p:spPr>
          <a:xfrm>
            <a:off x="250825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1.2.7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欧拉数计数</a:t>
            </a:r>
            <a:endParaRPr lang="zh-CN" altLang="en-US" smtClean="0">
              <a:ea typeface="微软雅黑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42B78-1506-40CD-AC27-D5DFA5D7B565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03448" name="Rectangle 2"/>
          <p:cNvSpPr>
            <a:spLocks noChangeArrowheads="1"/>
          </p:cNvSpPr>
          <p:nvPr/>
        </p:nvSpPr>
        <p:spPr bwMode="auto">
          <a:xfrm>
            <a:off x="538163" y="765175"/>
            <a:ext cx="6829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1.33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。设：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471613" y="1311275"/>
          <a:ext cx="6172200" cy="495300"/>
        </p:xfrm>
        <a:graphic>
          <a:graphicData uri="http://schemas.openxmlformats.org/presentationml/2006/ole">
            <p:oleObj spid="_x0000_s103430" name="Equation" r:id="rId3" imgW="6172200" imgH="495300" progId="">
              <p:embed/>
            </p:oleObj>
          </a:graphicData>
        </a:graphic>
      </p:graphicFrame>
      <p:sp>
        <p:nvSpPr>
          <p:cNvPr id="103449" name="Rectangle 5"/>
          <p:cNvSpPr>
            <a:spLocks noChangeArrowheads="1"/>
          </p:cNvSpPr>
          <p:nvPr/>
        </p:nvSpPr>
        <p:spPr bwMode="auto">
          <a:xfrm>
            <a:off x="609600" y="1773238"/>
            <a:ext cx="5430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分别是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</a:p>
        </p:txBody>
      </p:sp>
      <p:sp>
        <p:nvSpPr>
          <p:cNvPr id="103450" name="Rectangle 6"/>
          <p:cNvSpPr>
            <a:spLocks noChangeArrowheads="1"/>
          </p:cNvSpPr>
          <p:nvPr/>
        </p:nvSpPr>
        <p:spPr bwMode="auto">
          <a:xfrm>
            <a:off x="979488" y="2276475"/>
            <a:ext cx="4940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9875"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| 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103451" name="Rectangle 7"/>
          <p:cNvSpPr>
            <a:spLocks noChangeArrowheads="1"/>
          </p:cNvSpPr>
          <p:nvPr/>
        </p:nvSpPr>
        <p:spPr bwMode="auto">
          <a:xfrm>
            <a:off x="609600" y="2852738"/>
            <a:ext cx="4857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的完全剩余系</a:t>
            </a:r>
          </a:p>
        </p:txBody>
      </p:sp>
      <p:grpSp>
        <p:nvGrpSpPr>
          <p:cNvPr id="103439" name="Group 15"/>
          <p:cNvGrpSpPr>
            <a:grpSpLocks/>
          </p:cNvGrpSpPr>
          <p:nvPr/>
        </p:nvGrpSpPr>
        <p:grpSpPr bwMode="auto">
          <a:xfrm>
            <a:off x="468313" y="5286375"/>
            <a:ext cx="7004050" cy="519113"/>
            <a:chOff x="509" y="2840"/>
            <a:chExt cx="4412" cy="327"/>
          </a:xfrm>
        </p:grpSpPr>
        <p:sp>
          <p:nvSpPr>
            <p:cNvPr id="103457" name="Text Box 16"/>
            <p:cNvSpPr txBox="1">
              <a:spLocks noChangeArrowheads="1"/>
            </p:cNvSpPr>
            <p:nvPr/>
          </p:nvSpPr>
          <p:spPr bwMode="auto">
            <a:xfrm>
              <a:off x="509" y="2840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folHlink"/>
                  </a:solidFill>
                  <a:ea typeface="楷体_GB2312" pitchFamily="49" charset="-122"/>
                </a:rPr>
                <a:t>否则</a:t>
              </a:r>
              <a:r>
                <a:rPr lang="zh-CN" altLang="en-US" sz="2800" b="1">
                  <a:ea typeface="楷体_GB2312" pitchFamily="49" charset="-122"/>
                </a:rPr>
                <a:t>，</a:t>
              </a: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若有</a:t>
              </a:r>
              <a:r>
                <a:rPr lang="zh-CN" altLang="en-US" sz="2800"/>
                <a:t>：</a:t>
              </a:r>
            </a:p>
          </p:txBody>
        </p:sp>
        <p:graphicFrame>
          <p:nvGraphicFramePr>
            <p:cNvPr id="103441" name="Object 17"/>
            <p:cNvGraphicFramePr>
              <a:graphicFrameLocks noChangeAspect="1"/>
            </p:cNvGraphicFramePr>
            <p:nvPr/>
          </p:nvGraphicFramePr>
          <p:xfrm>
            <a:off x="1791" y="2873"/>
            <a:ext cx="3130" cy="290"/>
          </p:xfrm>
          <a:graphic>
            <a:graphicData uri="http://schemas.openxmlformats.org/presentationml/2006/ole">
              <p:oleObj spid="_x0000_s103441" name="公式" r:id="rId4" imgW="2323800" imgH="215640" progId="Equation.3">
                <p:embed/>
              </p:oleObj>
            </a:graphicData>
          </a:graphic>
        </p:graphicFrame>
      </p:grpSp>
      <p:grpSp>
        <p:nvGrpSpPr>
          <p:cNvPr id="103442" name="Group 18"/>
          <p:cNvGrpSpPr>
            <a:grpSpLocks/>
          </p:cNvGrpSpPr>
          <p:nvPr/>
        </p:nvGrpSpPr>
        <p:grpSpPr bwMode="auto">
          <a:xfrm>
            <a:off x="50800" y="5734050"/>
            <a:ext cx="5673725" cy="1031875"/>
            <a:chOff x="513" y="3330"/>
            <a:chExt cx="3574" cy="650"/>
          </a:xfrm>
        </p:grpSpPr>
        <p:graphicFrame>
          <p:nvGraphicFramePr>
            <p:cNvPr id="103443" name="Object 19"/>
            <p:cNvGraphicFramePr>
              <a:graphicFrameLocks noChangeAspect="1"/>
            </p:cNvGraphicFramePr>
            <p:nvPr/>
          </p:nvGraphicFramePr>
          <p:xfrm>
            <a:off x="1247" y="3702"/>
            <a:ext cx="2812" cy="278"/>
          </p:xfrm>
          <a:graphic>
            <a:graphicData uri="http://schemas.openxmlformats.org/presentationml/2006/ole">
              <p:oleObj spid="_x0000_s103443" name="公式" r:id="rId5" imgW="2184120" imgH="215640" progId="Equation.3">
                <p:embed/>
              </p:oleObj>
            </a:graphicData>
          </a:graphic>
        </p:graphicFrame>
        <p:sp>
          <p:nvSpPr>
            <p:cNvPr id="103456" name="Text Box 20"/>
            <p:cNvSpPr txBox="1">
              <a:spLocks noChangeArrowheads="1"/>
            </p:cNvSpPr>
            <p:nvPr/>
          </p:nvSpPr>
          <p:spPr bwMode="auto">
            <a:xfrm>
              <a:off x="513" y="3330"/>
              <a:ext cx="7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则有</a:t>
              </a:r>
              <a:r>
                <a:rPr lang="zh-CN" altLang="en-US" sz="2800"/>
                <a:t>：</a:t>
              </a:r>
            </a:p>
          </p:txBody>
        </p:sp>
        <p:graphicFrame>
          <p:nvGraphicFramePr>
            <p:cNvPr id="103445" name="Object 21"/>
            <p:cNvGraphicFramePr>
              <a:graphicFrameLocks noChangeAspect="1"/>
            </p:cNvGraphicFramePr>
            <p:nvPr/>
          </p:nvGraphicFramePr>
          <p:xfrm>
            <a:off x="1247" y="3385"/>
            <a:ext cx="2840" cy="282"/>
          </p:xfrm>
          <a:graphic>
            <a:graphicData uri="http://schemas.openxmlformats.org/presentationml/2006/ole">
              <p:oleObj spid="_x0000_s103445" name="公式" r:id="rId6" imgW="2171520" imgH="215640" progId="Equation.3">
                <p:embed/>
              </p:oleObj>
            </a:graphicData>
          </a:graphic>
        </p:graphicFrame>
      </p:grp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468313" y="3357563"/>
            <a:ext cx="8135937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证明</a:t>
            </a:r>
            <a:r>
              <a:rPr lang="zh-CN" altLang="en-US" sz="2800">
                <a:ea typeface="楷体_GB2312" pitchFamily="49" charset="-122"/>
              </a:rPr>
              <a:t>：当</a:t>
            </a:r>
            <a:r>
              <a:rPr lang="en-US" altLang="zh-CN" sz="2800">
                <a:ea typeface="楷体_GB2312" pitchFamily="49" charset="-122"/>
              </a:rPr>
              <a:t>x</a:t>
            </a:r>
            <a:r>
              <a:rPr lang="zh-CN" altLang="en-US" sz="2800">
                <a:ea typeface="楷体_GB2312" pitchFamily="49" charset="-122"/>
              </a:rPr>
              <a:t>遍历</a:t>
            </a:r>
            <a:r>
              <a:rPr lang="en-US" altLang="zh-CN" sz="2800">
                <a:ea typeface="楷体_GB2312" pitchFamily="49" charset="-122"/>
              </a:rPr>
              <a:t>m</a:t>
            </a:r>
            <a:r>
              <a:rPr lang="en-US" altLang="zh-CN" sz="2800" baseline="-25000">
                <a:ea typeface="楷体_GB2312" pitchFamily="49" charset="-122"/>
              </a:rPr>
              <a:t>1</a:t>
            </a:r>
            <a:r>
              <a:rPr lang="zh-CN" altLang="en-US" sz="2800">
                <a:ea typeface="楷体_GB2312" pitchFamily="49" charset="-122"/>
              </a:rPr>
              <a:t>的一个完全剩余系，</a:t>
            </a:r>
            <a:r>
              <a:rPr lang="en-US" altLang="zh-CN" sz="2800">
                <a:ea typeface="楷体_GB2312" pitchFamily="49" charset="-122"/>
              </a:rPr>
              <a:t>y</a:t>
            </a:r>
            <a:r>
              <a:rPr lang="zh-CN" altLang="en-US" sz="2800">
                <a:ea typeface="楷体_GB2312" pitchFamily="49" charset="-122"/>
              </a:rPr>
              <a:t>遍历</a:t>
            </a:r>
            <a:r>
              <a:rPr lang="en-US" altLang="zh-CN" sz="2800">
                <a:ea typeface="楷体_GB2312" pitchFamily="49" charset="-122"/>
              </a:rPr>
              <a:t>m</a:t>
            </a:r>
            <a:r>
              <a:rPr lang="en-US" altLang="zh-CN" sz="2800" baseline="-25000">
                <a:ea typeface="楷体_GB2312" pitchFamily="49" charset="-122"/>
              </a:rPr>
              <a:t>2</a:t>
            </a:r>
            <a:r>
              <a:rPr lang="zh-CN" altLang="en-US" sz="2800">
                <a:ea typeface="楷体_GB2312" pitchFamily="49" charset="-122"/>
              </a:rPr>
              <a:t>的一个完全剩余系时，生成的</a:t>
            </a:r>
            <a:r>
              <a:rPr lang="en-US" altLang="zh-CN" sz="2800">
                <a:ea typeface="楷体_GB2312" pitchFamily="49" charset="-122"/>
              </a:rPr>
              <a:t>m</a:t>
            </a:r>
            <a:r>
              <a:rPr lang="en-US" altLang="zh-CN" sz="2800" baseline="-25000">
                <a:ea typeface="楷体_GB2312" pitchFamily="49" charset="-122"/>
              </a:rPr>
              <a:t>1</a:t>
            </a:r>
            <a:r>
              <a:rPr lang="en-US" altLang="zh-CN" sz="2800">
                <a:ea typeface="楷体_GB2312" pitchFamily="49" charset="-122"/>
              </a:rPr>
              <a:t>y+m</a:t>
            </a:r>
            <a:r>
              <a:rPr lang="en-US" altLang="zh-CN" sz="2800" baseline="-25000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x</a:t>
            </a:r>
            <a:r>
              <a:rPr lang="zh-CN" altLang="en-US" sz="2800">
                <a:ea typeface="楷体_GB2312" pitchFamily="49" charset="-122"/>
              </a:rPr>
              <a:t>有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ea typeface="楷体_GB2312" pitchFamily="49" charset="-122"/>
              </a:rPr>
              <a:t>个，而且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两两不同余</a:t>
            </a:r>
            <a:r>
              <a:rPr lang="zh-CN" altLang="en-US" sz="2800">
                <a:ea typeface="楷体_GB2312" pitchFamily="49" charset="-122"/>
              </a:rPr>
              <a:t>，所以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y+m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x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遍历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</a:rPr>
              <a:t>m</a:t>
            </a:r>
            <a:r>
              <a:rPr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的一个完全剩余系</a:t>
            </a:r>
            <a:r>
              <a:rPr lang="zh-CN" altLang="en-US" sz="2800">
                <a:ea typeface="楷体_GB2312" pitchFamily="49" charset="-122"/>
              </a:rPr>
              <a:t>。</a:t>
            </a:r>
          </a:p>
        </p:txBody>
      </p:sp>
      <p:sp>
        <p:nvSpPr>
          <p:cNvPr id="2" name="Text Box 34"/>
          <p:cNvSpPr txBox="1">
            <a:spLocks noChangeArrowheads="1"/>
          </p:cNvSpPr>
          <p:nvPr/>
        </p:nvSpPr>
        <p:spPr bwMode="auto">
          <a:xfrm>
            <a:off x="6011863" y="5734050"/>
            <a:ext cx="2501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cs typeface="Arial" charset="0"/>
              </a:rPr>
              <a:t>≡x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  <a:cs typeface="Arial" charset="0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cs typeface="Arial" charset="0"/>
              </a:rPr>
              <a:t>(mod m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  <a:cs typeface="Arial" charset="0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cs typeface="Arial" charset="0"/>
              </a:rPr>
              <a:t>)</a:t>
            </a:r>
          </a:p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≡y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(mod m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8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6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1.2.7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欧拉数计数</a:t>
            </a:r>
            <a:endParaRPr lang="zh-CN" altLang="en-US" sz="3600" smtClean="0">
              <a:ea typeface="微软雅黑"/>
            </a:endParaRP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6943D2-0106-4E71-B4E8-43AF14852638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00368" name="Rectangle 2"/>
          <p:cNvSpPr>
            <a:spLocks noChangeArrowheads="1"/>
          </p:cNvSpPr>
          <p:nvPr/>
        </p:nvSpPr>
        <p:spPr bwMode="auto">
          <a:xfrm>
            <a:off x="500063" y="838200"/>
            <a:ext cx="68278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1.34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)=1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，设：</a:t>
            </a:r>
          </a:p>
        </p:txBody>
      </p:sp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1147763" y="1484313"/>
          <a:ext cx="6743700" cy="495300"/>
        </p:xfrm>
        <a:graphic>
          <a:graphicData uri="http://schemas.openxmlformats.org/presentationml/2006/ole">
            <p:oleObj spid="_x0000_s100365" name="Equation" r:id="rId4" imgW="6743700" imgH="495300" progId="">
              <p:embed/>
            </p:oleObj>
          </a:graphicData>
        </a:graphic>
      </p:graphicFrame>
      <p:sp>
        <p:nvSpPr>
          <p:cNvPr id="100369" name="Rectangle 5"/>
          <p:cNvSpPr>
            <a:spLocks noChangeArrowheads="1"/>
          </p:cNvSpPr>
          <p:nvPr/>
        </p:nvSpPr>
        <p:spPr bwMode="auto">
          <a:xfrm>
            <a:off x="571500" y="2062163"/>
            <a:ext cx="5430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分别是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的简化剩余系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，则</a:t>
            </a:r>
          </a:p>
        </p:txBody>
      </p:sp>
      <p:sp>
        <p:nvSpPr>
          <p:cNvPr id="100370" name="Rectangle 6"/>
          <p:cNvSpPr>
            <a:spLocks noChangeArrowheads="1"/>
          </p:cNvSpPr>
          <p:nvPr/>
        </p:nvSpPr>
        <p:spPr bwMode="auto">
          <a:xfrm>
            <a:off x="941388" y="2638425"/>
            <a:ext cx="4940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9875"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 baseline="-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| x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100371" name="Rectangle 7"/>
          <p:cNvSpPr>
            <a:spLocks noChangeArrowheads="1"/>
          </p:cNvSpPr>
          <p:nvPr/>
        </p:nvSpPr>
        <p:spPr bwMode="auto">
          <a:xfrm>
            <a:off x="571500" y="3270250"/>
            <a:ext cx="4857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 baseline="-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的简化剩余系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00372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3862388"/>
            <a:ext cx="8208963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052513"/>
            <a:ext cx="8135937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8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4724400"/>
            <a:ext cx="69834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395288" y="333375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证明</a:t>
            </a:r>
            <a:r>
              <a:rPr lang="zh-CN" altLang="en-US" sz="2800">
                <a:ea typeface="楷体_GB2312" pitchFamily="49" charset="-122"/>
              </a:rPr>
              <a:t>：</a:t>
            </a:r>
          </a:p>
        </p:txBody>
      </p:sp>
      <p:sp>
        <p:nvSpPr>
          <p:cNvPr id="162820" name="Rectangle 7"/>
          <p:cNvSpPr>
            <a:spLocks noChangeArrowheads="1"/>
          </p:cNvSpPr>
          <p:nvPr/>
        </p:nvSpPr>
        <p:spPr bwMode="auto">
          <a:xfrm>
            <a:off x="395288" y="46529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即：</a:t>
            </a: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0" name="标题 12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1.2.7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欧拉数计数</a:t>
            </a:r>
            <a:endParaRPr lang="zh-CN" altLang="en-US" smtClean="0">
              <a:ea typeface="微软雅黑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EA8B8-3975-42BB-A72F-D6F3B046C9CA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01392" name="Rectangle 2"/>
          <p:cNvSpPr>
            <a:spLocks noChangeArrowheads="1"/>
          </p:cNvSpPr>
          <p:nvPr/>
        </p:nvSpPr>
        <p:spPr bwMode="auto">
          <a:xfrm>
            <a:off x="428625" y="1109663"/>
            <a:ext cx="8104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1.35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 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)=1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则</a:t>
            </a:r>
            <a:r>
              <a:rPr lang="zh-CN" altLang="en-US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 i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1393" name="Rectangle 3"/>
          <p:cNvSpPr>
            <a:spLocks noChangeArrowheads="1"/>
          </p:cNvSpPr>
          <p:nvPr/>
        </p:nvSpPr>
        <p:spPr bwMode="auto">
          <a:xfrm>
            <a:off x="395288" y="1773238"/>
            <a:ext cx="684053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证明：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分别为模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的简化剩余系，</a:t>
            </a:r>
          </a:p>
        </p:txBody>
      </p:sp>
      <p:sp>
        <p:nvSpPr>
          <p:cNvPr id="101394" name="Rectangle 4"/>
          <p:cNvSpPr>
            <a:spLocks noChangeArrowheads="1"/>
          </p:cNvSpPr>
          <p:nvPr/>
        </p:nvSpPr>
        <p:spPr bwMode="auto">
          <a:xfrm>
            <a:off x="714375" y="2909888"/>
            <a:ext cx="75295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my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|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是模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的简化剩余系。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857250" y="3502025"/>
            <a:ext cx="48879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即有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my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有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个整数。</a:t>
            </a:r>
          </a:p>
        </p:txBody>
      </p:sp>
      <p:grpSp>
        <p:nvGrpSpPr>
          <p:cNvPr id="101401" name="Group 25"/>
          <p:cNvGrpSpPr>
            <a:grpSpLocks/>
          </p:cNvGrpSpPr>
          <p:nvPr/>
        </p:nvGrpSpPr>
        <p:grpSpPr bwMode="auto">
          <a:xfrm>
            <a:off x="642938" y="4094163"/>
            <a:ext cx="5405437" cy="1095375"/>
            <a:chOff x="405" y="2579"/>
            <a:chExt cx="3405" cy="690"/>
          </a:xfrm>
        </p:grpSpPr>
        <p:sp>
          <p:nvSpPr>
            <p:cNvPr id="101399" name="Rectangle 6"/>
            <p:cNvSpPr>
              <a:spLocks noChangeArrowheads="1"/>
            </p:cNvSpPr>
            <p:nvPr/>
          </p:nvSpPr>
          <p:spPr bwMode="auto">
            <a:xfrm>
              <a:off x="405" y="2579"/>
              <a:ext cx="340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另一方面，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{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nx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}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有</a:t>
              </a:r>
              <a:r>
                <a:rPr lang="zh-CN" altLang="en-US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m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个整数， </a:t>
              </a:r>
            </a:p>
          </p:txBody>
        </p:sp>
        <p:sp>
          <p:nvSpPr>
            <p:cNvPr id="101400" name="Rectangle 7"/>
            <p:cNvSpPr>
              <a:spLocks noChangeArrowheads="1"/>
            </p:cNvSpPr>
            <p:nvPr/>
          </p:nvSpPr>
          <p:spPr bwMode="auto">
            <a:xfrm>
              <a:off x="1529" y="2942"/>
              <a:ext cx="216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{my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}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有</a:t>
              </a:r>
              <a:r>
                <a:rPr lang="zh-CN" altLang="en-US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n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个整数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</a:p>
          </p:txBody>
        </p:sp>
      </p:grp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642938" y="5205413"/>
            <a:ext cx="52832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从而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{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my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nx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}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有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个整数</a:t>
            </a:r>
          </a:p>
        </p:txBody>
      </p:sp>
      <p:sp>
        <p:nvSpPr>
          <p:cNvPr id="46090" name="Rectangle 9"/>
          <p:cNvSpPr>
            <a:spLocks noChangeArrowheads="1"/>
          </p:cNvSpPr>
          <p:nvPr/>
        </p:nvSpPr>
        <p:spPr bwMode="auto">
          <a:xfrm>
            <a:off x="642938" y="5862638"/>
            <a:ext cx="36941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故有 </a:t>
            </a:r>
            <a:r>
              <a:rPr lang="zh-CN" altLang="en-US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)=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 i="1"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7697" name="Object 13"/>
          <p:cNvGraphicFramePr>
            <a:graphicFrameLocks noChangeAspect="1"/>
          </p:cNvGraphicFramePr>
          <p:nvPr/>
        </p:nvGraphicFramePr>
        <p:xfrm>
          <a:off x="1306513" y="2428875"/>
          <a:ext cx="6502400" cy="495300"/>
        </p:xfrm>
        <a:graphic>
          <a:graphicData uri="http://schemas.openxmlformats.org/presentationml/2006/ole">
            <p:oleObj spid="_x0000_s101389" name="Equation" r:id="rId3" imgW="6502400" imgH="495300" progId="">
              <p:embed/>
            </p:oleObj>
          </a:graphicData>
        </a:graphic>
      </p:graphicFrame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3" grpId="0"/>
      <p:bldP spid="101394" grpId="0"/>
      <p:bldP spid="46086" grpId="0"/>
      <p:bldP spid="46089" grpId="0"/>
      <p:bldP spid="460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0" name="标题 13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000000"/>
                </a:solidFill>
                <a:latin typeface="微软雅黑"/>
                <a:ea typeface="微软雅黑"/>
              </a:rPr>
              <a:t>1.2.7 </a:t>
            </a:r>
            <a:r>
              <a:rPr lang="zh-CN" altLang="en-US" sz="3600" b="1" smtClean="0">
                <a:solidFill>
                  <a:srgbClr val="000000"/>
                </a:solidFill>
                <a:latin typeface="微软雅黑"/>
                <a:ea typeface="微软雅黑"/>
              </a:rPr>
              <a:t>欧拉数计数</a:t>
            </a:r>
            <a:endParaRPr lang="zh-CN" altLang="en-US" smtClean="0">
              <a:ea typeface="微软雅黑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8F2771-884E-4853-9BC9-42419175CE09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02452" name="Rectangle 2"/>
          <p:cNvSpPr>
            <a:spLocks noChangeArrowheads="1"/>
          </p:cNvSpPr>
          <p:nvPr/>
        </p:nvSpPr>
        <p:spPr bwMode="auto">
          <a:xfrm>
            <a:off x="357188" y="1144588"/>
            <a:ext cx="87868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1.36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是正整数，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800" b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p</a:t>
            </a:r>
            <a:r>
              <a:rPr lang="en-US" altLang="zh-CN" sz="2800" b="1" i="1" baseline="-30000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k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MT Extra"/>
              </a:rPr>
              <a:t>是它全部素因数， </a:t>
            </a:r>
          </a:p>
        </p:txBody>
      </p:sp>
      <p:graphicFrame>
        <p:nvGraphicFramePr>
          <p:cNvPr id="102446" name="Object 46"/>
          <p:cNvGraphicFramePr>
            <a:graphicFrameLocks noChangeAspect="1"/>
          </p:cNvGraphicFramePr>
          <p:nvPr/>
        </p:nvGraphicFramePr>
        <p:xfrm>
          <a:off x="500063" y="1631950"/>
          <a:ext cx="7861300" cy="952500"/>
        </p:xfrm>
        <a:graphic>
          <a:graphicData uri="http://schemas.openxmlformats.org/presentationml/2006/ole">
            <p:oleObj spid="_x0000_s102446" name="Equation" r:id="rId3" imgW="7861300" imgH="952500" progId="">
              <p:embed/>
            </p:oleObj>
          </a:graphicData>
        </a:graphic>
      </p:graphicFrame>
      <p:sp>
        <p:nvSpPr>
          <p:cNvPr id="20488" name="Rectangle 4"/>
          <p:cNvSpPr>
            <a:spLocks noChangeArrowheads="1"/>
          </p:cNvSpPr>
          <p:nvPr/>
        </p:nvSpPr>
        <p:spPr bwMode="auto">
          <a:xfrm>
            <a:off x="428625" y="2711450"/>
            <a:ext cx="44719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证明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：设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的标准分解式是 </a:t>
            </a:r>
          </a:p>
        </p:txBody>
      </p:sp>
      <p:graphicFrame>
        <p:nvGraphicFramePr>
          <p:cNvPr id="20483" name="Object 47"/>
          <p:cNvGraphicFramePr>
            <a:graphicFrameLocks noChangeAspect="1"/>
          </p:cNvGraphicFramePr>
          <p:nvPr/>
        </p:nvGraphicFramePr>
        <p:xfrm>
          <a:off x="4714875" y="2536825"/>
          <a:ext cx="1638300" cy="927100"/>
        </p:xfrm>
        <a:graphic>
          <a:graphicData uri="http://schemas.openxmlformats.org/presentationml/2006/ole">
            <p:oleObj spid="_x0000_s102447" name="Equation" r:id="rId4" imgW="1638300" imgH="927100" progId="">
              <p:embed/>
            </p:oleObj>
          </a:graphicData>
        </a:graphic>
      </p:graphicFrame>
      <p:grpSp>
        <p:nvGrpSpPr>
          <p:cNvPr id="102459" name="Group 59"/>
          <p:cNvGrpSpPr>
            <a:grpSpLocks/>
          </p:cNvGrpSpPr>
          <p:nvPr/>
        </p:nvGrpSpPr>
        <p:grpSpPr bwMode="auto">
          <a:xfrm>
            <a:off x="500063" y="3287713"/>
            <a:ext cx="5407025" cy="927100"/>
            <a:chOff x="315" y="2071"/>
            <a:chExt cx="3406" cy="584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315" y="2197"/>
              <a:ext cx="203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由定理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1.35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得到： </a:t>
              </a:r>
            </a:p>
          </p:txBody>
        </p:sp>
        <p:graphicFrame>
          <p:nvGraphicFramePr>
            <p:cNvPr id="20484" name="Object 48"/>
            <p:cNvGraphicFramePr>
              <a:graphicFrameLocks noChangeAspect="1"/>
            </p:cNvGraphicFramePr>
            <p:nvPr/>
          </p:nvGraphicFramePr>
          <p:xfrm>
            <a:off x="2129" y="2071"/>
            <a:ext cx="1592" cy="584"/>
          </p:xfrm>
          <a:graphic>
            <a:graphicData uri="http://schemas.openxmlformats.org/presentationml/2006/ole">
              <p:oleObj spid="_x0000_s102448" name="Equation" r:id="rId5" imgW="2527300" imgH="927100" progId="">
                <p:embed/>
              </p:oleObj>
            </a:graphicData>
          </a:graphic>
        </p:graphicFrame>
      </p:grpSp>
      <p:grpSp>
        <p:nvGrpSpPr>
          <p:cNvPr id="102460" name="Group 60"/>
          <p:cNvGrpSpPr>
            <a:grpSpLocks/>
          </p:cNvGrpSpPr>
          <p:nvPr/>
        </p:nvGrpSpPr>
        <p:grpSpPr bwMode="auto">
          <a:xfrm>
            <a:off x="479425" y="4149725"/>
            <a:ext cx="8007350" cy="1079500"/>
            <a:chOff x="302" y="2614"/>
            <a:chExt cx="5044" cy="680"/>
          </a:xfrm>
        </p:grpSpPr>
        <p:sp>
          <p:nvSpPr>
            <p:cNvPr id="102457" name="Rectangle 8"/>
            <p:cNvSpPr>
              <a:spLocks noChangeArrowheads="1"/>
            </p:cNvSpPr>
            <p:nvPr/>
          </p:nvSpPr>
          <p:spPr bwMode="auto">
            <a:xfrm>
              <a:off x="340" y="2614"/>
              <a:ext cx="191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对任意的素数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p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， </a:t>
              </a:r>
            </a:p>
          </p:txBody>
        </p:sp>
        <p:sp>
          <p:nvSpPr>
            <p:cNvPr id="102458" name="Rectangle 9"/>
            <p:cNvSpPr>
              <a:spLocks noChangeArrowheads="1"/>
            </p:cNvSpPr>
            <p:nvPr/>
          </p:nvSpPr>
          <p:spPr bwMode="auto">
            <a:xfrm>
              <a:off x="302" y="2967"/>
              <a:ext cx="504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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(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800" b="1" i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)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等于数列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1,2,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…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,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MT Extra"/>
                </a:rPr>
                <a:t>p</a:t>
              </a:r>
              <a:r>
                <a:rPr lang="en-US" altLang="zh-CN" sz="2800" b="1" i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-1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</a:rPr>
                <a:t>中与</a:t>
              </a: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altLang="zh-CN" sz="2800" b="1" i="1" baseline="30000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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互素整数的个数</a:t>
              </a:r>
            </a:p>
          </p:txBody>
        </p:sp>
      </p:grpSp>
      <p:graphicFrame>
        <p:nvGraphicFramePr>
          <p:cNvPr id="20485" name="Object 49"/>
          <p:cNvGraphicFramePr>
            <a:graphicFrameLocks noChangeAspect="1"/>
          </p:cNvGraphicFramePr>
          <p:nvPr/>
        </p:nvGraphicFramePr>
        <p:xfrm>
          <a:off x="644525" y="5389563"/>
          <a:ext cx="7085013" cy="919162"/>
        </p:xfrm>
        <a:graphic>
          <a:graphicData uri="http://schemas.openxmlformats.org/presentationml/2006/ole">
            <p:oleObj spid="_x0000_s102449" name="Equation" r:id="rId6" imgW="7442200" imgH="965200" progId="">
              <p:embed/>
            </p:oleObj>
          </a:graphicData>
        </a:graphic>
      </p:graphicFrame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39750" y="6223000"/>
            <a:ext cx="5111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从而定理得证。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488" grpId="0"/>
      <p:bldP spid="204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8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25538"/>
            <a:ext cx="684053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001000" cy="928688"/>
          </a:xfrm>
        </p:spPr>
        <p:txBody>
          <a:bodyPr/>
          <a:lstStyle/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600" b="1" smtClean="0">
                <a:latin typeface="微软雅黑"/>
                <a:ea typeface="微软雅黑"/>
              </a:rPr>
              <a:t>第一阶段</a:t>
            </a:r>
            <a:r>
              <a:rPr lang="zh-CN" altLang="en-US" sz="3600" b="1" smtClean="0">
                <a:ea typeface="微软雅黑"/>
              </a:rPr>
              <a:t>学习目标</a:t>
            </a:r>
            <a:endParaRPr lang="en-US" altLang="zh-CN" sz="3600" b="1" smtClean="0"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247C0-31A1-4547-BA98-1A79CD7B293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20483" name="Text Box 26"/>
          <p:cNvSpPr txBox="1">
            <a:spLocks noChangeArrowheads="1"/>
          </p:cNvSpPr>
          <p:nvPr/>
        </p:nvSpPr>
        <p:spPr bwMode="white">
          <a:xfrm>
            <a:off x="1508125" y="6037263"/>
            <a:ext cx="4921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endParaRPr lang="en-US" altLang="zh-CN" sz="2800" b="1"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20484" name="Text Box 34"/>
          <p:cNvSpPr txBox="1">
            <a:spLocks noChangeArrowheads="1"/>
          </p:cNvSpPr>
          <p:nvPr/>
        </p:nvSpPr>
        <p:spPr bwMode="white">
          <a:xfrm>
            <a:off x="1108075" y="4808538"/>
            <a:ext cx="328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gray">
          <a:xfrm>
            <a:off x="571500" y="1428750"/>
            <a:ext cx="8032750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SzPct val="90000"/>
              <a:buFont typeface="Wingdings" pitchFamily="2" charset="2"/>
              <a:buChar char="p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能描述整数</a:t>
            </a:r>
            <a:r>
              <a:rPr lang="zh-CN" altLang="en-US" sz="2800" b="1">
                <a:solidFill>
                  <a:srgbClr val="0000FF"/>
                </a:solidFill>
                <a:latin typeface="微软雅黑"/>
                <a:ea typeface="楷体_GB2312" pitchFamily="49" charset="-122"/>
                <a:cs typeface="微软雅黑"/>
              </a:rPr>
              <a:t>模运算</a:t>
            </a: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微软雅黑"/>
                <a:ea typeface="楷体_GB2312" pitchFamily="49" charset="-122"/>
                <a:cs typeface="微软雅黑"/>
              </a:rPr>
              <a:t>同余</a:t>
            </a: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的概念</a:t>
            </a:r>
            <a:endParaRPr lang="zh-CN" altLang="en-US" sz="2800" b="1">
              <a:ea typeface="楷体_GB2312" pitchFamily="49" charset="-122"/>
              <a:cs typeface="微软雅黑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SzPct val="90000"/>
              <a:buFont typeface="Wingdings" pitchFamily="2" charset="2"/>
              <a:buChar char="p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能解释整数同余的主要性质</a:t>
            </a:r>
            <a:endParaRPr lang="en-US" sz="2800" b="1">
              <a:ea typeface="楷体_GB2312" pitchFamily="49" charset="-122"/>
              <a:cs typeface="微软雅黑"/>
            </a:endParaRPr>
          </a:p>
        </p:txBody>
      </p:sp>
      <p:sp>
        <p:nvSpPr>
          <p:cNvPr id="20486" name="AutoShape 2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4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AutoShape 6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en-US" altLang="zh-CN" sz="3600" b="1" smtClean="0">
                <a:latin typeface="微软雅黑"/>
                <a:ea typeface="微软雅黑"/>
              </a:rPr>
              <a:t>1.2.1 </a:t>
            </a:r>
            <a:r>
              <a:rPr lang="zh-CN" altLang="en-US" sz="3600" b="1" smtClean="0">
                <a:latin typeface="微软雅黑"/>
                <a:ea typeface="微软雅黑"/>
              </a:rPr>
              <a:t>整数模运算和同余</a:t>
            </a:r>
            <a:r>
              <a:rPr lang="zh-CN" altLang="en-US" sz="3600" b="1" smtClean="0">
                <a:ea typeface="微软雅黑"/>
              </a:rPr>
              <a:t>定义</a:t>
            </a:r>
          </a:p>
        </p:txBody>
      </p:sp>
      <p:sp>
        <p:nvSpPr>
          <p:cNvPr id="22530" name="Rectangle 23"/>
          <p:cNvSpPr>
            <a:spLocks noChangeArrowheads="1"/>
          </p:cNvSpPr>
          <p:nvPr/>
        </p:nvSpPr>
        <p:spPr bwMode="auto">
          <a:xfrm>
            <a:off x="428625" y="1147763"/>
            <a:ext cx="8001000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1.17(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模运算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m&gt;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0,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÷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m=q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余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余数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定义为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模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记为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1413" y="4624388"/>
            <a:ext cx="6119812" cy="1655762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2" name="Rectangle 23"/>
          <p:cNvSpPr>
            <a:spLocks noChangeArrowheads="1"/>
          </p:cNvSpPr>
          <p:nvPr/>
        </p:nvSpPr>
        <p:spPr bwMode="auto">
          <a:xfrm>
            <a:off x="1293813" y="4508500"/>
            <a:ext cx="7023100" cy="175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8(mod 5);         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  13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8(mod 5);</a:t>
            </a:r>
          </a:p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  12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模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5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不同余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2533" name="Rectangle 23"/>
          <p:cNvSpPr>
            <a:spLocks noChangeArrowheads="1"/>
          </p:cNvSpPr>
          <p:nvPr/>
        </p:nvSpPr>
        <p:spPr bwMode="auto">
          <a:xfrm>
            <a:off x="428625" y="2692400"/>
            <a:ext cx="8001000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1.18(</a:t>
            </a: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同余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对于整数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m&gt;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0,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如果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|(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),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则称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与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模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同余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，记为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endParaRPr lang="zh-CN" altLang="en-US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58125" y="6400800"/>
            <a:ext cx="1905000" cy="457200"/>
          </a:xfrm>
        </p:spPr>
        <p:txBody>
          <a:bodyPr/>
          <a:lstStyle/>
          <a:p>
            <a:pPr>
              <a:defRPr/>
            </a:pPr>
            <a:fld id="{482A08F2-471D-4EEC-9DF1-2992D71FE378}" type="slidenum">
              <a:rPr lang="zh-CN" altLang="en-US" sz="1200" smtClean="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6</a:t>
            </a:fld>
            <a:endParaRPr lang="en-US" altLang="zh-CN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57188" y="1071563"/>
            <a:ext cx="4502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120000"/>
              </a:lnSpc>
              <a:spcBef>
                <a:spcPts val="1200"/>
              </a:spcBef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公钥密码算法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dobe 黑体 Std R"/>
              </a:rPr>
              <a:t>RSA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857250" y="1714500"/>
            <a:ext cx="7786688" cy="3825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取两个随机大素数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n=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×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,φ=(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p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-1)(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-1)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随机选择整数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，满足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φ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最大公因子为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4.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计算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d(0&lt;d&lt;φ),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使得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d×e</a:t>
            </a:r>
            <a:r>
              <a:rPr kumimoji="1" lang="en-US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≡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mod φ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5.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公钥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(n, e),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私钥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为</a:t>
            </a: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将明文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加密得密文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  <a:endParaRPr kumimoji="1"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7.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密文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解密得明文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y</a:t>
            </a:r>
            <a:r>
              <a:rPr kumimoji="1" lang="en-US" altLang="zh-CN" sz="2800" b="1" baseline="30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(mod </a:t>
            </a:r>
            <a:r>
              <a:rPr kumimoji="1" lang="en-US" altLang="zh-CN" sz="2800" b="1" i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2938" y="4508500"/>
            <a:ext cx="6929437" cy="1071563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581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en-US" altLang="zh-CN" sz="4000" b="1" smtClean="0">
                <a:latin typeface="微软雅黑"/>
                <a:ea typeface="微软雅黑"/>
              </a:rPr>
              <a:t>1.2.2 </a:t>
            </a:r>
            <a:r>
              <a:rPr lang="zh-CN" altLang="en-US" sz="4000" b="1" smtClean="0">
                <a:latin typeface="微软雅黑"/>
                <a:ea typeface="微软雅黑"/>
              </a:rPr>
              <a:t>整数同余基本性质</a:t>
            </a:r>
            <a:endParaRPr lang="zh-CN" altLang="en-US" sz="4000" b="1" smtClean="0">
              <a:ea typeface="微软雅黑"/>
            </a:endParaRPr>
          </a:p>
        </p:txBody>
      </p:sp>
      <p:sp>
        <p:nvSpPr>
          <p:cNvPr id="17" name="Cloud Callout 2"/>
          <p:cNvSpPr/>
          <p:nvPr/>
        </p:nvSpPr>
        <p:spPr bwMode="auto">
          <a:xfrm>
            <a:off x="6680200" y="5357813"/>
            <a:ext cx="2428875" cy="1006475"/>
          </a:xfrm>
          <a:prstGeom prst="cloudCallout">
            <a:avLst>
              <a:gd name="adj1" fmla="val -51628"/>
              <a:gd name="adj2" fmla="val -73081"/>
            </a:avLst>
          </a:prstGeom>
          <a:solidFill>
            <a:schemeClr val="bg2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如何计算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微软雅黑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7"/>
          <p:cNvSpPr>
            <a:spLocks noGrp="1"/>
          </p:cNvSpPr>
          <p:nvPr>
            <p:ph type="title"/>
          </p:nvPr>
        </p:nvSpPr>
        <p:spPr>
          <a:xfrm>
            <a:off x="285750" y="41275"/>
            <a:ext cx="7572375" cy="928688"/>
          </a:xfrm>
        </p:spPr>
        <p:txBody>
          <a:bodyPr/>
          <a:lstStyle/>
          <a:p>
            <a:r>
              <a:rPr lang="en-US" altLang="zh-CN" sz="4000" b="1" smtClean="0">
                <a:latin typeface="微软雅黑"/>
                <a:ea typeface="微软雅黑"/>
              </a:rPr>
              <a:t>1.2.2 </a:t>
            </a:r>
            <a:r>
              <a:rPr lang="zh-CN" altLang="en-US" sz="4000" b="1" smtClean="0">
                <a:latin typeface="微软雅黑"/>
                <a:ea typeface="微软雅黑"/>
              </a:rPr>
              <a:t>整数同余基本性质</a:t>
            </a:r>
            <a:endParaRPr lang="zh-CN" altLang="en-US" sz="4000" b="1" smtClean="0">
              <a:ea typeface="微软雅黑"/>
            </a:endParaRPr>
          </a:p>
        </p:txBody>
      </p:sp>
      <p:sp>
        <p:nvSpPr>
          <p:cNvPr id="26626" name="Rectangle 23"/>
          <p:cNvSpPr>
            <a:spLocks noChangeArrowheads="1"/>
          </p:cNvSpPr>
          <p:nvPr/>
        </p:nvSpPr>
        <p:spPr bwMode="auto">
          <a:xfrm>
            <a:off x="250825" y="1125538"/>
            <a:ext cx="80010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1.19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，则： </a:t>
            </a:r>
            <a:endParaRPr lang="zh-CN" altLang="en-US" sz="2800" b="1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6627" name="矩形 16"/>
          <p:cNvSpPr>
            <a:spLocks noChangeArrowheads="1"/>
          </p:cNvSpPr>
          <p:nvPr/>
        </p:nvSpPr>
        <p:spPr bwMode="auto">
          <a:xfrm>
            <a:off x="400050" y="1468438"/>
            <a:ext cx="6729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lvl="2" eaLnBrk="0" hangingPunct="0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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6628" name="矩形 16"/>
          <p:cNvSpPr>
            <a:spLocks noChangeArrowheads="1"/>
          </p:cNvSpPr>
          <p:nvPr/>
        </p:nvSpPr>
        <p:spPr bwMode="auto">
          <a:xfrm>
            <a:off x="400050" y="1900238"/>
            <a:ext cx="67294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8775" lvl="2" eaLnBrk="0" hangingPunct="0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ac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bd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747713" y="2476500"/>
            <a:ext cx="825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）对任意的整数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x,y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，均有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ax+cy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bx+dy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(mod 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);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7"/>
          <p:cNvSpPr>
            <a:spLocks noGrp="1"/>
          </p:cNvSpPr>
          <p:nvPr>
            <p:ph type="title"/>
          </p:nvPr>
        </p:nvSpPr>
        <p:spPr>
          <a:xfrm>
            <a:off x="457200" y="41275"/>
            <a:ext cx="7400925" cy="928688"/>
          </a:xfrm>
        </p:spPr>
        <p:txBody>
          <a:bodyPr/>
          <a:lstStyle/>
          <a:p>
            <a:r>
              <a:rPr lang="en-US" altLang="zh-CN" sz="4000" b="1" smtClean="0">
                <a:latin typeface="微软雅黑"/>
                <a:ea typeface="微软雅黑"/>
              </a:rPr>
              <a:t>1.2.2 </a:t>
            </a:r>
            <a:r>
              <a:rPr lang="zh-CN" altLang="en-US" sz="4000" b="1" smtClean="0">
                <a:latin typeface="微软雅黑"/>
                <a:ea typeface="微软雅黑"/>
              </a:rPr>
              <a:t>整数同余基本性质</a:t>
            </a:r>
            <a:endParaRPr lang="zh-CN" altLang="en-US" sz="4000" b="1" smtClean="0">
              <a:ea typeface="微软雅黑"/>
            </a:endParaRPr>
          </a:p>
        </p:txBody>
      </p:sp>
      <p:sp>
        <p:nvSpPr>
          <p:cNvPr id="28674" name="矩形 6"/>
          <p:cNvSpPr>
            <a:spLocks noChangeArrowheads="1"/>
          </p:cNvSpPr>
          <p:nvPr/>
        </p:nvSpPr>
        <p:spPr bwMode="auto">
          <a:xfrm>
            <a:off x="214313" y="1014413"/>
            <a:ext cx="85725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04800">
              <a:lnSpc>
                <a:spcPct val="130000"/>
              </a:lnSpc>
            </a:pPr>
            <a:r>
              <a:rPr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定义</a:t>
            </a:r>
            <a:r>
              <a:rPr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1.20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设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b(mod m)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，则：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  <a:sym typeface="Symbol" pitchFamily="18" charset="2"/>
            </a:endParaRPr>
          </a:p>
          <a:p>
            <a:pPr lvl="1" indent="304800">
              <a:lnSpc>
                <a:spcPct val="130000"/>
              </a:lnSpc>
              <a:buFontTx/>
              <a:buAutoNum type="arabicParenBoth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k|m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b(mod k)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；</a:t>
            </a:r>
            <a:endParaRPr lang="zh-CN" altLang="en-US" sz="2800" b="1" i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1" indent="304800">
              <a:lnSpc>
                <a:spcPct val="130000"/>
              </a:lnSpc>
              <a:buFontTx/>
              <a:buAutoNum type="arabicParenBoth"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是正整数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akbk(mod mk);</a:t>
            </a:r>
          </a:p>
          <a:p>
            <a:pPr lvl="1" indent="304800">
              <a:lnSpc>
                <a:spcPct val="130000"/>
              </a:lnSpc>
              <a:buFontTx/>
              <a:buAutoNum type="arabicParenBoth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(c,m)=1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，并且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acbc(mod m)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(mod m);</a:t>
            </a:r>
          </a:p>
          <a:p>
            <a:pPr lvl="1" indent="304800">
              <a:lnSpc>
                <a:spcPct val="130000"/>
              </a:lnSpc>
              <a:buFontTx/>
              <a:buAutoNum type="arabicParenBoth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b(mod m1)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b(mod m2)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，并且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（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m1,m2)=1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ab(mod m1m2)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</a:t>
            </a:r>
            <a:endParaRPr lang="en-US" altLang="zh-CN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lvl="1" indent="304800">
              <a:lnSpc>
                <a:spcPct val="130000"/>
              </a:lnSpc>
              <a:buFontTx/>
              <a:buAutoNum type="arabicParenBoth"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是正整数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a</a:t>
            </a:r>
            <a:r>
              <a:rPr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b</a:t>
            </a:r>
            <a:r>
              <a:rPr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(mod m);</a:t>
            </a:r>
          </a:p>
          <a:p>
            <a:pPr lvl="1" indent="304800">
              <a:lnSpc>
                <a:spcPct val="130000"/>
              </a:lnSpc>
              <a:buFontTx/>
              <a:buAutoNum type="arabicParenBoth"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f(x)=a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8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+…+a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x+a</a:t>
            </a:r>
            <a:r>
              <a:rPr lang="en-US" altLang="zh-CN" sz="2800" b="1" baseline="-25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为整系数多项式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f(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)f(b)(mod 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001000" cy="928688"/>
          </a:xfrm>
        </p:spPr>
        <p:txBody>
          <a:bodyPr/>
          <a:lstStyle/>
          <a:p>
            <a:pPr marL="812800" indent="-812800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3600" b="1" smtClean="0">
                <a:latin typeface="微软雅黑"/>
                <a:ea typeface="微软雅黑"/>
              </a:rPr>
              <a:t>第二阶段</a:t>
            </a:r>
            <a:r>
              <a:rPr lang="zh-CN" altLang="en-US" sz="3600" b="1" smtClean="0">
                <a:ea typeface="微软雅黑"/>
              </a:rPr>
              <a:t>学习目标</a:t>
            </a:r>
            <a:endParaRPr lang="en-US" altLang="zh-CN" sz="3600" b="1" smtClean="0">
              <a:ea typeface="微软雅黑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598218-8239-4E81-BAF3-27B123081BF2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0723" name="Text Box 26"/>
          <p:cNvSpPr txBox="1">
            <a:spLocks noChangeArrowheads="1"/>
          </p:cNvSpPr>
          <p:nvPr/>
        </p:nvSpPr>
        <p:spPr bwMode="white">
          <a:xfrm>
            <a:off x="1508125" y="6037263"/>
            <a:ext cx="4921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>
                <a:latin typeface="Times New Roman" pitchFamily="18" charset="0"/>
                <a:ea typeface="微软雅黑"/>
                <a:cs typeface="Times New Roman" pitchFamily="18" charset="0"/>
              </a:rPr>
              <a:t> </a:t>
            </a:r>
            <a:endParaRPr lang="en-US" altLang="zh-CN" sz="2800" b="1"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30724" name="Text Box 34"/>
          <p:cNvSpPr txBox="1">
            <a:spLocks noChangeArrowheads="1"/>
          </p:cNvSpPr>
          <p:nvPr/>
        </p:nvSpPr>
        <p:spPr bwMode="white">
          <a:xfrm>
            <a:off x="1108075" y="4808538"/>
            <a:ext cx="328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gray">
          <a:xfrm>
            <a:off x="571500" y="1428750"/>
            <a:ext cx="8032750" cy="73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Clr>
                <a:srgbClr val="FF3300"/>
              </a:buClr>
              <a:buSzPct val="90000"/>
              <a:buFont typeface="Wingdings" pitchFamily="2" charset="2"/>
              <a:buChar char="p"/>
            </a:pPr>
            <a:r>
              <a:rPr lang="zh-CN" altLang="en-US" sz="2800" b="1">
                <a:latin typeface="微软雅黑"/>
                <a:ea typeface="楷体_GB2312" pitchFamily="49" charset="-122"/>
                <a:cs typeface="微软雅黑"/>
              </a:rPr>
              <a:t>能计算整数模逆元</a:t>
            </a:r>
            <a:endParaRPr lang="en-US" sz="2800" b="1">
              <a:ea typeface="楷体_GB2312" pitchFamily="49" charset="-122"/>
              <a:cs typeface="微软雅黑"/>
            </a:endParaRPr>
          </a:p>
        </p:txBody>
      </p:sp>
      <p:sp>
        <p:nvSpPr>
          <p:cNvPr id="30726" name="AutoShape 2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AutoShape 4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8" name="AutoShape 6" descr="data:image/jpeg;base64,/9j/4AAQSkZJRgABAQAAAQABAAD/2wCEAAkGBhQQDhIQEg8WFREVEBEVDxgRExIWERoXHxMWFhkbGBUXGyYeGBkvJRYXITAgIycqLC04GSAxNjAqNSorLCoBCQoKBQUFDQUFDSkYEhgpKSkpKSkpKSkpKSkpKSkpKSkpKSkpKSkpKSkpKSkpKSkpKSkpKSkpKSkpKSkpKSkpKf/AABEIAN8A3wMBIgACEQEDEQH/xAAcAAEAAwEBAQEBAAAAAAAAAAAABQYHBAMCAQj/xABDEAACAQMDAgQDBAcECAcAAAABAgMABBEFEiEGMQcTIkEyUWEUI0JxFRY0UnSBkTM1YrMINkNVcrHS1ERTkpShsrT/xAAUAQEAAAAAAAAAAAAAAAAAAAAA/8QAFBEBAAAAAAAAAAAAAAAAAAAAAP/aAAwDAQACEQMRAD8A3GlKUClKUClKUClR+qa/BatCk86xvPII4FY+p3JAwoHJ7jnsMj5ivzXOoLexi865nWKMsFBcnlj7ADkng9vlQSNKjND6ltr5C9rcpKoxu2Nll5IG5e652nGRzipOgUpSgUpX5mgwBrI6tNrt5cXEwk0/zGsBHKypGyecwKg5x+zJ2x3J74I0/wAJNZku9FtpZmLSDzELEkswR2QFieS2AMmqNe9JalY3Gqw2tktxBqe9VkMoUxbt4Jcce07/ANAcnBB0bw76abTtLgtXOZFDNLg5UOzF2AOBkDOKCyUpSgUpXHq+nrcQPEzOqsOTFI8cnBDcOhBHb/mKD1tL+OYMYpUcK5R/LdWCuMZU7ScMMjg88171lf8Ao5/3RP8Ax8n/AOe3rVKBSlKBSlKBSlKBSlKBSlKBSlKDH/FvTIk1vRJ1jAllvVEzDOWCTWgTP5Bj/Wr51N05YvIuoXyhhbxOB57E26qc5JiPoLcgZxk4XvgVHdd9Ey397plxHJGq2lwZJQ+/cw8yB8LtUjP3R747iovxa6bu7rZKt5bRWEEe+ZLrzPLMmW9ThVO4YKgD55wMkUHF4RaLuv8AUNThjaGwuDts4yuxXAfJcIDhQMEDj8bYxgg6dfahHAnmSuFXIAz3JPZVHdmPYKMk9gDVC6RtNad9txcwR2gjCxmO3CS49vLjZAEAwB94vY8Lntb9N6XgglM4UvcEYM07tLNtyTtDvnYvqPpXA+lB5/p6STi3s5G+Tz5t4vmPiUyY7jiM+2eDmvmTS7uUHzL4Q5BwLSFAwz3BknMm8jjDKqe5I5AE5SghP1TjP9pNcSfu77mYY+ePLZfp3z2r9/UyyPxWUMh/enjWaQ/nJKGY/wAzx2qapQQv6lWH+7rX/wBtB/0UPRtoPgtli+f2Ytb5/wCLyCu76ZzjJx3NTVKCDk6VAH3V5cw4IKhZjIowcn0zB8g+4Oe57V9fZ72L4ZorhR+GdGhlP1M0W5OPYCEfn7mapQQv6zqn7RBLb/NpEDwj6mWIsqjHJZiAOcnipZZA6blIZWXKkEFSCOCCOCPrXpUI/SUSyNNbu9tKxYubcgRsxxlnhYGNm9I9RXP1oK/4O9JXGmafLBcqqyNdPIoRww2mGFRyPfKHir3VfTqGS2BGoIkahgqzxEm1bJVQX3eqA5YDDEr/AIzVgoFKUoFKUoFKUoFKVzaldtFC0iwvMygYji2eY3IHG9gvvnk+1B00qmeF3XEmr2s9xLEke26aONY9x9Hlo43Fjy3rxkAA47CuTVvESaLX7TSxa7I5dxeSU5Z1w+0xBGwFyhGW5PyGMkL9SlR2o6iwYQQgNcMM+rJSNMkeZJjHp4IC5BcggEAMyh86rrQiPlRqJrooWihV1ViOcM5OfLjyCC5GPYZOAfKz0HMouLlvNnBLRD/YwkrtIhXA5xkF29RyfhB2jo0nRI7cyMuWllYNPLIQZXYDAyewUDgKAFX2AqQoFKUoFKUoFKUoFKUoFKUoFKUoFV86RJZ+qzXfF6QbUuqRqNxLNAxHob1E7CdhxgbO9WClBy6dqcdwhaNs4bbIDw6PgEo690cZGVPPIrpJwM1E3uhATm7t8JclAsmSRFMoPCygZ5HIWTBZM9mGVPZp2orOhYAqysVlRsb0cAEqwHvgggjgggjIINBnd940uqvdRaTLLpqTCM3QkCgjIVmWIp2ycAlgDwCVOQND0fVUuraK5jP3csaume+CM4P19qz/AKz1GTWpG0exX7jft1G7ZS0CbWVjFGezy525GfkO2SNA0fS0tbaK3jGI4o1RM98AY5+vvQdlKUoFfhr9pQZR/o5f3Xcfxrf5ENeXWX+uek/w4/8Atc1peh9O29jG0VrAsSM+9lTOC2AM8nvgD+leWo6Fam4W/miTzoEOyVzjYg3MeScADcxyfmaD31jVPIRdqGSWSRY4UBxlj7k4JVAMszAHAUnBOAfPRdDW2EjE755X33MpHqducDkkrGoO1Uydo9yck8mgWrTSNfzIyySKUtkkVkeK3yGCshJAkYje3APwKfgqeoFKUoFKUoFKUoFKUoFKUoFKUoFKUoFKUoFQWr6R5czX0CEzCMrcRocefGAcKR2Mo52MfmVJAbKztKDNrHwV0eeJJUgkKOoK5mlBx8iM8H2I9sEVfdI0qO1t47aEERRoFjBJJAH1PJqKKGyvAR+y3UnrGCfLuW7MWLYVHwFxj48Y5kNWGgUpSgUpSgVAa4pubiKyU+gbJ735GLcQkZ5GQ7I2RggrFID3GZ8moHpKANHJe49d44mBPxeVtAgXPfATBx7F298khPUpSgUpSgUpSgUpSgUpSgUpSgUpSgUpSgUpSgUpSg5tRsFnheJ87WUjKnDA+zKw5VgcEMOQQCORXF01du8BjmbdcQP5NwQMbmCqwfGTjcrI+M8b/wCVS1V+7tlt9SiuFGBcqLefHu6h5IWPzIAlXPyYfICgsFKUoI226kt5LuSzSdWuY03yxrksq5UcnGPxLxnPNcur9b2VpMkFxeRRysQArNyM4wWx8A9Q5bA7/I1m3h1p0dv1ZqkMMYSJLchFX4QPMtzx/WonRNNiu5OqZriJZZIxN5TSKCy4+142n2P3MfI59IoNd6nmWa0SFGDLdskIKkENE4zKQR7GMP6h2yD9anhWS+DNy89rYRtuZbeG7lzwApecwQjPc+lbvjtwCfw1rVApSlApSlApSlApSlApSlApSlApSlApSlApSlApSlAqN6h08z2siIQJAA8BOdolRhLESB3AdEJHvjFSVKDhstWSS1W6JCRmLzGMhUbBt3NvOcKV5B54wajdK6/sLqYwQX0TyjPpDEE4znaWAD9ifTnjntXlodlHNa3VlLGTHHdTwujZAMZImQZBywKSpn55IPvWK+INikuo29rdWkWkWqJOIpVi83zADgMfKC5+BAFPK7iSTuFBq+gdCS2+vXupNLGYriMqirv8wHdEfVkY/Aex9xUPrfhTc/aruSw1BYIL7i+jeLcQCfUUPOSd8v7vxEZ5yNQpQU7w86cSx+0WyHd5P2eHcRjcBD55JUHAJe5lP5EDJwKuNQnTPe7Pub6cE+/G0Dn6AAD8qm6BSlKBSlKDznnWNGd2CoqlnZiAoAGSSTwB9ahulur4tSEslvHJ5COEjlddscp53eWCdxAwASQO/wBDiueOd00ehT7fxyQo3APpLgnv27DmuHVNtt0butX2YsrdlaJyG3s8Zc71Oc5LA8/MUGnUr+d9aubuz0fTNWTU7lrh3VArOPICASsAY8feHjlnJzk8dsWSNbjTuqbG1/SNxOlxb7rn7Q4ZWb74HagGEGYlIxyORk0GyUrFNHt7nXtQ1QS6lcW6WkrR2yWrbEBLSICwzlgPJBIyCdxwy1DXPiZfP0yHM/3zX72rSgYmMXkLN8QPD+rbuA7fXmg2HqbreKwubK2kjdmvJvLiKbNqnfGmWyQcZlHbPY1YiaxXr7p1LLU9ARJZ5Ab4bjcTySkkT2gyN59JPuBgduK2qgqfS/iXa6lezWtsHYRRhzKQBEwyo9IJ3d29wOxrm6j8VIbSeWFbS5uTAM3TW0W+OIbdw3vnA43d+2057VWOgf8AW7Wf+A/5kVTvi5FeS6fP9iuoliiguP0ihwZGTy0faDg7Ds3nGRkMPmKCRn8ULRLa2vPvTaTuyecIzsjcMFxKPiXJ3cgEek/TNshmDqHVgysAVKkFSCMggjgj61lOhW8E/RMqrG6oLO7Zgz5bzYy8hbcMenegOMduKn/BSdn0G2LMTgzKufZRM4UflgUF6pSlApSlApSlBTNZ0WS5nv7SC7ktTJDZTmSIbm3t9ogfOSDtKW0QwpXBXPuc10eFF3f3MT6zfJcQwxMsSW4aMljjJZtq47Akjk7R7VepuNWixxusZ92PfbPBtz88b3xntubHc1N0ClKUEJ0x/wCL/j7j/mtTdQmgcXF+g+FbtSPze3hkbn82JqboFKUoFKUoOPV9Iiu7eS2nTfFIu1xkjI79xyDwDn6VUtL8O5F0640q4uzJZNsFoyKEukTfvZHJBRgCFwce7duALzSgpmq+Fltc6bbac8swhtm3RsrReaeGHqJjKn4j2AqQ1HoWGfVLfU2kkE0EeyNVKeURmQ+oFC2fvW7MOwqx0oKNr3g9Z3U8k6vPbSShxcfZJQiyBsZDqysMHHIGAcnOa77vwysZNO/Rwg2QBi6lD96JCCN+85Jbn3z2AORxVqpQUG38GrVJLST7Vdu1pKskXmzhwdroyqVZNqqNgGEC8d88Yv1KUFc0joWG11G51FJJTNcgiVXKeWPUrekBAw+EdyagtY8FLK4lmkWa5gEx3XEdvMohdtxbcyujZOW7dh7Ac1oFKCl9R+H32izg023lW209f2pUTdM6hlZVVm4GTuJY5Odp55BtWl6ZHbQR28K7Yo0CRrknAH1PJrqpQKUpQKUpQKUpQQk/97Q/wNz/AJ9tU3UJD6tWlz/srG38v6ebPceZn55+zRd+2Djuam6BSlKCBiYx6u67fTPZRuhBGN8MzLJuX94i5gAPuEx7Cp6oPqFtklpcDtHchJCP3ZVMXJHONzRnbzkhe2MicoFKUoFKUoFKUoFKUoFKUoFKUoFKUoFKUoFKUoFKUoFKVz396sMMkznCRxu7k5wFVSxJwCewNBFdNEvLfTEcNeskZJBbZFFFCR/hXekzBf8AGT3Y1O1WYdVj0vSlnvH8vam+UHBcyOS5QYPrfLFc++M8DtmVl1Xf3XUlibgPBBNDNLbQBmGITFcBTIo7uTHu5+mMDFBudZZ44aqytp1kZjFbXVyy3jq+xvLDQoQXJ2hMTMTuBHpHsCDqdV/rvSFutPljay+1kbWjh8zymLBhysv4Dgnn8x70GV3ehw2HUUGl2csiWl3bMtzGJi+x2WQB1yTtlHlxurNkg4PbArY9A1Bp7ZHkAEwGy4VcgLKvpkABOdu4HGe4wfesw8PvDOVNTW/msY7OGGMrbQCTzpdx3De8meW5J3H5gYGKv8Ki01BwWxDeENEDt2i5VT5ij3y6BWA5GYpDwWAIWGlKUClKUClKUClKUClKUClKUClKUClKUClKUClKUCoTqL717e0HIlmV5gP/ACYyJGz7bSwjQgjBDsPcVNk1XunYhcTzajvLLIBFZ8jaLdPxLj99975zyojHGKD4626Eg1aKOKeSVFjkLqYWRWztK8l0bjn2rK9b8LJF161iSbUJLdrZmkuS7PJG2Lj0CcR7UHCek8/eH5it4pQKUpQK4Na0oXMJj3bXBV4XAJKSqdyPjI3YIB2k4YZB4JrvpQR2hav9piJZAkyOY7mMOH8uQYJXcO4wQwOBkMpwM1I1B6ratBOL2FXfISO7jUkho939qqDvKmSeASy5XBOzEzBOrqrowZGAZWUgqQRkEEcEfWg+6UpQKUpQKUpQKUpQKUpQKUpQKUpQKUpQKUrj1XUhBEX2l3PpijXG+RyDtRc+5x3PAGScAEgI7X7nzZEsI29cq7rna4Dx22cO3B3AvgxKQQQWZh8FTNvbrGixooVFUKgHYADAA+mBXBoWmNErSSnNxM2+c5LKpxgRoT2jXsB+bd2NSdApSlApSlApSlAqvpbfo+SSQMxs5XLyKTkW7kszyDjPksTubnCHLfCzbbBWYdReI1+bq+hsLOAx6ejPeSXTucjZvGxEZSD6X+ecfh9w04Gv2qP0tqLiyTUII3azmiErWijzJYW9Qc25BG5Mgfc4HzXHwG42d4kyCSNtynseQfkQQeQR2IPI7HBoPelKUClKUClKUClKUClKUClKUClK4dU1dLdVyrO7MFjjiXfKxzjhfkO5YkADkkUHveXiQoZHbCjHsSSScAKo5ZiSAFAJJIABJqJsdLZp2vp93mbCttEzDZDHgZ+HgytjLNzjhRwCW+tO0V2uDd3L7pcYgiB+4gUjnaPxynnMh9uFCjO6WuZlSNndgqKrF2YgKFAySSewAyc0Ga6P4o6jeQLcW+geZE+7Ywvolzhip4ZAe4I7e1aTZys0SM6bHKKXTIbaxAJXcO+DkZ+lYh1f0TpcOhnULGd2kQo1nL9obOTPnYqnGMbnOAAwK5JzknW+ir6WfTLSacETPbxtJkEHO3uQeee/86CapSlApSlApSlArBNQ02x1G91aXUNQ+wzRzPDHEpiiLRKMq8isoa5yQDtHq9C8nKkb3UHqnQ9jdSebPYwySEYLMg3H8yO/f3oIrwl1KS40W2kljVGw6qEjEabA5CkIOMY+XFS+oaAQ73Fo4huWyWyCYJW2bV8+MYLYwPUpDDA5I4MxHGFUKoAUABQBgADgAAdhX1QQ0HUgWZbe4jaCZvgJBa3kPqOI58bS2EJ2NtbHtUzXlc2qSoUkRXRhhldQyn8weDUNH049uxe0uHUcfcTs0tsTkk7d2ZIic4yrbRwdjdiE9SoX9NzRftFm4Hu9tm4Tt+4oEvyAwhPfsBmuyy1yCbPlzxsVxvUOu9Sc8OnxI3BG1gDwRjig7qUpQKUpQKV+MwAyTx9e1Rl11NbRuYzOrSjGY4d00+DznyYgz4+uMUEpX4zgDJOB7k9qhv0jdS/2VoIgfx3bjI9ifKiJ3Ed8F1zj4hnNfEfSaO/m3Mj3L84ExH2dchchLdQI8enILBm/xGg+F1+S7B+woNm4D7RcI4tyMqSYkyrT8ZwwITP4jzXdpegxwM0mWkncASzSkNMwBLAEgABRk4VQAPlUlSgUpSgph8H9KM5nNipYszEF5PKyc5+63bcc9sYFXGOMKAoAAAAAAwAPkB7V9UoFKUoFKUoFKUoFKUoFKUoFKUoKz1r0lFfIjzXtxbJAsrM1vOsK7SFLGQspGAEznjGTVF8POhEvJpL6aSeexHmw2CX7ec0iEBWm9SDapx6QFB45PAzZfGzUTDoVxtBzIY4shipAZxk8d+2Me+TVg6KgVNLslRQq/ZLc4HbJjVj/APJJ/nQP1QgH9mZovn5NxOmflnD8+/8AU1+np5xwmo3SL7Lm2k/P1zwO5/mx+mBU1SghP0BN/vS6/wDRp/8A2tfv6tFv7W+upMfDiWOHHz/Zo493t8WcY4xk5mqUEI3Rlq2PMiMxyCTcSSS5wcjcHYhsYHBHsKlbWzSJBHHGqIM4VFCoMnJwo4HJzXtSgo3jD1c+naYWhYrPM4iicfgyCzN2POAcfnn2qqeHWvQWupCCe4vzcXEQEUl+SlrMS4IeCN1DqGIO0t37cE4qyeNHSc2oaegt13SwzrIEyq7hgqfUxAGN2f5VUrPW36m1XTpYbZoYbCRZrlnkRvUzpIFVcgkEwAbvqSQMAENtpSlApSlApSlApSl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  <p:tag name="PRESENTER_DUMMYTAG" val="&lt;DummyForForceWrite&gt;&lt;/DummyForForceWrite&gt;"/>
  <p:tag name="HTML_SHAPEINFO" val="&lt;ThreeDShapeInfo&gt;&lt;uuid val=&quot;{50A545A5-9C80-460D-A7A9-C521563D3A86}&quot;/&gt;&lt;isInvalidForFieldText val=&quot;0&quot;/&gt;&lt;Image&gt;&lt;filename val=&quot;C:\Users\IBM\AppData\Local\Temp\CP6324354783511Session\CPTrustFolder6324354783511\PPTImport6324354852572\data\asimages\{50A545A5-9C80-460D-A7A9-C521563D3A86}_1.png&quot;/&gt;&lt;left val=&quot;363&quot;/&gt;&lt;top val=&quot;516&quot;/&gt;&lt;width val=&quot;749&quot;/&gt;&lt;height val=&quot;196&quot;/&gt;&lt;hasText val=&quot;1&quot;/&gt;&lt;/Image&gt;&lt;/ThreeDShapeInfo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10135</TotalTime>
  <Words>2676</Words>
  <Application>Microsoft Office PowerPoint</Application>
  <PresentationFormat>全屏显示(4:3)</PresentationFormat>
  <Paragraphs>304</Paragraphs>
  <Slides>37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65" baseType="lpstr">
      <vt:lpstr>Arial</vt:lpstr>
      <vt:lpstr>宋体</vt:lpstr>
      <vt:lpstr>Calibri</vt:lpstr>
      <vt:lpstr>微软雅黑</vt:lpstr>
      <vt:lpstr>楷体_GB2312</vt:lpstr>
      <vt:lpstr>Times New Roman</vt:lpstr>
      <vt:lpstr>华文行楷</vt:lpstr>
      <vt:lpstr>Wingdings</vt:lpstr>
      <vt:lpstr>Adobe 黑体 Std R</vt:lpstr>
      <vt:lpstr>Symbol</vt:lpstr>
      <vt:lpstr>Arial Unicode MS</vt:lpstr>
      <vt:lpstr>黑体</vt:lpstr>
      <vt:lpstr>MT Extra</vt:lpstr>
      <vt:lpstr>Tiger</vt:lpstr>
      <vt:lpstr>Arial Rounded MT Bold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Office 主题</vt:lpstr>
      <vt:lpstr>Equation</vt:lpstr>
      <vt:lpstr>公式</vt:lpstr>
      <vt:lpstr>信息安全数学基础</vt:lpstr>
      <vt:lpstr>第一章: 整除与同余</vt:lpstr>
      <vt:lpstr>引入</vt:lpstr>
      <vt:lpstr>第一阶段学习目标</vt:lpstr>
      <vt:lpstr>1.2.1 整数模运算和同余定义</vt:lpstr>
      <vt:lpstr>1.2.2 整数同余基本性质</vt:lpstr>
      <vt:lpstr>1.2.2 整数同余基本性质</vt:lpstr>
      <vt:lpstr>1.2.2 整数同余基本性质</vt:lpstr>
      <vt:lpstr>第二阶段学习目标</vt:lpstr>
      <vt:lpstr>1.2.3 整数模逆元计算</vt:lpstr>
      <vt:lpstr>1.2.3 整数模逆元计算</vt:lpstr>
      <vt:lpstr>回顾</vt:lpstr>
      <vt:lpstr>1.2.3 整数模逆元计算</vt:lpstr>
      <vt:lpstr>第三阶段学习目标</vt:lpstr>
      <vt:lpstr>1.2.4 完全剩余系</vt:lpstr>
      <vt:lpstr>幻灯片 16</vt:lpstr>
      <vt:lpstr>1.2.4 完全剩余系</vt:lpstr>
      <vt:lpstr>1.2.4 完全剩余系</vt:lpstr>
      <vt:lpstr>1.2.4 完全剩余系</vt:lpstr>
      <vt:lpstr>第四阶段学习目标</vt:lpstr>
      <vt:lpstr>1.2.5 简化剩余系</vt:lpstr>
      <vt:lpstr>1.2.5 简化剩余系</vt:lpstr>
      <vt:lpstr>1.2.5 简化剩余系</vt:lpstr>
      <vt:lpstr>1.2.5 简化剩余系</vt:lpstr>
      <vt:lpstr>引入</vt:lpstr>
      <vt:lpstr>第五阶段学习目标</vt:lpstr>
      <vt:lpstr>1.2.6 欧拉定理</vt:lpstr>
      <vt:lpstr>1.2.6 欧拉定理</vt:lpstr>
      <vt:lpstr>1.2.6 欧拉定理</vt:lpstr>
      <vt:lpstr>幻灯片 30</vt:lpstr>
      <vt:lpstr>幻灯片 31</vt:lpstr>
      <vt:lpstr>1.2.7 欧拉数计数</vt:lpstr>
      <vt:lpstr>1.2.7 欧拉数计数</vt:lpstr>
      <vt:lpstr>幻灯片 34</vt:lpstr>
      <vt:lpstr>1.2.7欧拉数计数</vt:lpstr>
      <vt:lpstr>1.2.7 欧拉数计数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DongWei</dc:creator>
  <cp:lastModifiedBy>Administrator</cp:lastModifiedBy>
  <cp:revision>541</cp:revision>
  <dcterms:created xsi:type="dcterms:W3CDTF">2011-10-12T12:06:49Z</dcterms:created>
  <dcterms:modified xsi:type="dcterms:W3CDTF">2020-09-27T03:15:35Z</dcterms:modified>
</cp:coreProperties>
</file>