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470" r:id="rId2"/>
    <p:sldId id="584" r:id="rId3"/>
    <p:sldId id="573" r:id="rId4"/>
    <p:sldId id="511" r:id="rId5"/>
    <p:sldId id="512" r:id="rId6"/>
    <p:sldId id="514" r:id="rId7"/>
    <p:sldId id="585" r:id="rId8"/>
    <p:sldId id="586" r:id="rId9"/>
    <p:sldId id="587" r:id="rId10"/>
    <p:sldId id="515" r:id="rId11"/>
    <p:sldId id="588" r:id="rId12"/>
    <p:sldId id="589" r:id="rId13"/>
    <p:sldId id="590" r:id="rId14"/>
    <p:sldId id="516" r:id="rId15"/>
    <p:sldId id="517" r:id="rId16"/>
    <p:sldId id="579" r:id="rId17"/>
    <p:sldId id="591" r:id="rId18"/>
    <p:sldId id="592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593" r:id="rId32"/>
    <p:sldId id="594" r:id="rId33"/>
    <p:sldId id="595" r:id="rId34"/>
    <p:sldId id="596" r:id="rId35"/>
    <p:sldId id="597" r:id="rId36"/>
    <p:sldId id="598" r:id="rId37"/>
    <p:sldId id="524" r:id="rId38"/>
    <p:sldId id="566" r:id="rId39"/>
    <p:sldId id="575" r:id="rId40"/>
    <p:sldId id="599" r:id="rId41"/>
    <p:sldId id="518" r:id="rId42"/>
    <p:sldId id="519" r:id="rId43"/>
    <p:sldId id="612" r:id="rId44"/>
    <p:sldId id="520" r:id="rId45"/>
    <p:sldId id="613" r:id="rId46"/>
    <p:sldId id="614" r:id="rId47"/>
    <p:sldId id="615" r:id="rId48"/>
    <p:sldId id="616" r:id="rId49"/>
    <p:sldId id="577" r:id="rId50"/>
    <p:sldId id="578" r:id="rId51"/>
    <p:sldId id="570" r:id="rId52"/>
    <p:sldId id="560" r:id="rId53"/>
    <p:sldId id="582" r:id="rId54"/>
    <p:sldId id="583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ECFF"/>
    <a:srgbClr val="F3F7FB"/>
    <a:srgbClr val="0000FF"/>
    <a:srgbClr val="C1DAFF"/>
    <a:srgbClr val="3366FF"/>
    <a:srgbClr val="FF33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7" autoAdjust="0"/>
    <p:restoredTop sz="81530" autoAdjust="0"/>
  </p:normalViewPr>
  <p:slideViewPr>
    <p:cSldViewPr>
      <p:cViewPr varScale="1">
        <p:scale>
          <a:sx n="74" d="100"/>
          <a:sy n="74" d="100"/>
        </p:scale>
        <p:origin x="-11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3F93DD9-A5B7-440F-B89D-40C8ABC5C01D}" type="datetimeFigureOut">
              <a:rPr lang="zh-CN" altLang="en-US"/>
              <a:pPr>
                <a:defRPr/>
              </a:pPr>
              <a:t>2020-9-28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42439F9-C237-4C75-8531-ACD2976489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zh-CN" altLang="en-US" b="1" smtClean="0">
                <a:solidFill>
                  <a:schemeClr val="accent1"/>
                </a:solidFill>
              </a:rPr>
              <a:t>介绍课程基本情况、教学设计基本理念、教学方法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F8F00B-8596-4A21-ADC5-C6A9F7CAFA6B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本质上求剩余类的交集；如何求解；一个个去尝试；当素数很大时怎么办；</a:t>
            </a:r>
            <a:r>
              <a:rPr lang="en-US" altLang="zh-CN" b="1" smtClean="0"/>
              <a:t>44</a:t>
            </a:r>
            <a:r>
              <a:rPr lang="zh-CN" altLang="en-US" b="1" smtClean="0"/>
              <a:t>位大整数；实际中</a:t>
            </a:r>
            <a:r>
              <a:rPr lang="en-US" altLang="zh-CN" b="1" smtClean="0"/>
              <a:t>200</a:t>
            </a:r>
            <a:r>
              <a:rPr lang="zh-CN" altLang="en-US" b="1" smtClean="0"/>
              <a:t>位</a:t>
            </a:r>
          </a:p>
        </p:txBody>
      </p:sp>
      <p:sp>
        <p:nvSpPr>
          <p:cNvPr id="187395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87396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84FFA4-8965-462F-8156-2B186D0D3BBE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X^2+2=0(mod 6)</a:t>
            </a:r>
            <a:r>
              <a:rPr lang="zh-CN" altLang="en-US" b="1" smtClean="0"/>
              <a:t>方程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本质上求剩余类的交集</a:t>
            </a:r>
          </a:p>
        </p:txBody>
      </p:sp>
      <p:sp>
        <p:nvSpPr>
          <p:cNvPr id="192515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92516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635352-BFFA-4DF6-A8CA-67DBE54C3E59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孙子算经</a:t>
            </a:r>
          </a:p>
        </p:txBody>
      </p:sp>
      <p:sp>
        <p:nvSpPr>
          <p:cNvPr id="194563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94564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47D22B-073F-4B57-BD21-6CA001DA95CE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X=37, 8</a:t>
            </a:r>
            <a:r>
              <a:rPr lang="zh-CN" altLang="en-US" b="1" smtClean="0"/>
              <a:t>*</a:t>
            </a:r>
            <a:r>
              <a:rPr lang="en-US" altLang="zh-CN" b="1" smtClean="0"/>
              <a:t>7=1</a:t>
            </a:r>
            <a:r>
              <a:rPr lang="zh-CN" altLang="en-US" b="1" smtClean="0"/>
              <a:t>， </a:t>
            </a:r>
            <a:r>
              <a:rPr lang="en-US" altLang="zh-CN" b="1" smtClean="0"/>
              <a:t>11</a:t>
            </a:r>
            <a:r>
              <a:rPr lang="zh-CN" altLang="en-US" b="1" smtClean="0"/>
              <a:t>*</a:t>
            </a:r>
            <a:r>
              <a:rPr lang="en-US" altLang="zh-CN" b="1" smtClean="0"/>
              <a:t>3=1</a:t>
            </a:r>
            <a:endParaRPr lang="zh-CN" altLang="en-US" b="1" smtClean="0"/>
          </a:p>
        </p:txBody>
      </p:sp>
      <p:sp>
        <p:nvSpPr>
          <p:cNvPr id="206851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206852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D501FB-1355-4D75-893C-11504BEDFFB2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P106</a:t>
            </a:r>
            <a:r>
              <a:rPr lang="zh-CN" altLang="en-US" smtClean="0"/>
              <a:t>页，</a:t>
            </a:r>
            <a:r>
              <a:rPr lang="en-US" altLang="zh-CN" smtClean="0"/>
              <a:t>RSA</a:t>
            </a:r>
            <a:r>
              <a:rPr lang="zh-CN" altLang="en-US" smtClean="0"/>
              <a:t>加密时字符转发整数，怎么加密，比如某位同学照片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P106</a:t>
            </a:r>
            <a:r>
              <a:rPr lang="zh-CN" altLang="en-US" smtClean="0"/>
              <a:t>页，</a:t>
            </a:r>
            <a:r>
              <a:rPr lang="en-US" altLang="zh-CN" smtClean="0"/>
              <a:t>RSA</a:t>
            </a:r>
            <a:r>
              <a:rPr lang="zh-CN" altLang="en-US" smtClean="0"/>
              <a:t>加密时字符转发整数，怎么加密，比如某位同学照片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这一章内容主要应用于公钥密码</a:t>
            </a:r>
          </a:p>
          <a:p>
            <a:r>
              <a:rPr lang="zh-CN" altLang="en-US" b="1" smtClean="0"/>
              <a:t>第一次内容，在</a:t>
            </a:r>
            <a:r>
              <a:rPr lang="en-US" altLang="zh-CN" b="1" smtClean="0"/>
              <a:t>RSA</a:t>
            </a:r>
            <a:r>
              <a:rPr lang="zh-CN" altLang="en-US" b="1" smtClean="0"/>
              <a:t>算法中应用，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DE9057-79A7-4405-A648-B410934B8A0D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本质上求剩余类的交集；如何求解；一个个去尝试；当素数很大时怎么办；</a:t>
            </a:r>
            <a:r>
              <a:rPr lang="en-US" altLang="zh-CN" b="1" smtClean="0"/>
              <a:t>44</a:t>
            </a:r>
            <a:r>
              <a:rPr lang="zh-CN" altLang="en-US" b="1" smtClean="0"/>
              <a:t>位大整数；实际中</a:t>
            </a:r>
            <a:r>
              <a:rPr lang="en-US" altLang="zh-CN" b="1" smtClean="0"/>
              <a:t>200</a:t>
            </a:r>
            <a:r>
              <a:rPr lang="zh-CN" altLang="en-US" b="1" smtClean="0"/>
              <a:t>位</a:t>
            </a:r>
          </a:p>
        </p:txBody>
      </p:sp>
      <p:sp>
        <p:nvSpPr>
          <p:cNvPr id="19459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C5FE38-4143-44A3-9F2F-401C603813E5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b="1" smtClean="0"/>
          </a:p>
        </p:txBody>
      </p:sp>
      <p:sp>
        <p:nvSpPr>
          <p:cNvPr id="197635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97636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0EE968-6696-41B9-BF17-C8FD39024C06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有没有其他求解方法</a:t>
            </a:r>
          </a:p>
        </p:txBody>
      </p:sp>
      <p:sp>
        <p:nvSpPr>
          <p:cNvPr id="133123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33124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355774-7D58-45AC-9020-90A0D367B666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这种方法在知道</a:t>
            </a:r>
            <a:r>
              <a:rPr lang="en-US" altLang="zh-CN" smtClean="0"/>
              <a:t>m</a:t>
            </a:r>
            <a:r>
              <a:rPr lang="zh-CN" altLang="en-US" smtClean="0"/>
              <a:t>分解的时候很实用</a:t>
            </a:r>
          </a:p>
        </p:txBody>
      </p:sp>
      <p:sp>
        <p:nvSpPr>
          <p:cNvPr id="136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3AA205-B123-43FF-8B0E-D8AAE45642A0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GCD</a:t>
            </a:r>
            <a:r>
              <a:rPr lang="zh-CN" altLang="en-US" smtClean="0"/>
              <a:t>（</a:t>
            </a:r>
            <a:r>
              <a:rPr lang="en-US" altLang="zh-CN" smtClean="0"/>
              <a:t>a,m</a:t>
            </a:r>
            <a:r>
              <a:rPr lang="zh-CN" altLang="en-US" smtClean="0"/>
              <a:t>）</a:t>
            </a:r>
            <a:r>
              <a:rPr lang="en-US" altLang="zh-CN" smtClean="0"/>
              <a:t>=1;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8348591239927^-1=</a:t>
            </a:r>
            <a:r>
              <a:rPr lang="en-US" altLang="zh-CN" smtClean="0"/>
              <a:t>500345364162597328865018745085522922662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86A14-253F-42AD-B3A4-2E4148B840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2A854-229B-40F5-961D-641E8476D7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68494-BEBA-4293-834A-B88FA931CD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142875" y="1000125"/>
            <a:ext cx="8823325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1" descr="银河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313" y="6408738"/>
            <a:ext cx="5000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 userDrawn="1"/>
        </p:nvCxnSpPr>
        <p:spPr>
          <a:xfrm>
            <a:off x="142875" y="6357938"/>
            <a:ext cx="8823325" cy="1587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4" descr="http://www.nudt.edu.cn/about/images/xh.g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0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921"/>
            <a:ext cx="7400948" cy="928686"/>
          </a:xfrm>
        </p:spPr>
        <p:txBody>
          <a:bodyPr/>
          <a:lstStyle>
            <a:lvl1pPr algn="l">
              <a:defRPr sz="44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0972"/>
            <a:ext cx="8229600" cy="5197493"/>
          </a:xfrm>
        </p:spPr>
        <p:txBody>
          <a:bodyPr/>
          <a:lstStyle>
            <a:lvl1pPr>
              <a:spcBef>
                <a:spcPts val="600"/>
              </a:spcBef>
              <a:buSzPct val="70000"/>
              <a:buFont typeface="Wingdings" pitchFamily="2" charset="2"/>
              <a:buChar char="n"/>
              <a:defRPr sz="32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724650" y="6500813"/>
            <a:ext cx="2133600" cy="21431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5A907B-B2EE-421D-BABD-D8824F1F0F3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9701-6934-4A28-AF59-BA18D4F2F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4A4F-DF53-470C-952E-C142576451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83F13-3198-4328-B10B-14DBA9FABE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DEEE-1C32-4876-9D6E-73490FE75B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E8D1-5058-42E5-9B48-86D4EC7A13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034B4-E31F-4719-858F-C2A583A67D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20879-07EF-4EC9-89D3-364B4570A5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9901AC-7CBD-4FF6-9AA6-AC2980480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0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539750" y="908050"/>
            <a:ext cx="8072438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信息安全数学基础</a:t>
            </a:r>
            <a:endParaRPr lang="zh-CN" altLang="en-US" sz="6000" dirty="0" smtClean="0">
              <a:solidFill>
                <a:srgbClr val="10253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143625"/>
            <a:ext cx="9144000" cy="2222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" name="直接连接符 5"/>
          <p:cNvCxnSpPr/>
          <p:nvPr/>
        </p:nvCxnSpPr>
        <p:spPr>
          <a:xfrm>
            <a:off x="0" y="6143625"/>
            <a:ext cx="9144000" cy="2222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340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908175" y="2492375"/>
            <a:ext cx="583247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110000"/>
              </a:spcBef>
              <a:buFont typeface="Arial" charset="0"/>
              <a:buNone/>
            </a:pPr>
            <a:r>
              <a:rPr kumimoji="1"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北京科技大学计算机系 </a:t>
            </a:r>
          </a:p>
          <a:p>
            <a:pPr algn="ctr">
              <a:lnSpc>
                <a:spcPct val="110000"/>
              </a:lnSpc>
              <a:spcBef>
                <a:spcPct val="110000"/>
              </a:spcBef>
              <a:buFont typeface="Arial" charset="0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王昭顺教授</a:t>
            </a:r>
            <a:endParaRPr kumimoji="1"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2987675" y="4365625"/>
            <a:ext cx="37147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/>
              <a:t>zhswang69@163.com</a:t>
            </a:r>
          </a:p>
          <a:p>
            <a:pPr algn="ctr">
              <a:lnSpc>
                <a:spcPct val="150000"/>
              </a:lnSpc>
            </a:pPr>
            <a:r>
              <a:rPr lang="en-US" altLang="zh-CN" sz="2800"/>
              <a:t>wzs1969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05" name="标题 11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1.3.1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整数同余方程</a:t>
            </a:r>
            <a:endParaRPr lang="zh-CN" altLang="en-US" smtClean="0">
              <a:ea typeface="微软雅黑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AA9E0A-3805-4F56-9CC2-0F6FFA161DC5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1907" name="Rectangle 3"/>
          <p:cNvSpPr>
            <a:spLocks noChangeArrowheads="1"/>
          </p:cNvSpPr>
          <p:nvPr/>
        </p:nvSpPr>
        <p:spPr bwMode="auto">
          <a:xfrm>
            <a:off x="500063" y="1181100"/>
            <a:ext cx="6448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1.38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是整数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0(mod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121904" name="Object 48"/>
          <p:cNvGraphicFramePr>
            <a:graphicFrameLocks noChangeAspect="1"/>
          </p:cNvGraphicFramePr>
          <p:nvPr/>
        </p:nvGraphicFramePr>
        <p:xfrm>
          <a:off x="4618038" y="1306513"/>
          <a:ext cx="241300" cy="317500"/>
        </p:xfrm>
        <a:graphic>
          <a:graphicData uri="http://schemas.openxmlformats.org/presentationml/2006/ole">
            <p:oleObj spid="_x0000_s121904" name="Equation" r:id="rId3" imgW="241091" imgH="317225" progId="">
              <p:embed/>
            </p:oleObj>
          </a:graphicData>
        </a:graphic>
      </p:graphicFrame>
      <p:pic>
        <p:nvPicPr>
          <p:cNvPr id="121908" name="Picture 5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773238"/>
            <a:ext cx="80645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909" name="Rectangle 59"/>
          <p:cNvSpPr>
            <a:spLocks noRot="1" noChangeArrowheads="1"/>
          </p:cNvSpPr>
          <p:nvPr/>
        </p:nvSpPr>
        <p:spPr bwMode="auto">
          <a:xfrm>
            <a:off x="468313" y="2420938"/>
            <a:ext cx="4464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证明</a:t>
            </a:r>
            <a:r>
              <a:rPr lang="zh-CN" altLang="en-US" sz="3200">
                <a:latin typeface="Calibri" pitchFamily="34" charset="0"/>
                <a:ea typeface="楷体_GB2312" pitchFamily="49" charset="-122"/>
              </a:rPr>
              <a:t>：若方程有解</a:t>
            </a:r>
          </a:p>
        </p:txBody>
      </p:sp>
      <p:pic>
        <p:nvPicPr>
          <p:cNvPr id="121910" name="Picture 6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3713" y="3008313"/>
            <a:ext cx="640873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917" name="Picture 6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1550" y="3644900"/>
            <a:ext cx="35290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912" name="Text Box 62"/>
          <p:cNvSpPr txBox="1">
            <a:spLocks noChangeArrowheads="1"/>
          </p:cNvSpPr>
          <p:nvPr/>
        </p:nvSpPr>
        <p:spPr bwMode="auto">
          <a:xfrm>
            <a:off x="900113" y="4365625"/>
            <a:ext cx="5472112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反之，若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d|b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b=db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则存在整数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my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d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同乘以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得到：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mb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b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=-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是方程的解。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5"/>
          <p:cNvSpPr>
            <a:spLocks noChangeArrowheads="1"/>
          </p:cNvSpPr>
          <p:nvPr/>
        </p:nvSpPr>
        <p:spPr bwMode="auto">
          <a:xfrm>
            <a:off x="250825" y="188913"/>
            <a:ext cx="21256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1.39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12800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908050"/>
            <a:ext cx="835342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4"/>
          <p:cNvSpPr>
            <a:spLocks noRot="1" noChangeArrowheads="1"/>
          </p:cNvSpPr>
          <p:nvPr/>
        </p:nvSpPr>
        <p:spPr bwMode="auto">
          <a:xfrm>
            <a:off x="611188" y="908050"/>
            <a:ext cx="3889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None/>
            </a:pP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d=(a, m)=1</a:t>
            </a:r>
          </a:p>
        </p:txBody>
      </p:sp>
      <p:pic>
        <p:nvPicPr>
          <p:cNvPr id="1290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700213"/>
            <a:ext cx="82089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2997200"/>
            <a:ext cx="7345363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8" name="Text Box 7"/>
          <p:cNvSpPr txBox="1">
            <a:spLocks noChangeArrowheads="1"/>
          </p:cNvSpPr>
          <p:nvPr/>
        </p:nvSpPr>
        <p:spPr bwMode="auto">
          <a:xfrm>
            <a:off x="2484438" y="195263"/>
            <a:ext cx="3024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讨  论</a:t>
            </a:r>
          </a:p>
        </p:txBody>
      </p:sp>
      <p:sp>
        <p:nvSpPr>
          <p:cNvPr id="129029" name="Text Box 8"/>
          <p:cNvSpPr txBox="1">
            <a:spLocks noChangeArrowheads="1"/>
          </p:cNvSpPr>
          <p:nvPr/>
        </p:nvSpPr>
        <p:spPr bwMode="auto">
          <a:xfrm>
            <a:off x="7496175" y="4868863"/>
            <a:ext cx="1539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folHlink"/>
                </a:solidFill>
              </a:rPr>
              <a:t>(s, m)=1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4"/>
          <p:cNvSpPr>
            <a:spLocks noRot="1" noChangeArrowheads="1"/>
          </p:cNvSpPr>
          <p:nvPr/>
        </p:nvSpPr>
        <p:spPr bwMode="auto">
          <a:xfrm>
            <a:off x="520700" y="549275"/>
            <a:ext cx="54911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None/>
            </a:pP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d=(a, m)&gt;1</a:t>
            </a:r>
          </a:p>
        </p:txBody>
      </p:sp>
      <p:pic>
        <p:nvPicPr>
          <p:cNvPr id="20377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41438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420938"/>
            <a:ext cx="8424863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7" name="标题 1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1.3.1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整数同余方程</a:t>
            </a:r>
            <a:endParaRPr lang="zh-CN" altLang="en-US" smtClean="0">
              <a:ea typeface="微软雅黑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16801-70B8-4C84-8159-F05648532F76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2999" name="Rectangle 4"/>
          <p:cNvSpPr>
            <a:spLocks noChangeArrowheads="1"/>
          </p:cNvSpPr>
          <p:nvPr/>
        </p:nvSpPr>
        <p:spPr bwMode="auto">
          <a:xfrm>
            <a:off x="357188" y="1430338"/>
            <a:ext cx="26860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：解同余式 </a:t>
            </a:r>
          </a:p>
        </p:txBody>
      </p:sp>
      <p:graphicFrame>
        <p:nvGraphicFramePr>
          <p:cNvPr id="122992" name="Object 112"/>
          <p:cNvGraphicFramePr>
            <a:graphicFrameLocks noChangeAspect="1"/>
          </p:cNvGraphicFramePr>
          <p:nvPr/>
        </p:nvGraphicFramePr>
        <p:xfrm>
          <a:off x="2843213" y="1535113"/>
          <a:ext cx="2514600" cy="393700"/>
        </p:xfrm>
        <a:graphic>
          <a:graphicData uri="http://schemas.openxmlformats.org/presentationml/2006/ole">
            <p:oleObj spid="_x0000_s122992" name="Equation" r:id="rId4" imgW="2514600" imgH="393700" progId="">
              <p:embed/>
            </p:oleObj>
          </a:graphicData>
        </a:graphic>
      </p:graphicFrame>
      <p:grpSp>
        <p:nvGrpSpPr>
          <p:cNvPr id="123004" name="Group 124"/>
          <p:cNvGrpSpPr>
            <a:grpSpLocks/>
          </p:cNvGrpSpPr>
          <p:nvPr/>
        </p:nvGrpSpPr>
        <p:grpSpPr bwMode="auto">
          <a:xfrm>
            <a:off x="527050" y="2133600"/>
            <a:ext cx="7408863" cy="569913"/>
            <a:chOff x="332" y="1447"/>
            <a:chExt cx="4667" cy="359"/>
          </a:xfrm>
        </p:grpSpPr>
        <p:graphicFrame>
          <p:nvGraphicFramePr>
            <p:cNvPr id="122993" name="Object 113"/>
            <p:cNvGraphicFramePr>
              <a:graphicFrameLocks noChangeAspect="1"/>
            </p:cNvGraphicFramePr>
            <p:nvPr/>
          </p:nvGraphicFramePr>
          <p:xfrm>
            <a:off x="332" y="1494"/>
            <a:ext cx="2352" cy="312"/>
          </p:xfrm>
          <a:graphic>
            <a:graphicData uri="http://schemas.openxmlformats.org/presentationml/2006/ole">
              <p:oleObj spid="_x0000_s122993" name="Equation" r:id="rId5" imgW="3733800" imgH="495300" progId="">
                <p:embed/>
              </p:oleObj>
            </a:graphicData>
          </a:graphic>
        </p:graphicFrame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2745" y="1447"/>
              <a:ext cx="225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故原同余式有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个解。</a:t>
              </a:r>
              <a:endParaRPr lang="en-US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23006" name="Group 126"/>
          <p:cNvGrpSpPr>
            <a:grpSpLocks/>
          </p:cNvGrpSpPr>
          <p:nvPr/>
        </p:nvGrpSpPr>
        <p:grpSpPr bwMode="auto">
          <a:xfrm>
            <a:off x="900113" y="3860800"/>
            <a:ext cx="6243637" cy="1435100"/>
            <a:chOff x="567" y="2432"/>
            <a:chExt cx="3933" cy="904"/>
          </a:xfrm>
        </p:grpSpPr>
        <p:sp>
          <p:nvSpPr>
            <p:cNvPr id="123003" name="Rectangle 10"/>
            <p:cNvSpPr>
              <a:spLocks noChangeArrowheads="1"/>
            </p:cNvSpPr>
            <p:nvPr/>
          </p:nvSpPr>
          <p:spPr bwMode="auto">
            <a:xfrm>
              <a:off x="567" y="2432"/>
              <a:ext cx="235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所以原同余式的解为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: </a:t>
              </a:r>
            </a:p>
          </p:txBody>
        </p:sp>
        <p:graphicFrame>
          <p:nvGraphicFramePr>
            <p:cNvPr id="122995" name="Object 115"/>
            <p:cNvGraphicFramePr>
              <a:graphicFrameLocks noChangeAspect="1"/>
            </p:cNvGraphicFramePr>
            <p:nvPr/>
          </p:nvGraphicFramePr>
          <p:xfrm>
            <a:off x="940" y="2808"/>
            <a:ext cx="3560" cy="528"/>
          </p:xfrm>
          <a:graphic>
            <a:graphicData uri="http://schemas.openxmlformats.org/presentationml/2006/ole">
              <p:oleObj spid="_x0000_s122995" name="Equation" r:id="rId6" imgW="5651500" imgH="838200" progId="">
                <p:embed/>
              </p:oleObj>
            </a:graphicData>
          </a:graphic>
        </p:graphicFrame>
      </p:grpSp>
      <p:graphicFrame>
        <p:nvGraphicFramePr>
          <p:cNvPr id="122996" name="Object 116"/>
          <p:cNvGraphicFramePr>
            <a:graphicFrameLocks noChangeAspect="1"/>
          </p:cNvGraphicFramePr>
          <p:nvPr/>
        </p:nvGraphicFramePr>
        <p:xfrm>
          <a:off x="1028700" y="5530850"/>
          <a:ext cx="3327400" cy="419100"/>
        </p:xfrm>
        <a:graphic>
          <a:graphicData uri="http://schemas.openxmlformats.org/presentationml/2006/ole">
            <p:oleObj spid="_x0000_s122996" name="Equation" r:id="rId7" imgW="3327400" imgH="419100" progId="">
              <p:embed/>
            </p:oleObj>
          </a:graphicData>
        </a:graphic>
      </p:graphicFrame>
      <p:sp>
        <p:nvSpPr>
          <p:cNvPr id="123005" name="Text Box 125"/>
          <p:cNvSpPr txBox="1">
            <a:spLocks noChangeArrowheads="1"/>
          </p:cNvSpPr>
          <p:nvPr/>
        </p:nvSpPr>
        <p:spPr bwMode="auto">
          <a:xfrm>
            <a:off x="930275" y="2708275"/>
            <a:ext cx="54419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解方程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Arial" charset="0"/>
              </a:rPr>
              <a:t>≡4(mod 5)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Arial" charset="0"/>
              </a:rPr>
              <a:t>即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3x+5y=4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Arial" charset="0"/>
              </a:rPr>
              <a:t>得一个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特解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0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=3, y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0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=-1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78" name="标题 1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1.3.1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整数同余方程</a:t>
            </a:r>
            <a:endParaRPr lang="zh-CN" altLang="en-US" smtClean="0">
              <a:ea typeface="微软雅黑"/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A850D-767A-4EB7-920B-B63C7EE651AF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23980" name="Rectangle 5"/>
          <p:cNvSpPr>
            <a:spLocks noChangeArrowheads="1"/>
          </p:cNvSpPr>
          <p:nvPr/>
        </p:nvSpPr>
        <p:spPr bwMode="auto">
          <a:xfrm>
            <a:off x="357188" y="1430338"/>
            <a:ext cx="74152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1.40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ba</a:t>
            </a:r>
            <a:r>
              <a:rPr lang="en-US" altLang="zh-CN" sz="2800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)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mod 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</a:t>
            </a:r>
          </a:p>
        </p:txBody>
      </p:sp>
      <p:sp>
        <p:nvSpPr>
          <p:cNvPr id="123981" name="Rectangle 6"/>
          <p:cNvSpPr>
            <a:spLocks noChangeArrowheads="1"/>
          </p:cNvSpPr>
          <p:nvPr/>
        </p:nvSpPr>
        <p:spPr bwMode="auto">
          <a:xfrm>
            <a:off x="395288" y="2060575"/>
            <a:ext cx="4673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同余方程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的解。</a:t>
            </a:r>
            <a:endParaRPr lang="zh-CN" altLang="en-US" sz="2800" b="1" baseline="30000"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3982" name="Rectangle 10"/>
          <p:cNvSpPr>
            <a:spLocks noChangeArrowheads="1"/>
          </p:cNvSpPr>
          <p:nvPr/>
        </p:nvSpPr>
        <p:spPr bwMode="auto">
          <a:xfrm>
            <a:off x="428625" y="3716338"/>
            <a:ext cx="31353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解同余方程  </a:t>
            </a:r>
          </a:p>
        </p:txBody>
      </p:sp>
      <p:graphicFrame>
        <p:nvGraphicFramePr>
          <p:cNvPr id="123975" name="Object 71"/>
          <p:cNvGraphicFramePr>
            <a:graphicFrameLocks noChangeAspect="1"/>
          </p:cNvGraphicFramePr>
          <p:nvPr/>
        </p:nvGraphicFramePr>
        <p:xfrm>
          <a:off x="3103563" y="3859213"/>
          <a:ext cx="2611437" cy="387350"/>
        </p:xfrm>
        <a:graphic>
          <a:graphicData uri="http://schemas.openxmlformats.org/presentationml/2006/ole">
            <p:oleObj spid="_x0000_s123975" name="Equation" r:id="rId4" imgW="2603500" imgH="393700" progId="">
              <p:embed/>
            </p:oleObj>
          </a:graphicData>
        </a:graphic>
      </p:graphicFrame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428625" y="4421188"/>
            <a:ext cx="2700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解：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ba</a:t>
            </a:r>
            <a:r>
              <a:rPr lang="en-US" altLang="zh-CN" sz="2800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(21)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800" b="1"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9885" name="Object 72"/>
          <p:cNvGraphicFramePr>
            <a:graphicFrameLocks noChangeAspect="1"/>
          </p:cNvGraphicFramePr>
          <p:nvPr/>
        </p:nvGraphicFramePr>
        <p:xfrm>
          <a:off x="3143250" y="4465638"/>
          <a:ext cx="1498600" cy="381000"/>
        </p:xfrm>
        <a:graphic>
          <a:graphicData uri="http://schemas.openxmlformats.org/presentationml/2006/ole">
            <p:oleObj spid="_x0000_s123976" name="Equation" r:id="rId5" imgW="1498600" imgH="381000" progId="">
              <p:embed/>
            </p:oleObj>
          </a:graphicData>
        </a:graphic>
      </p:graphicFrame>
      <p:graphicFrame>
        <p:nvGraphicFramePr>
          <p:cNvPr id="79886" name="Object 73"/>
          <p:cNvGraphicFramePr>
            <a:graphicFrameLocks noChangeAspect="1"/>
          </p:cNvGraphicFramePr>
          <p:nvPr/>
        </p:nvGraphicFramePr>
        <p:xfrm>
          <a:off x="4643438" y="4508500"/>
          <a:ext cx="1803400" cy="393700"/>
        </p:xfrm>
        <a:graphic>
          <a:graphicData uri="http://schemas.openxmlformats.org/presentationml/2006/ole">
            <p:oleObj spid="_x0000_s123977" name="Equation" r:id="rId6" imgW="1803400" imgH="393700" progId="">
              <p:embed/>
            </p:oleObj>
          </a:graphicData>
        </a:graphic>
      </p:graphicFrame>
      <p:sp>
        <p:nvSpPr>
          <p:cNvPr id="123985" name="Text Box 81"/>
          <p:cNvSpPr txBox="1">
            <a:spLocks noChangeArrowheads="1"/>
          </p:cNvSpPr>
          <p:nvPr/>
        </p:nvSpPr>
        <p:spPr bwMode="auto">
          <a:xfrm>
            <a:off x="3059113" y="5229225"/>
            <a:ext cx="400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mod 21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如何算？</a:t>
            </a:r>
            <a:endParaRPr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986" name="Text Box 82"/>
          <p:cNvSpPr txBox="1">
            <a:spLocks noChangeArrowheads="1"/>
          </p:cNvSpPr>
          <p:nvPr/>
        </p:nvSpPr>
        <p:spPr bwMode="auto">
          <a:xfrm>
            <a:off x="1187450" y="2708275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如何证明？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4" grpId="0"/>
      <p:bldP spid="1239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3"/>
          <p:cNvSpPr>
            <a:spLocks noChangeArrowheads="1"/>
          </p:cNvSpPr>
          <p:nvPr/>
        </p:nvSpPr>
        <p:spPr bwMode="auto">
          <a:xfrm>
            <a:off x="227013" y="1150938"/>
            <a:ext cx="792956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>
                <a:latin typeface="微软雅黑"/>
                <a:ea typeface="楷体_GB2312" pitchFamily="49" charset="-122"/>
                <a:cs typeface="微软雅黑"/>
              </a:rPr>
              <a:t>一次同余方程的概念</a:t>
            </a: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>
                <a:latin typeface="微软雅黑"/>
                <a:ea typeface="楷体_GB2312" pitchFamily="49" charset="-122"/>
                <a:cs typeface="微软雅黑"/>
              </a:rPr>
              <a:t>一次同余方程</a:t>
            </a:r>
            <a:r>
              <a:rPr lang="zh-CN" altLang="en-US" sz="2400" b="1">
                <a:solidFill>
                  <a:srgbClr val="0000FF"/>
                </a:solidFill>
                <a:latin typeface="微软雅黑"/>
                <a:ea typeface="楷体_GB2312" pitchFamily="49" charset="-122"/>
                <a:cs typeface="微软雅黑"/>
              </a:rPr>
              <a:t>解存在性条件</a:t>
            </a:r>
            <a:r>
              <a:rPr lang="zh-CN" altLang="en-US" sz="2400" b="1">
                <a:latin typeface="微软雅黑"/>
                <a:ea typeface="楷体_GB2312" pitchFamily="49" charset="-122"/>
                <a:cs typeface="微软雅黑"/>
              </a:rPr>
              <a:t>，</a:t>
            </a:r>
            <a:r>
              <a:rPr lang="zh-CN" altLang="en-US" sz="2400" b="1">
                <a:solidFill>
                  <a:srgbClr val="0000FF"/>
                </a:solidFill>
                <a:latin typeface="微软雅黑"/>
                <a:ea typeface="楷体_GB2312" pitchFamily="49" charset="-122"/>
                <a:cs typeface="微软雅黑"/>
              </a:rPr>
              <a:t>会解一次同余方程</a:t>
            </a:r>
            <a:endParaRPr lang="zh-CN" altLang="en-US" b="1">
              <a:solidFill>
                <a:srgbClr val="0000FF"/>
              </a:solidFill>
              <a:latin typeface="宋体" charset="-122"/>
              <a:ea typeface="楷体_GB2312" pitchFamily="49" charset="-122"/>
              <a:cs typeface="微软雅黑"/>
            </a:endParaRPr>
          </a:p>
        </p:txBody>
      </p:sp>
      <p:sp>
        <p:nvSpPr>
          <p:cNvPr id="13721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4.4.2</a:t>
            </a:r>
            <a:r>
              <a:rPr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137219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smtClean="0">
                <a:ea typeface="微软雅黑"/>
              </a:rPr>
              <a:t>第一阶段小结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C7085B-E21D-4BE7-A63E-BD59A797805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27013" y="2636838"/>
            <a:ext cx="8809037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8348591239927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1389628348591239927636  (mod 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6909751743409628348591239927636927467173) 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Gcd(8348591239927, 6909751743409628348591239927636927467173)=1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从而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8348591239927</a:t>
            </a:r>
            <a:r>
              <a:rPr lang="en-US" altLang="zh-CN" sz="2000" b="1" baseline="3000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=500345364162597328865018745085522922662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所以解为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500345364162597328865018745085522922662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1389628348591239927636  (mod 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6909751743409628348591239927636927467173) = 84365718711248535745542264108800694268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4"/>
          <p:cNvSpPr>
            <a:spLocks noRot="1" noChangeArrowheads="1"/>
          </p:cNvSpPr>
          <p:nvPr/>
        </p:nvSpPr>
        <p:spPr bwMode="auto">
          <a:xfrm>
            <a:off x="1116013" y="398463"/>
            <a:ext cx="62865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高次同余方程</a:t>
            </a:r>
          </a:p>
        </p:txBody>
      </p:sp>
      <p:pic>
        <p:nvPicPr>
          <p:cNvPr id="1392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484313"/>
            <a:ext cx="8351838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076700"/>
            <a:ext cx="8424863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4"/>
          <p:cNvSpPr>
            <a:spLocks noRot="1" noChangeArrowheads="1"/>
          </p:cNvSpPr>
          <p:nvPr/>
        </p:nvSpPr>
        <p:spPr bwMode="auto">
          <a:xfrm>
            <a:off x="711200" y="622300"/>
            <a:ext cx="7748588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高次同余方程的解数非常不规则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，如：</a:t>
            </a:r>
          </a:p>
        </p:txBody>
      </p:sp>
      <p:pic>
        <p:nvPicPr>
          <p:cNvPr id="1402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68413"/>
            <a:ext cx="49688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Text Box 6"/>
          <p:cNvSpPr txBox="1">
            <a:spLocks noChangeArrowheads="1"/>
          </p:cNvSpPr>
          <p:nvPr/>
        </p:nvSpPr>
        <p:spPr bwMode="auto">
          <a:xfrm>
            <a:off x="650875" y="3570288"/>
            <a:ext cx="7953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-x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x(x-1)(x+1)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x(x-1)(x-2)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0 (mod 6)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684213" y="4292600"/>
            <a:ext cx="6732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x(x-1)(x-2)=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-x)(x-2)=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32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-3x</a:t>
            </a:r>
            <a:r>
              <a:rPr lang="en-US" altLang="zh-CN" sz="32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+2x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84213" y="5121275"/>
            <a:ext cx="6662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32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-3x</a:t>
            </a:r>
            <a:r>
              <a:rPr lang="en-US" altLang="zh-CN" sz="32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+2x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-(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-x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)=-3x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+3x=-3x(x-1)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5867400" y="12604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1692275" y="2492375"/>
            <a:ext cx="5702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x=0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mod 6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/>
      <p:bldP spid="176135" grpId="0"/>
      <p:bldP spid="176136" grpId="0"/>
      <p:bldP spid="1402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4"/>
          <p:cNvSpPr>
            <a:spLocks noRot="1" noChangeArrowheads="1"/>
          </p:cNvSpPr>
          <p:nvPr/>
        </p:nvSpPr>
        <p:spPr bwMode="auto">
          <a:xfrm>
            <a:off x="250825" y="403225"/>
            <a:ext cx="1800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引理： </a:t>
            </a:r>
          </a:p>
        </p:txBody>
      </p:sp>
      <p:pic>
        <p:nvPicPr>
          <p:cNvPr id="18432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547688"/>
            <a:ext cx="6985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4005263"/>
            <a:ext cx="7993063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5" name="Rectangle 4"/>
          <p:cNvSpPr>
            <a:spLocks noRot="1" noChangeArrowheads="1"/>
          </p:cNvSpPr>
          <p:nvPr/>
        </p:nvSpPr>
        <p:spPr bwMode="auto">
          <a:xfrm>
            <a:off x="323850" y="3357563"/>
            <a:ext cx="1800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证明：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第一章</a:t>
            </a:r>
            <a:r>
              <a:rPr lang="en-US" altLang="zh-CN" sz="4000" b="1" smtClean="0">
                <a:ea typeface="微软雅黑"/>
              </a:rPr>
              <a:t>: </a:t>
            </a:r>
            <a:r>
              <a:rPr lang="zh-CN" altLang="en-US" sz="4000" b="1" smtClean="0">
                <a:ea typeface="微软雅黑"/>
              </a:rPr>
              <a:t>整除与同余</a:t>
            </a:r>
          </a:p>
        </p:txBody>
      </p:sp>
      <p:sp>
        <p:nvSpPr>
          <p:cNvPr id="16386" name="Rectangle 3"/>
          <p:cNvSpPr txBox="1">
            <a:spLocks noRot="1" noChangeArrowheads="1"/>
          </p:cNvSpPr>
          <p:nvPr/>
        </p:nvSpPr>
        <p:spPr bwMode="auto">
          <a:xfrm>
            <a:off x="214313" y="2357438"/>
            <a:ext cx="841375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n"/>
            </a:pPr>
            <a:endParaRPr lang="zh-CN" altLang="en-US" sz="3200">
              <a:latin typeface="华文行楷"/>
              <a:ea typeface="华文行楷"/>
              <a:cs typeface="Times New Roman" pitchFamily="18" charset="0"/>
            </a:endParaRP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571500" y="1214438"/>
            <a:ext cx="7924800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整数的最大公因子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整数同余概念及其应用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solidFill>
                  <a:srgbClr val="C00000"/>
                </a:solidFill>
                <a:latin typeface="微软雅黑"/>
                <a:ea typeface="楷体_GB2312" pitchFamily="49" charset="-122"/>
                <a:cs typeface="微软雅黑"/>
              </a:rPr>
              <a:t>中国剩余定理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二次剩余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素性测试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原根</a:t>
            </a:r>
            <a:endParaRPr lang="zh-CN" altLang="en-US" sz="2800" b="1">
              <a:solidFill>
                <a:srgbClr val="000066"/>
              </a:solidFill>
              <a:latin typeface="Calibri" pitchFamily="34" charset="0"/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4"/>
          <p:cNvSpPr>
            <a:spLocks noRot="1" noChangeArrowheads="1"/>
          </p:cNvSpPr>
          <p:nvPr/>
        </p:nvSpPr>
        <p:spPr bwMode="auto">
          <a:xfrm>
            <a:off x="495300" y="-26988"/>
            <a:ext cx="19161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Calibri" pitchFamily="34" charset="0"/>
                <a:ea typeface="楷体_GB2312" pitchFamily="49" charset="-122"/>
              </a:rPr>
              <a:t>引理</a:t>
            </a:r>
            <a:r>
              <a:rPr lang="zh-CN" altLang="en-US" sz="320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：</a:t>
            </a:r>
          </a:p>
        </p:txBody>
      </p:sp>
      <p:pic>
        <p:nvPicPr>
          <p:cNvPr id="14233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563563"/>
            <a:ext cx="8135938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39" name="Text Box 6"/>
          <p:cNvSpPr txBox="1">
            <a:spLocks noChangeArrowheads="1"/>
          </p:cNvSpPr>
          <p:nvPr/>
        </p:nvSpPr>
        <p:spPr bwMode="auto">
          <a:xfrm>
            <a:off x="612775" y="4140200"/>
            <a:ext cx="8351838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⇒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显然。</a:t>
            </a:r>
          </a:p>
          <a:p>
            <a:pPr>
              <a:spcBef>
                <a:spcPct val="1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反之，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kl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个同余方程组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mod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有解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)≡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)≡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i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1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kl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个同余方程组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mod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无解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spcBef>
                <a:spcPct val="1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则方程组                无解。</a:t>
            </a:r>
          </a:p>
        </p:txBody>
      </p:sp>
      <p:pic>
        <p:nvPicPr>
          <p:cNvPr id="1423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75" y="5978525"/>
            <a:ext cx="25923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4"/>
          <p:cNvSpPr>
            <a:spLocks noRot="1" noChangeArrowheads="1"/>
          </p:cNvSpPr>
          <p:nvPr/>
        </p:nvSpPr>
        <p:spPr bwMode="auto">
          <a:xfrm>
            <a:off x="250825" y="765175"/>
            <a:ext cx="3187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Calibri" pitchFamily="34" charset="0"/>
                <a:ea typeface="楷体_GB2312" pitchFamily="49" charset="-122"/>
              </a:rPr>
              <a:t>补充定理：</a:t>
            </a:r>
            <a:endParaRPr lang="en-US" altLang="zh-CN" sz="3200">
              <a:latin typeface="Calibri" pitchFamily="34" charset="0"/>
              <a:ea typeface="楷体_GB2312" pitchFamily="49" charset="-122"/>
            </a:endParaRPr>
          </a:p>
        </p:txBody>
      </p:sp>
      <p:pic>
        <p:nvPicPr>
          <p:cNvPr id="143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84313"/>
            <a:ext cx="835342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4"/>
          <p:cNvSpPr>
            <a:spLocks noRot="1" noChangeArrowheads="1"/>
          </p:cNvSpPr>
          <p:nvPr/>
        </p:nvSpPr>
        <p:spPr bwMode="auto">
          <a:xfrm>
            <a:off x="250825" y="476250"/>
            <a:ext cx="20875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证明：</a:t>
            </a:r>
          </a:p>
        </p:txBody>
      </p:sp>
      <p:pic>
        <p:nvPicPr>
          <p:cNvPr id="14438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052513"/>
            <a:ext cx="82804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4"/>
          <p:cNvSpPr>
            <a:spLocks noRot="1" noChangeArrowheads="1"/>
          </p:cNvSpPr>
          <p:nvPr/>
        </p:nvSpPr>
        <p:spPr bwMode="auto">
          <a:xfrm>
            <a:off x="304800" y="1125538"/>
            <a:ext cx="85407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latin typeface="Calibri" pitchFamily="34" charset="0"/>
                <a:ea typeface="楷体_GB2312" pitchFamily="49" charset="-122"/>
              </a:rPr>
              <a:t>结论</a:t>
            </a:r>
            <a:r>
              <a:rPr lang="zh-CN" altLang="en-US" sz="3200">
                <a:latin typeface="Calibri" pitchFamily="34" charset="0"/>
                <a:ea typeface="楷体_GB2312" pitchFamily="49" charset="-122"/>
              </a:rPr>
              <a:t>：</a:t>
            </a:r>
            <a:r>
              <a:rPr lang="zh-CN" altLang="en-US" sz="3200" b="1">
                <a:solidFill>
                  <a:srgbClr val="FF0000"/>
                </a:solidFill>
                <a:latin typeface="Calibri" pitchFamily="34" charset="0"/>
                <a:ea typeface="楷体_GB2312" pitchFamily="49" charset="-122"/>
              </a:rPr>
              <a:t>若能解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b="1">
              <a:solidFill>
                <a:srgbClr val="FF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Calibri" pitchFamily="34" charset="0"/>
                <a:ea typeface="楷体_GB2312" pitchFamily="49" charset="-122"/>
              </a:rPr>
              <a:t>    形式的同余方程，则能解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3600">
              <a:latin typeface="Calibri" pitchFamily="34" charset="0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latin typeface="Calibri" pitchFamily="34" charset="0"/>
                <a:ea typeface="楷体_GB2312" pitchFamily="49" charset="-122"/>
              </a:rPr>
              <a:t>问题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chemeClr val="hlink"/>
                </a:solidFill>
                <a:latin typeface="Calibri" pitchFamily="34" charset="0"/>
                <a:ea typeface="楷体_GB2312" pitchFamily="49" charset="-122"/>
              </a:rPr>
              <a:t>    如何求解</a:t>
            </a:r>
          </a:p>
        </p:txBody>
      </p:sp>
      <p:pic>
        <p:nvPicPr>
          <p:cNvPr id="1454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270000"/>
            <a:ext cx="51117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565400"/>
            <a:ext cx="32400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4438" y="4005263"/>
            <a:ext cx="2735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4"/>
          <p:cNvSpPr>
            <a:spLocks noRot="1" noChangeArrowheads="1"/>
          </p:cNvSpPr>
          <p:nvPr/>
        </p:nvSpPr>
        <p:spPr bwMode="auto">
          <a:xfrm>
            <a:off x="323850" y="260350"/>
            <a:ext cx="85407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en-US" altLang="zh-CN" sz="3200">
                <a:latin typeface="Calibri" pitchFamily="34" charset="0"/>
              </a:rPr>
              <a:t>Example</a:t>
            </a:r>
          </a:p>
        </p:txBody>
      </p:sp>
      <p:pic>
        <p:nvPicPr>
          <p:cNvPr id="14643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052513"/>
            <a:ext cx="61214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989138"/>
            <a:ext cx="7991475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4941888"/>
            <a:ext cx="79200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7" name="Rectangle 8"/>
          <p:cNvSpPr>
            <a:spLocks noChangeArrowheads="1"/>
          </p:cNvSpPr>
          <p:nvPr/>
        </p:nvSpPr>
        <p:spPr bwMode="auto">
          <a:xfrm>
            <a:off x="755650" y="42418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求解模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的情形</a:t>
            </a:r>
          </a:p>
        </p:txBody>
      </p:sp>
      <p:sp>
        <p:nvSpPr>
          <p:cNvPr id="146438" name="Text Box 9"/>
          <p:cNvSpPr txBox="1">
            <a:spLocks noChangeArrowheads="1"/>
          </p:cNvSpPr>
          <p:nvPr/>
        </p:nvSpPr>
        <p:spPr bwMode="auto">
          <a:xfrm>
            <a:off x="2484438" y="6078538"/>
            <a:ext cx="3779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7(mod 9)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是方程的解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/>
      <p:bldP spid="1464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4"/>
          <p:cNvSpPr>
            <a:spLocks noRot="1" noChangeArrowheads="1"/>
          </p:cNvSpPr>
          <p:nvPr/>
        </p:nvSpPr>
        <p:spPr bwMode="auto">
          <a:xfrm>
            <a:off x="520700" y="765175"/>
            <a:ext cx="15303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思路</a:t>
            </a:r>
          </a:p>
        </p:txBody>
      </p:sp>
      <p:pic>
        <p:nvPicPr>
          <p:cNvPr id="14745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557338"/>
            <a:ext cx="799147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59" name="Rectangle 6"/>
          <p:cNvSpPr>
            <a:spLocks noChangeArrowheads="1"/>
          </p:cNvSpPr>
          <p:nvPr/>
        </p:nvSpPr>
        <p:spPr bwMode="auto">
          <a:xfrm>
            <a:off x="684213" y="4581525"/>
            <a:ext cx="4392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关键步骤</a:t>
            </a:r>
            <a:r>
              <a:rPr lang="zh-CN" altLang="en-US" sz="2800"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展开方法</a:t>
            </a:r>
          </a:p>
        </p:txBody>
      </p:sp>
      <p:pic>
        <p:nvPicPr>
          <p:cNvPr id="14746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284538"/>
            <a:ext cx="777716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4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展开方法</a:t>
            </a:r>
          </a:p>
        </p:txBody>
      </p:sp>
      <p:pic>
        <p:nvPicPr>
          <p:cNvPr id="1484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133600"/>
            <a:ext cx="5905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04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3068638"/>
            <a:ext cx="7129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040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3933825"/>
            <a:ext cx="7777162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040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3350" y="5445125"/>
            <a:ext cx="69135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4"/>
          <p:cNvSpPr>
            <a:spLocks noRot="1" noChangeArrowheads="1"/>
          </p:cNvSpPr>
          <p:nvPr/>
        </p:nvSpPr>
        <p:spPr bwMode="auto">
          <a:xfrm>
            <a:off x="250825" y="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en-US" altLang="zh-CN" sz="36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</a:p>
        </p:txBody>
      </p:sp>
      <p:pic>
        <p:nvPicPr>
          <p:cNvPr id="14950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981075"/>
            <a:ext cx="81359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4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结论</a:t>
            </a:r>
          </a:p>
        </p:txBody>
      </p:sp>
      <p:pic>
        <p:nvPicPr>
          <p:cNvPr id="15053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636838"/>
            <a:ext cx="82804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4"/>
          <p:cNvSpPr>
            <a:spLocks noRot="1" noChangeArrowheads="1"/>
          </p:cNvSpPr>
          <p:nvPr/>
        </p:nvSpPr>
        <p:spPr bwMode="auto">
          <a:xfrm>
            <a:off x="34925" y="46038"/>
            <a:ext cx="2411413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Calibri" pitchFamily="34" charset="0"/>
                <a:ea typeface="楷体_GB2312" pitchFamily="49" charset="-122"/>
              </a:rPr>
              <a:t>补充定理</a:t>
            </a:r>
            <a:r>
              <a:rPr lang="en-US" altLang="zh-CN" sz="3200">
                <a:latin typeface="Calibri" pitchFamily="34" charset="0"/>
              </a:rPr>
              <a:t> </a:t>
            </a:r>
          </a:p>
        </p:txBody>
      </p:sp>
      <p:sp>
        <p:nvSpPr>
          <p:cNvPr id="151554" name="Text Box 5"/>
          <p:cNvSpPr txBox="1">
            <a:spLocks noChangeArrowheads="1"/>
          </p:cNvSpPr>
          <p:nvPr/>
        </p:nvSpPr>
        <p:spPr bwMode="auto">
          <a:xfrm>
            <a:off x="323850" y="2516188"/>
            <a:ext cx="84963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归纳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时显然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10000"/>
              </a:spcBef>
            </a:pPr>
            <a:r>
              <a:rPr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）假设</a:t>
            </a:r>
            <a:r>
              <a:rPr lang="en-US" altLang="zh-CN" sz="26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时定理成立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10000"/>
              </a:spcBef>
            </a:pP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i="1" baseline="300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aseline="3000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的一个解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由条件知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600" i="1">
                <a:latin typeface="Times New Roman" pitchFamily="18" charset="0"/>
                <a:ea typeface="楷体_GB2312" pitchFamily="49" charset="-122"/>
              </a:rPr>
              <a:t>’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)≢0(mod 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。故由前面推导可得出</a:t>
            </a:r>
            <a:r>
              <a:rPr lang="en-US" altLang="zh-CN" sz="2600" b="1" i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i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600" b="1" i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b="1" i="1" baseline="300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的解</a:t>
            </a:r>
            <a:r>
              <a:rPr lang="en-US" altLang="zh-CN" sz="2600" b="1" i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 baseline="-250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600" b="1" i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b="1" i="1" baseline="300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="1" baseline="300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600" b="1" i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，且不同的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对应不同的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i="1" baseline="300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aseline="3000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（同余下）。故</a:t>
            </a:r>
            <a:r>
              <a:rPr lang="en-US" altLang="zh-CN" sz="26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6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b="1" i="1" baseline="30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="1" baseline="30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的解数</a:t>
            </a:r>
            <a:r>
              <a:rPr lang="en-US" altLang="en-US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6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6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b="1" i="1" baseline="30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的解数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10000"/>
              </a:spcBef>
            </a:pP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又不难证明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b="1" i="1" baseline="300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的解数</a:t>
            </a:r>
            <a:r>
              <a:rPr lang="en-US" altLang="en-US" sz="2600" b="1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6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b="1" i="1" baseline="300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="1" baseline="3000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的解数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。故</a:t>
            </a:r>
            <a:r>
              <a:rPr lang="en-US" altLang="zh-CN" sz="26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6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b="1" i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的解数等于</a:t>
            </a:r>
            <a:r>
              <a:rPr lang="en-US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6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)≡0(mod </a:t>
            </a:r>
            <a:r>
              <a:rPr lang="en-US" altLang="zh-CN" sz="26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600" b="1" i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6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的解数</a:t>
            </a:r>
            <a:endParaRPr lang="zh-CN" altLang="en-US" sz="26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）由归纳假设知结论成立。</a:t>
            </a:r>
            <a:endParaRPr lang="en-US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5155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15888"/>
            <a:ext cx="633571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7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mtClean="0">
                <a:ea typeface="微软雅黑"/>
              </a:rPr>
              <a:t>引入</a:t>
            </a:r>
          </a:p>
        </p:txBody>
      </p:sp>
      <p:sp>
        <p:nvSpPr>
          <p:cNvPr id="18434" name="矩形 9"/>
          <p:cNvSpPr>
            <a:spLocks noChangeArrowheads="1"/>
          </p:cNvSpPr>
          <p:nvPr/>
        </p:nvSpPr>
        <p:spPr bwMode="auto">
          <a:xfrm>
            <a:off x="457200" y="1628775"/>
            <a:ext cx="84359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如何求解如下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同余方程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的全部根 </a:t>
            </a:r>
            <a:endParaRPr lang="en-US" altLang="zh-CN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8348591239927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1389628348591239927636(mod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6909751743409628348591239927636927467173) 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4"/>
          <p:cNvSpPr>
            <a:spLocks noRot="1" noChangeArrowheads="1"/>
          </p:cNvSpPr>
          <p:nvPr/>
        </p:nvSpPr>
        <p:spPr bwMode="auto">
          <a:xfrm>
            <a:off x="301625" y="549275"/>
            <a:ext cx="85407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44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结论</a:t>
            </a:r>
          </a:p>
        </p:txBody>
      </p:sp>
      <p:pic>
        <p:nvPicPr>
          <p:cNvPr id="15257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773238"/>
            <a:ext cx="81359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9" name="Text Box 6"/>
          <p:cNvSpPr txBox="1">
            <a:spLocks noChangeArrowheads="1"/>
          </p:cNvSpPr>
          <p:nvPr/>
        </p:nvSpPr>
        <p:spPr bwMode="auto">
          <a:xfrm>
            <a:off x="468313" y="5373688"/>
            <a:ext cx="820737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但如何求解</a:t>
            </a:r>
            <a:r>
              <a:rPr lang="zh-CN" altLang="en-US" sz="2800" b="1">
                <a:ea typeface="楷体_GB2312" pitchFamily="49" charset="-122"/>
              </a:rPr>
              <a:t>已超出本课的范围</a:t>
            </a:r>
            <a:r>
              <a:rPr lang="zh-CN" altLang="en-US" sz="2800">
                <a:ea typeface="楷体_GB2312" pitchFamily="49" charset="-122"/>
              </a:rPr>
              <a:t>。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简单的情况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，可以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通过猜测的方法来求得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)≡0(mod p)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的解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4"/>
          <p:cNvSpPr>
            <a:spLocks noRot="1" noChangeArrowheads="1"/>
          </p:cNvSpPr>
          <p:nvPr/>
        </p:nvSpPr>
        <p:spPr bwMode="auto">
          <a:xfrm>
            <a:off x="304800" y="549275"/>
            <a:ext cx="854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Calibri" pitchFamily="34" charset="0"/>
                <a:ea typeface="楷体_GB2312" pitchFamily="49" charset="-122"/>
              </a:rPr>
              <a:t>补充定理</a:t>
            </a:r>
            <a:endParaRPr lang="en-US" altLang="zh-CN" sz="3200">
              <a:latin typeface="Calibri" pitchFamily="34" charset="0"/>
              <a:ea typeface="楷体_GB2312" pitchFamily="49" charset="-122"/>
            </a:endParaRPr>
          </a:p>
        </p:txBody>
      </p:sp>
      <p:pic>
        <p:nvPicPr>
          <p:cNvPr id="1536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70000"/>
            <a:ext cx="828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4"/>
          <p:cNvSpPr>
            <a:spLocks noRot="1" noChangeArrowheads="1"/>
          </p:cNvSpPr>
          <p:nvPr/>
        </p:nvSpPr>
        <p:spPr bwMode="auto">
          <a:xfrm>
            <a:off x="495300" y="476250"/>
            <a:ext cx="2060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Calibri" pitchFamily="34" charset="0"/>
                <a:ea typeface="楷体_GB2312" pitchFamily="49" charset="-122"/>
              </a:rPr>
              <a:t>证明</a:t>
            </a:r>
            <a:r>
              <a:rPr lang="zh-CN" altLang="en-US" sz="2800">
                <a:latin typeface="Calibri" pitchFamily="34" charset="0"/>
                <a:ea typeface="楷体_GB2312" pitchFamily="49" charset="-122"/>
              </a:rPr>
              <a:t>：</a:t>
            </a:r>
          </a:p>
        </p:txBody>
      </p:sp>
      <p:pic>
        <p:nvPicPr>
          <p:cNvPr id="1546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981075"/>
            <a:ext cx="820896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549275"/>
            <a:ext cx="83534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844675"/>
            <a:ext cx="835183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1" name="Text Box 6"/>
          <p:cNvSpPr txBox="1">
            <a:spLocks noChangeArrowheads="1"/>
          </p:cNvSpPr>
          <p:nvPr/>
        </p:nvSpPr>
        <p:spPr bwMode="auto">
          <a:xfrm>
            <a:off x="395288" y="1216025"/>
            <a:ext cx="3224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可知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3" name="Rectangle 4"/>
          <p:cNvSpPr>
            <a:spLocks noRot="1" noChangeArrowheads="1"/>
          </p:cNvSpPr>
          <p:nvPr/>
        </p:nvSpPr>
        <p:spPr bwMode="auto">
          <a:xfrm>
            <a:off x="611188" y="333375"/>
            <a:ext cx="41941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推论（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Wilson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定理）</a:t>
            </a:r>
          </a:p>
        </p:txBody>
      </p:sp>
      <p:pic>
        <p:nvPicPr>
          <p:cNvPr id="18023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981075"/>
            <a:ext cx="755967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450975" y="5157788"/>
            <a:ext cx="470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(p-1)!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p-1 (mod p)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1450975" y="5802313"/>
            <a:ext cx="4295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(p-2)!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1 (mod p)</a:t>
            </a:r>
          </a:p>
        </p:txBody>
      </p:sp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2339975" y="2709863"/>
          <a:ext cx="4194175" cy="568325"/>
        </p:xfrm>
        <a:graphic>
          <a:graphicData uri="http://schemas.openxmlformats.org/presentationml/2006/ole">
            <p:oleObj spid="_x0000_s180232" name="公式" r:id="rId4" imgW="1688760" imgH="228600" progId="Equation.3">
              <p:embed/>
            </p:oleObj>
          </a:graphicData>
        </a:graphic>
      </p:graphicFrame>
      <p:sp>
        <p:nvSpPr>
          <p:cNvPr id="180237" name="Text Box 9"/>
          <p:cNvSpPr txBox="1">
            <a:spLocks noChangeArrowheads="1"/>
          </p:cNvSpPr>
          <p:nvPr/>
        </p:nvSpPr>
        <p:spPr bwMode="auto">
          <a:xfrm>
            <a:off x="684213" y="2636838"/>
            <a:ext cx="14081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证明</a:t>
            </a:r>
            <a:r>
              <a:rPr lang="zh-CN" altLang="en-US" sz="3200" b="1">
                <a:ea typeface="楷体_GB2312" pitchFamily="49" charset="-122"/>
              </a:rPr>
              <a:t>：</a:t>
            </a: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258888" y="3429000"/>
            <a:ext cx="5548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是奇素数时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Wilson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定理成立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1258888" y="3989388"/>
            <a:ext cx="4835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p=2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Wilson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定理也成立</a:t>
            </a:r>
          </a:p>
        </p:txBody>
      </p:sp>
      <p:sp>
        <p:nvSpPr>
          <p:cNvPr id="180241" name="Rectangle 4"/>
          <p:cNvSpPr>
            <a:spLocks noRot="1" noChangeArrowheads="1"/>
          </p:cNvSpPr>
          <p:nvPr/>
        </p:nvSpPr>
        <p:spPr bwMode="auto">
          <a:xfrm>
            <a:off x="738188" y="4581525"/>
            <a:ext cx="41941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Wilson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定理的推论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/>
      <p:bldP spid="180231" grpId="0"/>
      <p:bldP spid="2" grpId="0"/>
      <p:bldP spid="1802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4"/>
          <p:cNvSpPr>
            <a:spLocks noRot="1" noChangeArrowheads="1"/>
          </p:cNvSpPr>
          <p:nvPr/>
        </p:nvSpPr>
        <p:spPr bwMode="auto">
          <a:xfrm>
            <a:off x="179388" y="198438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44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降低方程次数</a:t>
            </a:r>
          </a:p>
        </p:txBody>
      </p:sp>
      <p:sp>
        <p:nvSpPr>
          <p:cNvPr id="181250" name="Rectangle 5"/>
          <p:cNvSpPr>
            <a:spLocks noRot="1" noChangeArrowheads="1"/>
          </p:cNvSpPr>
          <p:nvPr/>
        </p:nvSpPr>
        <p:spPr bwMode="auto">
          <a:xfrm>
            <a:off x="279400" y="3357563"/>
            <a:ext cx="42211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  <a:ea typeface="楷体_GB2312" pitchFamily="49" charset="-122"/>
              </a:rPr>
              <a:t>两种降低次数的方法</a:t>
            </a:r>
          </a:p>
        </p:txBody>
      </p:sp>
      <p:pic>
        <p:nvPicPr>
          <p:cNvPr id="18125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84313"/>
            <a:ext cx="8208963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4005263"/>
            <a:ext cx="813752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4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</a:p>
        </p:txBody>
      </p:sp>
      <p:pic>
        <p:nvPicPr>
          <p:cNvPr id="18227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060575"/>
            <a:ext cx="77755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4364038"/>
            <a:ext cx="777716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827088" y="2921000"/>
            <a:ext cx="6835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+4x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+2x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+x+x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+3x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+2x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0(mod 5)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827088" y="3641725"/>
            <a:ext cx="3954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-x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-2x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-3x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0(mod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  <p:bldP spid="18228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0" name="Rectangle 3"/>
          <p:cNvSpPr>
            <a:spLocks noChangeArrowheads="1"/>
          </p:cNvSpPr>
          <p:nvPr/>
        </p:nvSpPr>
        <p:spPr bwMode="auto">
          <a:xfrm>
            <a:off x="357188" y="969963"/>
            <a:ext cx="792956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描述</a:t>
            </a:r>
            <a:r>
              <a:rPr lang="zh-CN" altLang="en-US" sz="2800" b="1">
                <a:solidFill>
                  <a:srgbClr val="0000FF"/>
                </a:solidFill>
                <a:latin typeface="微软雅黑"/>
                <a:ea typeface="楷体_GB2312" pitchFamily="49" charset="-122"/>
                <a:cs typeface="微软雅黑"/>
              </a:rPr>
              <a:t>一次同余方程组</a:t>
            </a: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的概念</a:t>
            </a: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能用</a:t>
            </a:r>
            <a:r>
              <a:rPr lang="zh-CN" altLang="en-US" sz="2800" b="1">
                <a:solidFill>
                  <a:srgbClr val="FF3300"/>
                </a:solidFill>
                <a:latin typeface="微软雅黑"/>
                <a:ea typeface="楷体_GB2312" pitchFamily="49" charset="-122"/>
                <a:cs typeface="微软雅黑"/>
              </a:rPr>
              <a:t>中国剩余定理</a:t>
            </a:r>
            <a:r>
              <a:rPr lang="zh-CN" altLang="en-US" sz="2800" b="1">
                <a:solidFill>
                  <a:srgbClr val="0000FF"/>
                </a:solidFill>
                <a:latin typeface="微软雅黑"/>
                <a:ea typeface="楷体_GB2312" pitchFamily="49" charset="-122"/>
                <a:cs typeface="微软雅黑"/>
              </a:rPr>
              <a:t>求解一次同余方程组</a:t>
            </a:r>
            <a:endParaRPr lang="zh-CN" altLang="en-US" b="1">
              <a:solidFill>
                <a:srgbClr val="0000FF"/>
              </a:solidFill>
              <a:latin typeface="宋体" charset="-122"/>
              <a:ea typeface="楷体_GB2312" pitchFamily="49" charset="-122"/>
              <a:cs typeface="微软雅黑"/>
            </a:endParaRPr>
          </a:p>
        </p:txBody>
      </p:sp>
      <p:sp>
        <p:nvSpPr>
          <p:cNvPr id="14132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4.4.2</a:t>
            </a:r>
            <a:r>
              <a:rPr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141322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smtClean="0">
                <a:ea typeface="微软雅黑"/>
              </a:rPr>
              <a:t>第二阶段目标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A3F0F7-9D31-491F-AADA-FBA51FFA27D7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grpSp>
        <p:nvGrpSpPr>
          <p:cNvPr id="141326" name="Group 14"/>
          <p:cNvGrpSpPr>
            <a:grpSpLocks/>
          </p:cNvGrpSpPr>
          <p:nvPr/>
        </p:nvGrpSpPr>
        <p:grpSpPr bwMode="auto">
          <a:xfrm>
            <a:off x="414338" y="2997200"/>
            <a:ext cx="8015287" cy="1928813"/>
            <a:chOff x="261" y="1888"/>
            <a:chExt cx="5049" cy="1215"/>
          </a:xfrm>
        </p:grpSpPr>
        <p:sp>
          <p:nvSpPr>
            <p:cNvPr id="141324" name="Text Box 6"/>
            <p:cNvSpPr txBox="1">
              <a:spLocks noChangeArrowheads="1"/>
            </p:cNvSpPr>
            <p:nvPr/>
          </p:nvSpPr>
          <p:spPr bwMode="auto">
            <a:xfrm>
              <a:off x="261" y="1888"/>
              <a:ext cx="5049" cy="8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69875" indent="-269875">
                <a:lnSpc>
                  <a:spcPct val="150000"/>
                </a:lnSpc>
                <a:buClr>
                  <a:srgbClr val="FF3300"/>
                </a:buClr>
                <a:buSzPct val="90000"/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一次同余方程组：</a:t>
              </a:r>
              <a:r>
                <a:rPr lang="zh-CN" altLang="en-US" sz="2800" b="1">
                  <a:ea typeface="楷体_GB2312" pitchFamily="49" charset="-122"/>
                </a:rPr>
                <a:t>求若干个同余式的公共解，一般表达式如下：</a:t>
              </a:r>
            </a:p>
          </p:txBody>
        </p:sp>
        <p:graphicFrame>
          <p:nvGraphicFramePr>
            <p:cNvPr id="141319" name="Object 7"/>
            <p:cNvGraphicFramePr>
              <a:graphicFrameLocks noChangeAspect="1"/>
            </p:cNvGraphicFramePr>
            <p:nvPr/>
          </p:nvGraphicFramePr>
          <p:xfrm>
            <a:off x="396" y="2831"/>
            <a:ext cx="4824" cy="272"/>
          </p:xfrm>
          <a:graphic>
            <a:graphicData uri="http://schemas.openxmlformats.org/presentationml/2006/ole">
              <p:oleObj spid="_x0000_s141319" name="Equation" r:id="rId4" imgW="7658100" imgH="431800" progId="">
                <p:embed/>
              </p:oleObj>
            </a:graphicData>
          </a:graphic>
        </p:graphicFrame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标题 7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1.3.2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同余方程组</a:t>
            </a:r>
            <a:endParaRPr lang="zh-CN" altLang="en-US" smtClean="0">
              <a:ea typeface="微软雅黑"/>
            </a:endParaRPr>
          </a:p>
        </p:txBody>
      </p:sp>
      <p:sp>
        <p:nvSpPr>
          <p:cNvPr id="186370" name="矩形 9"/>
          <p:cNvSpPr>
            <a:spLocks noChangeArrowheads="1"/>
          </p:cNvSpPr>
          <p:nvPr/>
        </p:nvSpPr>
        <p:spPr bwMode="auto">
          <a:xfrm>
            <a:off x="500063" y="1143000"/>
            <a:ext cx="8215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1389628348591239927636  (mod </a:t>
            </a:r>
          </a:p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6909751743409628348591239927636927467173) 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371" name="矩形 10"/>
          <p:cNvSpPr>
            <a:spLocks noChangeArrowheads="1"/>
          </p:cNvSpPr>
          <p:nvPr/>
        </p:nvSpPr>
        <p:spPr bwMode="auto">
          <a:xfrm>
            <a:off x="500063" y="2357438"/>
            <a:ext cx="82153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356699251818543411 (mod 469228619669925181854117103494035604184921) 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372" name="矩形 11"/>
          <p:cNvSpPr>
            <a:spLocks noChangeArrowheads="1"/>
          </p:cNvSpPr>
          <p:nvPr/>
        </p:nvSpPr>
        <p:spPr bwMode="auto">
          <a:xfrm>
            <a:off x="428625" y="3475038"/>
            <a:ext cx="82153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8973491762488550545489 (mod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923337025917624885505060032724751959997363) 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373" name="矩形 12"/>
          <p:cNvSpPr>
            <a:spLocks noChangeArrowheads="1"/>
          </p:cNvSpPr>
          <p:nvPr/>
        </p:nvSpPr>
        <p:spPr bwMode="auto">
          <a:xfrm>
            <a:off x="428625" y="4760913"/>
            <a:ext cx="83581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337343375465234 (mod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865182796404515463366804589007346976439574881) 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375" name="AutoShape 7"/>
          <p:cNvSpPr>
            <a:spLocks/>
          </p:cNvSpPr>
          <p:nvPr/>
        </p:nvSpPr>
        <p:spPr bwMode="auto">
          <a:xfrm>
            <a:off x="179388" y="1484313"/>
            <a:ext cx="288925" cy="3600450"/>
          </a:xfrm>
          <a:prstGeom prst="lef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4.4.1</a:t>
            </a:r>
            <a:r>
              <a:rPr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引入</a:t>
            </a:r>
            <a:endParaRPr lang="zh-CN" altLang="en-US" sz="36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8418" name="标题 8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smtClean="0">
                <a:ea typeface="微软雅黑"/>
              </a:rPr>
              <a:t>引入</a:t>
            </a:r>
            <a:endParaRPr lang="zh-CN" altLang="en-US" smtClean="0">
              <a:ea typeface="微软雅黑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DB7AF-1384-4831-8B84-10AE79ECA3C7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139271" name="Rectangle 7"/>
          <p:cNvSpPr>
            <a:spLocks noRot="1" noChangeArrowheads="1"/>
          </p:cNvSpPr>
          <p:nvPr/>
        </p:nvSpPr>
        <p:spPr bwMode="auto">
          <a:xfrm>
            <a:off x="611188" y="1196975"/>
            <a:ext cx="7848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在公元三世纪前，我国古代一部经典数学著作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孙子算经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中：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今有物不知其数，三三数之剩二，五五数之剩三，七七数之剩二。问物几何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此问题可归结为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同余方程组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设所求物数为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，则有：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≡2(mod 3)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≡3(mod 5)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≡2(mod 7)</a:t>
            </a:r>
          </a:p>
        </p:txBody>
      </p:sp>
      <p:sp>
        <p:nvSpPr>
          <p:cNvPr id="188421" name="AutoShape 9"/>
          <p:cNvSpPr>
            <a:spLocks/>
          </p:cNvSpPr>
          <p:nvPr/>
        </p:nvSpPr>
        <p:spPr bwMode="auto">
          <a:xfrm>
            <a:off x="1476375" y="4725988"/>
            <a:ext cx="142875" cy="1079500"/>
          </a:xfrm>
          <a:prstGeom prst="leftBrace">
            <a:avLst>
              <a:gd name="adj1" fmla="val 629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9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9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ChangeArrowheads="1"/>
          </p:cNvSpPr>
          <p:nvPr/>
        </p:nvSpPr>
        <p:spPr bwMode="auto">
          <a:xfrm>
            <a:off x="573088" y="1571625"/>
            <a:ext cx="723900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indent="-360363"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能描述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一次同余方程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的概念</a:t>
            </a:r>
          </a:p>
          <a:p>
            <a:pPr marL="360363" indent="-360363"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能解释一次同余方程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解存在性条件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，并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会解一次同余方程</a:t>
            </a:r>
          </a:p>
        </p:txBody>
      </p:sp>
      <p:sp>
        <p:nvSpPr>
          <p:cNvPr id="2048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4.4.2</a:t>
            </a:r>
            <a:r>
              <a:rPr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20483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smtClean="0">
                <a:ea typeface="微软雅黑"/>
              </a:rPr>
              <a:t>第一阶段目标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4CFAEE-D9F5-445B-B703-A652A37356A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Rot="1" noChangeArrowheads="1"/>
          </p:cNvSpPr>
          <p:nvPr/>
        </p:nvSpPr>
        <p:spPr bwMode="auto">
          <a:xfrm>
            <a:off x="495300" y="620713"/>
            <a:ext cx="85407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在明朝程大位著的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算法统要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》(1593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里有下面一首诗歌，它给出了上面问题的解答：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三人同行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七十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稀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五树梅花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廿一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枝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七子团圆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正月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半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除百零五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便得知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意思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所求之数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除以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的余数乘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，除以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的余数乘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，除以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的余数乘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，再总加起来，若它大于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105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，则减去，还大再减，最后得出的正整数就是答案。</a:t>
            </a:r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>
            <a:off x="4930775" y="1773238"/>
            <a:ext cx="2592388" cy="576262"/>
          </a:xfrm>
          <a:prstGeom prst="wedgeRoundRectCallout">
            <a:avLst>
              <a:gd name="adj1" fmla="val -83926"/>
              <a:gd name="adj2" fmla="val -30440"/>
              <a:gd name="adj3" fmla="val 16667"/>
            </a:avLst>
          </a:prstGeom>
          <a:solidFill>
            <a:srgbClr val="7AEC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=140</a:t>
            </a:r>
          </a:p>
        </p:txBody>
      </p:sp>
      <p:sp>
        <p:nvSpPr>
          <p:cNvPr id="183302" name="AutoShape 6"/>
          <p:cNvSpPr>
            <a:spLocks noChangeArrowheads="1"/>
          </p:cNvSpPr>
          <p:nvPr/>
        </p:nvSpPr>
        <p:spPr bwMode="auto">
          <a:xfrm>
            <a:off x="4932363" y="2420938"/>
            <a:ext cx="2592387" cy="504825"/>
          </a:xfrm>
          <a:prstGeom prst="wedgeRoundRectCallout">
            <a:avLst>
              <a:gd name="adj1" fmla="val -82028"/>
              <a:gd name="adj2" fmla="val 315"/>
              <a:gd name="adj3" fmla="val 16667"/>
            </a:avLst>
          </a:prstGeom>
          <a:solidFill>
            <a:srgbClr val="7AEC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=63</a:t>
            </a:r>
          </a:p>
        </p:txBody>
      </p:sp>
      <p:sp>
        <p:nvSpPr>
          <p:cNvPr id="183303" name="AutoShape 7"/>
          <p:cNvSpPr>
            <a:spLocks noChangeArrowheads="1"/>
          </p:cNvSpPr>
          <p:nvPr/>
        </p:nvSpPr>
        <p:spPr bwMode="auto">
          <a:xfrm>
            <a:off x="4932363" y="2997200"/>
            <a:ext cx="2592387" cy="504825"/>
          </a:xfrm>
          <a:prstGeom prst="wedgeRoundRectCallout">
            <a:avLst>
              <a:gd name="adj1" fmla="val -82944"/>
              <a:gd name="adj2" fmla="val -41194"/>
              <a:gd name="adj3" fmla="val 16667"/>
            </a:avLst>
          </a:prstGeom>
          <a:solidFill>
            <a:srgbClr val="7AEC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=30</a:t>
            </a:r>
          </a:p>
        </p:txBody>
      </p:sp>
      <p:sp>
        <p:nvSpPr>
          <p:cNvPr id="183304" name="AutoShape 8"/>
          <p:cNvSpPr>
            <a:spLocks noChangeArrowheads="1"/>
          </p:cNvSpPr>
          <p:nvPr/>
        </p:nvSpPr>
        <p:spPr bwMode="auto">
          <a:xfrm>
            <a:off x="4787900" y="3644900"/>
            <a:ext cx="4032250" cy="576263"/>
          </a:xfrm>
          <a:prstGeom prst="wedgeRoundRectCallout">
            <a:avLst>
              <a:gd name="adj1" fmla="val -67403"/>
              <a:gd name="adj2" fmla="val -45593"/>
              <a:gd name="adj3" fmla="val 16667"/>
            </a:avLst>
          </a:prstGeom>
          <a:solidFill>
            <a:srgbClr val="7AEC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(140+63+30) mod 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105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=23</a:t>
            </a:r>
          </a:p>
        </p:txBody>
      </p:sp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1368425" y="6203950"/>
          <a:ext cx="6083300" cy="393700"/>
        </p:xfrm>
        <a:graphic>
          <a:graphicData uri="http://schemas.openxmlformats.org/presentationml/2006/ole">
            <p:oleObj spid="_x0000_s183305" name="Equation" r:id="rId3" imgW="6083300" imgH="393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nimBg="1"/>
      <p:bldP spid="183302" grpId="0" animBg="1"/>
      <p:bldP spid="183303" grpId="0" animBg="1"/>
      <p:bldP spid="18330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B7684-EB7E-47D8-B79D-5E61C713AF7B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91490" name="Rectangle 54"/>
          <p:cNvSpPr>
            <a:spLocks noRot="1" noChangeArrowheads="1"/>
          </p:cNvSpPr>
          <p:nvPr/>
        </p:nvSpPr>
        <p:spPr bwMode="auto">
          <a:xfrm>
            <a:off x="323850" y="620713"/>
            <a:ext cx="85153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解法探秘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除余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都除得尽。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是除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余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都除尽的数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除余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都除得尽。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是除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余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都除尽的数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除余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都除得尽。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是除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余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除尽的数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+21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+15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是除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余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，除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余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，除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余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就是解，但不一定是最小的。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105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的最小公倍数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，多次减去可得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最小正整数解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4983" name="Rectangle 55"/>
          <p:cNvSpPr>
            <a:spLocks noChangeArrowheads="1"/>
          </p:cNvSpPr>
          <p:nvPr/>
        </p:nvSpPr>
        <p:spPr bwMode="auto">
          <a:xfrm>
            <a:off x="323850" y="5407025"/>
            <a:ext cx="86042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这就是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孙子定理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，外国文献上也称为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中国剩余定理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，是中国古代数学的一项辉煌成就。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标题 1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1.3.2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同余方程组</a:t>
            </a:r>
            <a:endParaRPr lang="zh-CN" altLang="en-US" smtClean="0">
              <a:ea typeface="微软雅黑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26A8AC-B99A-4B35-AD29-D3B765EF920F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93539" name="Text Box 5"/>
          <p:cNvSpPr txBox="1">
            <a:spLocks noChangeArrowheads="1"/>
          </p:cNvSpPr>
          <p:nvPr/>
        </p:nvSpPr>
        <p:spPr bwMode="auto">
          <a:xfrm>
            <a:off x="5580063" y="620713"/>
            <a:ext cx="2232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孙子定理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]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3540" name="Picture 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775" y="1628775"/>
            <a:ext cx="820737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41" name="Rectangle 81"/>
          <p:cNvSpPr>
            <a:spLocks noRot="1" noChangeArrowheads="1"/>
          </p:cNvSpPr>
          <p:nvPr/>
        </p:nvSpPr>
        <p:spPr bwMode="auto">
          <a:xfrm>
            <a:off x="468313" y="1052513"/>
            <a:ext cx="6138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indent="-360363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1.41(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中国剩余定理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4"/>
          <p:cNvSpPr>
            <a:spLocks noRot="1" noChangeArrowheads="1"/>
          </p:cNvSpPr>
          <p:nvPr/>
        </p:nvSpPr>
        <p:spPr bwMode="auto">
          <a:xfrm>
            <a:off x="468313" y="620713"/>
            <a:ext cx="835342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对任一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，找一个数，它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被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除余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，而被其他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j≠i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）除尽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, m</a:t>
            </a:r>
            <a:r>
              <a:rPr lang="en-US" altLang="zh-CN" sz="2400" b="1" i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)=1, 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i≠j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, m</a:t>
            </a:r>
            <a:r>
              <a:rPr lang="en-US" altLang="zh-CN" sz="2400" b="1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)=1.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对每一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存在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’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1" i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（由辗转相除法求）使得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1" baseline="30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’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1" i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1" baseline="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’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1(mod  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另一方面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i≠j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则由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,m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)=1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i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得到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故有：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1" baseline="30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’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0(mod  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故</a:t>
            </a:r>
          </a:p>
        </p:txBody>
      </p:sp>
      <p:pic>
        <p:nvPicPr>
          <p:cNvPr id="19558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932238"/>
            <a:ext cx="7632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68313" y="4508500"/>
            <a:ext cx="82073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是该方程组的两个解，且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0≤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y&lt;m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，则得：</a:t>
            </a:r>
          </a:p>
          <a:p>
            <a:pPr>
              <a:lnSpc>
                <a:spcPct val="110000"/>
              </a:lnSpc>
            </a:pPr>
            <a:r>
              <a:rPr lang="zh-CN" altLang="en-US" sz="2400" i="1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1≤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i≤r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i="1" baseline="-25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|(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x-y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1≤</a:t>
            </a:r>
            <a:r>
              <a:rPr lang="en-US" altLang="zh-CN" sz="24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i≤r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。由于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ea typeface="楷体_GB2312" pitchFamily="49" charset="-122"/>
              </a:rPr>
              <a:t>…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i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两两互素，故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|(</a:t>
            </a:r>
            <a:r>
              <a:rPr lang="en-US" altLang="zh-CN" sz="24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x-y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0≤|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x-y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|&lt;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x=y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14" name="标题 18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1.3.2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同余方程组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0744E-BAE8-44C2-8652-F939A21A1460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127316" name="Rectangle 4"/>
          <p:cNvSpPr>
            <a:spLocks noChangeArrowheads="1"/>
          </p:cNvSpPr>
          <p:nvPr/>
        </p:nvSpPr>
        <p:spPr bwMode="auto">
          <a:xfrm>
            <a:off x="179388" y="836613"/>
            <a:ext cx="34559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解同余方程组： </a:t>
            </a:r>
          </a:p>
        </p:txBody>
      </p:sp>
      <p:graphicFrame>
        <p:nvGraphicFramePr>
          <p:cNvPr id="127300" name="Object 324"/>
          <p:cNvGraphicFramePr>
            <a:graphicFrameLocks noChangeAspect="1"/>
          </p:cNvGraphicFramePr>
          <p:nvPr/>
        </p:nvGraphicFramePr>
        <p:xfrm>
          <a:off x="1331913" y="1450975"/>
          <a:ext cx="6083300" cy="393700"/>
        </p:xfrm>
        <a:graphic>
          <a:graphicData uri="http://schemas.openxmlformats.org/presentationml/2006/ole">
            <p:oleObj spid="_x0000_s127300" name="Equation" r:id="rId3" imgW="6083300" imgH="393700" progId="">
              <p:embed/>
            </p:oleObj>
          </a:graphicData>
        </a:graphic>
      </p:graphicFrame>
      <p:grpSp>
        <p:nvGrpSpPr>
          <p:cNvPr id="127318" name="Group 342"/>
          <p:cNvGrpSpPr>
            <a:grpSpLocks/>
          </p:cNvGrpSpPr>
          <p:nvPr/>
        </p:nvGrpSpPr>
        <p:grpSpPr bwMode="auto">
          <a:xfrm>
            <a:off x="428625" y="1955800"/>
            <a:ext cx="8353425" cy="933450"/>
            <a:chOff x="270" y="1232"/>
            <a:chExt cx="5262" cy="588"/>
          </a:xfrm>
        </p:grpSpPr>
        <p:graphicFrame>
          <p:nvGraphicFramePr>
            <p:cNvPr id="12291" name="Object 325"/>
            <p:cNvGraphicFramePr>
              <a:graphicFrameLocks noChangeAspect="1"/>
            </p:cNvGraphicFramePr>
            <p:nvPr/>
          </p:nvGraphicFramePr>
          <p:xfrm>
            <a:off x="270" y="1232"/>
            <a:ext cx="3448" cy="568"/>
          </p:xfrm>
          <a:graphic>
            <a:graphicData uri="http://schemas.openxmlformats.org/presentationml/2006/ole">
              <p:oleObj spid="_x0000_s127301" name="Equation" r:id="rId4" imgW="5473700" imgH="901700" progId="">
                <p:embed/>
              </p:oleObj>
            </a:graphicData>
          </a:graphic>
        </p:graphicFrame>
        <p:graphicFrame>
          <p:nvGraphicFramePr>
            <p:cNvPr id="12292" name="Object 326"/>
            <p:cNvGraphicFramePr>
              <a:graphicFrameLocks noChangeAspect="1"/>
            </p:cNvGraphicFramePr>
            <p:nvPr/>
          </p:nvGraphicFramePr>
          <p:xfrm>
            <a:off x="3764" y="1256"/>
            <a:ext cx="1768" cy="200"/>
          </p:xfrm>
          <a:graphic>
            <a:graphicData uri="http://schemas.openxmlformats.org/presentationml/2006/ole">
              <p:oleObj spid="_x0000_s127302" name="Equation" r:id="rId5" imgW="2806700" imgH="317500" progId="">
                <p:embed/>
              </p:oleObj>
            </a:graphicData>
          </a:graphic>
        </p:graphicFrame>
        <p:graphicFrame>
          <p:nvGraphicFramePr>
            <p:cNvPr id="12293" name="Object 327"/>
            <p:cNvGraphicFramePr>
              <a:graphicFrameLocks noChangeAspect="1"/>
            </p:cNvGraphicFramePr>
            <p:nvPr/>
          </p:nvGraphicFramePr>
          <p:xfrm>
            <a:off x="316" y="1548"/>
            <a:ext cx="2520" cy="272"/>
          </p:xfrm>
          <a:graphic>
            <a:graphicData uri="http://schemas.openxmlformats.org/presentationml/2006/ole">
              <p:oleObj spid="_x0000_s127303" name="Equation" r:id="rId6" imgW="4000500" imgH="431800" progId="">
                <p:embed/>
              </p:oleObj>
            </a:graphicData>
          </a:graphic>
        </p:graphicFrame>
      </p:grpSp>
      <p:grpSp>
        <p:nvGrpSpPr>
          <p:cNvPr id="127319" name="Group 343"/>
          <p:cNvGrpSpPr>
            <a:grpSpLocks/>
          </p:cNvGrpSpPr>
          <p:nvPr/>
        </p:nvGrpSpPr>
        <p:grpSpPr bwMode="auto">
          <a:xfrm>
            <a:off x="644525" y="4640263"/>
            <a:ext cx="6664325" cy="444500"/>
            <a:chOff x="406" y="2923"/>
            <a:chExt cx="4198" cy="280"/>
          </a:xfrm>
        </p:grpSpPr>
        <p:graphicFrame>
          <p:nvGraphicFramePr>
            <p:cNvPr id="12294" name="Object 328"/>
            <p:cNvGraphicFramePr>
              <a:graphicFrameLocks noChangeAspect="1"/>
            </p:cNvGraphicFramePr>
            <p:nvPr/>
          </p:nvGraphicFramePr>
          <p:xfrm>
            <a:off x="406" y="2923"/>
            <a:ext cx="2712" cy="272"/>
          </p:xfrm>
          <a:graphic>
            <a:graphicData uri="http://schemas.openxmlformats.org/presentationml/2006/ole">
              <p:oleObj spid="_x0000_s127304" name="Equation" r:id="rId7" imgW="4305300" imgH="431800" progId="">
                <p:embed/>
              </p:oleObj>
            </a:graphicData>
          </a:graphic>
        </p:graphicFrame>
        <p:graphicFrame>
          <p:nvGraphicFramePr>
            <p:cNvPr id="12295" name="Object 329"/>
            <p:cNvGraphicFramePr>
              <a:graphicFrameLocks noChangeAspect="1"/>
            </p:cNvGraphicFramePr>
            <p:nvPr/>
          </p:nvGraphicFramePr>
          <p:xfrm>
            <a:off x="3380" y="2923"/>
            <a:ext cx="1224" cy="280"/>
          </p:xfrm>
          <a:graphic>
            <a:graphicData uri="http://schemas.openxmlformats.org/presentationml/2006/ole">
              <p:oleObj spid="_x0000_s127305" name="Equation" r:id="rId8" imgW="1943100" imgH="444500" progId="">
                <p:embed/>
              </p:oleObj>
            </a:graphicData>
          </a:graphic>
        </p:graphicFrame>
      </p:grpSp>
      <p:graphicFrame>
        <p:nvGraphicFramePr>
          <p:cNvPr id="12296" name="Object 330"/>
          <p:cNvGraphicFramePr>
            <a:graphicFrameLocks noChangeAspect="1"/>
          </p:cNvGraphicFramePr>
          <p:nvPr/>
        </p:nvGraphicFramePr>
        <p:xfrm>
          <a:off x="573088" y="3073400"/>
          <a:ext cx="2260600" cy="393700"/>
        </p:xfrm>
        <a:graphic>
          <a:graphicData uri="http://schemas.openxmlformats.org/presentationml/2006/ole">
            <p:oleObj spid="_x0000_s127306" name="Equation" r:id="rId9" imgW="2260600" imgH="393700" progId="">
              <p:embed/>
            </p:oleObj>
          </a:graphicData>
        </a:graphic>
      </p:graphicFrame>
      <p:graphicFrame>
        <p:nvGraphicFramePr>
          <p:cNvPr id="12297" name="Object 331"/>
          <p:cNvGraphicFramePr>
            <a:graphicFrameLocks noChangeAspect="1"/>
          </p:cNvGraphicFramePr>
          <p:nvPr/>
        </p:nvGraphicFramePr>
        <p:xfrm>
          <a:off x="2878138" y="3073400"/>
          <a:ext cx="3492500" cy="393700"/>
        </p:xfrm>
        <a:graphic>
          <a:graphicData uri="http://schemas.openxmlformats.org/presentationml/2006/ole">
            <p:oleObj spid="_x0000_s127307" name="Equation" r:id="rId10" imgW="3492500" imgH="393700" progId="">
              <p:embed/>
            </p:oleObj>
          </a:graphicData>
        </a:graphic>
      </p:graphicFrame>
      <p:graphicFrame>
        <p:nvGraphicFramePr>
          <p:cNvPr id="12298" name="Object 332"/>
          <p:cNvGraphicFramePr>
            <a:graphicFrameLocks noChangeAspect="1"/>
          </p:cNvGraphicFramePr>
          <p:nvPr/>
        </p:nvGraphicFramePr>
        <p:xfrm>
          <a:off x="501650" y="3643313"/>
          <a:ext cx="2019300" cy="393700"/>
        </p:xfrm>
        <a:graphic>
          <a:graphicData uri="http://schemas.openxmlformats.org/presentationml/2006/ole">
            <p:oleObj spid="_x0000_s127308" name="Equation" r:id="rId11" imgW="2019300" imgH="393700" progId="">
              <p:embed/>
            </p:oleObj>
          </a:graphicData>
        </a:graphic>
      </p:graphicFrame>
      <p:graphicFrame>
        <p:nvGraphicFramePr>
          <p:cNvPr id="12299" name="Object 333"/>
          <p:cNvGraphicFramePr>
            <a:graphicFrameLocks noChangeAspect="1"/>
          </p:cNvGraphicFramePr>
          <p:nvPr/>
        </p:nvGraphicFramePr>
        <p:xfrm>
          <a:off x="2733675" y="3643313"/>
          <a:ext cx="3009900" cy="393700"/>
        </p:xfrm>
        <a:graphic>
          <a:graphicData uri="http://schemas.openxmlformats.org/presentationml/2006/ole">
            <p:oleObj spid="_x0000_s127309" name="Equation" r:id="rId12" imgW="3009900" imgH="393700" progId="">
              <p:embed/>
            </p:oleObj>
          </a:graphicData>
        </a:graphic>
      </p:graphicFrame>
      <p:graphicFrame>
        <p:nvGraphicFramePr>
          <p:cNvPr id="12300" name="Object 334"/>
          <p:cNvGraphicFramePr>
            <a:graphicFrameLocks noChangeAspect="1"/>
          </p:cNvGraphicFramePr>
          <p:nvPr/>
        </p:nvGraphicFramePr>
        <p:xfrm>
          <a:off x="501650" y="4214813"/>
          <a:ext cx="2019300" cy="393700"/>
        </p:xfrm>
        <a:graphic>
          <a:graphicData uri="http://schemas.openxmlformats.org/presentationml/2006/ole">
            <p:oleObj spid="_x0000_s127310" name="Equation" r:id="rId13" imgW="2019300" imgH="393700" progId="">
              <p:embed/>
            </p:oleObj>
          </a:graphicData>
        </a:graphic>
      </p:graphicFrame>
      <p:graphicFrame>
        <p:nvGraphicFramePr>
          <p:cNvPr id="12301" name="Object 335"/>
          <p:cNvGraphicFramePr>
            <a:graphicFrameLocks noChangeAspect="1"/>
          </p:cNvGraphicFramePr>
          <p:nvPr/>
        </p:nvGraphicFramePr>
        <p:xfrm>
          <a:off x="2733675" y="4214813"/>
          <a:ext cx="2984500" cy="393700"/>
        </p:xfrm>
        <a:graphic>
          <a:graphicData uri="http://schemas.openxmlformats.org/presentationml/2006/ole">
            <p:oleObj spid="_x0000_s127311" name="Equation" r:id="rId14" imgW="2984500" imgH="393700" progId="">
              <p:embed/>
            </p:oleObj>
          </a:graphicData>
        </a:graphic>
      </p:graphicFrame>
      <p:graphicFrame>
        <p:nvGraphicFramePr>
          <p:cNvPr id="12302" name="Object 336"/>
          <p:cNvGraphicFramePr>
            <a:graphicFrameLocks noChangeAspect="1"/>
          </p:cNvGraphicFramePr>
          <p:nvPr/>
        </p:nvGraphicFramePr>
        <p:xfrm>
          <a:off x="573088" y="5000625"/>
          <a:ext cx="2667000" cy="927100"/>
        </p:xfrm>
        <a:graphic>
          <a:graphicData uri="http://schemas.openxmlformats.org/presentationml/2006/ole">
            <p:oleObj spid="_x0000_s127312" name="Equation" r:id="rId15" imgW="2667000" imgH="927100" progId="">
              <p:embed/>
            </p:oleObj>
          </a:graphicData>
        </a:graphic>
      </p:graphicFrame>
      <p:graphicFrame>
        <p:nvGraphicFramePr>
          <p:cNvPr id="12303" name="Object 337"/>
          <p:cNvGraphicFramePr>
            <a:graphicFrameLocks noChangeAspect="1"/>
          </p:cNvGraphicFramePr>
          <p:nvPr/>
        </p:nvGraphicFramePr>
        <p:xfrm>
          <a:off x="1157288" y="5929313"/>
          <a:ext cx="7480300" cy="393700"/>
        </p:xfrm>
        <a:graphic>
          <a:graphicData uri="http://schemas.openxmlformats.org/presentationml/2006/ole">
            <p:oleObj spid="_x0000_s127313" name="Equation" r:id="rId16" imgW="7480300" imgH="39370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6" name="Rectangle 4"/>
          <p:cNvSpPr>
            <a:spLocks noRot="1" noChangeArrowheads="1"/>
          </p:cNvSpPr>
          <p:nvPr/>
        </p:nvSpPr>
        <p:spPr bwMode="auto">
          <a:xfrm>
            <a:off x="323850" y="260350"/>
            <a:ext cx="45545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4</a:t>
            </a:r>
            <a:r>
              <a:rPr lang="zh-CN" altLang="en-US" sz="3200" b="1">
                <a:latin typeface="Calibri" pitchFamily="34" charset="0"/>
                <a:ea typeface="楷体_GB2312" pitchFamily="49" charset="-122"/>
              </a:rPr>
              <a:t>：求解同余方程组：</a:t>
            </a:r>
          </a:p>
        </p:txBody>
      </p:sp>
      <p:pic>
        <p:nvPicPr>
          <p:cNvPr id="1986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836613"/>
            <a:ext cx="35274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865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3141663"/>
            <a:ext cx="7561262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9" name="Text Box 7"/>
          <p:cNvSpPr txBox="1">
            <a:spLocks noChangeArrowheads="1"/>
          </p:cNvSpPr>
          <p:nvPr/>
        </p:nvSpPr>
        <p:spPr bwMode="auto">
          <a:xfrm>
            <a:off x="468313" y="2420938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两两互素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满足中国剩余定理条件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553075" y="3716338"/>
            <a:ext cx="204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 baseline="30000">
                <a:solidFill>
                  <a:srgbClr val="FF0000"/>
                </a:solidFill>
                <a:ea typeface="楷体_GB2312" pitchFamily="49" charset="-122"/>
              </a:rPr>
              <a:t>’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=-1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 baseline="30000">
                <a:solidFill>
                  <a:srgbClr val="FF0000"/>
                </a:solidFill>
                <a:ea typeface="楷体_GB2312" pitchFamily="49" charset="-122"/>
              </a:rPr>
              <a:t>’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=-1</a:t>
            </a: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755650" y="6289675"/>
          <a:ext cx="7956550" cy="452438"/>
        </p:xfrm>
        <a:graphic>
          <a:graphicData uri="http://schemas.openxmlformats.org/presentationml/2006/ole">
            <p:oleObj spid="_x0000_s198665" name="公式" r:id="rId5" imgW="35175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4"/>
          <p:cNvSpPr>
            <a:spLocks noRot="1" noChangeArrowheads="1"/>
          </p:cNvSpPr>
          <p:nvPr/>
        </p:nvSpPr>
        <p:spPr bwMode="auto">
          <a:xfrm>
            <a:off x="395288" y="260350"/>
            <a:ext cx="5059362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5</a:t>
            </a: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：</a:t>
            </a:r>
            <a:r>
              <a:rPr lang="zh-CN" altLang="en-US" sz="3200" b="1">
                <a:latin typeface="Calibri" pitchFamily="34" charset="0"/>
                <a:ea typeface="楷体_GB2312" pitchFamily="49" charset="-122"/>
              </a:rPr>
              <a:t>求解同余方程组</a:t>
            </a:r>
            <a:r>
              <a:rPr lang="zh-CN" altLang="en-US" sz="3200">
                <a:latin typeface="Calibri" pitchFamily="34" charset="0"/>
                <a:ea typeface="楷体_GB2312" pitchFamily="49" charset="-122"/>
              </a:rPr>
              <a:t>：</a:t>
            </a:r>
          </a:p>
        </p:txBody>
      </p:sp>
      <p:pic>
        <p:nvPicPr>
          <p:cNvPr id="1996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225" y="909638"/>
            <a:ext cx="388937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684" name="Text Box 7"/>
          <p:cNvSpPr txBox="1">
            <a:spLocks noChangeArrowheads="1"/>
          </p:cNvSpPr>
          <p:nvPr/>
        </p:nvSpPr>
        <p:spPr bwMode="auto">
          <a:xfrm>
            <a:off x="250825" y="2565400"/>
            <a:ext cx="860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20725" indent="-720725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这个方程组不能直接用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中国剩余定理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？</a:t>
            </a:r>
            <a:endParaRPr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9689" name="Group 9"/>
          <p:cNvGrpSpPr>
            <a:grpSpLocks/>
          </p:cNvGrpSpPr>
          <p:nvPr/>
        </p:nvGrpSpPr>
        <p:grpSpPr bwMode="auto">
          <a:xfrm>
            <a:off x="1258888" y="4292600"/>
            <a:ext cx="2514600" cy="879475"/>
            <a:chOff x="3424" y="2976"/>
            <a:chExt cx="1584" cy="554"/>
          </a:xfrm>
        </p:grpSpPr>
        <p:sp>
          <p:nvSpPr>
            <p:cNvPr id="199686" name="Text Box 6"/>
            <p:cNvSpPr txBox="1">
              <a:spLocks noChangeArrowheads="1"/>
            </p:cNvSpPr>
            <p:nvPr/>
          </p:nvSpPr>
          <p:spPr bwMode="auto">
            <a:xfrm>
              <a:off x="3424" y="2976"/>
              <a:ext cx="14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Arial" charset="0"/>
                </a:rPr>
                <a:t>≡3 (mod 8)</a:t>
              </a:r>
            </a:p>
          </p:txBody>
        </p:sp>
        <p:sp>
          <p:nvSpPr>
            <p:cNvPr id="199687" name="Text Box 7"/>
            <p:cNvSpPr txBox="1">
              <a:spLocks noChangeArrowheads="1"/>
            </p:cNvSpPr>
            <p:nvPr/>
          </p:nvSpPr>
          <p:spPr bwMode="auto">
            <a:xfrm>
              <a:off x="3424" y="3203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Arial" charset="0"/>
                </a:rPr>
                <a:t>≡1 (mod 15)</a:t>
              </a:r>
            </a:p>
          </p:txBody>
        </p:sp>
        <p:sp>
          <p:nvSpPr>
            <p:cNvPr id="199688" name="AutoShape 8"/>
            <p:cNvSpPr>
              <a:spLocks/>
            </p:cNvSpPr>
            <p:nvPr/>
          </p:nvSpPr>
          <p:spPr bwMode="auto">
            <a:xfrm>
              <a:off x="3424" y="3158"/>
              <a:ext cx="46" cy="272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9690" name="Group 10"/>
          <p:cNvGrpSpPr>
            <a:grpSpLocks/>
          </p:cNvGrpSpPr>
          <p:nvPr/>
        </p:nvGrpSpPr>
        <p:grpSpPr bwMode="auto">
          <a:xfrm>
            <a:off x="4211638" y="4221163"/>
            <a:ext cx="2873375" cy="879475"/>
            <a:chOff x="3424" y="2976"/>
            <a:chExt cx="1810" cy="554"/>
          </a:xfrm>
        </p:grpSpPr>
        <p:sp>
          <p:nvSpPr>
            <p:cNvPr id="199691" name="Text Box 11"/>
            <p:cNvSpPr txBox="1">
              <a:spLocks noChangeArrowheads="1"/>
            </p:cNvSpPr>
            <p:nvPr/>
          </p:nvSpPr>
          <p:spPr bwMode="auto">
            <a:xfrm>
              <a:off x="3424" y="2976"/>
              <a:ext cx="18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  <a:cs typeface="Arial" charset="0"/>
                </a:rPr>
                <a:t>≡91 (mod 120)</a:t>
              </a:r>
            </a:p>
          </p:txBody>
        </p:sp>
        <p:sp>
          <p:nvSpPr>
            <p:cNvPr id="199692" name="Text Box 12"/>
            <p:cNvSpPr txBox="1">
              <a:spLocks noChangeArrowheads="1"/>
            </p:cNvSpPr>
            <p:nvPr/>
          </p:nvSpPr>
          <p:spPr bwMode="auto">
            <a:xfrm>
              <a:off x="3424" y="3203"/>
              <a:ext cx="16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Arial" charset="0"/>
                </a:rPr>
                <a:t>≡11 (mod 20</a:t>
              </a:r>
              <a:r>
                <a:rPr lang="en-US" altLang="zh-CN" sz="2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  <a:cs typeface="Arial" charset="0"/>
                </a:rPr>
                <a:t>)</a:t>
              </a:r>
            </a:p>
          </p:txBody>
        </p:sp>
        <p:sp>
          <p:nvSpPr>
            <p:cNvPr id="199693" name="AutoShape 13"/>
            <p:cNvSpPr>
              <a:spLocks/>
            </p:cNvSpPr>
            <p:nvPr/>
          </p:nvSpPr>
          <p:spPr bwMode="auto">
            <a:xfrm>
              <a:off x="3424" y="3158"/>
              <a:ext cx="46" cy="272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4211638" y="5214938"/>
            <a:ext cx="2873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≡91 (mod 120)</a:t>
            </a: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971550" y="36449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一种方法是两个两个递归处理：</a:t>
            </a: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823913" y="6021388"/>
            <a:ext cx="482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下面介绍另外一种处理方法：</a:t>
            </a:r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1619250" y="3125788"/>
            <a:ext cx="447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三个模数不满足两两互素！</a:t>
            </a:r>
            <a:endParaRPr lang="en-US" altLang="zh-CN" sz="2800" b="1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6" grpId="0"/>
      <p:bldP spid="199698" grpId="0"/>
      <p:bldP spid="199699" grpId="0"/>
      <p:bldP spid="1997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4"/>
          <p:cNvSpPr>
            <a:spLocks noRot="1" noChangeArrowheads="1"/>
          </p:cNvSpPr>
          <p:nvPr/>
        </p:nvSpPr>
        <p:spPr bwMode="auto">
          <a:xfrm>
            <a:off x="468313" y="333375"/>
            <a:ext cx="85407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事实</a:t>
            </a:r>
            <a:r>
              <a:rPr lang="zh-CN" altLang="en-US" sz="3200" b="1">
                <a:latin typeface="Calibri" pitchFamily="34" charset="0"/>
                <a:ea typeface="楷体_GB2312" pitchFamily="49" charset="-122"/>
              </a:rPr>
              <a:t>：</a:t>
            </a:r>
          </a:p>
        </p:txBody>
      </p:sp>
      <p:pic>
        <p:nvPicPr>
          <p:cNvPr id="20070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909638"/>
            <a:ext cx="8208962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70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581525"/>
            <a:ext cx="842486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4"/>
          <p:cNvSpPr>
            <a:spLocks noRot="1" noChangeArrowheads="1"/>
          </p:cNvSpPr>
          <p:nvPr/>
        </p:nvSpPr>
        <p:spPr bwMode="auto">
          <a:xfrm>
            <a:off x="423863" y="2997200"/>
            <a:ext cx="746125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(M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,M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,M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)=(15,40,24)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(M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 baseline="30000">
                <a:latin typeface="Calibri" pitchFamily="34" charset="0"/>
                <a:ea typeface="楷体_GB2312" pitchFamily="49" charset="-122"/>
              </a:rPr>
              <a:t>’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,M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baseline="30000">
                <a:latin typeface="Calibri" pitchFamily="34" charset="0"/>
                <a:ea typeface="楷体_GB2312" pitchFamily="49" charset="-122"/>
              </a:rPr>
              <a:t>’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,M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 baseline="30000">
                <a:latin typeface="Calibri" pitchFamily="34" charset="0"/>
                <a:ea typeface="楷体_GB2312" pitchFamily="49" charset="-122"/>
              </a:rPr>
              <a:t>’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)=(7,1,4)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3*15*7+1*40*1+1*24*4=451(mod 120)                                              =91(mod 120)</a:t>
            </a:r>
          </a:p>
        </p:txBody>
      </p:sp>
      <p:pic>
        <p:nvPicPr>
          <p:cNvPr id="20173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450" y="1196975"/>
            <a:ext cx="3429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31" name="Rectangle 6"/>
          <p:cNvSpPr>
            <a:spLocks noChangeArrowheads="1"/>
          </p:cNvSpPr>
          <p:nvPr/>
        </p:nvSpPr>
        <p:spPr bwMode="auto">
          <a:xfrm>
            <a:off x="1331913" y="903288"/>
            <a:ext cx="4572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≡3(mod 8)</a:t>
            </a:r>
          </a:p>
          <a:p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≡1(mod 3)</a:t>
            </a:r>
          </a:p>
          <a:p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≡1(mod 5)</a:t>
            </a:r>
          </a:p>
        </p:txBody>
      </p:sp>
      <p:sp>
        <p:nvSpPr>
          <p:cNvPr id="201732" name="Text Box 7"/>
          <p:cNvSpPr txBox="1">
            <a:spLocks noChangeArrowheads="1"/>
          </p:cNvSpPr>
          <p:nvPr/>
        </p:nvSpPr>
        <p:spPr bwMode="auto">
          <a:xfrm>
            <a:off x="479425" y="24892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0" name="标题 1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1.3.2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同余方程组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2D372-F7FA-4BDF-84FC-FF4AC387FFD0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30082" name="Rectangle 2"/>
          <p:cNvSpPr>
            <a:spLocks noChangeArrowheads="1"/>
          </p:cNvSpPr>
          <p:nvPr/>
        </p:nvSpPr>
        <p:spPr bwMode="auto">
          <a:xfrm>
            <a:off x="500063" y="1263650"/>
            <a:ext cx="8094662" cy="150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韩信点兵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〕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有兵一队，若列成五行纵队，则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末行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人；成六行纵队，则末行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人；成七行纵队，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则末行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人；成十一行纵队，则末行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人。求兵数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130085" name="Group 37"/>
          <p:cNvGrpSpPr>
            <a:grpSpLocks/>
          </p:cNvGrpSpPr>
          <p:nvPr/>
        </p:nvGrpSpPr>
        <p:grpSpPr bwMode="auto">
          <a:xfrm>
            <a:off x="642938" y="2857500"/>
            <a:ext cx="8356600" cy="1000125"/>
            <a:chOff x="405" y="1800"/>
            <a:chExt cx="5264" cy="630"/>
          </a:xfrm>
        </p:grpSpPr>
        <p:graphicFrame>
          <p:nvGraphicFramePr>
            <p:cNvPr id="130074" name="Object 26"/>
            <p:cNvGraphicFramePr>
              <a:graphicFrameLocks noChangeAspect="1"/>
            </p:cNvGraphicFramePr>
            <p:nvPr/>
          </p:nvGraphicFramePr>
          <p:xfrm>
            <a:off x="450" y="1800"/>
            <a:ext cx="2064" cy="240"/>
          </p:xfrm>
          <a:graphic>
            <a:graphicData uri="http://schemas.openxmlformats.org/presentationml/2006/ole">
              <p:oleObj spid="_x0000_s130074" name="Equation" r:id="rId3" imgW="3276600" imgH="381000" progId="">
                <p:embed/>
              </p:oleObj>
            </a:graphicData>
          </a:graphic>
        </p:graphicFrame>
        <p:graphicFrame>
          <p:nvGraphicFramePr>
            <p:cNvPr id="130075" name="Object 27"/>
            <p:cNvGraphicFramePr>
              <a:graphicFrameLocks noChangeAspect="1"/>
            </p:cNvGraphicFramePr>
            <p:nvPr/>
          </p:nvGraphicFramePr>
          <p:xfrm>
            <a:off x="405" y="2182"/>
            <a:ext cx="5264" cy="248"/>
          </p:xfrm>
          <a:graphic>
            <a:graphicData uri="http://schemas.openxmlformats.org/presentationml/2006/ole">
              <p:oleObj spid="_x0000_s130075" name="Equation" r:id="rId4" imgW="8356600" imgH="393700" progId="">
                <p:embed/>
              </p:oleObj>
            </a:graphicData>
          </a:graphic>
        </p:graphicFrame>
      </p:grpSp>
      <p:grpSp>
        <p:nvGrpSpPr>
          <p:cNvPr id="130084" name="Group 36"/>
          <p:cNvGrpSpPr>
            <a:grpSpLocks/>
          </p:cNvGrpSpPr>
          <p:nvPr/>
        </p:nvGrpSpPr>
        <p:grpSpPr bwMode="auto">
          <a:xfrm>
            <a:off x="755650" y="3984625"/>
            <a:ext cx="5588000" cy="873125"/>
            <a:chOff x="476" y="2510"/>
            <a:chExt cx="3520" cy="550"/>
          </a:xfrm>
        </p:grpSpPr>
        <p:graphicFrame>
          <p:nvGraphicFramePr>
            <p:cNvPr id="130076" name="Object 28"/>
            <p:cNvGraphicFramePr>
              <a:graphicFrameLocks noChangeAspect="1"/>
            </p:cNvGraphicFramePr>
            <p:nvPr/>
          </p:nvGraphicFramePr>
          <p:xfrm>
            <a:off x="476" y="2510"/>
            <a:ext cx="3520" cy="280"/>
          </p:xfrm>
          <a:graphic>
            <a:graphicData uri="http://schemas.openxmlformats.org/presentationml/2006/ole">
              <p:oleObj spid="_x0000_s130076" name="Equation" r:id="rId5" imgW="5588000" imgH="444500" progId="">
                <p:embed/>
              </p:oleObj>
            </a:graphicData>
          </a:graphic>
        </p:graphicFrame>
        <p:graphicFrame>
          <p:nvGraphicFramePr>
            <p:cNvPr id="130077" name="Object 29"/>
            <p:cNvGraphicFramePr>
              <a:graphicFrameLocks noChangeAspect="1"/>
            </p:cNvGraphicFramePr>
            <p:nvPr/>
          </p:nvGraphicFramePr>
          <p:xfrm>
            <a:off x="1182" y="2788"/>
            <a:ext cx="2560" cy="272"/>
          </p:xfrm>
          <a:graphic>
            <a:graphicData uri="http://schemas.openxmlformats.org/presentationml/2006/ole">
              <p:oleObj spid="_x0000_s130077" name="Equation" r:id="rId6" imgW="4064000" imgH="431800" progId="">
                <p:embed/>
              </p:oleObj>
            </a:graphicData>
          </a:graphic>
        </p:graphicFrame>
      </p:grpSp>
      <p:grpSp>
        <p:nvGrpSpPr>
          <p:cNvPr id="130086" name="Group 38"/>
          <p:cNvGrpSpPr>
            <a:grpSpLocks/>
          </p:cNvGrpSpPr>
          <p:nvPr/>
        </p:nvGrpSpPr>
        <p:grpSpPr bwMode="auto">
          <a:xfrm>
            <a:off x="793750" y="5157788"/>
            <a:ext cx="6535738" cy="935037"/>
            <a:chOff x="500" y="3249"/>
            <a:chExt cx="4117" cy="589"/>
          </a:xfrm>
        </p:grpSpPr>
        <p:graphicFrame>
          <p:nvGraphicFramePr>
            <p:cNvPr id="130078" name="Object 30"/>
            <p:cNvGraphicFramePr>
              <a:graphicFrameLocks noChangeAspect="1"/>
            </p:cNvGraphicFramePr>
            <p:nvPr/>
          </p:nvGraphicFramePr>
          <p:xfrm>
            <a:off x="521" y="3249"/>
            <a:ext cx="4096" cy="272"/>
          </p:xfrm>
          <a:graphic>
            <a:graphicData uri="http://schemas.openxmlformats.org/presentationml/2006/ole">
              <p:oleObj spid="_x0000_s130078" name="Equation" r:id="rId7" imgW="6502400" imgH="431800" progId="">
                <p:embed/>
              </p:oleObj>
            </a:graphicData>
          </a:graphic>
        </p:graphicFrame>
        <p:graphicFrame>
          <p:nvGraphicFramePr>
            <p:cNvPr id="130079" name="Object 31"/>
            <p:cNvGraphicFramePr>
              <a:graphicFrameLocks noChangeAspect="1"/>
            </p:cNvGraphicFramePr>
            <p:nvPr/>
          </p:nvGraphicFramePr>
          <p:xfrm>
            <a:off x="500" y="3566"/>
            <a:ext cx="3968" cy="272"/>
          </p:xfrm>
          <a:graphic>
            <a:graphicData uri="http://schemas.openxmlformats.org/presentationml/2006/ole">
              <p:oleObj spid="_x0000_s130079" name="Equation" r:id="rId8" imgW="6299200" imgH="431800" progId="">
                <p:embed/>
              </p:oleObj>
            </a:graphicData>
          </a:graphic>
        </p:graphicFrame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3" name="标题 8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1.3.1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整数同余方程</a:t>
            </a:r>
            <a:endParaRPr lang="zh-CN" altLang="en-US" smtClean="0">
              <a:ea typeface="微软雅黑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CF54E-9C22-479E-8499-F56907225598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9835" name="Rectangle 3"/>
          <p:cNvSpPr>
            <a:spLocks noChangeArrowheads="1"/>
          </p:cNvSpPr>
          <p:nvPr/>
        </p:nvSpPr>
        <p:spPr bwMode="auto">
          <a:xfrm>
            <a:off x="357188" y="1190625"/>
            <a:ext cx="8643937" cy="137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1.37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一次同余方程：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是整数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0(mod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则同余方程 </a:t>
            </a:r>
          </a:p>
        </p:txBody>
      </p:sp>
      <p:graphicFrame>
        <p:nvGraphicFramePr>
          <p:cNvPr id="119832" name="Object 24"/>
          <p:cNvGraphicFramePr>
            <a:graphicFrameLocks noChangeAspect="1"/>
          </p:cNvGraphicFramePr>
          <p:nvPr/>
        </p:nvGraphicFramePr>
        <p:xfrm>
          <a:off x="6791325" y="1509713"/>
          <a:ext cx="241300" cy="317500"/>
        </p:xfrm>
        <a:graphic>
          <a:graphicData uri="http://schemas.openxmlformats.org/presentationml/2006/ole">
            <p:oleObj spid="_x0000_s119832" name="Equation" r:id="rId3" imgW="241091" imgH="317225" progId="">
              <p:embed/>
            </p:oleObj>
          </a:graphicData>
        </a:graphic>
      </p:graphicFrame>
      <p:sp>
        <p:nvSpPr>
          <p:cNvPr id="119836" name="Rectangle 5"/>
          <p:cNvSpPr>
            <a:spLocks noChangeArrowheads="1"/>
          </p:cNvSpPr>
          <p:nvPr/>
        </p:nvSpPr>
        <p:spPr bwMode="auto">
          <a:xfrm>
            <a:off x="1908175" y="1973263"/>
            <a:ext cx="42529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/>
              <a:t>   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         (1)</a:t>
            </a:r>
            <a:r>
              <a:rPr lang="en-US" altLang="zh-CN" sz="2800" b="1">
                <a:sym typeface="Symbol" pitchFamily="18" charset="2"/>
              </a:rPr>
              <a:t> </a:t>
            </a:r>
          </a:p>
        </p:txBody>
      </p:sp>
      <p:sp>
        <p:nvSpPr>
          <p:cNvPr id="119837" name="Rectangle 6"/>
          <p:cNvSpPr>
            <a:spLocks noChangeArrowheads="1"/>
          </p:cNvSpPr>
          <p:nvPr/>
        </p:nvSpPr>
        <p:spPr bwMode="auto">
          <a:xfrm>
            <a:off x="357188" y="2716213"/>
            <a:ext cx="60801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被称为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一次同余方程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一次同余式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。 </a:t>
            </a:r>
          </a:p>
        </p:txBody>
      </p:sp>
      <p:sp>
        <p:nvSpPr>
          <p:cNvPr id="119838" name="矩形 7"/>
          <p:cNvSpPr>
            <a:spLocks noChangeArrowheads="1"/>
          </p:cNvSpPr>
          <p:nvPr/>
        </p:nvSpPr>
        <p:spPr bwMode="auto">
          <a:xfrm>
            <a:off x="395288" y="3284538"/>
            <a:ext cx="83581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均满足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(1)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827088" y="3933825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x=x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+km</a:t>
            </a:r>
          </a:p>
        </p:txBody>
      </p:sp>
      <p:sp>
        <p:nvSpPr>
          <p:cNvPr id="119841" name="Rectangle 33"/>
          <p:cNvSpPr>
            <a:spLocks noChangeArrowheads="1"/>
          </p:cNvSpPr>
          <p:nvPr/>
        </p:nvSpPr>
        <p:spPr bwMode="auto">
          <a:xfrm>
            <a:off x="144463" y="5299075"/>
            <a:ext cx="86042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因此，同余方程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的解是指它的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关于模</a:t>
            </a:r>
            <a:r>
              <a:rPr lang="en-US" altLang="zh-CN" sz="28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互不同余的所有解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同余方程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的解数不超过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800" b="1" i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19842" name="Text Box 34"/>
          <p:cNvSpPr txBox="1">
            <a:spLocks noChangeArrowheads="1"/>
          </p:cNvSpPr>
          <p:nvPr/>
        </p:nvSpPr>
        <p:spPr bwMode="auto">
          <a:xfrm>
            <a:off x="828675" y="4422775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ax=ax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+akm</a:t>
            </a:r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828675" y="4926013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ax≡ax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(mod 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b(mod m)</a:t>
            </a:r>
            <a:endParaRPr lang="zh-CN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40" grpId="0"/>
      <p:bldP spid="119841" grpId="0"/>
      <p:bldP spid="119842" grpId="0"/>
      <p:bldP spid="1198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4" name="标题 2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1.3.2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同余方程组</a:t>
            </a:r>
            <a:endParaRPr lang="zh-CN" altLang="en-US" smtClean="0">
              <a:ea typeface="微软雅黑"/>
            </a:endParaRPr>
          </a:p>
        </p:txBody>
      </p:sp>
      <p:sp>
        <p:nvSpPr>
          <p:cNvPr id="6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276F7-D318-46C4-94C5-69D61BD49DD0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131116" name="Text Box 2"/>
          <p:cNvSpPr txBox="1">
            <a:spLocks noChangeArrowheads="1"/>
          </p:cNvSpPr>
          <p:nvPr/>
        </p:nvSpPr>
        <p:spPr bwMode="auto">
          <a:xfrm>
            <a:off x="357188" y="1428750"/>
            <a:ext cx="24495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列表如下：</a:t>
            </a:r>
          </a:p>
        </p:txBody>
      </p:sp>
      <p:graphicFrame>
        <p:nvGraphicFramePr>
          <p:cNvPr id="83017" name="Group 73"/>
          <p:cNvGraphicFramePr>
            <a:graphicFrameLocks noGrp="1"/>
          </p:cNvGraphicFramePr>
          <p:nvPr/>
        </p:nvGraphicFramePr>
        <p:xfrm>
          <a:off x="285750" y="2474913"/>
          <a:ext cx="8569325" cy="3382962"/>
        </p:xfrm>
        <a:graphic>
          <a:graphicData uri="http://schemas.openxmlformats.org/drawingml/2006/table">
            <a:tbl>
              <a:tblPr/>
              <a:tblGrid>
                <a:gridCol w="863600"/>
                <a:gridCol w="936625"/>
                <a:gridCol w="1079500"/>
                <a:gridCol w="1008062"/>
                <a:gridCol w="936625"/>
                <a:gridCol w="1871663"/>
                <a:gridCol w="1873250"/>
              </a:tblGrid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y" pitchFamily="66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dy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106" name="Object 34"/>
          <p:cNvGraphicFramePr>
            <a:graphicFrameLocks noChangeAspect="1"/>
          </p:cNvGraphicFramePr>
          <p:nvPr/>
        </p:nvGraphicFramePr>
        <p:xfrm>
          <a:off x="644525" y="2835275"/>
          <a:ext cx="393700" cy="431800"/>
        </p:xfrm>
        <a:graphic>
          <a:graphicData uri="http://schemas.openxmlformats.org/presentationml/2006/ole">
            <p:oleObj spid="_x0000_s131106" name="Equation" r:id="rId3" imgW="393529" imgH="431613" progId="">
              <p:embed/>
            </p:oleObj>
          </a:graphicData>
        </a:graphic>
      </p:graphicFrame>
      <p:graphicFrame>
        <p:nvGraphicFramePr>
          <p:cNvPr id="131107" name="Object 35"/>
          <p:cNvGraphicFramePr>
            <a:graphicFrameLocks noChangeAspect="1"/>
          </p:cNvGraphicFramePr>
          <p:nvPr/>
        </p:nvGraphicFramePr>
        <p:xfrm>
          <a:off x="1509713" y="2835275"/>
          <a:ext cx="292100" cy="431800"/>
        </p:xfrm>
        <a:graphic>
          <a:graphicData uri="http://schemas.openxmlformats.org/presentationml/2006/ole">
            <p:oleObj spid="_x0000_s131107" name="Equation" r:id="rId4" imgW="291973" imgH="431613" progId="">
              <p:embed/>
            </p:oleObj>
          </a:graphicData>
        </a:graphic>
      </p:graphicFrame>
      <p:graphicFrame>
        <p:nvGraphicFramePr>
          <p:cNvPr id="131108" name="Object 36"/>
          <p:cNvGraphicFramePr>
            <a:graphicFrameLocks noChangeAspect="1"/>
          </p:cNvGraphicFramePr>
          <p:nvPr/>
        </p:nvGraphicFramePr>
        <p:xfrm>
          <a:off x="2517775" y="2949575"/>
          <a:ext cx="330200" cy="241300"/>
        </p:xfrm>
        <a:graphic>
          <a:graphicData uri="http://schemas.openxmlformats.org/presentationml/2006/ole">
            <p:oleObj spid="_x0000_s131108" name="Equation" r:id="rId5" imgW="330057" imgH="241195" progId="">
              <p:embed/>
            </p:oleObj>
          </a:graphicData>
        </a:graphic>
      </p:graphicFrame>
      <p:graphicFrame>
        <p:nvGraphicFramePr>
          <p:cNvPr id="131109" name="Object 37"/>
          <p:cNvGraphicFramePr>
            <a:graphicFrameLocks noChangeAspect="1"/>
          </p:cNvGraphicFramePr>
          <p:nvPr/>
        </p:nvGraphicFramePr>
        <p:xfrm>
          <a:off x="3525838" y="2795588"/>
          <a:ext cx="469900" cy="431800"/>
        </p:xfrm>
        <a:graphic>
          <a:graphicData uri="http://schemas.openxmlformats.org/presentationml/2006/ole">
            <p:oleObj spid="_x0000_s131109" name="Equation" r:id="rId6" imgW="469696" imgH="431613" progId="">
              <p:embed/>
            </p:oleObj>
          </a:graphicData>
        </a:graphic>
      </p:graphicFrame>
      <p:graphicFrame>
        <p:nvGraphicFramePr>
          <p:cNvPr id="131110" name="Object 38"/>
          <p:cNvGraphicFramePr>
            <a:graphicFrameLocks noChangeAspect="1"/>
          </p:cNvGraphicFramePr>
          <p:nvPr/>
        </p:nvGraphicFramePr>
        <p:xfrm>
          <a:off x="4318000" y="2795588"/>
          <a:ext cx="609600" cy="431800"/>
        </p:xfrm>
        <a:graphic>
          <a:graphicData uri="http://schemas.openxmlformats.org/presentationml/2006/ole">
            <p:oleObj spid="_x0000_s131110" name="Equation" r:id="rId7" imgW="609336" imgH="431613" progId="">
              <p:embed/>
            </p:oleObj>
          </a:graphicData>
        </a:graphic>
      </p:graphicFrame>
      <p:graphicFrame>
        <p:nvGraphicFramePr>
          <p:cNvPr id="131111" name="Object 39"/>
          <p:cNvGraphicFramePr>
            <a:graphicFrameLocks noChangeAspect="1"/>
          </p:cNvGraphicFramePr>
          <p:nvPr/>
        </p:nvGraphicFramePr>
        <p:xfrm>
          <a:off x="5645150" y="2906713"/>
          <a:ext cx="1308100" cy="431800"/>
        </p:xfrm>
        <a:graphic>
          <a:graphicData uri="http://schemas.openxmlformats.org/presentationml/2006/ole">
            <p:oleObj spid="_x0000_s131111" name="Equation" r:id="rId8" imgW="1307532" imgH="431613" progId="">
              <p:embed/>
            </p:oleObj>
          </a:graphicData>
        </a:graphic>
      </p:graphicFrame>
      <p:graphicFrame>
        <p:nvGraphicFramePr>
          <p:cNvPr id="131112" name="Object 40"/>
          <p:cNvGraphicFramePr>
            <a:graphicFrameLocks noChangeAspect="1"/>
          </p:cNvGraphicFramePr>
          <p:nvPr/>
        </p:nvGraphicFramePr>
        <p:xfrm>
          <a:off x="7081838" y="2849563"/>
          <a:ext cx="1739900" cy="520700"/>
        </p:xfrm>
        <a:graphic>
          <a:graphicData uri="http://schemas.openxmlformats.org/presentationml/2006/ole">
            <p:oleObj spid="_x0000_s131112" name="Equation" r:id="rId9" imgW="1739900" imgH="520700" progId="">
              <p:embed/>
            </p:oleObj>
          </a:graphicData>
        </a:graphic>
      </p:graphicFrame>
      <p:sp>
        <p:nvSpPr>
          <p:cNvPr id="131164" name="Rectangle 59"/>
          <p:cNvSpPr>
            <a:spLocks noChangeArrowheads="1"/>
          </p:cNvSpPr>
          <p:nvPr/>
        </p:nvSpPr>
        <p:spPr bwMode="auto">
          <a:xfrm>
            <a:off x="5397500" y="3513138"/>
            <a:ext cx="170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1×462×3</a:t>
            </a:r>
            <a:r>
              <a:rPr lang="en-US" altLang="zh-CN" sz="2400" b="1">
                <a:cs typeface="Times New Roman" pitchFamily="18" charset="0"/>
              </a:rPr>
              <a:t> </a:t>
            </a:r>
          </a:p>
        </p:txBody>
      </p:sp>
      <p:sp>
        <p:nvSpPr>
          <p:cNvPr id="131165" name="Rectangle 60"/>
          <p:cNvSpPr>
            <a:spLocks noChangeArrowheads="1"/>
          </p:cNvSpPr>
          <p:nvPr/>
        </p:nvSpPr>
        <p:spPr bwMode="auto">
          <a:xfrm>
            <a:off x="5397500" y="4132263"/>
            <a:ext cx="164623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5×385×1</a:t>
            </a:r>
            <a:r>
              <a:rPr lang="en-US" altLang="zh-CN" sz="2400" b="1">
                <a:latin typeface="Times New Roman" pitchFamily="18" charset="0"/>
              </a:rPr>
              <a:t> 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31166" name="Rectangle 61"/>
          <p:cNvSpPr>
            <a:spLocks noChangeArrowheads="1"/>
          </p:cNvSpPr>
          <p:nvPr/>
        </p:nvSpPr>
        <p:spPr bwMode="auto">
          <a:xfrm>
            <a:off x="5397500" y="4692650"/>
            <a:ext cx="16541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4×330×1</a:t>
            </a:r>
            <a:r>
              <a:rPr lang="en-US" altLang="zh-CN" sz="2400" b="1">
                <a:cs typeface="Times New Roman" pitchFamily="18" charset="0"/>
              </a:rPr>
              <a:t> </a:t>
            </a:r>
          </a:p>
        </p:txBody>
      </p:sp>
      <p:sp>
        <p:nvSpPr>
          <p:cNvPr id="131167" name="Rectangle 62"/>
          <p:cNvSpPr>
            <a:spLocks noChangeArrowheads="1"/>
          </p:cNvSpPr>
          <p:nvPr/>
        </p:nvSpPr>
        <p:spPr bwMode="auto">
          <a:xfrm>
            <a:off x="5253038" y="5313363"/>
            <a:ext cx="1860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10×210×1</a:t>
            </a:r>
            <a:r>
              <a:rPr lang="en-US" altLang="zh-CN" sz="2400" b="1">
                <a:cs typeface="Times New Roman" pitchFamily="18" charset="0"/>
              </a:rPr>
              <a:t> </a:t>
            </a:r>
          </a:p>
        </p:txBody>
      </p:sp>
      <p:sp>
        <p:nvSpPr>
          <p:cNvPr id="131168" name="Text Box 63"/>
          <p:cNvSpPr txBox="1">
            <a:spLocks noChangeArrowheads="1"/>
          </p:cNvSpPr>
          <p:nvPr/>
        </p:nvSpPr>
        <p:spPr bwMode="auto">
          <a:xfrm>
            <a:off x="7558088" y="3843338"/>
            <a:ext cx="180022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6731</a:t>
            </a:r>
          </a:p>
        </p:txBody>
      </p:sp>
      <p:graphicFrame>
        <p:nvGraphicFramePr>
          <p:cNvPr id="131113" name="Object 41"/>
          <p:cNvGraphicFramePr>
            <a:graphicFrameLocks noChangeAspect="1"/>
          </p:cNvGraphicFramePr>
          <p:nvPr/>
        </p:nvGraphicFramePr>
        <p:xfrm>
          <a:off x="7164388" y="4564063"/>
          <a:ext cx="1689100" cy="927100"/>
        </p:xfrm>
        <a:graphic>
          <a:graphicData uri="http://schemas.openxmlformats.org/presentationml/2006/ole">
            <p:oleObj spid="_x0000_s131113" name="Equation" r:id="rId10" imgW="1689100" imgH="927100" progId="">
              <p:embed/>
            </p:oleObj>
          </a:graphicData>
        </a:graphic>
      </p:graphicFrame>
      <p:sp>
        <p:nvSpPr>
          <p:cNvPr id="131169" name="Text Box 65"/>
          <p:cNvSpPr txBox="1">
            <a:spLocks noChangeArrowheads="1"/>
          </p:cNvSpPr>
          <p:nvPr/>
        </p:nvSpPr>
        <p:spPr bwMode="auto">
          <a:xfrm>
            <a:off x="4460875" y="3482975"/>
            <a:ext cx="93662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31170" name="Text Box 66"/>
          <p:cNvSpPr txBox="1">
            <a:spLocks noChangeArrowheads="1"/>
          </p:cNvSpPr>
          <p:nvPr/>
        </p:nvSpPr>
        <p:spPr bwMode="auto">
          <a:xfrm>
            <a:off x="4460875" y="5268913"/>
            <a:ext cx="792163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31171" name="Text Box 67"/>
          <p:cNvSpPr txBox="1">
            <a:spLocks noChangeArrowheads="1"/>
          </p:cNvSpPr>
          <p:nvPr/>
        </p:nvSpPr>
        <p:spPr bwMode="auto">
          <a:xfrm>
            <a:off x="4460875" y="4721225"/>
            <a:ext cx="79216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31172" name="Text Box 68"/>
          <p:cNvSpPr txBox="1">
            <a:spLocks noChangeArrowheads="1"/>
          </p:cNvSpPr>
          <p:nvPr/>
        </p:nvSpPr>
        <p:spPr bwMode="auto">
          <a:xfrm>
            <a:off x="4460875" y="4059238"/>
            <a:ext cx="792163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标题 9"/>
          <p:cNvSpPr>
            <a:spLocks noGrp="1"/>
          </p:cNvSpPr>
          <p:nvPr>
            <p:ph type="title"/>
          </p:nvPr>
        </p:nvSpPr>
        <p:spPr>
          <a:xfrm>
            <a:off x="827088" y="260350"/>
            <a:ext cx="7400925" cy="9286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0000FF"/>
                </a:solidFill>
                <a:latin typeface="微软雅黑"/>
                <a:ea typeface="楷体_GB2312" pitchFamily="49" charset="-122"/>
              </a:rPr>
              <a:t>作业</a:t>
            </a:r>
            <a:endParaRPr lang="zh-CN" altLang="en-US" sz="360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5C8A5-F4C5-4124-9926-B08C3BC3A809}" type="slidenum">
              <a:rPr lang="zh-CN" altLang="en-US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205827" name="Rectangle 4"/>
          <p:cNvSpPr>
            <a:spLocks noChangeArrowheads="1"/>
          </p:cNvSpPr>
          <p:nvPr/>
        </p:nvSpPr>
        <p:spPr bwMode="auto">
          <a:xfrm>
            <a:off x="900113" y="2405063"/>
            <a:ext cx="20875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解同余式组 </a:t>
            </a:r>
          </a:p>
        </p:txBody>
      </p:sp>
      <p:grpSp>
        <p:nvGrpSpPr>
          <p:cNvPr id="205828" name="Group 12"/>
          <p:cNvGrpSpPr>
            <a:grpSpLocks/>
          </p:cNvGrpSpPr>
          <p:nvPr/>
        </p:nvGrpSpPr>
        <p:grpSpPr bwMode="auto">
          <a:xfrm>
            <a:off x="2936875" y="1971675"/>
            <a:ext cx="2940050" cy="1295400"/>
            <a:chOff x="385" y="1344"/>
            <a:chExt cx="1852" cy="816"/>
          </a:xfrm>
        </p:grpSpPr>
        <p:sp>
          <p:nvSpPr>
            <p:cNvPr id="205829" name="矩形 11"/>
            <p:cNvSpPr>
              <a:spLocks noChangeArrowheads="1"/>
            </p:cNvSpPr>
            <p:nvPr/>
          </p:nvSpPr>
          <p:spPr bwMode="auto">
            <a:xfrm>
              <a:off x="495" y="1344"/>
              <a:ext cx="16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</a:t>
              </a: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 5 (mod 8) </a:t>
              </a:r>
              <a:endParaRPr lang="zh-CN" altLang="en-US" sz="3200"/>
            </a:p>
          </p:txBody>
        </p:sp>
        <p:sp>
          <p:nvSpPr>
            <p:cNvPr id="205830" name="矩形 12"/>
            <p:cNvSpPr>
              <a:spLocks noChangeArrowheads="1"/>
            </p:cNvSpPr>
            <p:nvPr/>
          </p:nvSpPr>
          <p:spPr bwMode="auto">
            <a:xfrm>
              <a:off x="495" y="1795"/>
              <a:ext cx="17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</a:t>
              </a: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 4 (mod 11) </a:t>
              </a:r>
              <a:endParaRPr lang="zh-CN" altLang="en-US" sz="3200"/>
            </a:p>
          </p:txBody>
        </p:sp>
        <p:sp>
          <p:nvSpPr>
            <p:cNvPr id="205831" name="AutoShape 7"/>
            <p:cNvSpPr>
              <a:spLocks/>
            </p:cNvSpPr>
            <p:nvPr/>
          </p:nvSpPr>
          <p:spPr bwMode="auto">
            <a:xfrm>
              <a:off x="385" y="1541"/>
              <a:ext cx="134" cy="499"/>
            </a:xfrm>
            <a:prstGeom prst="leftBrace">
              <a:avLst>
                <a:gd name="adj1" fmla="val 310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标题 4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00925" cy="928687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1.3.3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中国剩余定理应用</a:t>
            </a:r>
            <a:endParaRPr lang="zh-CN" altLang="en-US" smtClean="0">
              <a:ea typeface="微软雅黑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412875"/>
            <a:ext cx="5510213" cy="3671888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buSzPct val="80000"/>
              <a:buFont typeface="Wingdings" pitchFamily="2" charset="2"/>
              <a:buChar char="p"/>
            </a:pPr>
            <a:r>
              <a:rPr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RSA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共模攻击</a:t>
            </a:r>
          </a:p>
          <a:p>
            <a:pPr lvl="1" eaLnBrk="1" hangingPunct="1">
              <a:lnSpc>
                <a:spcPct val="110000"/>
              </a:lnSpc>
              <a:buSzPct val="80000"/>
              <a:buFont typeface="Wingdings" pitchFamily="2" charset="2"/>
              <a:buChar char="p"/>
            </a:pPr>
            <a:r>
              <a:rPr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RSA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解密加速</a:t>
            </a:r>
          </a:p>
          <a:p>
            <a:pPr lvl="1" eaLnBrk="1" hangingPunct="1">
              <a:lnSpc>
                <a:spcPct val="110000"/>
              </a:lnSpc>
              <a:buSzPct val="80000"/>
              <a:buFont typeface="Wingdings" pitchFamily="2" charset="2"/>
              <a:buChar char="p"/>
            </a:pP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秘密分割、秘密共享：</a:t>
            </a:r>
          </a:p>
          <a:p>
            <a:pPr lvl="2" eaLnBrk="1" hangingPunct="1">
              <a:lnSpc>
                <a:spcPct val="110000"/>
              </a:lnSpc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导弹控制发射</a:t>
            </a:r>
          </a:p>
          <a:p>
            <a:pPr lvl="2" eaLnBrk="1" hangingPunct="1">
              <a:lnSpc>
                <a:spcPct val="110000"/>
              </a:lnSpc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开启核按钮</a:t>
            </a:r>
          </a:p>
          <a:p>
            <a:pPr lvl="2" eaLnBrk="1" hangingPunct="1">
              <a:lnSpc>
                <a:spcPct val="110000"/>
              </a:lnSpc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重要场所通行检验等</a:t>
            </a:r>
          </a:p>
        </p:txBody>
      </p:sp>
      <p:sp>
        <p:nvSpPr>
          <p:cNvPr id="9" name="灯片编号占位符 1"/>
          <p:cNvSpPr txBox="1">
            <a:spLocks noGrp="1"/>
          </p:cNvSpPr>
          <p:nvPr/>
        </p:nvSpPr>
        <p:spPr>
          <a:xfrm>
            <a:off x="6724650" y="6500813"/>
            <a:ext cx="2133600" cy="21431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5523312-BB18-401E-96AF-286BAB2E8E92}" type="slidenum">
              <a:rPr lang="zh-CN" altLang="en-US" sz="16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lang="en-US" altLang="zh-CN" sz="160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3"/>
          <p:cNvSpPr>
            <a:spLocks noChangeArrowheads="1"/>
          </p:cNvSpPr>
          <p:nvPr/>
        </p:nvSpPr>
        <p:spPr bwMode="auto">
          <a:xfrm>
            <a:off x="684213" y="1409700"/>
            <a:ext cx="79295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Rabin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密码体制：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已知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c≡m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mod n,   </a:t>
            </a:r>
            <a:r>
              <a:rPr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如何求</a:t>
            </a:r>
            <a:r>
              <a:rPr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m?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8898" name="标题 5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4000" smtClean="0">
                <a:ea typeface="微软雅黑"/>
              </a:rPr>
              <a:t>引入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9C58B-424E-4F0F-8A46-35A9DF227E0E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3"/>
          <p:cNvSpPr>
            <a:spLocks noChangeArrowheads="1"/>
          </p:cNvSpPr>
          <p:nvPr/>
        </p:nvSpPr>
        <p:spPr bwMode="auto">
          <a:xfrm>
            <a:off x="438150" y="1341438"/>
            <a:ext cx="792956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600" b="1">
                <a:latin typeface="微软雅黑"/>
                <a:ea typeface="楷体_GB2312" pitchFamily="49" charset="-122"/>
                <a:cs typeface="微软雅黑"/>
              </a:rPr>
              <a:t>如何将明文转化为椭圆曲线上的点？</a:t>
            </a:r>
            <a:endParaRPr lang="zh-CN" altLang="en-US" b="1">
              <a:latin typeface="宋体" charset="-122"/>
              <a:ea typeface="楷体_GB2312" pitchFamily="49" charset="-122"/>
              <a:cs typeface="微软雅黑"/>
            </a:endParaRPr>
          </a:p>
        </p:txBody>
      </p:sp>
      <p:sp>
        <p:nvSpPr>
          <p:cNvPr id="132102" name="标题 5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4000" smtClean="0">
                <a:ea typeface="微软雅黑"/>
              </a:rPr>
              <a:t>引入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EC86-81C3-4035-9FE1-F1FC04E21C8A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pic>
        <p:nvPicPr>
          <p:cNvPr id="13210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613" y="2636838"/>
            <a:ext cx="4537075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430338" y="1844675"/>
          <a:ext cx="2781300" cy="725488"/>
        </p:xfrm>
        <a:graphic>
          <a:graphicData uri="http://schemas.openxmlformats.org/presentationml/2006/ole">
            <p:oleObj spid="_x0000_s132100" name="Equation" r:id="rId5" imgW="876240" imgH="22860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6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1.3.1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整数同余方程</a:t>
            </a:r>
            <a:endParaRPr lang="zh-CN" altLang="en-US" smtClean="0">
              <a:ea typeface="微软雅黑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5AC975-D3F5-4308-BBAE-E56397AEE8FF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428625" y="1430338"/>
            <a:ext cx="68183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：如何判断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有没有解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？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428625" y="2359025"/>
            <a:ext cx="68183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：如何确定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解的个数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？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428625" y="3287713"/>
            <a:ext cx="62817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：如何求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全部解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？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4"/>
          <p:cNvSpPr>
            <a:spLocks noRot="1"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>
                <a:latin typeface="Calibri" pitchFamily="34" charset="0"/>
              </a:rPr>
              <a:t>Example</a:t>
            </a:r>
          </a:p>
        </p:txBody>
      </p:sp>
      <p:sp>
        <p:nvSpPr>
          <p:cNvPr id="211970" name="Rectangle 5"/>
          <p:cNvSpPr>
            <a:spLocks noRot="1" noChangeArrowheads="1"/>
          </p:cNvSpPr>
          <p:nvPr/>
        </p:nvSpPr>
        <p:spPr bwMode="auto">
          <a:xfrm>
            <a:off x="520700" y="2628900"/>
            <a:ext cx="117157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解：</a:t>
            </a:r>
          </a:p>
        </p:txBody>
      </p:sp>
      <p:pic>
        <p:nvPicPr>
          <p:cNvPr id="21197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44675"/>
            <a:ext cx="5832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2781300"/>
            <a:ext cx="41052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4" name="Text Box 7"/>
          <p:cNvSpPr txBox="1">
            <a:spLocks noChangeArrowheads="1"/>
          </p:cNvSpPr>
          <p:nvPr/>
        </p:nvSpPr>
        <p:spPr bwMode="auto">
          <a:xfrm>
            <a:off x="5992813" y="4168775"/>
            <a:ext cx="1435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个解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525463" y="5013325"/>
            <a:ext cx="822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技巧在于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乘上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在模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意义下的乘法逆元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（倒数）。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485775" y="5646738"/>
            <a:ext cx="840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(a, m)=1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意义下的乘法逆元总是存在的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/>
      <p:bldP spid="2119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4"/>
          <p:cNvSpPr>
            <a:spLocks noRot="1" noChangeArrowheads="1"/>
          </p:cNvSpPr>
          <p:nvPr/>
        </p:nvSpPr>
        <p:spPr bwMode="auto">
          <a:xfrm>
            <a:off x="250825" y="288925"/>
            <a:ext cx="854075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6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a,m</a:t>
            </a:r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)≠1</a:t>
            </a:r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，怎么办</a:t>
            </a:r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pic>
        <p:nvPicPr>
          <p:cNvPr id="1351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412875"/>
            <a:ext cx="59753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349500"/>
            <a:ext cx="84264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7240588" y="6165850"/>
            <a:ext cx="1435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个解</a:t>
            </a:r>
          </a:p>
        </p:txBody>
      </p:sp>
      <p:sp>
        <p:nvSpPr>
          <p:cNvPr id="3" name="Rectangle 5"/>
          <p:cNvSpPr>
            <a:spLocks noRot="1" noChangeArrowheads="1"/>
          </p:cNvSpPr>
          <p:nvPr/>
        </p:nvSpPr>
        <p:spPr bwMode="auto">
          <a:xfrm>
            <a:off x="395288" y="2349500"/>
            <a:ext cx="842486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解</a:t>
            </a:r>
            <a:r>
              <a:rPr lang="zh-CN" altLang="en-US" sz="3200" b="1">
                <a:latin typeface="Calibri" pitchFamily="34" charset="0"/>
                <a:ea typeface="楷体_GB2312" pitchFamily="49" charset="-122"/>
              </a:rPr>
              <a:t>：（</a:t>
            </a:r>
            <a:r>
              <a:rPr lang="en-US" altLang="zh-CN" sz="3200" b="1">
                <a:latin typeface="Calibri" pitchFamily="34" charset="0"/>
                <a:ea typeface="楷体_GB2312" pitchFamily="49" charset="-122"/>
              </a:rPr>
              <a:t>6</a:t>
            </a:r>
            <a:r>
              <a:rPr lang="zh-CN" altLang="en-US" sz="3200" b="1">
                <a:latin typeface="Calibri" pitchFamily="34" charset="0"/>
                <a:ea typeface="楷体_GB2312" pitchFamily="49" charset="-122"/>
              </a:rPr>
              <a:t>，</a:t>
            </a:r>
            <a:r>
              <a:rPr lang="en-US" altLang="zh-CN" sz="3200" b="1">
                <a:latin typeface="Calibri" pitchFamily="34" charset="0"/>
                <a:ea typeface="楷体_GB2312" pitchFamily="49" charset="-122"/>
              </a:rPr>
              <a:t>51</a:t>
            </a:r>
            <a:r>
              <a:rPr lang="zh-CN" altLang="en-US" sz="3200" b="1">
                <a:latin typeface="Calibri" pitchFamily="34" charset="0"/>
                <a:ea typeface="楷体_GB2312" pitchFamily="49" charset="-122"/>
              </a:rPr>
              <a:t>）</a:t>
            </a:r>
            <a:r>
              <a:rPr lang="en-US" altLang="zh-CN" sz="3200" b="1">
                <a:latin typeface="Calibri" pitchFamily="34" charset="0"/>
                <a:ea typeface="楷体_GB2312" pitchFamily="49" charset="-122"/>
              </a:rPr>
              <a:t>=3</a:t>
            </a:r>
            <a:r>
              <a:rPr lang="zh-CN" altLang="en-US" sz="3200" b="1">
                <a:latin typeface="Calibri" pitchFamily="34" charset="0"/>
                <a:ea typeface="楷体_GB2312" pitchFamily="49" charset="-122"/>
              </a:rPr>
              <a:t>，通式除以</a:t>
            </a:r>
            <a:r>
              <a:rPr lang="en-US" altLang="zh-CN" sz="3200" b="1">
                <a:latin typeface="Calibri" pitchFamily="34" charset="0"/>
                <a:ea typeface="楷体_GB2312" pitchFamily="49" charset="-122"/>
              </a:rPr>
              <a:t>3</a:t>
            </a:r>
            <a:endParaRPr lang="zh-CN" altLang="en-US" sz="3200" b="1">
              <a:latin typeface="Calibri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4"/>
          <p:cNvSpPr>
            <a:spLocks noRot="1" noChangeArrowheads="1"/>
          </p:cNvSpPr>
          <p:nvPr/>
        </p:nvSpPr>
        <p:spPr bwMode="auto">
          <a:xfrm>
            <a:off x="1403350" y="2852738"/>
            <a:ext cx="13144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FF3300"/>
                </a:solidFill>
                <a:latin typeface="Calibri" pitchFamily="34" charset="0"/>
                <a:ea typeface="楷体_GB2312" pitchFamily="49" charset="-122"/>
              </a:rPr>
              <a:t>解：</a:t>
            </a:r>
          </a:p>
        </p:txBody>
      </p:sp>
      <p:pic>
        <p:nvPicPr>
          <p:cNvPr id="12493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692150"/>
            <a:ext cx="82073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6225" y="2025650"/>
            <a:ext cx="56896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5373688"/>
            <a:ext cx="82073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3350" y="3500438"/>
            <a:ext cx="705643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PRESENTER_DUMMYTAG" val="&lt;DummyForForceWrite&gt;&lt;/DummyForForceWrite&gt;"/>
  <p:tag name="HTML_SHAPEINFO" val="&lt;ThreeDShapeInfo&gt;&lt;uuid val=&quot;{50A545A5-9C80-460D-A7A9-C521563D3A86}&quot;/&gt;&lt;isInvalidForFieldText val=&quot;0&quot;/&gt;&lt;Image&gt;&lt;filename val=&quot;C:\Users\IBM\AppData\Local\Temp\CP6324354783511Session\CPTrustFolder6324354783511\PPTImport6324354852572\data\asimages\{50A545A5-9C80-460D-A7A9-C521563D3A86}_1.png&quot;/&gt;&lt;left val=&quot;363&quot;/&gt;&lt;top val=&quot;516&quot;/&gt;&lt;width val=&quot;749&quot;/&gt;&lt;height val=&quot;196&quot;/&gt;&lt;hasText val=&quot;1&quot;/&gt;&lt;/Image&gt;&lt;/ThreeDShapeInfo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11767</TotalTime>
  <Words>2275</Words>
  <Application>Microsoft Office PowerPoint</Application>
  <PresentationFormat>全屏显示(4:3)</PresentationFormat>
  <Paragraphs>300</Paragraphs>
  <Slides>54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11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8" baseType="lpstr">
      <vt:lpstr>Arial</vt:lpstr>
      <vt:lpstr>宋体</vt:lpstr>
      <vt:lpstr>Calibri</vt:lpstr>
      <vt:lpstr>微软雅黑</vt:lpstr>
      <vt:lpstr>楷体_GB2312</vt:lpstr>
      <vt:lpstr>Times New Roman</vt:lpstr>
      <vt:lpstr>华文行楷</vt:lpstr>
      <vt:lpstr>Wingdings</vt:lpstr>
      <vt:lpstr>Symbol</vt:lpstr>
      <vt:lpstr>黑体</vt:lpstr>
      <vt:lpstr>Andy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Equation</vt:lpstr>
      <vt:lpstr>公式</vt:lpstr>
      <vt:lpstr>信息安全数学基础</vt:lpstr>
      <vt:lpstr>第一章: 整除与同余</vt:lpstr>
      <vt:lpstr>引入</vt:lpstr>
      <vt:lpstr>第一阶段目标</vt:lpstr>
      <vt:lpstr>1.3.1 整数同余方程</vt:lpstr>
      <vt:lpstr>1.3.1 整数同余方程</vt:lpstr>
      <vt:lpstr>幻灯片 7</vt:lpstr>
      <vt:lpstr>幻灯片 8</vt:lpstr>
      <vt:lpstr>幻灯片 9</vt:lpstr>
      <vt:lpstr>1.3.1 整数同余方程</vt:lpstr>
      <vt:lpstr>幻灯片 11</vt:lpstr>
      <vt:lpstr>幻灯片 12</vt:lpstr>
      <vt:lpstr>幻灯片 13</vt:lpstr>
      <vt:lpstr>1.3.1 整数同余方程</vt:lpstr>
      <vt:lpstr>1.3.1 整数同余方程</vt:lpstr>
      <vt:lpstr>第一阶段小结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第二阶段目标</vt:lpstr>
      <vt:lpstr>1.3.2 同余方程组</vt:lpstr>
      <vt:lpstr>引入</vt:lpstr>
      <vt:lpstr>幻灯片 40</vt:lpstr>
      <vt:lpstr>幻灯片 41</vt:lpstr>
      <vt:lpstr>1.3.2 同余方程组</vt:lpstr>
      <vt:lpstr>幻灯片 43</vt:lpstr>
      <vt:lpstr>1.3.2 同余方程组</vt:lpstr>
      <vt:lpstr>幻灯片 45</vt:lpstr>
      <vt:lpstr>幻灯片 46</vt:lpstr>
      <vt:lpstr>幻灯片 47</vt:lpstr>
      <vt:lpstr>幻灯片 48</vt:lpstr>
      <vt:lpstr>1.3.2 同余方程组</vt:lpstr>
      <vt:lpstr>1.3.2 同余方程组</vt:lpstr>
      <vt:lpstr>作业</vt:lpstr>
      <vt:lpstr>1.3.3 中国剩余定理应用</vt:lpstr>
      <vt:lpstr>引入</vt:lpstr>
      <vt:lpstr>引入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DongWei</dc:creator>
  <cp:lastModifiedBy>Administrator</cp:lastModifiedBy>
  <cp:revision>604</cp:revision>
  <dcterms:created xsi:type="dcterms:W3CDTF">2011-10-12T12:06:49Z</dcterms:created>
  <dcterms:modified xsi:type="dcterms:W3CDTF">2020-09-28T02:44:43Z</dcterms:modified>
</cp:coreProperties>
</file>