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470" r:id="rId2"/>
    <p:sldId id="558" r:id="rId3"/>
    <p:sldId id="565" r:id="rId4"/>
    <p:sldId id="546" r:id="rId5"/>
    <p:sldId id="547" r:id="rId6"/>
    <p:sldId id="548" r:id="rId7"/>
    <p:sldId id="549" r:id="rId8"/>
    <p:sldId id="567" r:id="rId9"/>
    <p:sldId id="566" r:id="rId10"/>
    <p:sldId id="550" r:id="rId11"/>
    <p:sldId id="551" r:id="rId12"/>
    <p:sldId id="568" r:id="rId13"/>
    <p:sldId id="569" r:id="rId14"/>
    <p:sldId id="553" r:id="rId15"/>
    <p:sldId id="570" r:id="rId16"/>
    <p:sldId id="571" r:id="rId17"/>
    <p:sldId id="583" r:id="rId18"/>
    <p:sldId id="552" r:id="rId19"/>
    <p:sldId id="572" r:id="rId20"/>
    <p:sldId id="573" r:id="rId21"/>
    <p:sldId id="554" r:id="rId22"/>
    <p:sldId id="574" r:id="rId23"/>
    <p:sldId id="58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94" r:id="rId42"/>
    <p:sldId id="595" r:id="rId43"/>
    <p:sldId id="596" r:id="rId44"/>
    <p:sldId id="597" r:id="rId45"/>
    <p:sldId id="598" r:id="rId46"/>
    <p:sldId id="599" r:id="rId47"/>
    <p:sldId id="600" r:id="rId48"/>
    <p:sldId id="601" r:id="rId49"/>
    <p:sldId id="602" r:id="rId50"/>
    <p:sldId id="603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ECFF"/>
    <a:srgbClr val="F3F7FB"/>
    <a:srgbClr val="0000FF"/>
    <a:srgbClr val="C1DAFF"/>
    <a:srgbClr val="3366FF"/>
    <a:srgbClr val="FF33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86445" autoAdjust="0"/>
  </p:normalViewPr>
  <p:slideViewPr>
    <p:cSldViewPr>
      <p:cViewPr varScale="1">
        <p:scale>
          <a:sx n="79" d="100"/>
          <a:sy n="79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E8BF2510-E964-4E4B-A029-490FC247CD2A}" type="datetimeFigureOut">
              <a:rPr lang="zh-CN" altLang="en-US"/>
              <a:pPr>
                <a:defRPr/>
              </a:pPr>
              <a:t>2020-10-18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A1101B5-7FD9-4EC7-81DB-D7E633907C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zh-CN" altLang="en-US" b="1" smtClean="0">
                <a:solidFill>
                  <a:schemeClr val="accent1"/>
                </a:solidFill>
              </a:rPr>
              <a:t>介绍课程基本情况、教学设计基本理念、教学方法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C2AA50-E364-49C1-A7BE-B5DD4B42837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这一章内容主要应用于公钥密码</a:t>
            </a:r>
          </a:p>
          <a:p>
            <a:r>
              <a:rPr lang="zh-CN" altLang="en-US" b="1" smtClean="0"/>
              <a:t>第一次内容，在</a:t>
            </a:r>
            <a:r>
              <a:rPr lang="en-US" altLang="zh-CN" b="1" smtClean="0"/>
              <a:t>RSA</a:t>
            </a:r>
            <a:r>
              <a:rPr lang="zh-CN" altLang="en-US" b="1" smtClean="0"/>
              <a:t>算法中应用，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80BCCD-EFE7-4E5A-9E21-CCB3F3358056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下面我们首先看两个和我们今天课程相关的概念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FCDD8C-976E-4673-89B0-6B8708FC9419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1251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81252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DAA654-9FFE-4C69-A018-36A16BB4E1DA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已经找出了全部二次剩余，</a:t>
            </a:r>
            <a:r>
              <a:rPr lang="en-US" altLang="zh-CN" b="1" smtClean="0"/>
              <a:t>a^(p-1)/2=1,</a:t>
            </a:r>
            <a:r>
              <a:rPr lang="zh-CN" altLang="en-US" b="1" smtClean="0"/>
              <a:t>二次非剩余有什么特点</a:t>
            </a:r>
            <a:r>
              <a:rPr lang="en-US" altLang="zh-CN" b="1" smtClean="0"/>
              <a:t>a^(p-1)/2=</a:t>
            </a:r>
            <a:r>
              <a:rPr lang="zh-CN" altLang="en-US" b="1" smtClean="0"/>
              <a:t>？？</a:t>
            </a:r>
          </a:p>
        </p:txBody>
      </p:sp>
      <p:sp>
        <p:nvSpPr>
          <p:cNvPr id="183299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83300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DBCBCE-BC38-4F72-BBB9-352B03E9012C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考虑</a:t>
            </a:r>
            <a:r>
              <a:rPr lang="en-US" altLang="zh-CN" b="1" smtClean="0"/>
              <a:t>a^(p-1)-1=</a:t>
            </a:r>
            <a:r>
              <a:rPr lang="zh-CN" altLang="en-US" b="1" smtClean="0"/>
              <a:t>（</a:t>
            </a:r>
            <a:r>
              <a:rPr lang="en-US" altLang="zh-CN" b="1" smtClean="0"/>
              <a:t>a^(p-1)/2-1</a:t>
            </a:r>
            <a:r>
              <a:rPr lang="zh-CN" altLang="en-US" b="1" smtClean="0"/>
              <a:t>）*</a:t>
            </a:r>
            <a:r>
              <a:rPr lang="en-US" altLang="zh-CN" b="1" smtClean="0"/>
              <a:t>(a^(p-1)/2+1)</a:t>
            </a:r>
            <a:endParaRPr lang="zh-CN" altLang="en-US" b="1" smtClean="0"/>
          </a:p>
        </p:txBody>
      </p:sp>
      <p:sp>
        <p:nvSpPr>
          <p:cNvPr id="187395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87396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A78153-A1DA-4E63-8772-33AD4E654376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发现性质</a:t>
            </a:r>
          </a:p>
        </p:txBody>
      </p:sp>
      <p:sp>
        <p:nvSpPr>
          <p:cNvPr id="195587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95588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C336A4-9427-4F3E-B5E9-31C186FD747F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42963"/>
            <a:r>
              <a:rPr lang="zh-CN" altLang="en-US" smtClean="0"/>
              <a:t>注：上述定理给出了判断平方剩余的另一方法。</a:t>
            </a:r>
          </a:p>
          <a:p>
            <a:pPr defTabSz="842963"/>
            <a:endParaRPr lang="zh-CN" altLang="en-US" smtClean="0"/>
          </a:p>
        </p:txBody>
      </p:sp>
      <p:sp>
        <p:nvSpPr>
          <p:cNvPr id="198659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98660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C9617B-7BB6-4046-92F2-637774D67E5E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3D34-5CF5-4C94-A912-5479E5C54D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AF143-C5E5-4B7F-A507-BBF217008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0FE11-CD88-4F12-B00D-F7C38A9DCE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142875" y="1000125"/>
            <a:ext cx="8823325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1" descr="银河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313" y="6408738"/>
            <a:ext cx="5000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 userDrawn="1"/>
        </p:nvCxnSpPr>
        <p:spPr>
          <a:xfrm>
            <a:off x="142875" y="6357938"/>
            <a:ext cx="8823325" cy="1587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4" descr="http://www.nudt.edu.cn/about/images/xh.g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0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921"/>
            <a:ext cx="7400948" cy="928686"/>
          </a:xfrm>
        </p:spPr>
        <p:txBody>
          <a:bodyPr/>
          <a:lstStyle>
            <a:lvl1pPr algn="l">
              <a:defRPr sz="44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0972"/>
            <a:ext cx="8229600" cy="5197493"/>
          </a:xfrm>
        </p:spPr>
        <p:txBody>
          <a:bodyPr/>
          <a:lstStyle>
            <a:lvl1pPr>
              <a:spcBef>
                <a:spcPts val="600"/>
              </a:spcBef>
              <a:buSzPct val="70000"/>
              <a:buFont typeface="Wingdings" pitchFamily="2" charset="2"/>
              <a:buChar char="n"/>
              <a:defRPr sz="32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724650" y="6500813"/>
            <a:ext cx="2133600" cy="21431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3D0B78-6119-4ADB-8F1C-59D6620F519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6948E-5A12-43CD-BB9B-22286F115C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0C230-B86F-4537-9E10-8E07D79BD2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4879E-89B4-41AC-AE8D-B9823E0911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8C243-CBAA-466A-A0FA-5C535368C8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87B2C-AD7B-4862-9828-875FEA0FD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2502D-E660-4B18-98F5-F8EE0BB21F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08A1-376F-4BD9-95EB-E7E645822B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14E6F4-178D-498D-9148-5F3AD6BE29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8.png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0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72438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信息安全数学基础</a:t>
            </a:r>
            <a:endParaRPr lang="zh-CN" altLang="en-US" sz="6000" dirty="0" smtClean="0">
              <a:solidFill>
                <a:srgbClr val="10253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143625"/>
            <a:ext cx="9144000" cy="2222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33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908175" y="2492375"/>
            <a:ext cx="583247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110000"/>
              </a:spcBef>
              <a:buFont typeface="Arial" charset="0"/>
              <a:buNone/>
            </a:pPr>
            <a:r>
              <a:rPr kumimoji="1"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北京科技大学计算机系 </a:t>
            </a:r>
          </a:p>
          <a:p>
            <a:pPr algn="ctr">
              <a:lnSpc>
                <a:spcPct val="110000"/>
              </a:lnSpc>
              <a:spcBef>
                <a:spcPct val="110000"/>
              </a:spcBef>
              <a:buFont typeface="Arial" charset="0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王昭顺教授</a:t>
            </a:r>
            <a:endParaRPr kumimoji="1"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2987675" y="4365625"/>
            <a:ext cx="37147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/>
              <a:t>zhswang69@163.com</a:t>
            </a:r>
          </a:p>
          <a:p>
            <a:pPr algn="ctr">
              <a:lnSpc>
                <a:spcPct val="150000"/>
              </a:lnSpc>
            </a:pPr>
            <a:r>
              <a:rPr lang="en-US" altLang="zh-CN" sz="2800"/>
              <a:t>wzs1969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9E3E8D-C704-412F-831B-1231ECB7209A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154902" name="Object 278"/>
          <p:cNvGraphicFramePr>
            <a:graphicFrameLocks noChangeAspect="1"/>
          </p:cNvGraphicFramePr>
          <p:nvPr/>
        </p:nvGraphicFramePr>
        <p:xfrm>
          <a:off x="381000" y="692150"/>
          <a:ext cx="2921000" cy="457200"/>
        </p:xfrm>
        <a:graphic>
          <a:graphicData uri="http://schemas.openxmlformats.org/presentationml/2006/ole">
            <p:oleObj spid="_x0000_s154902" name="Equation" r:id="rId3" imgW="2920680" imgH="457200" progId="">
              <p:embed/>
            </p:oleObj>
          </a:graphicData>
        </a:graphic>
      </p:graphicFrame>
      <p:graphicFrame>
        <p:nvGraphicFramePr>
          <p:cNvPr id="154903" name="Object 279"/>
          <p:cNvGraphicFramePr>
            <a:graphicFrameLocks noChangeAspect="1"/>
          </p:cNvGraphicFramePr>
          <p:nvPr/>
        </p:nvGraphicFramePr>
        <p:xfrm>
          <a:off x="508000" y="1412875"/>
          <a:ext cx="6832600" cy="495300"/>
        </p:xfrm>
        <a:graphic>
          <a:graphicData uri="http://schemas.openxmlformats.org/presentationml/2006/ole">
            <p:oleObj spid="_x0000_s154903" name="Equation" r:id="rId4" imgW="6832600" imgH="495300" progId="">
              <p:embed/>
            </p:oleObj>
          </a:graphicData>
        </a:graphic>
      </p:graphicFrame>
      <p:sp>
        <p:nvSpPr>
          <p:cNvPr id="154909" name="Text Box 6"/>
          <p:cNvSpPr txBox="1">
            <a:spLocks noChangeArrowheads="1"/>
          </p:cNvSpPr>
          <p:nvPr/>
        </p:nvSpPr>
        <p:spPr bwMode="auto">
          <a:xfrm>
            <a:off x="436563" y="2117725"/>
            <a:ext cx="2520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可以验证：</a:t>
            </a:r>
          </a:p>
        </p:txBody>
      </p:sp>
      <p:graphicFrame>
        <p:nvGraphicFramePr>
          <p:cNvPr id="154904" name="Object 280"/>
          <p:cNvGraphicFramePr>
            <a:graphicFrameLocks noChangeAspect="1"/>
          </p:cNvGraphicFramePr>
          <p:nvPr/>
        </p:nvGraphicFramePr>
        <p:xfrm>
          <a:off x="2222500" y="1989138"/>
          <a:ext cx="5765800" cy="698500"/>
        </p:xfrm>
        <a:graphic>
          <a:graphicData uri="http://schemas.openxmlformats.org/presentationml/2006/ole">
            <p:oleObj spid="_x0000_s154904" name="Equation" r:id="rId5" imgW="5765800" imgH="698500" progId="">
              <p:embed/>
            </p:oleObj>
          </a:graphicData>
        </a:graphic>
      </p:graphicFrame>
      <p:graphicFrame>
        <p:nvGraphicFramePr>
          <p:cNvPr id="154905" name="Object 281"/>
          <p:cNvGraphicFramePr>
            <a:graphicFrameLocks noChangeAspect="1"/>
          </p:cNvGraphicFramePr>
          <p:nvPr/>
        </p:nvGraphicFramePr>
        <p:xfrm>
          <a:off x="900113" y="4243388"/>
          <a:ext cx="6629400" cy="698500"/>
        </p:xfrm>
        <a:graphic>
          <a:graphicData uri="http://schemas.openxmlformats.org/presentationml/2006/ole">
            <p:oleObj spid="_x0000_s154905" name="Equation" r:id="rId6" imgW="6629400" imgH="698500" progId="">
              <p:embed/>
            </p:oleObj>
          </a:graphicData>
        </a:graphic>
      </p:graphicFrame>
      <p:graphicFrame>
        <p:nvGraphicFramePr>
          <p:cNvPr id="154906" name="Object 282"/>
          <p:cNvGraphicFramePr>
            <a:graphicFrameLocks noChangeAspect="1"/>
          </p:cNvGraphicFramePr>
          <p:nvPr/>
        </p:nvGraphicFramePr>
        <p:xfrm>
          <a:off x="547688" y="2730500"/>
          <a:ext cx="7810500" cy="698500"/>
        </p:xfrm>
        <a:graphic>
          <a:graphicData uri="http://schemas.openxmlformats.org/presentationml/2006/ole">
            <p:oleObj spid="_x0000_s154906" name="Equation" r:id="rId7" imgW="7810500" imgH="698500" progId="">
              <p:embed/>
            </p:oleObj>
          </a:graphicData>
        </a:graphic>
      </p:graphicFrame>
      <p:graphicFrame>
        <p:nvGraphicFramePr>
          <p:cNvPr id="154907" name="Object 283"/>
          <p:cNvGraphicFramePr>
            <a:graphicFrameLocks noChangeAspect="1"/>
          </p:cNvGraphicFramePr>
          <p:nvPr/>
        </p:nvGraphicFramePr>
        <p:xfrm>
          <a:off x="946150" y="5035550"/>
          <a:ext cx="6197600" cy="698500"/>
        </p:xfrm>
        <a:graphic>
          <a:graphicData uri="http://schemas.openxmlformats.org/presentationml/2006/ole">
            <p:oleObj spid="_x0000_s154907" name="Equation" r:id="rId8" imgW="6197600" imgH="698500" progId="">
              <p:embed/>
            </p:oleObj>
          </a:graphicData>
        </a:graphic>
      </p:graphicFrame>
      <p:sp>
        <p:nvSpPr>
          <p:cNvPr id="154911" name="Rectangle 12"/>
          <p:cNvSpPr>
            <a:spLocks noChangeArrowheads="1"/>
          </p:cNvSpPr>
          <p:nvPr/>
        </p:nvSpPr>
        <p:spPr bwMode="auto">
          <a:xfrm>
            <a:off x="300038" y="3644900"/>
            <a:ext cx="7200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∴ 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二次剩余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；</a:t>
            </a:r>
          </a:p>
        </p:txBody>
      </p:sp>
      <p:sp>
        <p:nvSpPr>
          <p:cNvPr id="154912" name="Rectangle 13"/>
          <p:cNvSpPr>
            <a:spLocks noChangeArrowheads="1"/>
          </p:cNvSpPr>
          <p:nvPr/>
        </p:nvSpPr>
        <p:spPr bwMode="auto">
          <a:xfrm>
            <a:off x="792163" y="5805488"/>
            <a:ext cx="64436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二次非剩余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-5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911" grpId="0"/>
      <p:bldP spid="1549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91" name="标题 9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pPr algn="ctr"/>
            <a:r>
              <a:rPr lang="en-US" altLang="zh-CN" sz="36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Legendre</a:t>
            </a:r>
            <a:r>
              <a:rPr lang="zh-CN" altLang="en-US" sz="36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符号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54874F-1103-459D-9580-2311156CF2D1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55793" name="Rectangle 9"/>
          <p:cNvSpPr>
            <a:spLocks noChangeArrowheads="1"/>
          </p:cNvSpPr>
          <p:nvPr/>
        </p:nvSpPr>
        <p:spPr bwMode="auto">
          <a:xfrm>
            <a:off x="142875" y="1216025"/>
            <a:ext cx="87645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1.44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给定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奇素数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对于整数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勒让德符号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</a:p>
        </p:txBody>
      </p:sp>
      <p:graphicFrame>
        <p:nvGraphicFramePr>
          <p:cNvPr id="155788" name="Object 140"/>
          <p:cNvGraphicFramePr>
            <a:graphicFrameLocks noChangeAspect="1"/>
          </p:cNvGraphicFramePr>
          <p:nvPr/>
        </p:nvGraphicFramePr>
        <p:xfrm>
          <a:off x="1763713" y="1989138"/>
          <a:ext cx="4775200" cy="1714500"/>
        </p:xfrm>
        <a:graphic>
          <a:graphicData uri="http://schemas.openxmlformats.org/presentationml/2006/ole">
            <p:oleObj spid="_x0000_s155788" name="Equation" r:id="rId3" imgW="4775200" imgH="1714500" progId="">
              <p:embed/>
            </p:oleObj>
          </a:graphicData>
        </a:graphic>
      </p:graphicFrame>
      <p:sp>
        <p:nvSpPr>
          <p:cNvPr id="155794" name="Rectangle 11"/>
          <p:cNvSpPr>
            <a:spLocks noChangeArrowheads="1"/>
          </p:cNvSpPr>
          <p:nvPr/>
        </p:nvSpPr>
        <p:spPr bwMode="auto">
          <a:xfrm>
            <a:off x="395288" y="4005263"/>
            <a:ext cx="84042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是模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的二次剩余，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是模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的二次非剩余</a:t>
            </a:r>
          </a:p>
        </p:txBody>
      </p:sp>
      <p:grpSp>
        <p:nvGrpSpPr>
          <p:cNvPr id="155796" name="Group 148"/>
          <p:cNvGrpSpPr>
            <a:grpSpLocks/>
          </p:cNvGrpSpPr>
          <p:nvPr/>
        </p:nvGrpSpPr>
        <p:grpSpPr bwMode="auto">
          <a:xfrm>
            <a:off x="611188" y="4779963"/>
            <a:ext cx="8074025" cy="1363662"/>
            <a:chOff x="385" y="3011"/>
            <a:chExt cx="5086" cy="859"/>
          </a:xfrm>
        </p:grpSpPr>
        <p:graphicFrame>
          <p:nvGraphicFramePr>
            <p:cNvPr id="155789" name="Object 141"/>
            <p:cNvGraphicFramePr>
              <a:graphicFrameLocks noChangeAspect="1"/>
            </p:cNvGraphicFramePr>
            <p:nvPr/>
          </p:nvGraphicFramePr>
          <p:xfrm>
            <a:off x="385" y="3011"/>
            <a:ext cx="696" cy="240"/>
          </p:xfrm>
          <a:graphic>
            <a:graphicData uri="http://schemas.openxmlformats.org/presentationml/2006/ole">
              <p:oleObj spid="_x0000_s155789" name="Equation" r:id="rId4" imgW="1104900" imgH="381000" progId="">
                <p:embed/>
              </p:oleObj>
            </a:graphicData>
          </a:graphic>
        </p:graphicFrame>
        <p:graphicFrame>
          <p:nvGraphicFramePr>
            <p:cNvPr id="155790" name="Object 142"/>
            <p:cNvGraphicFramePr>
              <a:graphicFrameLocks noChangeAspect="1"/>
            </p:cNvGraphicFramePr>
            <p:nvPr/>
          </p:nvGraphicFramePr>
          <p:xfrm>
            <a:off x="703" y="3342"/>
            <a:ext cx="4768" cy="528"/>
          </p:xfrm>
          <a:graphic>
            <a:graphicData uri="http://schemas.openxmlformats.org/presentationml/2006/ole">
              <p:oleObj spid="_x0000_s155790" name="Equation" r:id="rId5" imgW="7569200" imgH="838200" progId="">
                <p:embed/>
              </p:oleObj>
            </a:graphicData>
          </a:graphic>
        </p:graphicFrame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4"/>
          <p:cNvSpPr>
            <a:spLocks noRot="1" noChangeArrowheads="1"/>
          </p:cNvSpPr>
          <p:nvPr/>
        </p:nvSpPr>
        <p:spPr bwMode="auto">
          <a:xfrm>
            <a:off x="971550" y="765175"/>
            <a:ext cx="6705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Legendre</a:t>
            </a:r>
            <a:r>
              <a:rPr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符号的性质</a:t>
            </a:r>
            <a:endParaRPr lang="en-US" altLang="zh-CN" sz="36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8432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060575"/>
            <a:ext cx="76327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4"/>
          <p:cNvSpPr>
            <a:spLocks noRot="1" noChangeArrowheads="1"/>
          </p:cNvSpPr>
          <p:nvPr/>
        </p:nvSpPr>
        <p:spPr bwMode="auto">
          <a:xfrm>
            <a:off x="593725" y="836613"/>
            <a:ext cx="62833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1.45(Euler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判别式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1853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557338"/>
            <a:ext cx="748823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7" name="Rectangle 6"/>
          <p:cNvSpPr>
            <a:spLocks noChangeArrowheads="1"/>
          </p:cNvSpPr>
          <p:nvPr/>
        </p:nvSpPr>
        <p:spPr bwMode="auto">
          <a:xfrm>
            <a:off x="928688" y="5422900"/>
            <a:ext cx="4651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该式子在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p|n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时也是适用的。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2537D-C282-470A-8DBB-CB3CB7FB8519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7843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7844" name="Rectangle 9"/>
          <p:cNvSpPr>
            <a:spLocks noChangeArrowheads="1"/>
          </p:cNvSpPr>
          <p:nvPr/>
        </p:nvSpPr>
        <p:spPr bwMode="auto">
          <a:xfrm>
            <a:off x="428625" y="1344613"/>
            <a:ext cx="10763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37898" name="Object 137"/>
          <p:cNvGraphicFramePr>
            <a:graphicFrameLocks noChangeAspect="1"/>
          </p:cNvGraphicFramePr>
          <p:nvPr/>
        </p:nvGraphicFramePr>
        <p:xfrm>
          <a:off x="1403350" y="4797425"/>
          <a:ext cx="5321300" cy="889000"/>
        </p:xfrm>
        <a:graphic>
          <a:graphicData uri="http://schemas.openxmlformats.org/presentationml/2006/ole">
            <p:oleObj spid="_x0000_s157833" name="Equation" r:id="rId3" imgW="5321300" imgH="889000" progId="">
              <p:embed/>
            </p:oleObj>
          </a:graphicData>
        </a:graphic>
      </p:graphicFrame>
      <p:graphicFrame>
        <p:nvGraphicFramePr>
          <p:cNvPr id="3" name="Object 138"/>
          <p:cNvGraphicFramePr>
            <a:graphicFrameLocks noChangeAspect="1"/>
          </p:cNvGraphicFramePr>
          <p:nvPr/>
        </p:nvGraphicFramePr>
        <p:xfrm>
          <a:off x="1476375" y="2420938"/>
          <a:ext cx="3810000" cy="977900"/>
        </p:xfrm>
        <a:graphic>
          <a:graphicData uri="http://schemas.openxmlformats.org/presentationml/2006/ole">
            <p:oleObj spid="_x0000_s157834" name="Equation" r:id="rId4" imgW="3810000" imgH="977900" progId="">
              <p:embed/>
            </p:oleObj>
          </a:graphicData>
        </a:graphic>
      </p:graphicFrame>
      <p:graphicFrame>
        <p:nvGraphicFramePr>
          <p:cNvPr id="157835" name="Object 139"/>
          <p:cNvGraphicFramePr>
            <a:graphicFrameLocks noChangeAspect="1"/>
          </p:cNvGraphicFramePr>
          <p:nvPr/>
        </p:nvGraphicFramePr>
        <p:xfrm>
          <a:off x="1143000" y="1214438"/>
          <a:ext cx="2019300" cy="850900"/>
        </p:xfrm>
        <a:graphic>
          <a:graphicData uri="http://schemas.openxmlformats.org/presentationml/2006/ole">
            <p:oleObj spid="_x0000_s157835" name="Equation" r:id="rId5" imgW="2019300" imgH="850900" progId="">
              <p:embed/>
            </p:oleObj>
          </a:graphicData>
        </a:graphic>
      </p:graphicFrame>
      <p:sp>
        <p:nvSpPr>
          <p:cNvPr id="157845" name="Rectangle 14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7841" name="Object 145"/>
          <p:cNvGraphicFramePr>
            <a:graphicFrameLocks noChangeAspect="1"/>
          </p:cNvGraphicFramePr>
          <p:nvPr/>
        </p:nvGraphicFramePr>
        <p:xfrm>
          <a:off x="1547813" y="3573463"/>
          <a:ext cx="4176712" cy="1027112"/>
        </p:xfrm>
        <a:graphic>
          <a:graphicData uri="http://schemas.openxmlformats.org/presentationml/2006/ole">
            <p:oleObj spid="_x0000_s157841" name="公式" r:id="rId6" imgW="1854200" imgH="457200" progId="Equation.3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4"/>
          <p:cNvSpPr>
            <a:spLocks noRot="1" noChangeArrowheads="1"/>
          </p:cNvSpPr>
          <p:nvPr/>
        </p:nvSpPr>
        <p:spPr bwMode="auto">
          <a:xfrm>
            <a:off x="539750" y="476250"/>
            <a:ext cx="854075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1.46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p|mn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时，显然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p∤mn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</a:t>
            </a:r>
          </a:p>
        </p:txBody>
      </p:sp>
      <p:pic>
        <p:nvPicPr>
          <p:cNvPr id="18841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620713"/>
            <a:ext cx="61214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4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3284538"/>
            <a:ext cx="6480175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42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5372100"/>
            <a:ext cx="8208962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21" name="Text Box 8"/>
          <p:cNvSpPr txBox="1">
            <a:spLocks noChangeArrowheads="1"/>
          </p:cNvSpPr>
          <p:nvPr/>
        </p:nvSpPr>
        <p:spPr bwMode="auto">
          <a:xfrm>
            <a:off x="538163" y="4854575"/>
            <a:ext cx="1081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4"/>
          <p:cNvSpPr>
            <a:spLocks noRot="1" noChangeArrowheads="1"/>
          </p:cNvSpPr>
          <p:nvPr/>
        </p:nvSpPr>
        <p:spPr bwMode="auto">
          <a:xfrm>
            <a:off x="495300" y="476250"/>
            <a:ext cx="85407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事实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欧拉判别式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因</a:t>
            </a:r>
            <a:r>
              <a:rPr lang="en-US" altLang="zh-CN" sz="32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&gt;2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，且上式两边都为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±1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结论成立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推论：</a:t>
            </a:r>
          </a:p>
        </p:txBody>
      </p:sp>
      <p:pic>
        <p:nvPicPr>
          <p:cNvPr id="18944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592138"/>
            <a:ext cx="590391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538" y="2536825"/>
            <a:ext cx="360045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4724400"/>
            <a:ext cx="76327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4"/>
          <p:cNvSpPr>
            <a:spLocks noRot="1"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3600">
                <a:latin typeface="Calibri" pitchFamily="34" charset="0"/>
              </a:rPr>
              <a:t>Example</a:t>
            </a:r>
          </a:p>
        </p:txBody>
      </p:sp>
      <p:pic>
        <p:nvPicPr>
          <p:cNvPr id="1904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276475"/>
            <a:ext cx="59769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46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644900"/>
            <a:ext cx="669607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468" name="Text Box 7"/>
          <p:cNvSpPr txBox="1">
            <a:spLocks noChangeArrowheads="1"/>
          </p:cNvSpPr>
          <p:nvPr/>
        </p:nvSpPr>
        <p:spPr bwMode="auto">
          <a:xfrm>
            <a:off x="755650" y="2997200"/>
            <a:ext cx="93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0AEB1-2179-42AB-B607-809DDFC08869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91490" name="矩形 2"/>
          <p:cNvSpPr>
            <a:spLocks noChangeArrowheads="1"/>
          </p:cNvSpPr>
          <p:nvPr/>
        </p:nvSpPr>
        <p:spPr bwMode="auto">
          <a:xfrm>
            <a:off x="323850" y="765175"/>
            <a:ext cx="3248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定理：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Gauss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引理</a:t>
            </a:r>
          </a:p>
        </p:txBody>
      </p:sp>
      <p:pic>
        <p:nvPicPr>
          <p:cNvPr id="191491" name="Picture 5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1557338"/>
            <a:ext cx="6624638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4"/>
          <p:cNvSpPr>
            <a:spLocks noRot="1" noChangeArrowheads="1"/>
          </p:cNvSpPr>
          <p:nvPr/>
        </p:nvSpPr>
        <p:spPr bwMode="auto">
          <a:xfrm>
            <a:off x="593725" y="973138"/>
            <a:ext cx="59229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Calibri" pitchFamily="34" charset="0"/>
                <a:ea typeface="楷体_GB2312" pitchFamily="49" charset="-122"/>
              </a:rPr>
              <a:t>分析</a:t>
            </a:r>
          </a:p>
        </p:txBody>
      </p:sp>
      <p:pic>
        <p:nvPicPr>
          <p:cNvPr id="19353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628775"/>
            <a:ext cx="8064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第一章</a:t>
            </a:r>
            <a:r>
              <a:rPr lang="en-US" altLang="zh-CN" sz="4000" b="1" smtClean="0">
                <a:ea typeface="微软雅黑"/>
              </a:rPr>
              <a:t>: </a:t>
            </a:r>
            <a:r>
              <a:rPr lang="zh-CN" altLang="en-US" sz="4000" b="1" smtClean="0">
                <a:ea typeface="微软雅黑"/>
              </a:rPr>
              <a:t>整除与同余</a:t>
            </a:r>
          </a:p>
        </p:txBody>
      </p:sp>
      <p:sp>
        <p:nvSpPr>
          <p:cNvPr id="16386" name="Rectangle 3"/>
          <p:cNvSpPr txBox="1">
            <a:spLocks noRot="1" noChangeArrowheads="1"/>
          </p:cNvSpPr>
          <p:nvPr/>
        </p:nvSpPr>
        <p:spPr bwMode="auto">
          <a:xfrm>
            <a:off x="214313" y="2357438"/>
            <a:ext cx="841375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n"/>
            </a:pPr>
            <a:endParaRPr lang="zh-CN" altLang="en-US" sz="3200">
              <a:latin typeface="华文行楷"/>
              <a:ea typeface="华文行楷"/>
              <a:cs typeface="Times New Roman" pitchFamily="18" charset="0"/>
            </a:endParaRP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642938" y="1347788"/>
            <a:ext cx="79248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整数的最大公因子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整数同余概念及其应用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中国剩余定理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solidFill>
                  <a:srgbClr val="C00000"/>
                </a:solidFill>
                <a:latin typeface="微软雅黑"/>
                <a:ea typeface="楷体_GB2312" pitchFamily="49" charset="-122"/>
                <a:cs typeface="微软雅黑"/>
              </a:rPr>
              <a:t>二次剩余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素性测试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原根</a:t>
            </a:r>
            <a:endParaRPr lang="zh-CN" altLang="en-US" sz="2800" b="1">
              <a:solidFill>
                <a:srgbClr val="000066"/>
              </a:solidFill>
              <a:latin typeface="Calibri" pitchFamily="34" charset="0"/>
              <a:ea typeface="楷体_GB2312" pitchFamily="49" charset="-122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8" name="Rectangle 4"/>
          <p:cNvSpPr>
            <a:spLocks noRot="1" noChangeArrowheads="1"/>
          </p:cNvSpPr>
          <p:nvPr/>
        </p:nvSpPr>
        <p:spPr bwMode="auto">
          <a:xfrm>
            <a:off x="107950" y="73025"/>
            <a:ext cx="19161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Calibri" pitchFamily="34" charset="0"/>
                <a:ea typeface="楷体_GB2312" pitchFamily="49" charset="-122"/>
              </a:rPr>
              <a:t>证明：</a:t>
            </a:r>
          </a:p>
        </p:txBody>
      </p:sp>
      <p:pic>
        <p:nvPicPr>
          <p:cNvPr id="1925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188913"/>
            <a:ext cx="7848600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520" name="Text Box 6"/>
          <p:cNvSpPr txBox="1">
            <a:spLocks noChangeArrowheads="1"/>
          </p:cNvSpPr>
          <p:nvPr/>
        </p:nvSpPr>
        <p:spPr bwMode="auto">
          <a:xfrm>
            <a:off x="107950" y="2232025"/>
            <a:ext cx="4032250" cy="184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最后一步是由于</a:t>
            </a:r>
            <a:r>
              <a:rPr lang="en-US" altLang="zh-CN" sz="24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,...,</a:t>
            </a:r>
            <a:r>
              <a:rPr lang="en-US" altLang="zh-CN" sz="24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p-b</a:t>
            </a:r>
            <a:r>
              <a:rPr lang="en-US" altLang="zh-CN" sz="24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p-b</a:t>
            </a:r>
            <a:r>
              <a:rPr lang="en-US" altLang="zh-CN" sz="24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,...,</a:t>
            </a:r>
            <a:r>
              <a:rPr lang="en-US" altLang="zh-CN" sz="24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p-b</a:t>
            </a:r>
            <a:r>
              <a:rPr lang="en-US" altLang="zh-CN" sz="2400" b="1" i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都是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-1)/2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间整数，且两两不等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6842125" y="44450"/>
          <a:ext cx="652463" cy="720725"/>
        </p:xfrm>
        <a:graphic>
          <a:graphicData uri="http://schemas.openxmlformats.org/presentationml/2006/ole">
            <p:oleObj spid="_x0000_s192517" name="公式" r:id="rId4" imgW="355320" imgH="393480" progId="Equation.3">
              <p:embed/>
            </p:oleObj>
          </a:graphicData>
        </a:graphic>
      </p:graphicFrame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684213" y="4292600"/>
            <a:ext cx="7343775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：若存在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i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则存在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1≤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≤(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-1)/2 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xn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yn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i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则 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xn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yn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(mod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 p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因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∤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p|x-y,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x-y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|&lt;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同理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 b="1" i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都不等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a</a:t>
            </a:r>
            <a:r>
              <a:rPr lang="en-US" altLang="zh-CN" sz="2400" b="1" i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p-b</a:t>
            </a:r>
            <a:r>
              <a:rPr lang="en-US" altLang="zh-CN" sz="2400" b="1" i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也不等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2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9A19A-7939-4650-A0A4-831959C55B53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58917" name="Rectangle 2"/>
          <p:cNvSpPr>
            <a:spLocks noChangeArrowheads="1"/>
          </p:cNvSpPr>
          <p:nvPr/>
        </p:nvSpPr>
        <p:spPr bwMode="auto">
          <a:xfrm>
            <a:off x="285750" y="255588"/>
            <a:ext cx="1616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1.47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8915" name="Object 195"/>
          <p:cNvGraphicFramePr>
            <a:graphicFrameLocks noChangeAspect="1"/>
          </p:cNvGraphicFramePr>
          <p:nvPr/>
        </p:nvGraphicFramePr>
        <p:xfrm>
          <a:off x="2124075" y="1196975"/>
          <a:ext cx="5372100" cy="1028700"/>
        </p:xfrm>
        <a:graphic>
          <a:graphicData uri="http://schemas.openxmlformats.org/presentationml/2006/ole">
            <p:oleObj spid="_x0000_s158915" name="Equation" r:id="rId4" imgW="5372100" imgH="1028700" progId="">
              <p:embed/>
            </p:oleObj>
          </a:graphicData>
        </a:graphic>
      </p:graphicFrame>
      <p:pic>
        <p:nvPicPr>
          <p:cNvPr id="158918" name="Picture 2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9613" y="115888"/>
            <a:ext cx="5543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923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7088" y="2781300"/>
            <a:ext cx="7920037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920" name="Text Box 5"/>
          <p:cNvSpPr txBox="1">
            <a:spLocks noChangeArrowheads="1"/>
          </p:cNvSpPr>
          <p:nvPr/>
        </p:nvSpPr>
        <p:spPr bwMode="auto">
          <a:xfrm>
            <a:off x="250825" y="226218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证明要点：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916" name="Object 4"/>
          <p:cNvGraphicFramePr>
            <a:graphicFrameLocks noChangeAspect="1"/>
          </p:cNvGraphicFramePr>
          <p:nvPr/>
        </p:nvGraphicFramePr>
        <p:xfrm>
          <a:off x="971550" y="1989138"/>
          <a:ext cx="6819900" cy="1028700"/>
        </p:xfrm>
        <a:graphic>
          <a:graphicData uri="http://schemas.openxmlformats.org/presentationml/2006/ole">
            <p:oleObj spid="_x0000_s199684" name="Equation" r:id="rId3" imgW="6819900" imgH="1028700" progId="">
              <p:embed/>
            </p:oleObj>
          </a:graphicData>
        </a:graphic>
      </p:graphicFrame>
      <p:graphicFrame>
        <p:nvGraphicFramePr>
          <p:cNvPr id="158917" name="Object 5"/>
          <p:cNvGraphicFramePr>
            <a:graphicFrameLocks noChangeAspect="1"/>
          </p:cNvGraphicFramePr>
          <p:nvPr/>
        </p:nvGraphicFramePr>
        <p:xfrm>
          <a:off x="1692275" y="3284538"/>
          <a:ext cx="6997700" cy="1016000"/>
        </p:xfrm>
        <a:graphic>
          <a:graphicData uri="http://schemas.openxmlformats.org/presentationml/2006/ole">
            <p:oleObj spid="_x0000_s199685" name="Equation" r:id="rId4" imgW="6997700" imgH="1016000" progId="">
              <p:embed/>
            </p:oleObj>
          </a:graphicData>
        </a:graphic>
      </p:graphicFrame>
      <p:sp>
        <p:nvSpPr>
          <p:cNvPr id="199686" name="Rectangle 2"/>
          <p:cNvSpPr>
            <a:spLocks noChangeArrowheads="1"/>
          </p:cNvSpPr>
          <p:nvPr/>
        </p:nvSpPr>
        <p:spPr bwMode="auto">
          <a:xfrm>
            <a:off x="285750" y="687388"/>
            <a:ext cx="1616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1.47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9687" name="Picture 2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9613" y="547688"/>
            <a:ext cx="5543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4"/>
          <p:cNvSpPr>
            <a:spLocks noRot="1"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3600">
                <a:latin typeface="Calibri" pitchFamily="34" charset="0"/>
              </a:rPr>
              <a:t>Example</a:t>
            </a:r>
          </a:p>
        </p:txBody>
      </p:sp>
      <p:pic>
        <p:nvPicPr>
          <p:cNvPr id="20070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916113"/>
            <a:ext cx="568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70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3357563"/>
            <a:ext cx="6480175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708" name="Text Box 7"/>
          <p:cNvSpPr txBox="1">
            <a:spLocks noChangeArrowheads="1"/>
          </p:cNvSpPr>
          <p:nvPr/>
        </p:nvSpPr>
        <p:spPr bwMode="auto">
          <a:xfrm>
            <a:off x="1258888" y="2636838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4"/>
          <p:cNvSpPr>
            <a:spLocks noRot="1" noChangeArrowheads="1"/>
          </p:cNvSpPr>
          <p:nvPr/>
        </p:nvSpPr>
        <p:spPr bwMode="auto">
          <a:xfrm>
            <a:off x="323850" y="404813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1.4.3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二次互反律</a:t>
            </a:r>
          </a:p>
        </p:txBody>
      </p:sp>
      <p:sp>
        <p:nvSpPr>
          <p:cNvPr id="201730" name="Rectangle 5"/>
          <p:cNvSpPr>
            <a:spLocks noRot="1" noChangeArrowheads="1"/>
          </p:cNvSpPr>
          <p:nvPr/>
        </p:nvSpPr>
        <p:spPr bwMode="auto">
          <a:xfrm>
            <a:off x="304800" y="1981200"/>
            <a:ext cx="854075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问题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1.48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（二次互反律）</a:t>
            </a:r>
          </a:p>
        </p:txBody>
      </p:sp>
      <p:pic>
        <p:nvPicPr>
          <p:cNvPr id="20173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636838"/>
            <a:ext cx="82073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4365625"/>
            <a:ext cx="619283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4"/>
          <p:cNvSpPr>
            <a:spLocks noRot="1" noChangeArrowheads="1"/>
          </p:cNvSpPr>
          <p:nvPr/>
        </p:nvSpPr>
        <p:spPr bwMode="auto">
          <a:xfrm>
            <a:off x="323850" y="692150"/>
            <a:ext cx="5419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Calibri" pitchFamily="34" charset="0"/>
                <a:ea typeface="楷体_GB2312" pitchFamily="49" charset="-122"/>
              </a:rPr>
              <a:t>一段引言</a:t>
            </a:r>
          </a:p>
        </p:txBody>
      </p:sp>
      <p:pic>
        <p:nvPicPr>
          <p:cNvPr id="20275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557338"/>
            <a:ext cx="8353425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ext Box 4"/>
          <p:cNvSpPr txBox="1">
            <a:spLocks noChangeArrowheads="1"/>
          </p:cNvSpPr>
          <p:nvPr/>
        </p:nvSpPr>
        <p:spPr bwMode="auto">
          <a:xfrm>
            <a:off x="468313" y="660400"/>
            <a:ext cx="82804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(1≤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,2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,...,(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-1)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/2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中小于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/2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的所有最小正余数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 b="1" i="1" baseline="-25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(1≤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/2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的所有最小正余数。则</a:t>
            </a:r>
          </a:p>
        </p:txBody>
      </p:sp>
      <p:pic>
        <p:nvPicPr>
          <p:cNvPr id="20377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132013"/>
            <a:ext cx="8351837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79" name="Text Box 6"/>
          <p:cNvSpPr txBox="1">
            <a:spLocks noChangeArrowheads="1"/>
          </p:cNvSpPr>
          <p:nvPr/>
        </p:nvSpPr>
        <p:spPr bwMode="auto">
          <a:xfrm>
            <a:off x="468313" y="18891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证明分析：</a:t>
            </a:r>
          </a:p>
        </p:txBody>
      </p:sp>
      <p:pic>
        <p:nvPicPr>
          <p:cNvPr id="20378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1628775"/>
            <a:ext cx="18002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81" name="Text Box 8"/>
          <p:cNvSpPr txBox="1">
            <a:spLocks noChangeArrowheads="1"/>
          </p:cNvSpPr>
          <p:nvPr/>
        </p:nvSpPr>
        <p:spPr bwMode="auto">
          <a:xfrm>
            <a:off x="5884863" y="3187700"/>
            <a:ext cx="279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pk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除以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的带余除法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836613"/>
            <a:ext cx="5184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80" name="Picture 5"/>
          <p:cNvPicPr>
            <a:picLocks noChangeAspect="1" noChangeArrowheads="1"/>
          </p:cNvPicPr>
          <p:nvPr/>
        </p:nvPicPr>
        <p:blipFill>
          <a:blip r:embed="rId4">
            <a:lum bright="12000" contrast="-6000"/>
          </a:blip>
          <a:srcRect/>
          <a:stretch>
            <a:fillRect/>
          </a:stretch>
        </p:blipFill>
        <p:spPr bwMode="auto">
          <a:xfrm>
            <a:off x="1403350" y="836613"/>
            <a:ext cx="1531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81" name="Rectangle 6"/>
          <p:cNvSpPr>
            <a:spLocks noChangeArrowheads="1"/>
          </p:cNvSpPr>
          <p:nvPr/>
        </p:nvSpPr>
        <p:spPr bwMode="auto">
          <a:xfrm>
            <a:off x="827088" y="3213100"/>
            <a:ext cx="2328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两边模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有：</a:t>
            </a:r>
          </a:p>
        </p:txBody>
      </p:sp>
      <p:pic>
        <p:nvPicPr>
          <p:cNvPr id="21198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84438" y="3860800"/>
            <a:ext cx="4032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83" name="Rectangle 8"/>
          <p:cNvSpPr>
            <a:spLocks noChangeArrowheads="1"/>
          </p:cNvSpPr>
          <p:nvPr/>
        </p:nvSpPr>
        <p:spPr bwMode="auto">
          <a:xfrm>
            <a:off x="1042988" y="53006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也就是：</a:t>
            </a:r>
          </a:p>
        </p:txBody>
      </p:sp>
      <p:pic>
        <p:nvPicPr>
          <p:cNvPr id="21198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43213" y="5300663"/>
            <a:ext cx="345598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1978" name="Object 10"/>
          <p:cNvGraphicFramePr>
            <a:graphicFrameLocks noChangeAspect="1"/>
          </p:cNvGraphicFramePr>
          <p:nvPr/>
        </p:nvGraphicFramePr>
        <p:xfrm>
          <a:off x="1403350" y="1989138"/>
          <a:ext cx="6769100" cy="1138237"/>
        </p:xfrm>
        <a:graphic>
          <a:graphicData uri="http://schemas.openxmlformats.org/presentationml/2006/ole">
            <p:oleObj spid="_x0000_s211978" name="公式" r:id="rId7" imgW="27176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4221163"/>
            <a:ext cx="6408737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836613"/>
            <a:ext cx="64801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981075"/>
            <a:ext cx="5113338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0" y="620713"/>
            <a:ext cx="30972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4026" name="Text Box 6"/>
          <p:cNvSpPr txBox="1">
            <a:spLocks noChangeArrowheads="1"/>
          </p:cNvSpPr>
          <p:nvPr/>
        </p:nvSpPr>
        <p:spPr bwMode="auto">
          <a:xfrm>
            <a:off x="252413" y="5876925"/>
            <a:ext cx="5903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其中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整点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是两坐标都为正整数的点。</a:t>
            </a:r>
          </a:p>
        </p:txBody>
      </p:sp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250825" y="981075"/>
          <a:ext cx="622300" cy="431800"/>
        </p:xfrm>
        <a:graphic>
          <a:graphicData uri="http://schemas.openxmlformats.org/presentationml/2006/ole">
            <p:oleObj spid="_x0000_s214021" name="公式" r:id="rId5" imgW="622080" imgH="431640" progId="Equation.3">
              <p:embed/>
            </p:oleObj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4716463" y="5229225"/>
          <a:ext cx="719137" cy="498475"/>
        </p:xfrm>
        <a:graphic>
          <a:graphicData uri="http://schemas.openxmlformats.org/presentationml/2006/ole">
            <p:oleObj spid="_x0000_s214022" name="公式" r:id="rId6" imgW="622080" imgH="431640" progId="Equation.3">
              <p:embed/>
            </p:oleObj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4572000" y="1052513"/>
          <a:ext cx="850900" cy="431800"/>
        </p:xfrm>
        <a:graphic>
          <a:graphicData uri="http://schemas.openxmlformats.org/presentationml/2006/ole">
            <p:oleObj spid="_x0000_s214023" name="公式" r:id="rId7" imgW="850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285750" y="0"/>
            <a:ext cx="8001000" cy="928688"/>
          </a:xfrm>
        </p:spPr>
        <p:txBody>
          <a:bodyPr/>
          <a:lstStyle/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3600" b="1" smtClean="0">
                <a:ea typeface="微软雅黑"/>
              </a:rPr>
              <a:t>学习目标</a:t>
            </a:r>
            <a:endParaRPr lang="en-US" altLang="zh-CN" sz="3600" b="1" smtClean="0">
              <a:ea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A48F7-890A-47E6-9234-03465D2BC73D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8435" name="Text Box 26"/>
          <p:cNvSpPr txBox="1">
            <a:spLocks noChangeArrowheads="1"/>
          </p:cNvSpPr>
          <p:nvPr/>
        </p:nvSpPr>
        <p:spPr bwMode="white">
          <a:xfrm>
            <a:off x="1508125" y="6037263"/>
            <a:ext cx="4921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>
                <a:latin typeface="Times New Roman" pitchFamily="18" charset="0"/>
                <a:ea typeface="微软雅黑"/>
                <a:cs typeface="Times New Roman" pitchFamily="18" charset="0"/>
              </a:rPr>
              <a:t> </a:t>
            </a:r>
            <a:endParaRPr lang="en-US" altLang="zh-CN" sz="2800" b="1"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8436" name="Text Box 34"/>
          <p:cNvSpPr txBox="1">
            <a:spLocks noChangeArrowheads="1"/>
          </p:cNvSpPr>
          <p:nvPr/>
        </p:nvSpPr>
        <p:spPr bwMode="white">
          <a:xfrm>
            <a:off x="1108075" y="4808538"/>
            <a:ext cx="328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gray">
          <a:xfrm>
            <a:off x="571500" y="1428750"/>
            <a:ext cx="8032750" cy="201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二次剩余的概念</a:t>
            </a:r>
            <a:endParaRPr lang="zh-CN" altLang="en-US" sz="2800" b="1">
              <a:ea typeface="楷体_GB2312" pitchFamily="49" charset="-122"/>
              <a:cs typeface="微软雅黑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二次剩余的主要性质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二次剩余求解与应用</a:t>
            </a:r>
            <a:endParaRPr lang="en-US" sz="2800" b="1">
              <a:ea typeface="楷体_GB2312" pitchFamily="49" charset="-122"/>
              <a:cs typeface="微软雅黑"/>
            </a:endParaRPr>
          </a:p>
        </p:txBody>
      </p:sp>
      <p:sp>
        <p:nvSpPr>
          <p:cNvPr id="18438" name="AutoShape 2" descr="data:image/jpeg;base64,/9j/4AAQSkZJRgABAQAAAQABAAD/2wCEAAkGBhQQDhIQEg8WFREVEBEVDxgRExIWERoXHxMWFhkbGBUXGyYeGBkvJRYXITAgIycqLC04GSAxNjAqNSorLCoBCQoKBQUFDQUFDSkYEhgpKSkpKSkpKSkpKSkpKSkpKSkpKSkpKSkpKSkpKSkpKSkpKSkpKSkpKSkpKSkpKSkpKf/AABEIAN8A3wMBIgACEQEDEQH/xAAcAAEAAwEBAQEBAAAAAAAAAAAABQYHBAMCAQj/xABDEAACAQMDAgQDBAcECAcAAAABAgMABBEFEiEGMQcTIkEyUWEUI0JxFRY0UnSBkTM1YrMINkNVcrHS1ERTkpShsrT/xAAUAQEAAAAAAAAAAAAAAAAAAAAA/8QAFBEBAAAAAAAAAAAAAAAAAAAAAP/aAAwDAQACEQMRAD8A3GlKUClKUClKUClR+qa/BatCk86xvPII4FY+p3JAwoHJ7jnsMj5ivzXOoLexi865nWKMsFBcnlj7ADkng9vlQSNKjND6ltr5C9rcpKoxu2Nll5IG5e652nGRzipOgUpSgUpX5mgwBrI6tNrt5cXEwk0/zGsBHKypGyecwKg5x+zJ2x3J74I0/wAJNZku9FtpZmLSDzELEkswR2QFieS2AMmqNe9JalY3Gqw2tktxBqe9VkMoUxbt4Jcce07/ANAcnBB0bw76abTtLgtXOZFDNLg5UOzF2AOBkDOKCyUpSgUpXHq+nrcQPEzOqsOTFI8cnBDcOhBHb/mKD1tL+OYMYpUcK5R/LdWCuMZU7ScMMjg88171lf8Ao5/3RP8Ax8n/AOe3rVKBSlKBSlKBSlKBSlKBSlKBSlKDH/FvTIk1vRJ1jAllvVEzDOWCTWgTP5Bj/Wr51N05YvIuoXyhhbxOB57E26qc5JiPoLcgZxk4XvgVHdd9Ey397plxHJGq2lwZJQ+/cw8yB8LtUjP3R747iovxa6bu7rZKt5bRWEEe+ZLrzPLMmW9ThVO4YKgD55wMkUHF4RaLuv8AUNThjaGwuDts4yuxXAfJcIDhQMEDj8bYxgg6dfahHAnmSuFXIAz3JPZVHdmPYKMk9gDVC6RtNad9txcwR2gjCxmO3CS49vLjZAEAwB94vY8Lntb9N6XgglM4UvcEYM07tLNtyTtDvnYvqPpXA+lB5/p6STi3s5G+Tz5t4vmPiUyY7jiM+2eDmvmTS7uUHzL4Q5BwLSFAwz3BknMm8jjDKqe5I5AE5SghP1TjP9pNcSfu77mYY+ePLZfp3z2r9/UyyPxWUMh/enjWaQ/nJKGY/wAzx2qapQQv6lWH+7rX/wBtB/0UPRtoPgtli+f2Ytb5/wCLyCu76ZzjJx3NTVKCDk6VAH3V5cw4IKhZjIowcn0zB8g+4Oe57V9fZ72L4ZorhR+GdGhlP1M0W5OPYCEfn7mapQQv6zqn7RBLb/NpEDwj6mWIsqjHJZiAOcnipZZA6blIZWXKkEFSCOCCOCPrXpUI/SUSyNNbu9tKxYubcgRsxxlnhYGNm9I9RXP1oK/4O9JXGmafLBcqqyNdPIoRww2mGFRyPfKHir3VfTqGS2BGoIkahgqzxEm1bJVQX3eqA5YDDEr/AIzVgoFKUoFKUoFKUoFKVzaldtFC0iwvMygYji2eY3IHG9gvvnk+1B00qmeF3XEmr2s9xLEke26aONY9x9Hlo43Fjy3rxkAA47CuTVvESaLX7TSxa7I5dxeSU5Z1w+0xBGwFyhGW5PyGMkL9SlR2o6iwYQQgNcMM+rJSNMkeZJjHp4IC5BcggEAMyh86rrQiPlRqJrooWihV1ViOcM5OfLjyCC5GPYZOAfKz0HMouLlvNnBLRD/YwkrtIhXA5xkF29RyfhB2jo0nRI7cyMuWllYNPLIQZXYDAyewUDgKAFX2AqQoFKUoFKUoFKUoFKUoFKUoFKUoFV86RJZ+qzXfF6QbUuqRqNxLNAxHob1E7CdhxgbO9WClBy6dqcdwhaNs4bbIDw6PgEo690cZGVPPIrpJwM1E3uhATm7t8JclAsmSRFMoPCygZ5HIWTBZM9mGVPZp2orOhYAqysVlRsb0cAEqwHvgggjgggjIINBnd940uqvdRaTLLpqTCM3QkCgjIVmWIp2ycAlgDwCVOQND0fVUuraK5jP3csaume+CM4P19qz/AKz1GTWpG0exX7jft1G7ZS0CbWVjFGezy525GfkO2SNA0fS0tbaK3jGI4o1RM98AY5+vvQdlKUoFfhr9pQZR/o5f3Xcfxrf5ENeXWX+uek/w4/8Atc1peh9O29jG0VrAsSM+9lTOC2AM8nvgD+leWo6Fam4W/miTzoEOyVzjYg3MeScADcxyfmaD31jVPIRdqGSWSRY4UBxlj7k4JVAMszAHAUnBOAfPRdDW2EjE755X33MpHqducDkkrGoO1Uydo9yck8mgWrTSNfzIyySKUtkkVkeK3yGCshJAkYje3APwKfgqeoFKUoFKUoFKUoFKUoFKUoFKUoFKUoFKUoFQWr6R5czX0CEzCMrcRocefGAcKR2Mo52MfmVJAbKztKDNrHwV0eeJJUgkKOoK5mlBx8iM8H2I9sEVfdI0qO1t47aEERRoFjBJJAH1PJqKKGyvAR+y3UnrGCfLuW7MWLYVHwFxj48Y5kNWGgUpSgUpSgVAa4pubiKyU+gbJ735GLcQkZ5GQ7I2RggrFID3GZ8moHpKANHJe49d44mBPxeVtAgXPfATBx7F298khPUpSgUpSgUpSgUpSgUpSgUpSgUpSgUpSgUpSgUpSg5tRsFnheJ87WUjKnDA+zKw5VgcEMOQQCORXF01du8BjmbdcQP5NwQMbmCqwfGTjcrI+M8b/wCVS1V+7tlt9SiuFGBcqLefHu6h5IWPzIAlXPyYfICgsFKUoI226kt5LuSzSdWuY03yxrksq5UcnGPxLxnPNcur9b2VpMkFxeRRysQArNyM4wWx8A9Q5bA7/I1m3h1p0dv1ZqkMMYSJLchFX4QPMtzx/WonRNNiu5OqZriJZZIxN5TSKCy4+142n2P3MfI59IoNd6nmWa0SFGDLdskIKkENE4zKQR7GMP6h2yD9anhWS+DNy89rYRtuZbeG7lzwApecwQjPc+lbvjtwCfw1rVApSlApSlApSlApSlApSlApSlApSlApSlApSlApSlAqN6h08z2siIQJAA8BOdolRhLESB3AdEJHvjFSVKDhstWSS1W6JCRmLzGMhUbBt3NvOcKV5B54wajdK6/sLqYwQX0TyjPpDEE4znaWAD9ifTnjntXlodlHNa3VlLGTHHdTwujZAMZImQZBywKSpn55IPvWK+INikuo29rdWkWkWqJOIpVi83zADgMfKC5+BAFPK7iSTuFBq+gdCS2+vXupNLGYriMqirv8wHdEfVkY/Aex9xUPrfhTc/aruSw1BYIL7i+jeLcQCfUUPOSd8v7vxEZ5yNQpQU7w86cSx+0WyHd5P2eHcRjcBD55JUHAJe5lP5EDJwKuNQnTPe7Pub6cE+/G0Dn6AAD8qm6BSlKBSlKDznnWNGd2CoqlnZiAoAGSSTwB9ahulur4tSEslvHJ5COEjlddscp53eWCdxAwASQO/wBDiueOd00ehT7fxyQo3APpLgnv27DmuHVNtt0butX2YsrdlaJyG3s8Zc71Oc5LA8/MUGnUr+d9aubuz0fTNWTU7lrh3VArOPICASsAY8feHjlnJzk8dsWSNbjTuqbG1/SNxOlxb7rn7Q4ZWb74HagGEGYlIxyORk0GyUrFNHt7nXtQ1QS6lcW6WkrR2yWrbEBLSICwzlgPJBIyCdxwy1DXPiZfP0yHM/3zX72rSgYmMXkLN8QPD+rbuA7fXmg2HqbreKwubK2kjdmvJvLiKbNqnfGmWyQcZlHbPY1YiaxXr7p1LLU9ARJZ5Ab4bjcTySkkT2gyN59JPuBgduK2qgqfS/iXa6lezWtsHYRRhzKQBEwyo9IJ3d29wOxrm6j8VIbSeWFbS5uTAM3TW0W+OIbdw3vnA43d+2057VWOgf8AW7Wf+A/5kVTvi5FeS6fP9iuoliiguP0ihwZGTy0faDg7Ds3nGRkMPmKCRn8ULRLa2vPvTaTuyecIzsjcMFxKPiXJ3cgEek/TNshmDqHVgysAVKkFSCMggjgj61lOhW8E/RMqrG6oLO7Zgz5bzYy8hbcMenegOMduKn/BSdn0G2LMTgzKufZRM4UflgUF6pSlApSlApSlBTNZ0WS5nv7SC7ktTJDZTmSIbm3t9ogfOSDtKW0QwpXBXPuc10eFF3f3MT6zfJcQwxMsSW4aMljjJZtq47Akjk7R7VepuNWixxusZ92PfbPBtz88b3xntubHc1N0ClKUEJ0x/wCL/j7j/mtTdQmgcXF+g+FbtSPze3hkbn82JqboFKUoFKUoOPV9Iiu7eS2nTfFIu1xkjI79xyDwDn6VUtL8O5F0640q4uzJZNsFoyKEukTfvZHJBRgCFwce7duALzSgpmq+Fltc6bbac8swhtm3RsrReaeGHqJjKn4j2AqQ1HoWGfVLfU2kkE0EeyNVKeURmQ+oFC2fvW7MOwqx0oKNr3g9Z3U8k6vPbSShxcfZJQiyBsZDqysMHHIGAcnOa77vwysZNO/Rwg2QBi6lD96JCCN+85Jbn3z2AORxVqpQUG38GrVJLST7Vdu1pKskXmzhwdroyqVZNqqNgGEC8d88Yv1KUFc0joWG11G51FJJTNcgiVXKeWPUrekBAw+EdyagtY8FLK4lmkWa5gEx3XEdvMohdtxbcyujZOW7dh7Ac1oFKCl9R+H32izg023lW209f2pUTdM6hlZVVm4GTuJY5Odp55BtWl6ZHbQR28K7Yo0CRrknAH1PJrqpQKUpQKUpQKUpQQk/97Q/wNz/AJ9tU3UJD6tWlz/srG38v6ebPceZn55+zRd+2Djuam6BSlKCBiYx6u67fTPZRuhBGN8MzLJuX94i5gAPuEx7Cp6oPqFtklpcDtHchJCP3ZVMXJHONzRnbzkhe2MicoFKUoFKUoFKUoFKUoFKUoFKUoFKUoFKUoFKUoFKUoFKVz396sMMkznCRxu7k5wFVSxJwCewNBFdNEvLfTEcNeskZJBbZFFFCR/hXekzBf8AGT3Y1O1WYdVj0vSlnvH8vam+UHBcyOS5QYPrfLFc++M8DtmVl1Xf3XUlibgPBBNDNLbQBmGITFcBTIo7uTHu5+mMDFBudZZ44aqytp1kZjFbXVyy3jq+xvLDQoQXJ2hMTMTuBHpHsCDqdV/rvSFutPljay+1kbWjh8zymLBhysv4Dgnn8x70GV3ehw2HUUGl2csiWl3bMtzGJi+x2WQB1yTtlHlxurNkg4PbArY9A1Bp7ZHkAEwGy4VcgLKvpkABOdu4HGe4wfesw8PvDOVNTW/msY7OGGMrbQCTzpdx3De8meW5J3H5gYGKv8Ki01BwWxDeENEDt2i5VT5ij3y6BWA5GYpDwWAIWGlKUClKUClKUClKUClKUClKUClKUClKUClKUClKUCoTqL717e0HIlmV5gP/ACYyJGz7bSwjQgjBDsPcVNk1XunYhcTzajvLLIBFZ8jaLdPxLj99975zyojHGKD4626Eg1aKOKeSVFjkLqYWRWztK8l0bjn2rK9b8LJF161iSbUJLdrZmkuS7PJG2Lj0CcR7UHCek8/eH5it4pQKUpQK4Na0oXMJj3bXBV4XAJKSqdyPjI3YIB2k4YZB4JrvpQR2hav9piJZAkyOY7mMOH8uQYJXcO4wQwOBkMpwM1I1B6ratBOL2FXfISO7jUkho939qqDvKmSeASy5XBOzEzBOrqrowZGAZWUgqQRkEEcEfWg+6UpQKUpQKUpQKUpQKUpQKUpQKUpQKUpQKUrj1XUhBEX2l3PpijXG+RyDtRc+5x3PAGScAEgI7X7nzZEsI29cq7rna4Dx22cO3B3AvgxKQQQWZh8FTNvbrGixooVFUKgHYADAA+mBXBoWmNErSSnNxM2+c5LKpxgRoT2jXsB+bd2NSdApSlApSlApSlAqvpbfo+SSQMxs5XLyKTkW7kszyDjPksTubnCHLfCzbbBWYdReI1+bq+hsLOAx6ejPeSXTucjZvGxEZSD6X+ecfh9w04Gv2qP0tqLiyTUII3azmiErWijzJYW9Qc25BG5Mgfc4HzXHwG42d4kyCSNtynseQfkQQeQR2IPI7HBoPelKUClKUClKUClKUClKUClKUClK4dU1dLdVyrO7MFjjiXfKxzjhfkO5YkADkkUHveXiQoZHbCjHsSSScAKo5ZiSAFAJJIABJqJsdLZp2vp93mbCttEzDZDHgZ+HgytjLNzjhRwCW+tO0V2uDd3L7pcYgiB+4gUjnaPxynnMh9uFCjO6WuZlSNndgqKrF2YgKFAySSewAyc0Ga6P4o6jeQLcW+geZE+7Ywvolzhip4ZAe4I7e1aTZys0SM6bHKKXTIbaxAJXcO+DkZ+lYh1f0TpcOhnULGd2kQo1nL9obOTPnYqnGMbnOAAwK5JzknW+ir6WfTLSacETPbxtJkEHO3uQeee/86CapSlApSlApSlArBNQ02x1G91aXUNQ+wzRzPDHEpiiLRKMq8isoa5yQDtHq9C8nKkb3UHqnQ9jdSebPYwySEYLMg3H8yO/f3oIrwl1KS40W2kljVGw6qEjEabA5CkIOMY+XFS+oaAQ73Fo4huWyWyCYJW2bV8+MYLYwPUpDDA5I4MxHGFUKoAUABQBgADgAAdhX1QQ0HUgWZbe4jaCZvgJBa3kPqOI58bS2EJ2NtbHtUzXlc2qSoUkRXRhhldQyn8weDUNH049uxe0uHUcfcTs0tsTkk7d2ZIic4yrbRwdjdiE9SoX9NzRftFm4Hu9tm4Tt+4oEvyAwhPfsBmuyy1yCbPlzxsVxvUOu9Sc8OnxI3BG1gDwRjig7qUpQKUpQKV+MwAyTx9e1Rl11NbRuYzOrSjGY4d00+DznyYgz4+uMUEpX4zgDJOB7k9qhv0jdS/2VoIgfx3bjI9ifKiJ3Ed8F1zj4hnNfEfSaO/m3Mj3L84ExH2dchchLdQI8enILBm/xGg+F1+S7B+woNm4D7RcI4tyMqSYkyrT8ZwwITP4jzXdpegxwM0mWkncASzSkNMwBLAEgABRk4VQAPlUlSgUpSgph8H9KM5nNipYszEF5PKyc5+63bcc9sYFXGOMKAoAAAAAAwAPkB7V9UoFKUoFKUoFKUoFKUoFKUoFKUoKz1r0lFfIjzXtxbJAsrM1vOsK7SFLGQspGAEznjGTVF8POhEvJpL6aSeexHmw2CX7ec0iEBWm9SDapx6QFB45PAzZfGzUTDoVxtBzIY4shipAZxk8d+2Me+TVg6KgVNLslRQq/ZLc4HbJjVj/APJJ/nQP1QgH9mZovn5NxOmflnD8+/8AU1+np5xwmo3SL7Lm2k/P1zwO5/mx+mBU1SghP0BN/vS6/wDRp/8A2tfv6tFv7W+upMfDiWOHHz/Zo493t8WcY4xk5mqUEI3Rlq2PMiMxyCTcSSS5wcjcHYhsYHBHsKlbWzSJBHHGqIM4VFCoMnJwo4HJzXtSgo3jD1c+naYWhYrPM4iicfgyCzN2POAcfnn2qqeHWvQWupCCe4vzcXEQEUl+SlrMS4IeCN1DqGIO0t37cE4qyeNHSc2oaegt13SwzrIEyq7hgqfUxAGN2f5VUrPW36m1XTpYbZoYbCRZrlnkRvUzpIFVcgkEwAbvqSQMAENtpSlApSlApSlApSl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AutoShape 4" descr="data:image/jpeg;base64,/9j/4AAQSkZJRgABAQAAAQABAAD/2wCEAAkGBhQQDhIQEg8WFREVEBEVDxgRExIWERoXHxMWFhkbGBUXGyYeGBkvJRYXITAgIycqLC04GSAxNjAqNSorLCoBCQoKBQUFDQUFDSkYEhgpKSkpKSkpKSkpKSkpKSkpKSkpKSkpKSkpKSkpKSkpKSkpKSkpKSkpKSkpKSkpKSkpKf/AABEIAN8A3wMBIgACEQEDEQH/xAAcAAEAAwEBAQEBAAAAAAAAAAAABQYHBAMCAQj/xABDEAACAQMDAgQDBAcECAcAAAABAgMABBEFEiEGMQcTIkEyUWEUI0JxFRY0UnSBkTM1YrMINkNVcrHS1ERTkpShsrT/xAAUAQEAAAAAAAAAAAAAAAAAAAAA/8QAFBEBAAAAAAAAAAAAAAAAAAAAAP/aAAwDAQACEQMRAD8A3GlKUClKUClKUClR+qa/BatCk86xvPII4FY+p3JAwoHJ7jnsMj5ivzXOoLexi865nWKMsFBcnlj7ADkng9vlQSNKjND6ltr5C9rcpKoxu2Nll5IG5e652nGRzipOgUpSgUpX5mgwBrI6tNrt5cXEwk0/zGsBHKypGyecwKg5x+zJ2x3J74I0/wAJNZku9FtpZmLSDzELEkswR2QFieS2AMmqNe9JalY3Gqw2tktxBqe9VkMoUxbt4Jcce07/ANAcnBB0bw76abTtLgtXOZFDNLg5UOzF2AOBkDOKCyUpSgUpXHq+nrcQPEzOqsOTFI8cnBDcOhBHb/mKD1tL+OYMYpUcK5R/LdWCuMZU7ScMMjg88171lf8Ao5/3RP8Ax8n/AOe3rVKBSlKBSlKBSlKBSlKBSlKBSlKDH/FvTIk1vRJ1jAllvVEzDOWCTWgTP5Bj/Wr51N05YvIuoXyhhbxOB57E26qc5JiPoLcgZxk4XvgVHdd9Ey397plxHJGq2lwZJQ+/cw8yB8LtUjP3R747iovxa6bu7rZKt5bRWEEe+ZLrzPLMmW9ThVO4YKgD55wMkUHF4RaLuv8AUNThjaGwuDts4yuxXAfJcIDhQMEDj8bYxgg6dfahHAnmSuFXIAz3JPZVHdmPYKMk9gDVC6RtNad9txcwR2gjCxmO3CS49vLjZAEAwB94vY8Lntb9N6XgglM4UvcEYM07tLNtyTtDvnYvqPpXA+lB5/p6STi3s5G+Tz5t4vmPiUyY7jiM+2eDmvmTS7uUHzL4Q5BwLSFAwz3BknMm8jjDKqe5I5AE5SghP1TjP9pNcSfu77mYY+ePLZfp3z2r9/UyyPxWUMh/enjWaQ/nJKGY/wAzx2qapQQv6lWH+7rX/wBtB/0UPRtoPgtli+f2Ytb5/wCLyCu76ZzjJx3NTVKCDk6VAH3V5cw4IKhZjIowcn0zB8g+4Oe57V9fZ72L4ZorhR+GdGhlP1M0W5OPYCEfn7mapQQv6zqn7RBLb/NpEDwj6mWIsqjHJZiAOcnipZZA6blIZWXKkEFSCOCCOCPrXpUI/SUSyNNbu9tKxYubcgRsxxlnhYGNm9I9RXP1oK/4O9JXGmafLBcqqyNdPIoRww2mGFRyPfKHir3VfTqGS2BGoIkahgqzxEm1bJVQX3eqA5YDDEr/AIzVgoFKUoFKUoFKUoFKVzaldtFC0iwvMygYji2eY3IHG9gvvnk+1B00qmeF3XEmr2s9xLEke26aONY9x9Hlo43Fjy3rxkAA47CuTVvESaLX7TSxa7I5dxeSU5Z1w+0xBGwFyhGW5PyGMkL9SlR2o6iwYQQgNcMM+rJSNMkeZJjHp4IC5BcggEAMyh86rrQiPlRqJrooWihV1ViOcM5OfLjyCC5GPYZOAfKz0HMouLlvNnBLRD/YwkrtIhXA5xkF29RyfhB2jo0nRI7cyMuWllYNPLIQZXYDAyewUDgKAFX2AqQoFKUoFKUoFKUoFKUoFKUoFKUoFV86RJZ+qzXfF6QbUuqRqNxLNAxHob1E7CdhxgbO9WClBy6dqcdwhaNs4bbIDw6PgEo690cZGVPPIrpJwM1E3uhATm7t8JclAsmSRFMoPCygZ5HIWTBZM9mGVPZp2orOhYAqysVlRsb0cAEqwHvgggjgggjIINBnd940uqvdRaTLLpqTCM3QkCgjIVmWIp2ycAlgDwCVOQND0fVUuraK5jP3csaume+CM4P19qz/AKz1GTWpG0exX7jft1G7ZS0CbWVjFGezy525GfkO2SNA0fS0tbaK3jGI4o1RM98AY5+vvQdlKUoFfhr9pQZR/o5f3Xcfxrf5ENeXWX+uek/w4/8Atc1peh9O29jG0VrAsSM+9lTOC2AM8nvgD+leWo6Fam4W/miTzoEOyVzjYg3MeScADcxyfmaD31jVPIRdqGSWSRY4UBxlj7k4JVAMszAHAUnBOAfPRdDW2EjE755X33MpHqducDkkrGoO1Uydo9yck8mgWrTSNfzIyySKUtkkVkeK3yGCshJAkYje3APwKfgqeoFKUoFKUoFKUoFKUoFKUoFKUoFKUoFKUoFQWr6R5czX0CEzCMrcRocefGAcKR2Mo52MfmVJAbKztKDNrHwV0eeJJUgkKOoK5mlBx8iM8H2I9sEVfdI0qO1t47aEERRoFjBJJAH1PJqKKGyvAR+y3UnrGCfLuW7MWLYVHwFxj48Y5kNWGgUpSgUpSgVAa4pubiKyU+gbJ735GLcQkZ5GQ7I2RggrFID3GZ8moHpKANHJe49d44mBPxeVtAgXPfATBx7F298khPUpSgUpSgUpSgUpSgUpSgUpSgUpSgUpSgUpSgUpSg5tRsFnheJ87WUjKnDA+zKw5VgcEMOQQCORXF01du8BjmbdcQP5NwQMbmCqwfGTjcrI+M8b/wCVS1V+7tlt9SiuFGBcqLefHu6h5IWPzIAlXPyYfICgsFKUoI226kt5LuSzSdWuY03yxrksq5UcnGPxLxnPNcur9b2VpMkFxeRRysQArNyM4wWx8A9Q5bA7/I1m3h1p0dv1ZqkMMYSJLchFX4QPMtzx/WonRNNiu5OqZriJZZIxN5TSKCy4+142n2P3MfI59IoNd6nmWa0SFGDLdskIKkENE4zKQR7GMP6h2yD9anhWS+DNy89rYRtuZbeG7lzwApecwQjPc+lbvjtwCfw1rVApSlApSlApSlApSlApSlApSlApSlApSlApSlApSlAqN6h08z2siIQJAA8BOdolRhLESB3AdEJHvjFSVKDhstWSS1W6JCRmLzGMhUbBt3NvOcKV5B54wajdK6/sLqYwQX0TyjPpDEE4znaWAD9ifTnjntXlodlHNa3VlLGTHHdTwujZAMZImQZBywKSpn55IPvWK+INikuo29rdWkWkWqJOIpVi83zADgMfKC5+BAFPK7iSTuFBq+gdCS2+vXupNLGYriMqirv8wHdEfVkY/Aex9xUPrfhTc/aruSw1BYIL7i+jeLcQCfUUPOSd8v7vxEZ5yNQpQU7w86cSx+0WyHd5P2eHcRjcBD55JUHAJe5lP5EDJwKuNQnTPe7Pub6cE+/G0Dn6AAD8qm6BSlKBSlKDznnWNGd2CoqlnZiAoAGSSTwB9ahulur4tSEslvHJ5COEjlddscp53eWCdxAwASQO/wBDiueOd00ehT7fxyQo3APpLgnv27DmuHVNtt0butX2YsrdlaJyG3s8Zc71Oc5LA8/MUGnUr+d9aubuz0fTNWTU7lrh3VArOPICASsAY8feHjlnJzk8dsWSNbjTuqbG1/SNxOlxb7rn7Q4ZWb74HagGEGYlIxyORk0GyUrFNHt7nXtQ1QS6lcW6WkrR2yWrbEBLSICwzlgPJBIyCdxwy1DXPiZfP0yHM/3zX72rSgYmMXkLN8QPD+rbuA7fXmg2HqbreKwubK2kjdmvJvLiKbNqnfGmWyQcZlHbPY1YiaxXr7p1LLU9ARJZ5Ab4bjcTySkkT2gyN59JPuBgduK2qgqfS/iXa6lezWtsHYRRhzKQBEwyo9IJ3d29wOxrm6j8VIbSeWFbS5uTAM3TW0W+OIbdw3vnA43d+2057VWOgf8AW7Wf+A/5kVTvi5FeS6fP9iuoliiguP0ihwZGTy0faDg7Ds3nGRkMPmKCRn8ULRLa2vPvTaTuyecIzsjcMFxKPiXJ3cgEek/TNshmDqHVgysAVKkFSCMggjgj61lOhW8E/RMqrG6oLO7Zgz5bzYy8hbcMenegOMduKn/BSdn0G2LMTgzKufZRM4UflgUF6pSlApSlApSlBTNZ0WS5nv7SC7ktTJDZTmSIbm3t9ogfOSDtKW0QwpXBXPuc10eFF3f3MT6zfJcQwxMsSW4aMljjJZtq47Akjk7R7VepuNWixxusZ92PfbPBtz88b3xntubHc1N0ClKUEJ0x/wCL/j7j/mtTdQmgcXF+g+FbtSPze3hkbn82JqboFKUoFKUoOPV9Iiu7eS2nTfFIu1xkjI79xyDwDn6VUtL8O5F0640q4uzJZNsFoyKEukTfvZHJBRgCFwce7duALzSgpmq+Fltc6bbac8swhtm3RsrReaeGHqJjKn4j2AqQ1HoWGfVLfU2kkE0EeyNVKeURmQ+oFC2fvW7MOwqx0oKNr3g9Z3U8k6vPbSShxcfZJQiyBsZDqysMHHIGAcnOa77vwysZNO/Rwg2QBi6lD96JCCN+85Jbn3z2AORxVqpQUG38GrVJLST7Vdu1pKskXmzhwdroyqVZNqqNgGEC8d88Yv1KUFc0joWG11G51FJJTNcgiVXKeWPUrekBAw+EdyagtY8FLK4lmkWa5gEx3XEdvMohdtxbcyujZOW7dh7Ac1oFKCl9R+H32izg023lW209f2pUTdM6hlZVVm4GTuJY5Odp55BtWl6ZHbQR28K7Yo0CRrknAH1PJrqpQKUpQKUpQKUpQQk/97Q/wNz/AJ9tU3UJD6tWlz/srG38v6ebPceZn55+zRd+2Djuam6BSlKCBiYx6u67fTPZRuhBGN8MzLJuX94i5gAPuEx7Cp6oPqFtklpcDtHchJCP3ZVMXJHONzRnbzkhe2MicoFKUoFKUoFKUoFKUoFKUoFKUoFKUoFKUoFKUoFKUoFKVz396sMMkznCRxu7k5wFVSxJwCewNBFdNEvLfTEcNeskZJBbZFFFCR/hXekzBf8AGT3Y1O1WYdVj0vSlnvH8vam+UHBcyOS5QYPrfLFc++M8DtmVl1Xf3XUlibgPBBNDNLbQBmGITFcBTIo7uTHu5+mMDFBudZZ44aqytp1kZjFbXVyy3jq+xvLDQoQXJ2hMTMTuBHpHsCDqdV/rvSFutPljay+1kbWjh8zymLBhysv4Dgnn8x70GV3ehw2HUUGl2csiWl3bMtzGJi+x2WQB1yTtlHlxurNkg4PbArY9A1Bp7ZHkAEwGy4VcgLKvpkABOdu4HGe4wfesw8PvDOVNTW/msY7OGGMrbQCTzpdx3De8meW5J3H5gYGKv8Ki01BwWxDeENEDt2i5VT5ij3y6BWA5GYpDwWAIWGlKUClKUClKUClKUClKUClKUClKUClKUClKUClKUCoTqL717e0HIlmV5gP/ACYyJGz7bSwjQgjBDsPcVNk1XunYhcTzajvLLIBFZ8jaLdPxLj99975zyojHGKD4626Eg1aKOKeSVFjkLqYWRWztK8l0bjn2rK9b8LJF161iSbUJLdrZmkuS7PJG2Lj0CcR7UHCek8/eH5it4pQKUpQK4Na0oXMJj3bXBV4XAJKSqdyPjI3YIB2k4YZB4JrvpQR2hav9piJZAkyOY7mMOH8uQYJXcO4wQwOBkMpwM1I1B6ratBOL2FXfISO7jUkho939qqDvKmSeASy5XBOzEzBOrqrowZGAZWUgqQRkEEcEfWg+6UpQKUpQKUpQKUpQKUpQKUpQKUpQKUpQKUrj1XUhBEX2l3PpijXG+RyDtRc+5x3PAGScAEgI7X7nzZEsI29cq7rna4Dx22cO3B3AvgxKQQQWZh8FTNvbrGixooVFUKgHYADAA+mBXBoWmNErSSnNxM2+c5LKpxgRoT2jXsB+bd2NSdApSlApSlApSlAqvpbfo+SSQMxs5XLyKTkW7kszyDjPksTubnCHLfCzbbBWYdReI1+bq+hsLOAx6ejPeSXTucjZvGxEZSD6X+ecfh9w04Gv2qP0tqLiyTUII3azmiErWijzJYW9Qc25BG5Mgfc4HzXHwG42d4kyCSNtynseQfkQQeQR2IPI7HBoPelKUClKUClKUClKUClKUClKUClK4dU1dLdVyrO7MFjjiXfKxzjhfkO5YkADkkUHveXiQoZHbCjHsSSScAKo5ZiSAFAJJIABJqJsdLZp2vp93mbCttEzDZDHgZ+HgytjLNzjhRwCW+tO0V2uDd3L7pcYgiB+4gUjnaPxynnMh9uFCjO6WuZlSNndgqKrF2YgKFAySSewAyc0Ga6P4o6jeQLcW+geZE+7Ywvolzhip4ZAe4I7e1aTZys0SM6bHKKXTIbaxAJXcO+DkZ+lYh1f0TpcOhnULGd2kQo1nL9obOTPnYqnGMbnOAAwK5JzknW+ir6WfTLSacETPbxtJkEHO3uQeee/86CapSlApSlApSlArBNQ02x1G91aXUNQ+wzRzPDHEpiiLRKMq8isoa5yQDtHq9C8nKkb3UHqnQ9jdSebPYwySEYLMg3H8yO/f3oIrwl1KS40W2kljVGw6qEjEabA5CkIOMY+XFS+oaAQ73Fo4huWyWyCYJW2bV8+MYLYwPUpDDA5I4MxHGFUKoAUABQBgADgAAdhX1QQ0HUgWZbe4jaCZvgJBa3kPqOI58bS2EJ2NtbHtUzXlc2qSoUkRXRhhldQyn8weDUNH049uxe0uHUcfcTs0tsTkk7d2ZIic4yrbRwdjdiE9SoX9NzRftFm4Hu9tm4Tt+4oEvyAwhPfsBmuyy1yCbPlzxsVxvUOu9Sc8OnxI3BG1gDwRjig7qUpQKUpQKV+MwAyTx9e1Rl11NbRuYzOrSjGY4d00+DznyYgz4+uMUEpX4zgDJOB7k9qhv0jdS/2VoIgfx3bjI9ifKiJ3Ed8F1zj4hnNfEfSaO/m3Mj3L84ExH2dchchLdQI8enILBm/xGg+F1+S7B+woNm4D7RcI4tyMqSYkyrT8ZwwITP4jzXdpegxwM0mWkncASzSkNMwBLAEgABRk4VQAPlUlSgUpSgph8H9KM5nNipYszEF5PKyc5+63bcc9sYFXGOMKAoAAAAAAwAPkB7V9UoFKUoFKUoFKUoFKUoFKUoFKUoKz1r0lFfIjzXtxbJAsrM1vOsK7SFLGQspGAEznjGTVF8POhEvJpL6aSeexHmw2CX7ec0iEBWm9SDapx6QFB45PAzZfGzUTDoVxtBzIY4shipAZxk8d+2Me+TVg6KgVNLslRQq/ZLc4HbJjVj/APJJ/nQP1QgH9mZovn5NxOmflnD8+/8AU1+np5xwmo3SL7Lm2k/P1zwO5/mx+mBU1SghP0BN/vS6/wDRp/8A2tfv6tFv7W+upMfDiWOHHz/Zo493t8WcY4xk5mqUEI3Rlq2PMiMxyCTcSSS5wcjcHYhsYHBHsKlbWzSJBHHGqIM4VFCoMnJwo4HJzXtSgo3jD1c+naYWhYrPM4iicfgyCzN2POAcfnn2qqeHWvQWupCCe4vzcXEQEUl+SlrMS4IeCN1DqGIO0t37cE4qyeNHSc2oaegt13SwzrIEyq7hgqfUxAGN2f5VUrPW36m1XTpYbZoYbCRZrlnkRvUzpIFVcgkEwAbvqSQMAENtpSlApSlApSlApSl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AutoShape 6" descr="data:image/jpeg;base64,/9j/4AAQSkZJRgABAQAAAQABAAD/2wCEAAkGBhQQDhIQEg8WFREVEBEVDxgRExIWERoXHxMWFhkbGBUXGyYeGBkvJRYXITAgIycqLC04GSAxNjAqNSorLCoBCQoKBQUFDQUFDSkYEhgpKSkpKSkpKSkpKSkpKSkpKSkpKSkpKSkpKSkpKSkpKSkpKSkpKSkpKSkpKSkpKSkpKf/AABEIAN8A3wMBIgACEQEDEQH/xAAcAAEAAwEBAQEBAAAAAAAAAAAABQYHBAMCAQj/xABDEAACAQMDAgQDBAcECAcAAAABAgMABBEFEiEGMQcTIkEyUWEUI0JxFRY0UnSBkTM1YrMINkNVcrHS1ERTkpShsrT/xAAUAQEAAAAAAAAAAAAAAAAAAAAA/8QAFBEBAAAAAAAAAAAAAAAAAAAAAP/aAAwDAQACEQMRAD8A3GlKUClKUClKUClR+qa/BatCk86xvPII4FY+p3JAwoHJ7jnsMj5ivzXOoLexi865nWKMsFBcnlj7ADkng9vlQSNKjND6ltr5C9rcpKoxu2Nll5IG5e652nGRzipOgUpSgUpX5mgwBrI6tNrt5cXEwk0/zGsBHKypGyecwKg5x+zJ2x3J74I0/wAJNZku9FtpZmLSDzELEkswR2QFieS2AMmqNe9JalY3Gqw2tktxBqe9VkMoUxbt4Jcce07/ANAcnBB0bw76abTtLgtXOZFDNLg5UOzF2AOBkDOKCyUpSgUpXHq+nrcQPEzOqsOTFI8cnBDcOhBHb/mKD1tL+OYMYpUcK5R/LdWCuMZU7ScMMjg88171lf8Ao5/3RP8Ax8n/AOe3rVKBSlKBSlKBSlKBSlKBSlKBSlKDH/FvTIk1vRJ1jAllvVEzDOWCTWgTP5Bj/Wr51N05YvIuoXyhhbxOB57E26qc5JiPoLcgZxk4XvgVHdd9Ey397plxHJGq2lwZJQ+/cw8yB8LtUjP3R747iovxa6bu7rZKt5bRWEEe+ZLrzPLMmW9ThVO4YKgD55wMkUHF4RaLuv8AUNThjaGwuDts4yuxXAfJcIDhQMEDj8bYxgg6dfahHAnmSuFXIAz3JPZVHdmPYKMk9gDVC6RtNad9txcwR2gjCxmO3CS49vLjZAEAwB94vY8Lntb9N6XgglM4UvcEYM07tLNtyTtDvnYvqPpXA+lB5/p6STi3s5G+Tz5t4vmPiUyY7jiM+2eDmvmTS7uUHzL4Q5BwLSFAwz3BknMm8jjDKqe5I5AE5SghP1TjP9pNcSfu77mYY+ePLZfp3z2r9/UyyPxWUMh/enjWaQ/nJKGY/wAzx2qapQQv6lWH+7rX/wBtB/0UPRtoPgtli+f2Ytb5/wCLyCu76ZzjJx3NTVKCDk6VAH3V5cw4IKhZjIowcn0zB8g+4Oe57V9fZ72L4ZorhR+GdGhlP1M0W5OPYCEfn7mapQQv6zqn7RBLb/NpEDwj6mWIsqjHJZiAOcnipZZA6blIZWXKkEFSCOCCOCPrXpUI/SUSyNNbu9tKxYubcgRsxxlnhYGNm9I9RXP1oK/4O9JXGmafLBcqqyNdPIoRww2mGFRyPfKHir3VfTqGS2BGoIkahgqzxEm1bJVQX3eqA5YDDEr/AIzVgoFKUoFKUoFKUoFKVzaldtFC0iwvMygYji2eY3IHG9gvvnk+1B00qmeF3XEmr2s9xLEke26aONY9x9Hlo43Fjy3rxkAA47CuTVvESaLX7TSxa7I5dxeSU5Z1w+0xBGwFyhGW5PyGMkL9SlR2o6iwYQQgNcMM+rJSNMkeZJjHp4IC5BcggEAMyh86rrQiPlRqJrooWihV1ViOcM5OfLjyCC5GPYZOAfKz0HMouLlvNnBLRD/YwkrtIhXA5xkF29RyfhB2jo0nRI7cyMuWllYNPLIQZXYDAyewUDgKAFX2AqQoFKUoFKUoFKUoFKUoFKUoFKUoFV86RJZ+qzXfF6QbUuqRqNxLNAxHob1E7CdhxgbO9WClBy6dqcdwhaNs4bbIDw6PgEo690cZGVPPIrpJwM1E3uhATm7t8JclAsmSRFMoPCygZ5HIWTBZM9mGVPZp2orOhYAqysVlRsb0cAEqwHvgggjgggjIINBnd940uqvdRaTLLpqTCM3QkCgjIVmWIp2ycAlgDwCVOQND0fVUuraK5jP3csaume+CM4P19qz/AKz1GTWpG0exX7jft1G7ZS0CbWVjFGezy525GfkO2SNA0fS0tbaK3jGI4o1RM98AY5+vvQdlKUoFfhr9pQZR/o5f3Xcfxrf5ENeXWX+uek/w4/8Atc1peh9O29jG0VrAsSM+9lTOC2AM8nvgD+leWo6Fam4W/miTzoEOyVzjYg3MeScADcxyfmaD31jVPIRdqGSWSRY4UBxlj7k4JVAMszAHAUnBOAfPRdDW2EjE755X33MpHqducDkkrGoO1Uydo9yck8mgWrTSNfzIyySKUtkkVkeK3yGCshJAkYje3APwKfgqeoFKUoFKUoFKUoFKUoFKUoFKUoFKUoFKUoFQWr6R5czX0CEzCMrcRocefGAcKR2Mo52MfmVJAbKztKDNrHwV0eeJJUgkKOoK5mlBx8iM8H2I9sEVfdI0qO1t47aEERRoFjBJJAH1PJqKKGyvAR+y3UnrGCfLuW7MWLYVHwFxj48Y5kNWGgUpSgUpSgVAa4pubiKyU+gbJ735GLcQkZ5GQ7I2RggrFID3GZ8moHpKANHJe49d44mBPxeVtAgXPfATBx7F298khPUpSgUpSgUpSgUpSgUpSgUpSgUpSgUpSgUpSgUpSg5tRsFnheJ87WUjKnDA+zKw5VgcEMOQQCORXF01du8BjmbdcQP5NwQMbmCqwfGTjcrI+M8b/wCVS1V+7tlt9SiuFGBcqLefHu6h5IWPzIAlXPyYfICgsFKUoI226kt5LuSzSdWuY03yxrksq5UcnGPxLxnPNcur9b2VpMkFxeRRysQArNyM4wWx8A9Q5bA7/I1m3h1p0dv1ZqkMMYSJLchFX4QPMtzx/WonRNNiu5OqZriJZZIxN5TSKCy4+142n2P3MfI59IoNd6nmWa0SFGDLdskIKkENE4zKQR7GMP6h2yD9anhWS+DNy89rYRtuZbeG7lzwApecwQjPc+lbvjtwCfw1rVApSlApSlApSlApSlApSlApSlApSlApSlApSlApSlAqN6h08z2siIQJAA8BOdolRhLESB3AdEJHvjFSVKDhstWSS1W6JCRmLzGMhUbBt3NvOcKV5B54wajdK6/sLqYwQX0TyjPpDEE4znaWAD9ifTnjntXlodlHNa3VlLGTHHdTwujZAMZImQZBywKSpn55IPvWK+INikuo29rdWkWkWqJOIpVi83zADgMfKC5+BAFPK7iSTuFBq+gdCS2+vXupNLGYriMqirv8wHdEfVkY/Aex9xUPrfhTc/aruSw1BYIL7i+jeLcQCfUUPOSd8v7vxEZ5yNQpQU7w86cSx+0WyHd5P2eHcRjcBD55JUHAJe5lP5EDJwKuNQnTPe7Pub6cE+/G0Dn6AAD8qm6BSlKBSlKDznnWNGd2CoqlnZiAoAGSSTwB9ahulur4tSEslvHJ5COEjlddscp53eWCdxAwASQO/wBDiueOd00ehT7fxyQo3APpLgnv27DmuHVNtt0butX2YsrdlaJyG3s8Zc71Oc5LA8/MUGnUr+d9aubuz0fTNWTU7lrh3VArOPICASsAY8feHjlnJzk8dsWSNbjTuqbG1/SNxOlxb7rn7Q4ZWb74HagGEGYlIxyORk0GyUrFNHt7nXtQ1QS6lcW6WkrR2yWrbEBLSICwzlgPJBIyCdxwy1DXPiZfP0yHM/3zX72rSgYmMXkLN8QPD+rbuA7fXmg2HqbreKwubK2kjdmvJvLiKbNqnfGmWyQcZlHbPY1YiaxXr7p1LLU9ARJZ5Ab4bjcTySkkT2gyN59JPuBgduK2qgqfS/iXa6lezWtsHYRRhzKQBEwyo9IJ3d29wOxrm6j8VIbSeWFbS5uTAM3TW0W+OIbdw3vnA43d+2057VWOgf8AW7Wf+A/5kVTvi5FeS6fP9iuoliiguP0ihwZGTy0faDg7Ds3nGRkMPmKCRn8ULRLa2vPvTaTuyecIzsjcMFxKPiXJ3cgEek/TNshmDqHVgysAVKkFSCMggjgj61lOhW8E/RMqrG6oLO7Zgz5bzYy8hbcMenegOMduKn/BSdn0G2LMTgzKufZRM4UflgUF6pSlApSlApSlBTNZ0WS5nv7SC7ktTJDZTmSIbm3t9ogfOSDtKW0QwpXBXPuc10eFF3f3MT6zfJcQwxMsSW4aMljjJZtq47Akjk7R7VepuNWixxusZ92PfbPBtz88b3xntubHc1N0ClKUEJ0x/wCL/j7j/mtTdQmgcXF+g+FbtSPze3hkbn82JqboFKUoFKUoOPV9Iiu7eS2nTfFIu1xkjI79xyDwDn6VUtL8O5F0640q4uzJZNsFoyKEukTfvZHJBRgCFwce7duALzSgpmq+Fltc6bbac8swhtm3RsrReaeGHqJjKn4j2AqQ1HoWGfVLfU2kkE0EeyNVKeURmQ+oFC2fvW7MOwqx0oKNr3g9Z3U8k6vPbSShxcfZJQiyBsZDqysMHHIGAcnOa77vwysZNO/Rwg2QBi6lD96JCCN+85Jbn3z2AORxVqpQUG38GrVJLST7Vdu1pKskXmzhwdroyqVZNqqNgGEC8d88Yv1KUFc0joWG11G51FJJTNcgiVXKeWPUrekBAw+EdyagtY8FLK4lmkWa5gEx3XEdvMohdtxbcyujZOW7dh7Ac1oFKCl9R+H32izg023lW209f2pUTdM6hlZVVm4GTuJY5Odp55BtWl6ZHbQR28K7Yo0CRrknAH1PJrqpQKUpQKUpQKUpQQk/97Q/wNz/AJ9tU3UJD6tWlz/srG38v6ebPceZn55+zRd+2Djuam6BSlKCBiYx6u67fTPZRuhBGN8MzLJuX94i5gAPuEx7Cp6oPqFtklpcDtHchJCP3ZVMXJHONzRnbzkhe2MicoFKUoFKUoFKUoFKUoFKUoFKUoFKUoFKUoFKUoFKUoFKVz396sMMkznCRxu7k5wFVSxJwCewNBFdNEvLfTEcNeskZJBbZFFFCR/hXekzBf8AGT3Y1O1WYdVj0vSlnvH8vam+UHBcyOS5QYPrfLFc++M8DtmVl1Xf3XUlibgPBBNDNLbQBmGITFcBTIo7uTHu5+mMDFBudZZ44aqytp1kZjFbXVyy3jq+xvLDQoQXJ2hMTMTuBHpHsCDqdV/rvSFutPljay+1kbWjh8zymLBhysv4Dgnn8x70GV3ehw2HUUGl2csiWl3bMtzGJi+x2WQB1yTtlHlxurNkg4PbArY9A1Bp7ZHkAEwGy4VcgLKvpkABOdu4HGe4wfesw8PvDOVNTW/msY7OGGMrbQCTzpdx3De8meW5J3H5gYGKv8Ki01BwWxDeENEDt2i5VT5ij3y6BWA5GYpDwWAIWGlKUClKUClKUClKUClKUClKUClKUClKUClKUClKUCoTqL717e0HIlmV5gP/ACYyJGz7bSwjQgjBDsPcVNk1XunYhcTzajvLLIBFZ8jaLdPxLj99975zyojHGKD4626Eg1aKOKeSVFjkLqYWRWztK8l0bjn2rK9b8LJF161iSbUJLdrZmkuS7PJG2Lj0CcR7UHCek8/eH5it4pQKUpQK4Na0oXMJj3bXBV4XAJKSqdyPjI3YIB2k4YZB4JrvpQR2hav9piJZAkyOY7mMOH8uQYJXcO4wQwOBkMpwM1I1B6ratBOL2FXfISO7jUkho939qqDvKmSeASy5XBOzEzBOrqrowZGAZWUgqQRkEEcEfWg+6UpQKUpQKUpQKUpQKUpQKUpQKUpQKUpQKUrj1XUhBEX2l3PpijXG+RyDtRc+5x3PAGScAEgI7X7nzZEsI29cq7rna4Dx22cO3B3AvgxKQQQWZh8FTNvbrGixooVFUKgHYADAA+mBXBoWmNErSSnNxM2+c5LKpxgRoT2jXsB+bd2NSdApSlApSlApSlAqvpbfo+SSQMxs5XLyKTkW7kszyDjPksTubnCHLfCzbbBWYdReI1+bq+hsLOAx6ejPeSXTucjZvGxEZSD6X+ecfh9w04Gv2qP0tqLiyTUII3azmiErWijzJYW9Qc25BG5Mgfc4HzXHwG42d4kyCSNtynseQfkQQeQR2IPI7HBoPelKUClKUClKUClKUClKUClKUClK4dU1dLdVyrO7MFjjiXfKxzjhfkO5YkADkkUHveXiQoZHbCjHsSSScAKo5ZiSAFAJJIABJqJsdLZp2vp93mbCttEzDZDHgZ+HgytjLNzjhRwCW+tO0V2uDd3L7pcYgiB+4gUjnaPxynnMh9uFCjO6WuZlSNndgqKrF2YgKFAySSewAyc0Ga6P4o6jeQLcW+geZE+7Ywvolzhip4ZAe4I7e1aTZys0SM6bHKKXTIbaxAJXcO+DkZ+lYh1f0TpcOhnULGd2kQo1nL9obOTPnYqnGMbnOAAwK5JzknW+ir6WfTLSacETPbxtJkEHO3uQeee/86CapSlApSlApSlArBNQ02x1G91aXUNQ+wzRzPDHEpiiLRKMq8isoa5yQDtHq9C8nKkb3UHqnQ9jdSebPYwySEYLMg3H8yO/f3oIrwl1KS40W2kljVGw6qEjEabA5CkIOMY+XFS+oaAQ73Fo4huWyWyCYJW2bV8+MYLYwPUpDDA5I4MxHGFUKoAUABQBgADgAAdhX1QQ0HUgWZbe4jaCZvgJBa3kPqOI58bS2EJ2NtbHtUzXlc2qSoUkRXRhhldQyn8weDUNH049uxe0uHUcfcTs0tsTkk7d2ZIic4yrbRwdjdiE9SoX9NzRftFm4Hu9tm4Tt+4oEvyAwhPfsBmuyy1yCbPlzxsVxvUOu9Sc8OnxI3BG1gDwRjig7qUpQKUpQKV+MwAyTx9e1Rl11NbRuYzOrSjGY4d00+DznyYgz4+uMUEpX4zgDJOB7k9qhv0jdS/2VoIgfx3bjI9ifKiJ3Ed8F1zj4hnNfEfSaO/m3Mj3L84ExH2dchchLdQI8enILBm/xGg+F1+S7B+woNm4D7RcI4tyMqSYkyrT8ZwwITP4jzXdpegxwM0mWkncASzSkNMwBLAEgABRk4VQAPlUlSgUpSgph8H9KM5nNipYszEF5PKyc5+63bcc9sYFXGOMKAoAAAAAAwAPkB7V9UoFKUoFKUoFKUoFKUoFKUoFKUoKz1r0lFfIjzXtxbJAsrM1vOsK7SFLGQspGAEznjGTVF8POhEvJpL6aSeexHmw2CX7ec0iEBWm9SDapx6QFB45PAzZfGzUTDoVxtBzIY4shipAZxk8d+2Me+TVg6KgVNLslRQq/ZLc4HbJjVj/APJJ/nQP1QgH9mZovn5NxOmflnD8+/8AU1+np5xwmo3SL7Lm2k/P1zwO5/mx+mBU1SghP0BN/vS6/wDRp/8A2tfv6tFv7W+upMfDiWOHHz/Zo493t8WcY4xk5mqUEI3Rlq2PMiMxyCTcSSS5wcjcHYhsYHBHsKlbWzSJBHHGqIM4VFCoMnJwo4HJzXtSgo3jD1c+naYWhYrPM4iicfgyCzN2POAcfnn2qqeHWvQWupCCe4vzcXEQEUl+SlrMS4IeCN1DqGIO0t37cE4qyeNHSc2oaegt13SwzrIEyq7hgqfUxAGN2f5VUrPW36m1XTpYbZoYbCRZrlnkRvUzpIFVcgkEwAbvqSQMAENtpSlApSlApSlApSl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341438"/>
            <a:ext cx="7056437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4652963"/>
            <a:ext cx="367347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43" name="Rectangle 6"/>
          <p:cNvSpPr>
            <a:spLocks noChangeArrowheads="1"/>
          </p:cNvSpPr>
          <p:nvPr/>
        </p:nvSpPr>
        <p:spPr bwMode="auto">
          <a:xfrm>
            <a:off x="1042988" y="4005263"/>
            <a:ext cx="3756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上述结果也可以写为：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4"/>
          <p:cNvSpPr>
            <a:spLocks noRot="1" noChangeArrowheads="1"/>
          </p:cNvSpPr>
          <p:nvPr/>
        </p:nvSpPr>
        <p:spPr bwMode="auto">
          <a:xfrm>
            <a:off x="250825" y="115888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3600">
                <a:latin typeface="Calibri" pitchFamily="34" charset="0"/>
              </a:rPr>
              <a:t>Example</a:t>
            </a:r>
          </a:p>
        </p:txBody>
      </p:sp>
      <p:pic>
        <p:nvPicPr>
          <p:cNvPr id="2160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908050"/>
            <a:ext cx="16557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6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420938"/>
            <a:ext cx="7345363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6068" name="Text Box 7"/>
          <p:cNvSpPr txBox="1">
            <a:spLocks noChangeArrowheads="1"/>
          </p:cNvSpPr>
          <p:nvPr/>
        </p:nvSpPr>
        <p:spPr bwMode="auto">
          <a:xfrm>
            <a:off x="827088" y="1844675"/>
            <a:ext cx="1152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7" name="Rectangle 4"/>
          <p:cNvSpPr>
            <a:spLocks noRot="1" noChangeArrowheads="1"/>
          </p:cNvSpPr>
          <p:nvPr/>
        </p:nvSpPr>
        <p:spPr bwMode="auto">
          <a:xfrm>
            <a:off x="395288" y="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3600">
                <a:latin typeface="Calibri" pitchFamily="34" charset="0"/>
              </a:rPr>
              <a:t>Example</a:t>
            </a:r>
          </a:p>
        </p:txBody>
      </p:sp>
      <p:pic>
        <p:nvPicPr>
          <p:cNvPr id="21914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908050"/>
            <a:ext cx="63357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914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6375" y="1412875"/>
            <a:ext cx="7199313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915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6375" y="4797425"/>
            <a:ext cx="719931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151" name="Text Box 8"/>
          <p:cNvSpPr txBox="1">
            <a:spLocks noChangeArrowheads="1"/>
          </p:cNvSpPr>
          <p:nvPr/>
        </p:nvSpPr>
        <p:spPr bwMode="auto">
          <a:xfrm>
            <a:off x="539750" y="1412875"/>
            <a:ext cx="93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219152" name="Text Box 9"/>
          <p:cNvSpPr txBox="1">
            <a:spLocks noChangeArrowheads="1"/>
          </p:cNvSpPr>
          <p:nvPr/>
        </p:nvSpPr>
        <p:spPr bwMode="auto">
          <a:xfrm>
            <a:off x="107950" y="4652963"/>
            <a:ext cx="1800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于是有：</a:t>
            </a:r>
          </a:p>
        </p:txBody>
      </p:sp>
      <p:graphicFrame>
        <p:nvGraphicFramePr>
          <p:cNvPr id="219146" name="Object 10"/>
          <p:cNvGraphicFramePr>
            <a:graphicFrameLocks noChangeAspect="1"/>
          </p:cNvGraphicFramePr>
          <p:nvPr/>
        </p:nvGraphicFramePr>
        <p:xfrm>
          <a:off x="6516688" y="2276475"/>
          <a:ext cx="2089150" cy="641350"/>
        </p:xfrm>
        <a:graphic>
          <a:graphicData uri="http://schemas.openxmlformats.org/presentationml/2006/ole">
            <p:oleObj spid="_x0000_s219146" name="公式" r:id="rId6" imgW="14475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4"/>
          <p:cNvSpPr>
            <a:spLocks noRot="1" noChangeArrowheads="1"/>
          </p:cNvSpPr>
          <p:nvPr/>
        </p:nvSpPr>
        <p:spPr bwMode="auto">
          <a:xfrm>
            <a:off x="179388" y="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>
                <a:latin typeface="Calibri" pitchFamily="34" charset="0"/>
              </a:rPr>
              <a:t>Example</a:t>
            </a:r>
          </a:p>
        </p:txBody>
      </p:sp>
      <p:pic>
        <p:nvPicPr>
          <p:cNvPr id="2201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052513"/>
            <a:ext cx="6553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16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628775"/>
            <a:ext cx="78486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164" name="Text Box 7"/>
          <p:cNvSpPr txBox="1">
            <a:spLocks noChangeArrowheads="1"/>
          </p:cNvSpPr>
          <p:nvPr/>
        </p:nvSpPr>
        <p:spPr bwMode="auto">
          <a:xfrm>
            <a:off x="107950" y="1557338"/>
            <a:ext cx="1223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4"/>
          <p:cNvSpPr>
            <a:spLocks noRot="1"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000000"/>
                </a:solidFill>
                <a:latin typeface="微软雅黑"/>
                <a:ea typeface="微软雅黑"/>
                <a:cs typeface="Times New Roman" pitchFamily="18" charset="0"/>
              </a:rPr>
              <a:t>1.4.4</a:t>
            </a:r>
            <a:r>
              <a:rPr lang="en-US" altLang="zh-CN" sz="4400">
                <a:latin typeface="Calibri" pitchFamily="34" charset="0"/>
                <a:ea typeface="微软雅黑"/>
                <a:cs typeface="Times New Roman" pitchFamily="18" charset="0"/>
              </a:rPr>
              <a:t> </a:t>
            </a:r>
            <a:r>
              <a:rPr lang="en-US" altLang="zh-CN" sz="3600" b="1">
                <a:solidFill>
                  <a:srgbClr val="FF3300"/>
                </a:solidFill>
                <a:latin typeface="Calibri" pitchFamily="34" charset="0"/>
                <a:ea typeface="微软雅黑"/>
                <a:cs typeface="Times New Roman" pitchFamily="18" charset="0"/>
              </a:rPr>
              <a:t>Jacobi </a:t>
            </a:r>
            <a:r>
              <a:rPr lang="zh-CN" altLang="en-US" sz="3600" b="1">
                <a:solidFill>
                  <a:srgbClr val="FF3300"/>
                </a:solidFill>
                <a:latin typeface="Calibri" pitchFamily="34" charset="0"/>
                <a:ea typeface="微软雅黑"/>
                <a:cs typeface="Times New Roman" pitchFamily="18" charset="0"/>
              </a:rPr>
              <a:t>符号</a:t>
            </a:r>
            <a:r>
              <a:rPr lang="zh-CN" altLang="en-US" sz="3600" b="1">
                <a:latin typeface="Calibri" pitchFamily="34" charset="0"/>
                <a:ea typeface="微软雅黑"/>
                <a:cs typeface="Times New Roman" pitchFamily="18" charset="0"/>
              </a:rPr>
              <a:t>和二次剩余问题</a:t>
            </a:r>
          </a:p>
        </p:txBody>
      </p:sp>
      <p:sp>
        <p:nvSpPr>
          <p:cNvPr id="221186" name="Rectangle 5"/>
          <p:cNvSpPr>
            <a:spLocks noRot="1" noChangeArrowheads="1"/>
          </p:cNvSpPr>
          <p:nvPr/>
        </p:nvSpPr>
        <p:spPr bwMode="auto">
          <a:xfrm>
            <a:off x="304800" y="1844675"/>
            <a:ext cx="85407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1.49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22118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565400"/>
            <a:ext cx="7777163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5229225"/>
            <a:ext cx="705643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1189" name="Text Box 8"/>
          <p:cNvSpPr txBox="1">
            <a:spLocks noChangeArrowheads="1"/>
          </p:cNvSpPr>
          <p:nvPr/>
        </p:nvSpPr>
        <p:spPr bwMode="auto">
          <a:xfrm>
            <a:off x="611188" y="5157788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4"/>
          <p:cNvSpPr>
            <a:spLocks noRot="1" noChangeArrowheads="1"/>
          </p:cNvSpPr>
          <p:nvPr/>
        </p:nvSpPr>
        <p:spPr bwMode="auto">
          <a:xfrm>
            <a:off x="755650" y="549275"/>
            <a:ext cx="6354763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1.50 (Jacobi 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符号的性质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2222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196975"/>
            <a:ext cx="6335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4"/>
          <p:cNvSpPr>
            <a:spLocks noRot="1" noChangeArrowheads="1"/>
          </p:cNvSpPr>
          <p:nvPr/>
        </p:nvSpPr>
        <p:spPr bwMode="auto">
          <a:xfrm>
            <a:off x="755650" y="620713"/>
            <a:ext cx="23764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1.51</a:t>
            </a:r>
          </a:p>
        </p:txBody>
      </p:sp>
      <p:pic>
        <p:nvPicPr>
          <p:cNvPr id="22323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268413"/>
            <a:ext cx="6335712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3644900"/>
            <a:ext cx="6840537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3236" name="Text Box 7"/>
          <p:cNvSpPr txBox="1">
            <a:spLocks noChangeArrowheads="1"/>
          </p:cNvSpPr>
          <p:nvPr/>
        </p:nvSpPr>
        <p:spPr bwMode="auto">
          <a:xfrm>
            <a:off x="900113" y="3068638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分析：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765175"/>
            <a:ext cx="8208962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476250"/>
            <a:ext cx="79930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82" name="Text Box 3"/>
          <p:cNvSpPr txBox="1">
            <a:spLocks noChangeArrowheads="1"/>
          </p:cNvSpPr>
          <p:nvPr/>
        </p:nvSpPr>
        <p:spPr bwMode="auto">
          <a:xfrm>
            <a:off x="1258888" y="5805488"/>
            <a:ext cx="217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是偶数时成立</a:t>
            </a:r>
          </a:p>
        </p:txBody>
      </p:sp>
      <p:sp>
        <p:nvSpPr>
          <p:cNvPr id="225283" name="Text Box 4"/>
          <p:cNvSpPr txBox="1">
            <a:spLocks noChangeArrowheads="1"/>
          </p:cNvSpPr>
          <p:nvPr/>
        </p:nvSpPr>
        <p:spPr bwMode="auto">
          <a:xfrm>
            <a:off x="1258888" y="6237288"/>
            <a:ext cx="447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是奇数时：左边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-2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，右边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-4k-2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4"/>
          <p:cNvSpPr>
            <a:spLocks noRot="1" noChangeArrowheads="1"/>
          </p:cNvSpPr>
          <p:nvPr/>
        </p:nvSpPr>
        <p:spPr bwMode="auto">
          <a:xfrm>
            <a:off x="684213" y="692150"/>
            <a:ext cx="3114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1.52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22630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268413"/>
            <a:ext cx="5832475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307" name="Rectangle 6"/>
          <p:cNvSpPr>
            <a:spLocks noChangeArrowheads="1"/>
          </p:cNvSpPr>
          <p:nvPr/>
        </p:nvSpPr>
        <p:spPr bwMode="auto">
          <a:xfrm>
            <a:off x="1116013" y="3213100"/>
            <a:ext cx="1439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分析：</a:t>
            </a:r>
          </a:p>
        </p:txBody>
      </p:sp>
      <p:pic>
        <p:nvPicPr>
          <p:cNvPr id="22630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3789363"/>
            <a:ext cx="6553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88" name="标题 15"/>
          <p:cNvSpPr>
            <a:spLocks noGrp="1"/>
          </p:cNvSpPr>
          <p:nvPr>
            <p:ph type="title"/>
          </p:nvPr>
        </p:nvSpPr>
        <p:spPr>
          <a:xfrm>
            <a:off x="250825" y="115888"/>
            <a:ext cx="7400925" cy="928687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1.4.1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二次剩余定义</a:t>
            </a:r>
            <a:endParaRPr lang="zh-CN" altLang="en-US" smtClean="0">
              <a:ea typeface="微软雅黑"/>
            </a:endParaRPr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31013" y="6524625"/>
            <a:ext cx="2133600" cy="214313"/>
          </a:xfrm>
        </p:spPr>
        <p:txBody>
          <a:bodyPr/>
          <a:lstStyle/>
          <a:p>
            <a:pPr>
              <a:defRPr/>
            </a:pPr>
            <a:fld id="{17324885-3620-4371-BCE5-064C4299C917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50790" name="Rectangle 7"/>
          <p:cNvSpPr>
            <a:spLocks noChangeArrowheads="1"/>
          </p:cNvSpPr>
          <p:nvPr/>
        </p:nvSpPr>
        <p:spPr bwMode="auto">
          <a:xfrm>
            <a:off x="657225" y="1635125"/>
            <a:ext cx="78755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有解，则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称为模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二次剩余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；</a:t>
            </a:r>
          </a:p>
        </p:txBody>
      </p:sp>
      <p:graphicFrame>
        <p:nvGraphicFramePr>
          <p:cNvPr id="150783" name="Object 255"/>
          <p:cNvGraphicFramePr>
            <a:graphicFrameLocks noChangeAspect="1"/>
          </p:cNvGraphicFramePr>
          <p:nvPr/>
        </p:nvGraphicFramePr>
        <p:xfrm>
          <a:off x="1233488" y="1649413"/>
          <a:ext cx="2133600" cy="457200"/>
        </p:xfrm>
        <a:graphic>
          <a:graphicData uri="http://schemas.openxmlformats.org/presentationml/2006/ole">
            <p:oleObj spid="_x0000_s150783" name="Equation" r:id="rId3" imgW="2133600" imgH="457200" progId="">
              <p:embed/>
            </p:oleObj>
          </a:graphicData>
        </a:graphic>
      </p:graphicFrame>
      <p:graphicFrame>
        <p:nvGraphicFramePr>
          <p:cNvPr id="150784" name="Object 256"/>
          <p:cNvGraphicFramePr>
            <a:graphicFrameLocks noChangeAspect="1"/>
          </p:cNvGraphicFramePr>
          <p:nvPr/>
        </p:nvGraphicFramePr>
        <p:xfrm>
          <a:off x="468313" y="4149725"/>
          <a:ext cx="5765800" cy="431800"/>
        </p:xfrm>
        <a:graphic>
          <a:graphicData uri="http://schemas.openxmlformats.org/presentationml/2006/ole">
            <p:oleObj spid="_x0000_s150784" name="Equation" r:id="rId4" imgW="5765760" imgH="431640" progId="">
              <p:embed/>
            </p:oleObj>
          </a:graphicData>
        </a:graphic>
      </p:graphicFrame>
      <p:graphicFrame>
        <p:nvGraphicFramePr>
          <p:cNvPr id="150786" name="Object 258"/>
          <p:cNvGraphicFramePr>
            <a:graphicFrameLocks noChangeAspect="1"/>
          </p:cNvGraphicFramePr>
          <p:nvPr/>
        </p:nvGraphicFramePr>
        <p:xfrm>
          <a:off x="906463" y="4792663"/>
          <a:ext cx="7018337" cy="469900"/>
        </p:xfrm>
        <a:graphic>
          <a:graphicData uri="http://schemas.openxmlformats.org/presentationml/2006/ole">
            <p:oleObj spid="_x0000_s150786" name="Equation" r:id="rId5" imgW="6311900" imgH="469900" progId="">
              <p:embed/>
            </p:oleObj>
          </a:graphicData>
        </a:graphic>
      </p:graphicFrame>
      <p:graphicFrame>
        <p:nvGraphicFramePr>
          <p:cNvPr id="150787" name="Object 259"/>
          <p:cNvGraphicFramePr>
            <a:graphicFrameLocks noChangeAspect="1"/>
          </p:cNvGraphicFramePr>
          <p:nvPr/>
        </p:nvGraphicFramePr>
        <p:xfrm>
          <a:off x="1803400" y="5397500"/>
          <a:ext cx="4470400" cy="457200"/>
        </p:xfrm>
        <a:graphic>
          <a:graphicData uri="http://schemas.openxmlformats.org/presentationml/2006/ole">
            <p:oleObj spid="_x0000_s150787" name="Equation" r:id="rId6" imgW="4470120" imgH="457200" progId="">
              <p:embed/>
            </p:oleObj>
          </a:graphicData>
        </a:graphic>
      </p:graphicFrame>
      <p:grpSp>
        <p:nvGrpSpPr>
          <p:cNvPr id="150800" name="Group 272"/>
          <p:cNvGrpSpPr>
            <a:grpSpLocks/>
          </p:cNvGrpSpPr>
          <p:nvPr/>
        </p:nvGrpSpPr>
        <p:grpSpPr bwMode="auto">
          <a:xfrm>
            <a:off x="828675" y="6070600"/>
            <a:ext cx="7488238" cy="527050"/>
            <a:chOff x="522" y="3824"/>
            <a:chExt cx="4717" cy="332"/>
          </a:xfrm>
        </p:grpSpPr>
        <p:sp>
          <p:nvSpPr>
            <p:cNvPr id="150795" name="Rectangle 19"/>
            <p:cNvSpPr>
              <a:spLocks noChangeArrowheads="1"/>
            </p:cNvSpPr>
            <p:nvPr/>
          </p:nvSpPr>
          <p:spPr bwMode="auto">
            <a:xfrm>
              <a:off x="522" y="3824"/>
              <a:ext cx="281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∴ 模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的二次剩余为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1+3t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sp>
          <p:nvSpPr>
            <p:cNvPr id="150796" name="Rectangle 20"/>
            <p:cNvSpPr>
              <a:spLocks noChangeArrowheads="1"/>
            </p:cNvSpPr>
            <p:nvPr/>
          </p:nvSpPr>
          <p:spPr bwMode="auto">
            <a:xfrm>
              <a:off x="3290" y="3829"/>
              <a:ext cx="194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二次</a:t>
              </a:r>
              <a:r>
                <a:rPr lang="zh-CN" altLang="en-US" sz="2800" b="1"/>
                <a:t>非剩余为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2+3t.</a:t>
              </a:r>
            </a:p>
          </p:txBody>
        </p:sp>
      </p:grpSp>
      <p:sp>
        <p:nvSpPr>
          <p:cNvPr id="150793" name="Rectangle 270"/>
          <p:cNvSpPr>
            <a:spLocks noRot="1" noChangeArrowheads="1"/>
          </p:cNvSpPr>
          <p:nvPr/>
        </p:nvSpPr>
        <p:spPr bwMode="auto">
          <a:xfrm>
            <a:off x="395288" y="2852738"/>
            <a:ext cx="76327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给定一个与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互素的一个整数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，判断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是否是模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的二次剩余，这称为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二次剩余问题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Text Box 270"/>
          <p:cNvSpPr txBox="1">
            <a:spLocks noChangeArrowheads="1"/>
          </p:cNvSpPr>
          <p:nvPr/>
        </p:nvSpPr>
        <p:spPr bwMode="auto">
          <a:xfrm>
            <a:off x="666750" y="981075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1.42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是奇素数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为整数，且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(a,p)=1 </a:t>
            </a:r>
          </a:p>
        </p:txBody>
      </p:sp>
      <p:sp>
        <p:nvSpPr>
          <p:cNvPr id="150794" name="Text Box 271"/>
          <p:cNvSpPr txBox="1">
            <a:spLocks noChangeArrowheads="1"/>
          </p:cNvSpPr>
          <p:nvPr/>
        </p:nvSpPr>
        <p:spPr bwMode="auto">
          <a:xfrm>
            <a:off x="657225" y="2273300"/>
            <a:ext cx="5186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否则，称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二次非剩余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9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620713"/>
            <a:ext cx="77755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7475"/>
            <a:ext cx="8135938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8354" name="Text Box 3"/>
          <p:cNvSpPr txBox="1">
            <a:spLocks noChangeArrowheads="1"/>
          </p:cNvSpPr>
          <p:nvPr/>
        </p:nvSpPr>
        <p:spPr bwMode="auto">
          <a:xfrm>
            <a:off x="3797300" y="115888"/>
            <a:ext cx="459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(2k+1)</a:t>
            </a:r>
            <a:r>
              <a:rPr lang="en-US" altLang="zh-CN" sz="24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=4k(k+1)+1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的倍数加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228430" name="Group 78"/>
          <p:cNvGraphicFramePr>
            <a:graphicFrameLocks noGrp="1"/>
          </p:cNvGraphicFramePr>
          <p:nvPr/>
        </p:nvGraphicFramePr>
        <p:xfrm>
          <a:off x="539750" y="5830888"/>
          <a:ext cx="8137525" cy="914400"/>
        </p:xfrm>
        <a:graphic>
          <a:graphicData uri="http://schemas.openxmlformats.org/drawingml/2006/table">
            <a:tbl>
              <a:tblPr/>
              <a:tblGrid>
                <a:gridCol w="1801813"/>
                <a:gridCol w="790575"/>
                <a:gridCol w="793750"/>
                <a:gridCol w="792162"/>
                <a:gridCol w="790575"/>
                <a:gridCol w="792163"/>
                <a:gridCol w="793750"/>
                <a:gridCol w="790575"/>
                <a:gridCol w="792162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(mod 16)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5" name="Rectangle 4"/>
          <p:cNvSpPr>
            <a:spLocks noRot="1" noChangeArrowheads="1"/>
          </p:cNvSpPr>
          <p:nvPr/>
        </p:nvSpPr>
        <p:spPr bwMode="auto">
          <a:xfrm>
            <a:off x="395288" y="476250"/>
            <a:ext cx="397827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1.53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2938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00" y="620713"/>
            <a:ext cx="61912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387" name="Rectangle 6"/>
          <p:cNvSpPr>
            <a:spLocks noChangeArrowheads="1"/>
          </p:cNvSpPr>
          <p:nvPr/>
        </p:nvSpPr>
        <p:spPr bwMode="auto">
          <a:xfrm>
            <a:off x="684213" y="1685925"/>
            <a:ext cx="1439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分析：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5288" y="5445125"/>
            <a:ext cx="8208962" cy="1008063"/>
            <a:chOff x="249" y="3475"/>
            <a:chExt cx="5171" cy="635"/>
          </a:xfrm>
        </p:grpSpPr>
        <p:sp>
          <p:nvSpPr>
            <p:cNvPr id="229390" name="Text Box 7"/>
            <p:cNvSpPr txBox="1">
              <a:spLocks noChangeArrowheads="1"/>
            </p:cNvSpPr>
            <p:nvPr/>
          </p:nvSpPr>
          <p:spPr bwMode="auto">
            <a:xfrm>
              <a:off x="249" y="3475"/>
              <a:ext cx="199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最后一步是因为由定理</a:t>
              </a:r>
              <a:r>
                <a:rPr lang="en-US" altLang="zh-CN" sz="28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1.51</a:t>
              </a:r>
              <a:r>
                <a:rPr lang="zh-CN" altLang="en-US" sz="28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的证明知：</a:t>
              </a:r>
            </a:p>
          </p:txBody>
        </p:sp>
        <p:pic>
          <p:nvPicPr>
            <p:cNvPr id="229391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35" y="3521"/>
              <a:ext cx="3085" cy="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938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2205038"/>
            <a:ext cx="7561263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5843588" y="3200400"/>
          <a:ext cx="2616200" cy="1020763"/>
        </p:xfrm>
        <a:graphic>
          <a:graphicData uri="http://schemas.openxmlformats.org/presentationml/2006/ole">
            <p:oleObj spid="_x0000_s229384" name="公式" r:id="rId6" imgW="104112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5"/>
          <p:cNvSpPr>
            <a:spLocks noRot="1" noChangeArrowheads="1"/>
          </p:cNvSpPr>
          <p:nvPr/>
        </p:nvSpPr>
        <p:spPr bwMode="auto">
          <a:xfrm>
            <a:off x="395288" y="404813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Jacobi</a:t>
            </a:r>
            <a:r>
              <a:rPr lang="zh-CN" altLang="en-US" sz="4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Legendre</a:t>
            </a:r>
            <a:r>
              <a:rPr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的关系</a:t>
            </a:r>
          </a:p>
        </p:txBody>
      </p:sp>
      <p:pic>
        <p:nvPicPr>
          <p:cNvPr id="2304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12875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4"/>
          <p:cNvSpPr>
            <a:spLocks noRot="1" noChangeArrowheads="1"/>
          </p:cNvSpPr>
          <p:nvPr/>
        </p:nvSpPr>
        <p:spPr bwMode="auto">
          <a:xfrm>
            <a:off x="603250" y="908050"/>
            <a:ext cx="8145463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关键在于：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对素数模的情形，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Legendre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符号与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Jacobi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符号是等价的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Jacobi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符号比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Legendre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符号更好计算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1426" name="Rectangle 3"/>
          <p:cNvSpPr>
            <a:spLocks noChangeArrowheads="1"/>
          </p:cNvSpPr>
          <p:nvPr/>
        </p:nvSpPr>
        <p:spPr bwMode="auto">
          <a:xfrm>
            <a:off x="468313" y="4149725"/>
            <a:ext cx="8135937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所以，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在需要计算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Legendre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符号时，我们总可以通过计算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Jacobi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符号来代替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4"/>
          <p:cNvSpPr>
            <a:spLocks noRot="1"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>
                <a:latin typeface="Calibri" pitchFamily="34" charset="0"/>
              </a:rPr>
              <a:t>Example</a:t>
            </a:r>
          </a:p>
        </p:txBody>
      </p:sp>
      <p:pic>
        <p:nvPicPr>
          <p:cNvPr id="23245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844675"/>
            <a:ext cx="1727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213100"/>
            <a:ext cx="777557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2" name="Text Box 7"/>
          <p:cNvSpPr txBox="1">
            <a:spLocks noChangeArrowheads="1"/>
          </p:cNvSpPr>
          <p:nvPr/>
        </p:nvSpPr>
        <p:spPr bwMode="auto">
          <a:xfrm>
            <a:off x="827088" y="2565400"/>
            <a:ext cx="1008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4"/>
          <p:cNvSpPr>
            <a:spLocks noRot="1" noChangeArrowheads="1"/>
          </p:cNvSpPr>
          <p:nvPr/>
        </p:nvSpPr>
        <p:spPr bwMode="auto">
          <a:xfrm>
            <a:off x="323850" y="188913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4400">
                <a:latin typeface="Times New Roman" pitchFamily="18" charset="0"/>
              </a:rPr>
              <a:t>二次剩余问题</a:t>
            </a:r>
          </a:p>
        </p:txBody>
      </p:sp>
      <p:sp>
        <p:nvSpPr>
          <p:cNvPr id="233474" name="Rectangle 5"/>
          <p:cNvSpPr>
            <a:spLocks noRot="1" noChangeArrowheads="1"/>
          </p:cNvSpPr>
          <p:nvPr/>
        </p:nvSpPr>
        <p:spPr bwMode="auto">
          <a:xfrm>
            <a:off x="304800" y="1557338"/>
            <a:ext cx="854075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为正奇数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，整数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互素，判断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是否是模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的二次剩余，称为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二次剩余问题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m=p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为素数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时，计算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Legendre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符号即可，若为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为二次剩余。若为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为非二次剩余。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为合数时，二次剩余问题就困难得多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问题：</a:t>
            </a:r>
          </a:p>
        </p:txBody>
      </p:sp>
      <p:pic>
        <p:nvPicPr>
          <p:cNvPr id="23347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5084763"/>
            <a:ext cx="69119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4"/>
          <p:cNvSpPr>
            <a:spLocks noRot="1" noChangeArrowheads="1"/>
          </p:cNvSpPr>
          <p:nvPr/>
        </p:nvSpPr>
        <p:spPr bwMode="auto">
          <a:xfrm>
            <a:off x="495300" y="836613"/>
            <a:ext cx="7389813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为合数时，若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是模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二次剩余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，则不难证明：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反之，若       ，则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不一定是模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的二次剩余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2344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1484313"/>
            <a:ext cx="12969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4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2205038"/>
            <a:ext cx="12969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4503" name="Group 7"/>
          <p:cNvGrpSpPr>
            <a:grpSpLocks/>
          </p:cNvGrpSpPr>
          <p:nvPr/>
        </p:nvGrpSpPr>
        <p:grpSpPr bwMode="auto">
          <a:xfrm>
            <a:off x="468313" y="3500438"/>
            <a:ext cx="8320087" cy="1612900"/>
            <a:chOff x="360" y="2687"/>
            <a:chExt cx="5241" cy="1016"/>
          </a:xfrm>
        </p:grpSpPr>
        <p:pic>
          <p:nvPicPr>
            <p:cNvPr id="23450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3113"/>
              <a:ext cx="521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4502" name="Rectangle 6"/>
            <p:cNvSpPr>
              <a:spLocks noChangeArrowheads="1"/>
            </p:cNvSpPr>
            <p:nvPr/>
          </p:nvSpPr>
          <p:spPr bwMode="auto">
            <a:xfrm>
              <a:off x="360" y="2687"/>
              <a:ext cx="887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3200" b="1">
                  <a:solidFill>
                    <a:schemeClr val="hlink"/>
                  </a:solidFill>
                  <a:ea typeface="楷体_GB2312" pitchFamily="49" charset="-122"/>
                </a:rPr>
                <a:t>定义：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8" name="Rectangle 4"/>
          <p:cNvSpPr>
            <a:spLocks noRot="1" noChangeArrowheads="1"/>
          </p:cNvSpPr>
          <p:nvPr/>
        </p:nvSpPr>
        <p:spPr bwMode="auto">
          <a:xfrm>
            <a:off x="144463" y="547688"/>
            <a:ext cx="19796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1.54</a:t>
            </a:r>
          </a:p>
        </p:txBody>
      </p:sp>
      <p:sp>
        <p:nvSpPr>
          <p:cNvPr id="235529" name="Text Box 5"/>
          <p:cNvSpPr txBox="1">
            <a:spLocks noChangeArrowheads="1"/>
          </p:cNvSpPr>
          <p:nvPr/>
        </p:nvSpPr>
        <p:spPr bwMode="auto">
          <a:xfrm>
            <a:off x="250825" y="1397000"/>
            <a:ext cx="1366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证明：</a:t>
            </a:r>
          </a:p>
        </p:txBody>
      </p:sp>
      <p:pic>
        <p:nvPicPr>
          <p:cNvPr id="2355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620713"/>
            <a:ext cx="6913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2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2060575"/>
            <a:ext cx="84963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98988" y="6183313"/>
            <a:ext cx="4149725" cy="485775"/>
            <a:chOff x="2200" y="3884"/>
            <a:chExt cx="2614" cy="306"/>
          </a:xfrm>
        </p:grpSpPr>
        <p:graphicFrame>
          <p:nvGraphicFramePr>
            <p:cNvPr id="235526" name="Object 6"/>
            <p:cNvGraphicFramePr>
              <a:graphicFrameLocks noChangeAspect="1"/>
            </p:cNvGraphicFramePr>
            <p:nvPr/>
          </p:nvGraphicFramePr>
          <p:xfrm>
            <a:off x="2200" y="3884"/>
            <a:ext cx="1225" cy="306"/>
          </p:xfrm>
          <a:graphic>
            <a:graphicData uri="http://schemas.openxmlformats.org/presentationml/2006/ole">
              <p:oleObj spid="_x0000_s235526" name="公式" r:id="rId5" imgW="914400" imgH="228600" progId="Equation.3">
                <p:embed/>
              </p:oleObj>
            </a:graphicData>
          </a:graphic>
        </p:graphicFrame>
        <p:graphicFrame>
          <p:nvGraphicFramePr>
            <p:cNvPr id="235527" name="Object 7"/>
            <p:cNvGraphicFramePr>
              <a:graphicFrameLocks noChangeAspect="1"/>
            </p:cNvGraphicFramePr>
            <p:nvPr/>
          </p:nvGraphicFramePr>
          <p:xfrm>
            <a:off x="3606" y="3884"/>
            <a:ext cx="1208" cy="306"/>
          </p:xfrm>
          <a:graphic>
            <a:graphicData uri="http://schemas.openxmlformats.org/presentationml/2006/ole">
              <p:oleObj spid="_x0000_s235527" name="公式" r:id="rId6" imgW="90144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4"/>
          <p:cNvSpPr>
            <a:spLocks noRot="1" noChangeArrowheads="1"/>
          </p:cNvSpPr>
          <p:nvPr/>
        </p:nvSpPr>
        <p:spPr bwMode="auto">
          <a:xfrm>
            <a:off x="323850" y="692150"/>
            <a:ext cx="82089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1.54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表明：当知道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的因子分解时，模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的二次剩余问题就可解决，但如果不知道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的因子分解，该定理的方法不可用。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一般猜想二次剩余问题的难度与因子分解的难度相当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，但此结论至今不能证明。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79" name="标题 13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1.4.1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二次剩余定义</a:t>
            </a:r>
            <a:endParaRPr lang="zh-CN" altLang="en-US" smtClean="0">
              <a:ea typeface="微软雅黑"/>
            </a:endParaRP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C2C48E-6B75-4110-A634-B256A7E8676D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151876" name="Object 324"/>
          <p:cNvGraphicFramePr>
            <a:graphicFrameLocks noChangeAspect="1"/>
          </p:cNvGraphicFramePr>
          <p:nvPr/>
        </p:nvGraphicFramePr>
        <p:xfrm>
          <a:off x="363538" y="1384300"/>
          <a:ext cx="7772400" cy="431800"/>
        </p:xfrm>
        <a:graphic>
          <a:graphicData uri="http://schemas.openxmlformats.org/presentationml/2006/ole">
            <p:oleObj spid="_x0000_s151876" name="Equation" r:id="rId4" imgW="7772400" imgH="431640" progId="">
              <p:embed/>
            </p:oleObj>
          </a:graphicData>
        </a:graphic>
      </p:graphicFrame>
      <p:graphicFrame>
        <p:nvGraphicFramePr>
          <p:cNvPr id="151905" name="Group 353"/>
          <p:cNvGraphicFramePr>
            <a:graphicFrameLocks noGrp="1"/>
          </p:cNvGraphicFramePr>
          <p:nvPr/>
        </p:nvGraphicFramePr>
        <p:xfrm>
          <a:off x="1292225" y="2349500"/>
          <a:ext cx="5208588" cy="1446213"/>
        </p:xfrm>
        <a:graphic>
          <a:graphicData uri="http://schemas.openxmlformats.org/drawingml/2006/table">
            <a:tbl>
              <a:tblPr/>
              <a:tblGrid>
                <a:gridCol w="2832100"/>
                <a:gridCol w="1152525"/>
                <a:gridCol w="1223963"/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y"/>
                          <a:ea typeface="宋体" charset="-122"/>
                        </a:rPr>
                        <a:t>1,4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y"/>
                          <a:ea typeface="宋体" charset="-122"/>
                        </a:rPr>
                        <a:t>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ndy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ndy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5" name="Object 325"/>
          <p:cNvGraphicFramePr>
            <a:graphicFrameLocks noChangeAspect="1"/>
          </p:cNvGraphicFramePr>
          <p:nvPr/>
        </p:nvGraphicFramePr>
        <p:xfrm>
          <a:off x="1979613" y="2492375"/>
          <a:ext cx="1282700" cy="368300"/>
        </p:xfrm>
        <a:graphic>
          <a:graphicData uri="http://schemas.openxmlformats.org/presentationml/2006/ole">
            <p:oleObj spid="_x0000_s151877" name="Equation" r:id="rId5" imgW="1282700" imgH="368300" progId="">
              <p:embed/>
            </p:oleObj>
          </a:graphicData>
        </a:graphic>
      </p:graphicFrame>
      <p:graphicFrame>
        <p:nvGraphicFramePr>
          <p:cNvPr id="3076" name="Object 326"/>
          <p:cNvGraphicFramePr>
            <a:graphicFrameLocks noChangeAspect="1"/>
          </p:cNvGraphicFramePr>
          <p:nvPr/>
        </p:nvGraphicFramePr>
        <p:xfrm>
          <a:off x="1490663" y="3148013"/>
          <a:ext cx="2451100" cy="457200"/>
        </p:xfrm>
        <a:graphic>
          <a:graphicData uri="http://schemas.openxmlformats.org/presentationml/2006/ole">
            <p:oleObj spid="_x0000_s151878" name="Equation" r:id="rId6" imgW="2451100" imgH="457200" progId="">
              <p:embed/>
            </p:oleObj>
          </a:graphicData>
        </a:graphic>
      </p:graphicFrame>
      <p:sp>
        <p:nvSpPr>
          <p:cNvPr id="3096" name="Rectangle 67"/>
          <p:cNvSpPr>
            <a:spLocks noChangeArrowheads="1"/>
          </p:cNvSpPr>
          <p:nvPr/>
        </p:nvSpPr>
        <p:spPr bwMode="auto">
          <a:xfrm>
            <a:off x="787400" y="4365625"/>
            <a:ext cx="41163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∴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的二次剩余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1,4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；</a:t>
            </a:r>
          </a:p>
        </p:txBody>
      </p:sp>
      <p:sp>
        <p:nvSpPr>
          <p:cNvPr id="3097" name="Rectangle 68"/>
          <p:cNvSpPr>
            <a:spLocks noChangeArrowheads="1"/>
          </p:cNvSpPr>
          <p:nvPr/>
        </p:nvSpPr>
        <p:spPr bwMode="auto">
          <a:xfrm>
            <a:off x="1116013" y="5013325"/>
            <a:ext cx="3759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的二次非剩余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2,3</a:t>
            </a:r>
          </a:p>
        </p:txBody>
      </p:sp>
      <p:sp>
        <p:nvSpPr>
          <p:cNvPr id="151902" name="Text Box 350"/>
          <p:cNvSpPr txBox="1">
            <a:spLocks noChangeArrowheads="1"/>
          </p:cNvSpPr>
          <p:nvPr/>
        </p:nvSpPr>
        <p:spPr bwMode="auto">
          <a:xfrm>
            <a:off x="684213" y="5734050"/>
            <a:ext cx="548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从例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、例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总结出什么规律？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6" grpId="0"/>
      <p:bldP spid="3097" grpId="0"/>
      <p:bldP spid="15190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0" name="Rectangle 5"/>
          <p:cNvSpPr>
            <a:spLocks noRot="1" noChangeArrowheads="1"/>
          </p:cNvSpPr>
          <p:nvPr/>
        </p:nvSpPr>
        <p:spPr bwMode="auto">
          <a:xfrm>
            <a:off x="250825" y="549275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4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作 业</a:t>
            </a:r>
          </a:p>
        </p:txBody>
      </p:sp>
      <p:sp>
        <p:nvSpPr>
          <p:cNvPr id="237581" name="Rectangle 6"/>
          <p:cNvSpPr>
            <a:spLocks noRot="1" noChangeArrowheads="1"/>
          </p:cNvSpPr>
          <p:nvPr/>
        </p:nvSpPr>
        <p:spPr bwMode="auto">
          <a:xfrm>
            <a:off x="304800" y="1844675"/>
            <a:ext cx="837088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计算下列符号：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   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   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   ),(   )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判断下列同余方程是否有解：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(1) x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≡5 (mod 227);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(2) x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≡11 (mod 511);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(3) 11x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≡-6 (mod 91);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(4) 5x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≡-14 (mod 6193);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37575" name="Object 7"/>
          <p:cNvGraphicFramePr>
            <a:graphicFrameLocks noChangeAspect="1"/>
          </p:cNvGraphicFramePr>
          <p:nvPr/>
        </p:nvGraphicFramePr>
        <p:xfrm>
          <a:off x="6691313" y="2806700"/>
          <a:ext cx="114300" cy="215900"/>
        </p:xfrm>
        <a:graphic>
          <a:graphicData uri="http://schemas.openxmlformats.org/presentationml/2006/ole">
            <p:oleObj spid="_x0000_s237575" name="公式" r:id="rId3" imgW="114120" imgH="215640" progId="Equation.3">
              <p:embed/>
            </p:oleObj>
          </a:graphicData>
        </a:graphic>
      </p:graphicFrame>
      <p:graphicFrame>
        <p:nvGraphicFramePr>
          <p:cNvPr id="237576" name="Object 8"/>
          <p:cNvGraphicFramePr>
            <a:graphicFrameLocks noChangeAspect="1"/>
          </p:cNvGraphicFramePr>
          <p:nvPr/>
        </p:nvGraphicFramePr>
        <p:xfrm>
          <a:off x="3503613" y="1773238"/>
          <a:ext cx="420687" cy="719137"/>
        </p:xfrm>
        <a:graphic>
          <a:graphicData uri="http://schemas.openxmlformats.org/presentationml/2006/ole">
            <p:oleObj spid="_x0000_s237576" name="公式" r:id="rId4" imgW="228501" imgH="393529" progId="Equation.3">
              <p:embed/>
            </p:oleObj>
          </a:graphicData>
        </a:graphic>
      </p:graphicFrame>
      <p:graphicFrame>
        <p:nvGraphicFramePr>
          <p:cNvPr id="237577" name="Object 9"/>
          <p:cNvGraphicFramePr>
            <a:graphicFrameLocks noChangeAspect="1"/>
          </p:cNvGraphicFramePr>
          <p:nvPr/>
        </p:nvGraphicFramePr>
        <p:xfrm>
          <a:off x="4727575" y="1773238"/>
          <a:ext cx="420688" cy="719137"/>
        </p:xfrm>
        <a:graphic>
          <a:graphicData uri="http://schemas.openxmlformats.org/presentationml/2006/ole">
            <p:oleObj spid="_x0000_s237577" name="公式" r:id="rId5" imgW="228501" imgH="393529" progId="Equation.3">
              <p:embed/>
            </p:oleObj>
          </a:graphicData>
        </a:graphic>
      </p:graphicFrame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5969000" y="1773238"/>
          <a:ext cx="403225" cy="719137"/>
        </p:xfrm>
        <a:graphic>
          <a:graphicData uri="http://schemas.openxmlformats.org/presentationml/2006/ole">
            <p:oleObj spid="_x0000_s237578" name="公式" r:id="rId6" imgW="215713" imgH="393359" progId="Equation.3">
              <p:embed/>
            </p:oleObj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7019925" y="1771650"/>
          <a:ext cx="514350" cy="720725"/>
        </p:xfrm>
        <a:graphic>
          <a:graphicData uri="http://schemas.openxmlformats.org/presentationml/2006/ole">
            <p:oleObj spid="_x0000_s237579" name="公式" r:id="rId7" imgW="3301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2" name="标题 8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1.4.2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二次剩余性质</a:t>
            </a:r>
            <a:endParaRPr lang="zh-CN" altLang="en-US" smtClean="0">
              <a:ea typeface="微软雅黑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3DB8BC-A96F-46F3-B910-F16E7C05BF66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52674" name="Rectangle 2"/>
          <p:cNvSpPr>
            <a:spLocks noChangeArrowheads="1"/>
          </p:cNvSpPr>
          <p:nvPr/>
        </p:nvSpPr>
        <p:spPr bwMode="auto">
          <a:xfrm>
            <a:off x="357188" y="960438"/>
            <a:ext cx="84042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1.43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的简化系中，二次剩余与二次非剩余的</a:t>
            </a:r>
          </a:p>
        </p:txBody>
      </p:sp>
      <p:sp>
        <p:nvSpPr>
          <p:cNvPr id="152675" name="Rectangle 3"/>
          <p:cNvSpPr>
            <a:spLocks noChangeArrowheads="1"/>
          </p:cNvSpPr>
          <p:nvPr/>
        </p:nvSpPr>
        <p:spPr bwMode="auto">
          <a:xfrm>
            <a:off x="357188" y="1571625"/>
            <a:ext cx="1792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个数都是 </a:t>
            </a:r>
          </a:p>
        </p:txBody>
      </p:sp>
      <p:graphicFrame>
        <p:nvGraphicFramePr>
          <p:cNvPr id="152670" name="Object 94"/>
          <p:cNvGraphicFramePr>
            <a:graphicFrameLocks noChangeAspect="1"/>
          </p:cNvGraphicFramePr>
          <p:nvPr/>
        </p:nvGraphicFramePr>
        <p:xfrm>
          <a:off x="1857375" y="1428750"/>
          <a:ext cx="927100" cy="838200"/>
        </p:xfrm>
        <a:graphic>
          <a:graphicData uri="http://schemas.openxmlformats.org/presentationml/2006/ole">
            <p:oleObj spid="_x0000_s152670" name="Equation" r:id="rId4" imgW="927100" imgH="838200" progId="">
              <p:embed/>
            </p:oleObj>
          </a:graphicData>
        </a:graphic>
      </p:graphicFrame>
      <p:sp>
        <p:nvSpPr>
          <p:cNvPr id="152676" name="Rectangle 5"/>
          <p:cNvSpPr>
            <a:spLocks noChangeArrowheads="1"/>
          </p:cNvSpPr>
          <p:nvPr/>
        </p:nvSpPr>
        <p:spPr bwMode="auto">
          <a:xfrm>
            <a:off x="3008313" y="1573213"/>
            <a:ext cx="4292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且模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的全部二次剩余为：</a:t>
            </a:r>
          </a:p>
        </p:txBody>
      </p:sp>
      <p:graphicFrame>
        <p:nvGraphicFramePr>
          <p:cNvPr id="152671" name="Object 95"/>
          <p:cNvGraphicFramePr>
            <a:graphicFrameLocks noChangeAspect="1"/>
          </p:cNvGraphicFramePr>
          <p:nvPr/>
        </p:nvGraphicFramePr>
        <p:xfrm>
          <a:off x="1116013" y="2203450"/>
          <a:ext cx="7993062" cy="1296988"/>
        </p:xfrm>
        <a:graphic>
          <a:graphicData uri="http://schemas.openxmlformats.org/presentationml/2006/ole">
            <p:oleObj spid="_x0000_s152671" name="Document" r:id="rId5" imgW="3661833" imgH="593661" progId="Word.Document.8">
              <p:embed/>
            </p:oleObj>
          </a:graphicData>
        </a:graphic>
      </p:graphicFrame>
      <p:sp>
        <p:nvSpPr>
          <p:cNvPr id="152677" name="Rectangle 102"/>
          <p:cNvSpPr>
            <a:spLocks noRot="1" noChangeArrowheads="1"/>
          </p:cNvSpPr>
          <p:nvPr/>
        </p:nvSpPr>
        <p:spPr bwMode="auto">
          <a:xfrm>
            <a:off x="323850" y="3068638"/>
            <a:ext cx="8785225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为任一模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的二次剩余，则有整数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0&lt;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-1,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使：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，故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p-x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),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因此一定有整数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0&lt;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≤(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p-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1)/2,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使得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 i="1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若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0&lt;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y≤(p-1)/2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则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x+y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x-y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0&lt;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x+y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p|x-y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因此 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,2</a:t>
            </a:r>
            <a:r>
              <a:rPr lang="en-US" altLang="zh-CN" sz="2800" b="1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...,((p-1)/2)</a:t>
            </a:r>
            <a:r>
              <a:rPr lang="en-US" altLang="zh-CN" sz="2800" b="1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两两不同余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6" name="标题 10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1.4.2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二次剩余性质</a:t>
            </a:r>
            <a:endParaRPr lang="zh-CN" altLang="en-US" smtClean="0">
              <a:ea typeface="微软雅黑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2501B-8535-4E9E-ABA1-84FE16CE593D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53698" name="Rectangle 2"/>
          <p:cNvSpPr>
            <a:spLocks noChangeArrowheads="1"/>
          </p:cNvSpPr>
          <p:nvPr/>
        </p:nvSpPr>
        <p:spPr bwMode="auto">
          <a:xfrm>
            <a:off x="395288" y="1358900"/>
            <a:ext cx="42973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1.43(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欧拉判别条件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</p:txBody>
      </p:sp>
      <p:sp>
        <p:nvSpPr>
          <p:cNvPr id="153699" name="Rectangle 4"/>
          <p:cNvSpPr>
            <a:spLocks noChangeArrowheads="1"/>
          </p:cNvSpPr>
          <p:nvPr/>
        </p:nvSpPr>
        <p:spPr bwMode="auto">
          <a:xfrm>
            <a:off x="4357688" y="1358900"/>
            <a:ext cx="2511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</a:t>
            </a:r>
          </a:p>
        </p:txBody>
      </p:sp>
      <p:sp>
        <p:nvSpPr>
          <p:cNvPr id="153700" name="Rectangle 6"/>
          <p:cNvSpPr>
            <a:spLocks noChangeArrowheads="1"/>
          </p:cNvSpPr>
          <p:nvPr/>
        </p:nvSpPr>
        <p:spPr bwMode="auto">
          <a:xfrm>
            <a:off x="755650" y="2222500"/>
            <a:ext cx="60801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二次剩余的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充要条件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</a:p>
        </p:txBody>
      </p:sp>
      <p:graphicFrame>
        <p:nvGraphicFramePr>
          <p:cNvPr id="153694" name="Object 94"/>
          <p:cNvGraphicFramePr>
            <a:graphicFrameLocks noChangeAspect="1"/>
          </p:cNvGraphicFramePr>
          <p:nvPr/>
        </p:nvGraphicFramePr>
        <p:xfrm>
          <a:off x="3473450" y="2797175"/>
          <a:ext cx="2654300" cy="698500"/>
        </p:xfrm>
        <a:graphic>
          <a:graphicData uri="http://schemas.openxmlformats.org/presentationml/2006/ole">
            <p:oleObj spid="_x0000_s153694" name="Equation" r:id="rId4" imgW="2654300" imgH="698500" progId="">
              <p:embed/>
            </p:oleObj>
          </a:graphicData>
        </a:graphic>
      </p:graphicFrame>
      <p:sp>
        <p:nvSpPr>
          <p:cNvPr id="153701" name="Rectangle 12"/>
          <p:cNvSpPr>
            <a:spLocks noChangeArrowheads="1"/>
          </p:cNvSpPr>
          <p:nvPr/>
        </p:nvSpPr>
        <p:spPr bwMode="auto">
          <a:xfrm>
            <a:off x="755650" y="3716338"/>
            <a:ext cx="64373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二次非剩余的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充要条件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</a:p>
        </p:txBody>
      </p:sp>
      <p:graphicFrame>
        <p:nvGraphicFramePr>
          <p:cNvPr id="153695" name="Object 95"/>
          <p:cNvGraphicFramePr>
            <a:graphicFrameLocks noChangeAspect="1"/>
          </p:cNvGraphicFramePr>
          <p:nvPr/>
        </p:nvGraphicFramePr>
        <p:xfrm>
          <a:off x="3413125" y="4365625"/>
          <a:ext cx="2870200" cy="698500"/>
        </p:xfrm>
        <a:graphic>
          <a:graphicData uri="http://schemas.openxmlformats.org/presentationml/2006/ole">
            <p:oleObj spid="_x0000_s153695" name="Equation" r:id="rId5" imgW="2870200" imgH="69850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57338"/>
            <a:ext cx="82804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4" name="Rectangle 4"/>
          <p:cNvSpPr>
            <a:spLocks noRot="1" noChangeArrowheads="1"/>
          </p:cNvSpPr>
          <p:nvPr/>
        </p:nvSpPr>
        <p:spPr bwMode="auto">
          <a:xfrm>
            <a:off x="395288" y="765175"/>
            <a:ext cx="5922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Calibri" pitchFamily="34" charset="0"/>
                <a:ea typeface="楷体_GB2312" pitchFamily="49" charset="-122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14" name="Rectangle 4"/>
          <p:cNvSpPr>
            <a:spLocks noRot="1" noChangeArrowheads="1"/>
          </p:cNvSpPr>
          <p:nvPr/>
        </p:nvSpPr>
        <p:spPr bwMode="auto">
          <a:xfrm>
            <a:off x="323850" y="26035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  明</a:t>
            </a:r>
          </a:p>
        </p:txBody>
      </p:sp>
      <p:sp>
        <p:nvSpPr>
          <p:cNvPr id="179215" name="Rectangle 5"/>
          <p:cNvSpPr>
            <a:spLocks noRot="1" noChangeArrowheads="1"/>
          </p:cNvSpPr>
          <p:nvPr/>
        </p:nvSpPr>
        <p:spPr bwMode="auto">
          <a:xfrm>
            <a:off x="449263" y="1549400"/>
            <a:ext cx="851535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是模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的二次剩余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，则有整数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a(mod p)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因此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方程            已有   个解（  个二次剩余）</a:t>
            </a: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1763713" y="2119313"/>
          <a:ext cx="2800350" cy="661987"/>
        </p:xfrm>
        <a:graphic>
          <a:graphicData uri="http://schemas.openxmlformats.org/presentationml/2006/ole">
            <p:oleObj spid="_x0000_s179207" name="公式" r:id="rId3" imgW="1396800" imgH="330120" progId="Equation.3">
              <p:embed/>
            </p:oleObj>
          </a:graphicData>
        </a:graphic>
      </p:graphicFrame>
      <p:graphicFrame>
        <p:nvGraphicFramePr>
          <p:cNvPr id="179210" name="Object 10"/>
          <p:cNvGraphicFramePr>
            <a:graphicFrameLocks noChangeAspect="1"/>
          </p:cNvGraphicFramePr>
          <p:nvPr/>
        </p:nvGraphicFramePr>
        <p:xfrm>
          <a:off x="1697038" y="2636838"/>
          <a:ext cx="2011362" cy="663575"/>
        </p:xfrm>
        <a:graphic>
          <a:graphicData uri="http://schemas.openxmlformats.org/presentationml/2006/ole">
            <p:oleObj spid="_x0000_s179210" name="公式" r:id="rId4" imgW="1002960" imgH="330120" progId="Equation.3">
              <p:embed/>
            </p:oleObj>
          </a:graphicData>
        </a:graphic>
      </p:graphicFrame>
      <p:graphicFrame>
        <p:nvGraphicFramePr>
          <p:cNvPr id="179211" name="Object 11"/>
          <p:cNvGraphicFramePr>
            <a:graphicFrameLocks noChangeAspect="1"/>
          </p:cNvGraphicFramePr>
          <p:nvPr/>
        </p:nvGraphicFramePr>
        <p:xfrm>
          <a:off x="4576763" y="2925763"/>
          <a:ext cx="355600" cy="393700"/>
        </p:xfrm>
        <a:graphic>
          <a:graphicData uri="http://schemas.openxmlformats.org/presentationml/2006/ole">
            <p:oleObj spid="_x0000_s179211" name="公式" r:id="rId5" imgW="355320" imgH="393480" progId="Equation.3">
              <p:embed/>
            </p:oleObj>
          </a:graphicData>
        </a:graphic>
      </p:graphicFrame>
      <p:graphicFrame>
        <p:nvGraphicFramePr>
          <p:cNvPr id="179212" name="Object 12"/>
          <p:cNvGraphicFramePr>
            <a:graphicFrameLocks noChangeAspect="1"/>
          </p:cNvGraphicFramePr>
          <p:nvPr/>
        </p:nvGraphicFramePr>
        <p:xfrm>
          <a:off x="6084888" y="2925763"/>
          <a:ext cx="355600" cy="393700"/>
        </p:xfrm>
        <a:graphic>
          <a:graphicData uri="http://schemas.openxmlformats.org/presentationml/2006/ole">
            <p:oleObj spid="_x0000_s179212" name="公式" r:id="rId6" imgW="355320" imgH="393480" progId="Equation.3">
              <p:embed/>
            </p:oleObj>
          </a:graphicData>
        </a:graphic>
      </p:graphicFrame>
      <p:grpSp>
        <p:nvGrpSpPr>
          <p:cNvPr id="179218" name="Group 18"/>
          <p:cNvGrpSpPr>
            <a:grpSpLocks/>
          </p:cNvGrpSpPr>
          <p:nvPr/>
        </p:nvGrpSpPr>
        <p:grpSpPr bwMode="auto">
          <a:xfrm>
            <a:off x="468313" y="3500438"/>
            <a:ext cx="5832475" cy="1816100"/>
            <a:chOff x="476" y="2205"/>
            <a:chExt cx="3674" cy="1144"/>
          </a:xfrm>
        </p:grpSpPr>
        <p:graphicFrame>
          <p:nvGraphicFramePr>
            <p:cNvPr id="179209" name="Object 9"/>
            <p:cNvGraphicFramePr>
              <a:graphicFrameLocks noChangeAspect="1"/>
            </p:cNvGraphicFramePr>
            <p:nvPr/>
          </p:nvGraphicFramePr>
          <p:xfrm>
            <a:off x="1304" y="2523"/>
            <a:ext cx="1395" cy="417"/>
          </p:xfrm>
          <a:graphic>
            <a:graphicData uri="http://schemas.openxmlformats.org/presentationml/2006/ole">
              <p:oleObj spid="_x0000_s179209" name="公式" r:id="rId7" imgW="1104840" imgH="330120" progId="Equation.3">
                <p:embed/>
              </p:oleObj>
            </a:graphicData>
          </a:graphic>
        </p:graphicFrame>
        <p:graphicFrame>
          <p:nvGraphicFramePr>
            <p:cNvPr id="179213" name="Object 13"/>
            <p:cNvGraphicFramePr>
              <a:graphicFrameLocks noChangeAspect="1"/>
            </p:cNvGraphicFramePr>
            <p:nvPr/>
          </p:nvGraphicFramePr>
          <p:xfrm>
            <a:off x="1802" y="2931"/>
            <a:ext cx="1396" cy="418"/>
          </p:xfrm>
          <a:graphic>
            <a:graphicData uri="http://schemas.openxmlformats.org/presentationml/2006/ole">
              <p:oleObj spid="_x0000_s179213" name="公式" r:id="rId8" imgW="1104840" imgH="330120" progId="Equation.3">
                <p:embed/>
              </p:oleObj>
            </a:graphicData>
          </a:graphic>
        </p:graphicFrame>
        <p:sp>
          <p:nvSpPr>
            <p:cNvPr id="179217" name="Rectangle 17"/>
            <p:cNvSpPr>
              <a:spLocks noChangeArrowheads="1"/>
            </p:cNvSpPr>
            <p:nvPr/>
          </p:nvSpPr>
          <p:spPr bwMode="auto">
            <a:xfrm>
              <a:off x="476" y="2205"/>
              <a:ext cx="3674" cy="1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60363" indent="-360363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" pitchFamily="2" charset="2"/>
                <a:buChar char="Ø"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因此当</a:t>
              </a:r>
              <a:r>
                <a:rPr lang="en-US" altLang="zh-CN" sz="2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sz="2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是模</a:t>
              </a:r>
              <a:r>
                <a:rPr lang="en-US" altLang="zh-CN" sz="2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2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的二次非剩余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时，</a:t>
              </a:r>
            </a:p>
            <a:p>
              <a:pPr marL="360363" indent="-360363">
                <a:lnSpc>
                  <a:spcPct val="120000"/>
                </a:lnSpc>
                <a:spcBef>
                  <a:spcPct val="20000"/>
                </a:spcBef>
              </a:pPr>
              <a:endPara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endParaRPr>
            </a:p>
            <a:p>
              <a:pPr marL="360363" indent="-360363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    即，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为             的解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PRESENTER_DUMMYTAG" val="&lt;DummyForForceWrite&gt;&lt;/DummyForForceWrite&gt;"/>
  <p:tag name="HTML_SHAPEINFO" val="&lt;ThreeDShapeInfo&gt;&lt;uuid val=&quot;{50A545A5-9C80-460D-A7A9-C521563D3A86}&quot;/&gt;&lt;isInvalidForFieldText val=&quot;0&quot;/&gt;&lt;Image&gt;&lt;filename val=&quot;C:\Users\IBM\AppData\Local\Temp\CP6324354783511Session\CPTrustFolder6324354783511\PPTImport6324354852572\data\asimages\{50A545A5-9C80-460D-A7A9-C521563D3A86}_1.png&quot;/&gt;&lt;left val=&quot;363&quot;/&gt;&lt;top val=&quot;516&quot;/&gt;&lt;width val=&quot;749&quot;/&gt;&lt;height val=&quot;196&quot;/&gt;&lt;hasText val=&quot;1&quot;/&gt;&lt;/Image&gt;&lt;/ThreeDShapeInfo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13593</TotalTime>
  <Words>1422</Words>
  <Application>Microsoft Office PowerPoint</Application>
  <PresentationFormat>全屏显示(4:3)</PresentationFormat>
  <Paragraphs>205</Paragraphs>
  <Slides>50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11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74" baseType="lpstr">
      <vt:lpstr>Arial</vt:lpstr>
      <vt:lpstr>宋体</vt:lpstr>
      <vt:lpstr>Calibri</vt:lpstr>
      <vt:lpstr>微软雅黑</vt:lpstr>
      <vt:lpstr>楷体_GB2312</vt:lpstr>
      <vt:lpstr>Times New Roman</vt:lpstr>
      <vt:lpstr>华文行楷</vt:lpstr>
      <vt:lpstr>Wingdings</vt:lpstr>
      <vt:lpstr>Andy</vt:lpstr>
      <vt:lpstr>Symbol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Equation</vt:lpstr>
      <vt:lpstr>Document</vt:lpstr>
      <vt:lpstr>公式</vt:lpstr>
      <vt:lpstr>信息安全数学基础</vt:lpstr>
      <vt:lpstr>第一章: 整除与同余</vt:lpstr>
      <vt:lpstr>学习目标</vt:lpstr>
      <vt:lpstr>1.4.1 二次剩余定义</vt:lpstr>
      <vt:lpstr>1.4.1 二次剩余定义</vt:lpstr>
      <vt:lpstr>1.4.2 二次剩余性质</vt:lpstr>
      <vt:lpstr>1.4.2 二次剩余性质</vt:lpstr>
      <vt:lpstr>幻灯片 8</vt:lpstr>
      <vt:lpstr>幻灯片 9</vt:lpstr>
      <vt:lpstr>幻灯片 10</vt:lpstr>
      <vt:lpstr>Legendre符号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DongWei</dc:creator>
  <cp:lastModifiedBy>Administrator</cp:lastModifiedBy>
  <cp:revision>648</cp:revision>
  <dcterms:created xsi:type="dcterms:W3CDTF">2011-10-12T12:06:49Z</dcterms:created>
  <dcterms:modified xsi:type="dcterms:W3CDTF">2020-10-18T08:45:46Z</dcterms:modified>
</cp:coreProperties>
</file>