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470" r:id="rId2"/>
    <p:sldId id="612" r:id="rId3"/>
    <p:sldId id="613" r:id="rId4"/>
    <p:sldId id="645" r:id="rId5"/>
    <p:sldId id="646" r:id="rId6"/>
    <p:sldId id="647" r:id="rId7"/>
    <p:sldId id="648" r:id="rId8"/>
    <p:sldId id="649" r:id="rId9"/>
    <p:sldId id="650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02" r:id="rId21"/>
    <p:sldId id="608" r:id="rId22"/>
    <p:sldId id="577" r:id="rId23"/>
    <p:sldId id="579" r:id="rId24"/>
    <p:sldId id="651" r:id="rId25"/>
    <p:sldId id="580" r:id="rId26"/>
    <p:sldId id="633" r:id="rId27"/>
    <p:sldId id="600" r:id="rId28"/>
    <p:sldId id="588" r:id="rId29"/>
    <p:sldId id="653" r:id="rId30"/>
    <p:sldId id="652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591" r:id="rId39"/>
    <p:sldId id="662" r:id="rId40"/>
    <p:sldId id="675" r:id="rId41"/>
    <p:sldId id="654" r:id="rId42"/>
    <p:sldId id="663" r:id="rId43"/>
    <p:sldId id="664" r:id="rId44"/>
    <p:sldId id="665" r:id="rId45"/>
    <p:sldId id="666" r:id="rId46"/>
    <p:sldId id="667" r:id="rId47"/>
    <p:sldId id="668" r:id="rId48"/>
    <p:sldId id="669" r:id="rId49"/>
    <p:sldId id="670" r:id="rId50"/>
    <p:sldId id="671" r:id="rId51"/>
    <p:sldId id="672" r:id="rId52"/>
    <p:sldId id="673" r:id="rId53"/>
    <p:sldId id="674" r:id="rId54"/>
    <p:sldId id="589" r:id="rId55"/>
    <p:sldId id="592" r:id="rId56"/>
    <p:sldId id="636" r:id="rId57"/>
    <p:sldId id="638" r:id="rId58"/>
    <p:sldId id="639" r:id="rId59"/>
    <p:sldId id="640" r:id="rId60"/>
    <p:sldId id="641" r:id="rId61"/>
    <p:sldId id="642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hlink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ECFF"/>
    <a:srgbClr val="F3F7FB"/>
    <a:srgbClr val="0000FF"/>
    <a:srgbClr val="C1DAFF"/>
    <a:srgbClr val="3366FF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9050" autoAdjust="0"/>
  </p:normalViewPr>
  <p:slideViewPr>
    <p:cSldViewPr>
      <p:cViewPr varScale="1">
        <p:scale>
          <a:sx n="82" d="100"/>
          <a:sy n="82" d="100"/>
        </p:scale>
        <p:origin x="-8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77.wmf"/><Relationship Id="rId1" Type="http://schemas.openxmlformats.org/officeDocument/2006/relationships/image" Target="../media/image84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45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A4449EE-24B4-421F-8212-6A86158BB421}" type="datetimeFigureOut">
              <a:rPr lang="zh-CN" altLang="en-US"/>
              <a:pPr>
                <a:defRPr/>
              </a:pPr>
              <a:t>2019-10-30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B3DA1FC-ACF5-4E4C-B150-07D46C3F6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b="1" smtClean="0">
                <a:solidFill>
                  <a:schemeClr val="accent1"/>
                </a:solidFill>
              </a:rPr>
              <a:t>介绍课程基本情况、教学设计基本理念、教学方法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92CEE6-3749-4013-9351-7C6C2AD4A24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n</a:t>
            </a:r>
            <a:r>
              <a:rPr lang="zh-CN" altLang="en-US" b="1" smtClean="0"/>
              <a:t>为素数，</a:t>
            </a:r>
            <a:r>
              <a:rPr lang="en-US" altLang="zh-CN" b="1" smtClean="0"/>
              <a:t>a^n-1=1,n</a:t>
            </a:r>
            <a:r>
              <a:rPr lang="zh-CN" altLang="en-US" b="1" smtClean="0"/>
              <a:t>为合数，至少</a:t>
            </a:r>
            <a:r>
              <a:rPr lang="en-US" altLang="zh-CN" b="1" smtClean="0"/>
              <a:t>phi(n)/2</a:t>
            </a:r>
            <a:r>
              <a:rPr lang="zh-CN" altLang="en-US" b="1" smtClean="0"/>
              <a:t>不为</a:t>
            </a:r>
            <a:r>
              <a:rPr lang="en-US" altLang="zh-CN" b="1" smtClean="0"/>
              <a:t>1</a:t>
            </a:r>
          </a:p>
          <a:p>
            <a:r>
              <a:rPr lang="zh-CN" altLang="en-US" b="1" smtClean="0"/>
              <a:t>把这一页打印给学生，让他们自己想测试算法 </a:t>
            </a:r>
          </a:p>
        </p:txBody>
      </p:sp>
      <p:sp>
        <p:nvSpPr>
          <p:cNvPr id="3809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6EB246-AB8E-4B86-BA41-3194021FAF41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存在一类极其罕见的合数，称为</a:t>
            </a:r>
            <a:r>
              <a:rPr lang="en-US" altLang="zh-CN" smtClean="0"/>
              <a:t>Carmichael</a:t>
            </a:r>
            <a:r>
              <a:rPr lang="zh-CN" altLang="en-US" smtClean="0"/>
              <a:t>，针对所有与</a:t>
            </a:r>
            <a:r>
              <a:rPr lang="en-US" altLang="zh-CN" smtClean="0"/>
              <a:t>N</a:t>
            </a:r>
            <a:r>
              <a:rPr lang="zh-CN" altLang="en-US" smtClean="0"/>
              <a:t>互素的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将通过费马测试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 smtClean="0"/>
              <a:t>561=33</a:t>
            </a:r>
            <a:r>
              <a:rPr lang="zh-CN" altLang="en-US" smtClean="0"/>
              <a:t>*</a:t>
            </a:r>
            <a:r>
              <a:rPr lang="en-US" altLang="zh-CN" smtClean="0"/>
              <a:t>17</a:t>
            </a:r>
            <a:endParaRPr lang="zh-CN" altLang="en-US" smtClean="0"/>
          </a:p>
        </p:txBody>
      </p:sp>
      <p:sp>
        <p:nvSpPr>
          <p:cNvPr id="3829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D18812-4DED-4BA9-B85E-E93F70CFF00A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217B34-0E01-4345-AF9C-6544CF742CB6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n</a:t>
            </a:r>
            <a:r>
              <a:rPr lang="zh-CN" altLang="en-US" b="1" smtClean="0"/>
              <a:t>为素数，</a:t>
            </a:r>
            <a:r>
              <a:rPr lang="en-US" altLang="zh-CN" b="1" smtClean="0"/>
              <a:t>a^n-1=1,n</a:t>
            </a:r>
            <a:r>
              <a:rPr lang="zh-CN" altLang="en-US" b="1" smtClean="0"/>
              <a:t>为合数，至少</a:t>
            </a:r>
            <a:r>
              <a:rPr lang="en-US" altLang="zh-CN" b="1" smtClean="0"/>
              <a:t>phi(n)/2</a:t>
            </a:r>
            <a:r>
              <a:rPr lang="zh-CN" altLang="en-US" b="1" smtClean="0"/>
              <a:t>不为</a:t>
            </a:r>
            <a:r>
              <a:rPr lang="en-US" altLang="zh-CN" b="1" smtClean="0"/>
              <a:t>1</a:t>
            </a:r>
          </a:p>
          <a:p>
            <a:r>
              <a:rPr lang="zh-CN" altLang="en-US" b="1" smtClean="0"/>
              <a:t>把这一页打印给学生，让他们自己想测试算法 </a:t>
            </a:r>
          </a:p>
        </p:txBody>
      </p:sp>
      <p:sp>
        <p:nvSpPr>
          <p:cNvPr id="3870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ADF609-7FD6-4C14-B901-DEE8934FD6D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6E464D-B0EB-4C3C-BEC1-829E90EE00FD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A684C-B1C4-4799-B7B6-859405F55A6C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396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0A8BF8-D2AA-4D68-8AFE-8DBCC2DCEFF0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b="1" kern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phi</a:t>
            </a:r>
            <a:r>
              <a:rPr lang="zh-CN" altLang="en-US" b="1" kern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b="1" kern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p-1)</a:t>
            </a:r>
            <a:r>
              <a:rPr lang="zh-CN" altLang="en-US" b="1" kern="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个生成元，但是如何知道其中某个是生成元？</a:t>
            </a:r>
            <a:endParaRPr lang="zh-CN" altLang="en-US" dirty="0"/>
          </a:p>
        </p:txBody>
      </p:sp>
      <p:sp>
        <p:nvSpPr>
          <p:cNvPr id="398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D5EF37-9588-4E9A-AA35-6EA364CCFA8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93C765-49BE-4D5E-9181-5ED29F8B6835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为什么一定存在</a:t>
            </a:r>
          </a:p>
        </p:txBody>
      </p:sp>
      <p:sp>
        <p:nvSpPr>
          <p:cNvPr id="402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CB28FA-6F44-44AD-B5AA-B00E1EB81524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由群元素阶性质直接得到</a:t>
            </a:r>
          </a:p>
        </p:txBody>
      </p:sp>
      <p:sp>
        <p:nvSpPr>
          <p:cNvPr id="406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AFACD1-9E5A-4066-B875-5BA941596EF9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 在密码应用中，通常需要产生一个</a:t>
            </a:r>
            <a:r>
              <a:rPr lang="en-US" altLang="zh-CN" b="1" smtClean="0"/>
              <a:t>128</a:t>
            </a:r>
            <a:r>
              <a:rPr lang="zh-CN" altLang="en-US" b="1" smtClean="0"/>
              <a:t>或</a:t>
            </a:r>
            <a:r>
              <a:rPr lang="en-US" altLang="zh-CN" b="1" smtClean="0"/>
              <a:t>256</a:t>
            </a:r>
            <a:r>
              <a:rPr lang="zh-CN" altLang="en-US" b="1" smtClean="0"/>
              <a:t>位整数数的原根</a:t>
            </a:r>
            <a:r>
              <a:rPr lang="en-US" altLang="zh-CN" b="1" smtClean="0"/>
              <a:t>.</a:t>
            </a:r>
            <a:endParaRPr lang="zh-CN" altLang="en-US" smtClean="0"/>
          </a:p>
        </p:txBody>
      </p:sp>
      <p:sp>
        <p:nvSpPr>
          <p:cNvPr id="410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780FF2-AF33-4289-81B7-4B3B18B69E96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这种计算在</a:t>
            </a:r>
            <a:r>
              <a:rPr lang="en-US" altLang="zh-CN" b="1" smtClean="0"/>
              <a:t>p</a:t>
            </a:r>
            <a:r>
              <a:rPr lang="zh-CN" altLang="en-US" b="1" smtClean="0"/>
              <a:t>的欧拉数只能分解成两个素数成绩的时候速度很快</a:t>
            </a:r>
          </a:p>
        </p:txBody>
      </p:sp>
      <p:sp>
        <p:nvSpPr>
          <p:cNvPr id="421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FF419C-BD4B-48DB-8EE2-0CFA2BDE17F3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23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ECDD12-B1CA-4BEC-AA26-E4E7A1E023B3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5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5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093D98-E9CA-4BF3-94C4-B1A6DC6DC65A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11^6</a:t>
            </a:r>
            <a:r>
              <a:rPr lang="zh-CN" altLang="en-US" b="1" smtClean="0"/>
              <a:t>原根是</a:t>
            </a:r>
            <a:r>
              <a:rPr lang="en-US" altLang="zh-CN" b="1" smtClean="0"/>
              <a:t>2</a:t>
            </a:r>
          </a:p>
          <a:p>
            <a:r>
              <a:rPr lang="en-US" altLang="zh-CN" b="1" smtClean="0"/>
              <a:t>2+11^5</a:t>
            </a:r>
            <a:r>
              <a:rPr lang="zh-CN" altLang="en-US" b="1" smtClean="0"/>
              <a:t>是</a:t>
            </a:r>
            <a:r>
              <a:rPr lang="en-US" altLang="zh-CN" b="1" smtClean="0"/>
              <a:t>2*11^5</a:t>
            </a:r>
            <a:r>
              <a:rPr lang="zh-CN" altLang="en-US" b="1" smtClean="0"/>
              <a:t>原根</a:t>
            </a:r>
          </a:p>
        </p:txBody>
      </p:sp>
      <p:sp>
        <p:nvSpPr>
          <p:cNvPr id="441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75DF2E-A553-447E-B916-23A0B19947E5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3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大素数产生算法</a:t>
            </a:r>
          </a:p>
        </p:txBody>
      </p:sp>
      <p:sp>
        <p:nvSpPr>
          <p:cNvPr id="443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47B70C-9953-4032-89D7-EC6B4E590096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5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</p:txBody>
      </p:sp>
      <p:sp>
        <p:nvSpPr>
          <p:cNvPr id="445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5BF32C-60B8-495D-8E84-EC5417B8DE2D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在建立</a:t>
            </a:r>
            <a:r>
              <a:rPr lang="en-US" altLang="zh-CN" b="1" smtClean="0"/>
              <a:t>RSA</a:t>
            </a:r>
            <a:r>
              <a:rPr lang="zh-CN" altLang="en-US" b="1" smtClean="0"/>
              <a:t>公钥体制时</a:t>
            </a:r>
            <a:r>
              <a:rPr lang="en-US" altLang="zh-CN" b="1" smtClean="0"/>
              <a:t>,</a:t>
            </a:r>
            <a:r>
              <a:rPr lang="zh-CN" altLang="en-US" b="1" smtClean="0"/>
              <a:t>每个用户产生一对大的</a:t>
            </a:r>
            <a:r>
              <a:rPr lang="en-US" altLang="zh-CN" b="1" smtClean="0"/>
              <a:t>"</a:t>
            </a:r>
          </a:p>
          <a:p>
            <a:r>
              <a:rPr lang="zh-CN" altLang="en-US" smtClean="0"/>
              <a:t>随机素数</a:t>
            </a:r>
            <a:r>
              <a:rPr lang="en-US" altLang="zh-CN" b="1" smtClean="0"/>
              <a:t>"</a:t>
            </a:r>
            <a:r>
              <a:rPr lang="zh-CN" altLang="en-US" b="1" smtClean="0"/>
              <a:t>是必不可少的步骤</a:t>
            </a:r>
            <a:endParaRPr lang="en-US" altLang="zh-CN" b="1" smtClean="0">
              <a:latin typeface="Tiger"/>
              <a:cs typeface="Times New Roman" pitchFamily="18" charset="0"/>
            </a:endParaRPr>
          </a:p>
          <a:p>
            <a:endParaRPr lang="en-US" altLang="zh-CN" b="1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56A2AE-E4DC-4EF2-9C3D-37F5CB6F5929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考虑多少次才可以产生一个素数</a:t>
            </a:r>
            <a:endParaRPr lang="en-US" altLang="zh-CN" b="1" smtClean="0"/>
          </a:p>
          <a:p>
            <a:r>
              <a:rPr lang="en-US" altLang="zh-CN" b="1" smtClean="0"/>
              <a:t>RandomPrime[{10,2345}],</a:t>
            </a:r>
            <a:r>
              <a:rPr lang="zh-CN" altLang="en-US" b="1" smtClean="0"/>
              <a:t>如何判断是不是，要多少次才能产生一个；</a:t>
            </a:r>
            <a:endParaRPr lang="en-US" altLang="zh-CN" b="1" smtClean="0"/>
          </a:p>
          <a:p>
            <a:r>
              <a:rPr lang="zh-CN" altLang="en-US" b="1" smtClean="0"/>
              <a:t>给同学们一个确定和一个费马判断的。确定算法让同学考虑如何优化算法</a:t>
            </a:r>
            <a:endParaRPr lang="en-US" altLang="zh-CN" b="1" smtClean="0"/>
          </a:p>
          <a:p>
            <a:r>
              <a:rPr lang="zh-CN" altLang="en-US" b="1" smtClean="0"/>
              <a:t>让一组学生考虑多少次才可以产生一个素数，然后如何判断？？</a:t>
            </a:r>
            <a:endParaRPr lang="en-US" altLang="zh-CN" b="1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48F229-5A78-47F9-BDA7-BA8E790CFAD2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考虑多少次才可以产生一个素数</a:t>
            </a:r>
            <a:endParaRPr lang="en-US" altLang="zh-CN" b="1" smtClean="0"/>
          </a:p>
          <a:p>
            <a:r>
              <a:rPr lang="en-US" altLang="zh-CN" b="1" smtClean="0"/>
              <a:t>RandomPrime[{10,2345}],</a:t>
            </a:r>
            <a:r>
              <a:rPr lang="zh-CN" altLang="en-US" b="1" smtClean="0"/>
              <a:t>如何判断是不是，要多少次才能产生一个；</a:t>
            </a:r>
            <a:endParaRPr lang="en-US" altLang="zh-CN" b="1" smtClean="0"/>
          </a:p>
          <a:p>
            <a:r>
              <a:rPr lang="zh-CN" altLang="en-US" b="1" smtClean="0"/>
              <a:t>给同学们一个确定和一个费马判断的。确定算法让同学考虑如何优化算法</a:t>
            </a:r>
            <a:endParaRPr lang="en-US" altLang="zh-CN" b="1" smtClean="0"/>
          </a:p>
          <a:p>
            <a:r>
              <a:rPr lang="zh-CN" altLang="en-US" b="1" smtClean="0"/>
              <a:t>让一组学生考虑多少次才可以产生一个素数，然后如何判断？？</a:t>
            </a:r>
            <a:endParaRPr lang="en-US" altLang="zh-CN" b="1" smtClean="0"/>
          </a:p>
          <a:p>
            <a:r>
              <a:rPr lang="zh-CN" altLang="en-US" b="1" smtClean="0"/>
              <a:t>另外一组给</a:t>
            </a:r>
            <a:r>
              <a:rPr lang="en-US" altLang="zh-CN" b="1" smtClean="0"/>
              <a:t>Fermat</a:t>
            </a:r>
            <a:r>
              <a:rPr lang="zh-CN" altLang="en-US" b="1" smtClean="0"/>
              <a:t>材料，阅读 </a:t>
            </a:r>
            <a:endParaRPr lang="en-US" altLang="zh-CN" b="1" smtClean="0"/>
          </a:p>
          <a:p>
            <a:r>
              <a:rPr lang="zh-CN" altLang="en-US" smtClean="0"/>
              <a:t>数论中有著名的素数定理</a:t>
            </a:r>
            <a:r>
              <a:rPr lang="en-US" altLang="zh-CN" b="1" smtClean="0"/>
              <a:t>: </a:t>
            </a:r>
            <a:r>
              <a:rPr lang="zh-CN" altLang="en-US" b="1" smtClean="0"/>
              <a:t>不超过</a:t>
            </a:r>
            <a:r>
              <a:rPr lang="en-US" altLang="zh-CN" b="1" i="1" smtClean="0"/>
              <a:t>x</a:t>
            </a:r>
            <a:r>
              <a:rPr lang="zh-CN" altLang="en-US" smtClean="0"/>
              <a:t>的素数的个数大约为</a:t>
            </a:r>
            <a:r>
              <a:rPr lang="en-US" altLang="zh-CN" b="1" i="1" smtClean="0"/>
              <a:t>x/lnx</a:t>
            </a:r>
            <a:r>
              <a:rPr lang="zh-CN" altLang="en-US" b="1" i="1" smtClean="0"/>
              <a:t>。</a:t>
            </a:r>
            <a:endParaRPr lang="zh-CN" altLang="en-US" b="1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C5F56B-9464-46A4-A4DC-FF0E4C417B20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前面我们讲的算法中，都需产生一个大素数，但是我们没有说怎么产生</a:t>
            </a:r>
            <a:endParaRPr lang="en-US" altLang="zh-CN" b="1" smtClean="0"/>
          </a:p>
          <a:p>
            <a:r>
              <a:rPr lang="zh-CN" altLang="en-US" b="1" smtClean="0"/>
              <a:t>实际上，既然是密码要以不变应万变，我们是随机产生一个数，判断它是不是来实现</a:t>
            </a:r>
          </a:p>
        </p:txBody>
      </p:sp>
      <p:sp>
        <p:nvSpPr>
          <p:cNvPr id="3737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F50A67-B2F7-4C6E-99EC-D18DD831ADB1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没什么用处，学计算机一定要想什么有快速算法</a:t>
            </a:r>
          </a:p>
        </p:txBody>
      </p:sp>
      <p:sp>
        <p:nvSpPr>
          <p:cNvPr id="3747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F257F2-1428-475F-91D3-57FF217E72A6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没什么用处，学计算机一定要想什么有快速算法</a:t>
            </a:r>
          </a:p>
        </p:txBody>
      </p:sp>
      <p:sp>
        <p:nvSpPr>
          <p:cNvPr id="3768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93D9E5-250F-4FA0-AB24-D216B1B8B84C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46278-1FC9-4977-BC99-65673B78E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6F6C-706A-4842-9136-900209214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E1E7F-25F2-4664-AA37-5C65109977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42875" y="1000125"/>
            <a:ext cx="882332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1" descr="银河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08738"/>
            <a:ext cx="5000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 userDrawn="1"/>
        </p:nvCxnSpPr>
        <p:spPr>
          <a:xfrm>
            <a:off x="142875" y="6357938"/>
            <a:ext cx="8823325" cy="1587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4" descr="http://www.nudt.edu.cn/about/images/xh.g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1"/>
            <a:ext cx="7400948" cy="928686"/>
          </a:xfrm>
        </p:spPr>
        <p:txBody>
          <a:bodyPr/>
          <a:lstStyle>
            <a:lvl1pPr algn="l">
              <a:defRPr sz="44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972"/>
            <a:ext cx="8229600" cy="5197493"/>
          </a:xfrm>
        </p:spPr>
        <p:txBody>
          <a:bodyPr/>
          <a:lstStyle>
            <a:lvl1pPr>
              <a:spcBef>
                <a:spcPts val="600"/>
              </a:spcBef>
              <a:buSzPct val="70000"/>
              <a:buFont typeface="Wingdings" pitchFamily="2" charset="2"/>
              <a:buChar char="n"/>
              <a:defRPr sz="32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724650" y="6500813"/>
            <a:ext cx="2133600" cy="21431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667AFB-6A31-4AC2-BE56-E26C869706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D4614-3A59-4B96-A726-0F7DE097FE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EC296-74BA-4134-BE09-14BF2A9EF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2194A-92E2-425F-8880-70C088279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B2DE-D749-42AE-BF26-B3804A33F6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AA07E-F9B7-4342-82EB-871590884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BB42A-8EDB-4C20-8965-4641FF98BD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CF32-90E3-4025-8624-F20677C262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779887-4474-41A2-9855-74D02B31C6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8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7.png"/><Relationship Id="rId4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500063" y="1166813"/>
            <a:ext cx="8072437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信息安全数学基础</a:t>
            </a:r>
            <a:endParaRPr lang="zh-CN" altLang="en-US" sz="6000" dirty="0" smtClean="0">
              <a:solidFill>
                <a:srgbClr val="10253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143625"/>
            <a:ext cx="9144000" cy="158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3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908175" y="2492375"/>
            <a:ext cx="58324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北京科技大学计算机系 </a:t>
            </a:r>
          </a:p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王昭顺教授</a:t>
            </a:r>
            <a:endParaRPr kumimoji="1"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987675" y="4365625"/>
            <a:ext cx="3714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0">
                <a:solidFill>
                  <a:schemeClr val="tx1"/>
                </a:solidFill>
                <a:latin typeface="Arial" charset="0"/>
              </a:rPr>
              <a:t>zhswang69@163.com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0">
                <a:solidFill>
                  <a:schemeClr val="tx1"/>
                </a:solidFill>
                <a:latin typeface="Arial" charset="0"/>
              </a:rPr>
              <a:t>wzs1969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能解释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Fermat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Lehmann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Miller-rabin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概率性素性测试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原理</a:t>
            </a:r>
          </a:p>
          <a:p>
            <a:pPr marL="269875" indent="-269875"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能实现上述三种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概率性素性测试</a:t>
            </a:r>
            <a:endParaRPr lang="zh-CN" altLang="en-US" sz="18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37785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</a:t>
            </a:r>
            <a:r>
              <a:rPr lang="en-US" altLang="zh-CN" sz="4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377859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ea typeface="微软雅黑"/>
              </a:rPr>
              <a:t>第二阶段目标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F256B-9934-466B-AAFB-E8A6F231AB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55" name="TextBox 2"/>
          <p:cNvSpPr txBox="1">
            <a:spLocks noChangeArrowheads="1"/>
          </p:cNvSpPr>
          <p:nvPr/>
        </p:nvSpPr>
        <p:spPr bwMode="auto">
          <a:xfrm>
            <a:off x="379413" y="1616075"/>
            <a:ext cx="8585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Fermat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小定理：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  为素数时，对每个  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均有：</a:t>
            </a:r>
            <a:endParaRPr lang="en-US" altLang="zh-CN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5642" name="Object 314"/>
          <p:cNvGraphicFramePr>
            <a:graphicFrameLocks noChangeAspect="1"/>
          </p:cNvGraphicFramePr>
          <p:nvPr/>
        </p:nvGraphicFramePr>
        <p:xfrm>
          <a:off x="3335338" y="1844675"/>
          <a:ext cx="300037" cy="327025"/>
        </p:xfrm>
        <a:graphic>
          <a:graphicData uri="http://schemas.openxmlformats.org/presentationml/2006/ole">
            <p:oleObj spid="_x0000_s355642" name="Equation" r:id="rId4" imgW="126835" imgH="139518" progId="">
              <p:embed/>
            </p:oleObj>
          </a:graphicData>
        </a:graphic>
      </p:graphicFrame>
      <p:graphicFrame>
        <p:nvGraphicFramePr>
          <p:cNvPr id="355643" name="Object 315"/>
          <p:cNvGraphicFramePr>
            <a:graphicFrameLocks noChangeAspect="1"/>
          </p:cNvGraphicFramePr>
          <p:nvPr/>
        </p:nvGraphicFramePr>
        <p:xfrm>
          <a:off x="6505575" y="1878013"/>
          <a:ext cx="298450" cy="327025"/>
        </p:xfrm>
        <a:graphic>
          <a:graphicData uri="http://schemas.openxmlformats.org/presentationml/2006/ole">
            <p:oleObj spid="_x0000_s355643" name="Equation" r:id="rId5" imgW="126835" imgH="139518" progId="">
              <p:embed/>
            </p:oleObj>
          </a:graphicData>
        </a:graphic>
      </p:graphicFrame>
      <p:graphicFrame>
        <p:nvGraphicFramePr>
          <p:cNvPr id="355644" name="Object 316"/>
          <p:cNvGraphicFramePr>
            <a:graphicFrameLocks noChangeAspect="1"/>
          </p:cNvGraphicFramePr>
          <p:nvPr/>
        </p:nvGraphicFramePr>
        <p:xfrm>
          <a:off x="7053263" y="1798638"/>
          <a:ext cx="1406525" cy="477837"/>
        </p:xfrm>
        <a:graphic>
          <a:graphicData uri="http://schemas.openxmlformats.org/presentationml/2006/ole">
            <p:oleObj spid="_x0000_s355644" name="Equation" r:id="rId6" imgW="596641" imgH="203112" progId="">
              <p:embed/>
            </p:oleObj>
          </a:graphicData>
        </a:graphic>
      </p:graphicFrame>
      <p:graphicFrame>
        <p:nvGraphicFramePr>
          <p:cNvPr id="355645" name="Object 317"/>
          <p:cNvGraphicFramePr>
            <a:graphicFrameLocks noChangeAspect="1"/>
          </p:cNvGraphicFramePr>
          <p:nvPr/>
        </p:nvGraphicFramePr>
        <p:xfrm>
          <a:off x="1547813" y="2276475"/>
          <a:ext cx="2395537" cy="536575"/>
        </p:xfrm>
        <a:graphic>
          <a:graphicData uri="http://schemas.openxmlformats.org/presentationml/2006/ole">
            <p:oleObj spid="_x0000_s355645" name="Equation" r:id="rId7" imgW="1016000" imgH="228600" progId="">
              <p:embed/>
            </p:oleObj>
          </a:graphicData>
        </a:graphic>
      </p:graphicFrame>
      <p:sp>
        <p:nvSpPr>
          <p:cNvPr id="355656" name="TextBox 8"/>
          <p:cNvSpPr txBox="1">
            <a:spLocks noChangeArrowheads="1"/>
          </p:cNvSpPr>
          <p:nvPr/>
        </p:nvSpPr>
        <p:spPr bwMode="auto">
          <a:xfrm>
            <a:off x="357188" y="3500438"/>
            <a:ext cx="918368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1.55</a:t>
            </a:r>
            <a:r>
              <a:rPr lang="en-US" altLang="zh-CN" sz="2800" b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  为一个奇整数，如果存在  ，       ，  使得             ，则至少有    个模   互不同余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且与  互素的数  满足：</a:t>
            </a:r>
            <a:endParaRPr lang="zh-CN" altLang="en-US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5646" name="Object 318"/>
          <p:cNvGraphicFramePr>
            <a:graphicFrameLocks noChangeAspect="1"/>
          </p:cNvGraphicFramePr>
          <p:nvPr/>
        </p:nvGraphicFramePr>
        <p:xfrm>
          <a:off x="2471738" y="3716338"/>
          <a:ext cx="300037" cy="327025"/>
        </p:xfrm>
        <a:graphic>
          <a:graphicData uri="http://schemas.openxmlformats.org/presentationml/2006/ole">
            <p:oleObj spid="_x0000_s355646" name="Equation" r:id="rId8" imgW="126835" imgH="139518" progId="">
              <p:embed/>
            </p:oleObj>
          </a:graphicData>
        </a:graphic>
      </p:graphicFrame>
      <p:graphicFrame>
        <p:nvGraphicFramePr>
          <p:cNvPr id="355647" name="Object 319"/>
          <p:cNvGraphicFramePr>
            <a:graphicFrameLocks noChangeAspect="1"/>
          </p:cNvGraphicFramePr>
          <p:nvPr/>
        </p:nvGraphicFramePr>
        <p:xfrm>
          <a:off x="6732588" y="3644900"/>
          <a:ext cx="300037" cy="415925"/>
        </p:xfrm>
        <a:graphic>
          <a:graphicData uri="http://schemas.openxmlformats.org/presentationml/2006/ole">
            <p:oleObj spid="_x0000_s355647" name="Equation" r:id="rId9" imgW="126725" imgH="177415" progId="">
              <p:embed/>
            </p:oleObj>
          </a:graphicData>
        </a:graphic>
      </p:graphicFrame>
      <p:graphicFrame>
        <p:nvGraphicFramePr>
          <p:cNvPr id="355648" name="Object 320"/>
          <p:cNvGraphicFramePr>
            <a:graphicFrameLocks noChangeAspect="1"/>
          </p:cNvGraphicFramePr>
          <p:nvPr/>
        </p:nvGraphicFramePr>
        <p:xfrm>
          <a:off x="7308850" y="3602038"/>
          <a:ext cx="1379538" cy="474662"/>
        </p:xfrm>
        <a:graphic>
          <a:graphicData uri="http://schemas.openxmlformats.org/presentationml/2006/ole">
            <p:oleObj spid="_x0000_s355648" name="Equation" r:id="rId10" imgW="583947" imgH="203112" progId="">
              <p:embed/>
            </p:oleObj>
          </a:graphicData>
        </a:graphic>
      </p:graphicFrame>
      <p:graphicFrame>
        <p:nvGraphicFramePr>
          <p:cNvPr id="355649" name="Object 321"/>
          <p:cNvGraphicFramePr>
            <a:graphicFrameLocks noChangeAspect="1"/>
          </p:cNvGraphicFramePr>
          <p:nvPr/>
        </p:nvGraphicFramePr>
        <p:xfrm>
          <a:off x="1165225" y="4071938"/>
          <a:ext cx="2370138" cy="534987"/>
        </p:xfrm>
        <a:graphic>
          <a:graphicData uri="http://schemas.openxmlformats.org/presentationml/2006/ole">
            <p:oleObj spid="_x0000_s355649" name="Equation" r:id="rId11" imgW="1002865" imgH="228501" progId="">
              <p:embed/>
            </p:oleObj>
          </a:graphicData>
        </a:graphic>
      </p:graphicFrame>
      <p:graphicFrame>
        <p:nvGraphicFramePr>
          <p:cNvPr id="355650" name="Object 322"/>
          <p:cNvGraphicFramePr>
            <a:graphicFrameLocks noChangeAspect="1"/>
          </p:cNvGraphicFramePr>
          <p:nvPr/>
        </p:nvGraphicFramePr>
        <p:xfrm>
          <a:off x="5310188" y="4005263"/>
          <a:ext cx="630237" cy="714375"/>
        </p:xfrm>
        <a:graphic>
          <a:graphicData uri="http://schemas.openxmlformats.org/presentationml/2006/ole">
            <p:oleObj spid="_x0000_s355650" name="Equation" r:id="rId12" imgW="355292" imgH="406048" progId="">
              <p:embed/>
            </p:oleObj>
          </a:graphicData>
        </a:graphic>
      </p:graphicFrame>
      <p:graphicFrame>
        <p:nvGraphicFramePr>
          <p:cNvPr id="355651" name="Object 323"/>
          <p:cNvGraphicFramePr>
            <a:graphicFrameLocks noChangeAspect="1"/>
          </p:cNvGraphicFramePr>
          <p:nvPr/>
        </p:nvGraphicFramePr>
        <p:xfrm>
          <a:off x="6792913" y="4181475"/>
          <a:ext cx="300037" cy="327025"/>
        </p:xfrm>
        <a:graphic>
          <a:graphicData uri="http://schemas.openxmlformats.org/presentationml/2006/ole">
            <p:oleObj spid="_x0000_s355651" name="Equation" r:id="rId13" imgW="126835" imgH="139518" progId="">
              <p:embed/>
            </p:oleObj>
          </a:graphicData>
        </a:graphic>
      </p:graphicFrame>
      <p:graphicFrame>
        <p:nvGraphicFramePr>
          <p:cNvPr id="355652" name="Object 324"/>
          <p:cNvGraphicFramePr>
            <a:graphicFrameLocks noChangeAspect="1"/>
          </p:cNvGraphicFramePr>
          <p:nvPr/>
        </p:nvGraphicFramePr>
        <p:xfrm>
          <a:off x="1177925" y="4724400"/>
          <a:ext cx="300038" cy="327025"/>
        </p:xfrm>
        <a:graphic>
          <a:graphicData uri="http://schemas.openxmlformats.org/presentationml/2006/ole">
            <p:oleObj spid="_x0000_s355652" name="Equation" r:id="rId14" imgW="126835" imgH="139518" progId="">
              <p:embed/>
            </p:oleObj>
          </a:graphicData>
        </a:graphic>
      </p:graphicFrame>
      <p:graphicFrame>
        <p:nvGraphicFramePr>
          <p:cNvPr id="355653" name="Object 325"/>
          <p:cNvGraphicFramePr>
            <a:graphicFrameLocks noChangeAspect="1"/>
          </p:cNvGraphicFramePr>
          <p:nvPr/>
        </p:nvGraphicFramePr>
        <p:xfrm>
          <a:off x="2987675" y="4724400"/>
          <a:ext cx="300038" cy="327025"/>
        </p:xfrm>
        <a:graphic>
          <a:graphicData uri="http://schemas.openxmlformats.org/presentationml/2006/ole">
            <p:oleObj spid="_x0000_s355653" name="Equation" r:id="rId15" imgW="126835" imgH="139518" progId="">
              <p:embed/>
            </p:oleObj>
          </a:graphicData>
        </a:graphic>
      </p:graphicFrame>
      <p:graphicFrame>
        <p:nvGraphicFramePr>
          <p:cNvPr id="355654" name="Object 326"/>
          <p:cNvGraphicFramePr>
            <a:graphicFrameLocks noChangeAspect="1"/>
          </p:cNvGraphicFramePr>
          <p:nvPr/>
        </p:nvGraphicFramePr>
        <p:xfrm>
          <a:off x="2771775" y="5157788"/>
          <a:ext cx="2370138" cy="534987"/>
        </p:xfrm>
        <a:graphic>
          <a:graphicData uri="http://schemas.openxmlformats.org/presentationml/2006/ole">
            <p:oleObj spid="_x0000_s355654" name="Equation" r:id="rId16" imgW="1002865" imgH="228501" progId="">
              <p:embed/>
            </p:oleObj>
          </a:graphicData>
        </a:graphic>
      </p:graphicFrame>
      <p:sp>
        <p:nvSpPr>
          <p:cNvPr id="355657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55658" name="标题 17"/>
          <p:cNvSpPr>
            <a:spLocks noGrp="1"/>
          </p:cNvSpPr>
          <p:nvPr>
            <p:ph type="title"/>
          </p:nvPr>
        </p:nvSpPr>
        <p:spPr>
          <a:xfrm>
            <a:off x="457200" y="268288"/>
            <a:ext cx="7400925" cy="928687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79" name="TextBox 2"/>
          <p:cNvSpPr txBox="1">
            <a:spLocks noChangeArrowheads="1"/>
          </p:cNvSpPr>
          <p:nvPr/>
        </p:nvSpPr>
        <p:spPr bwMode="auto">
          <a:xfrm>
            <a:off x="428625" y="1285875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Fermat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素性测试法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56680" name="TextBox 3"/>
          <p:cNvSpPr txBox="1">
            <a:spLocks noChangeArrowheads="1"/>
          </p:cNvSpPr>
          <p:nvPr/>
        </p:nvSpPr>
        <p:spPr bwMode="auto">
          <a:xfrm>
            <a:off x="571500" y="1857375"/>
            <a:ext cx="5716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随机选取整数  ，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。</a:t>
            </a:r>
          </a:p>
        </p:txBody>
      </p:sp>
      <p:graphicFrame>
        <p:nvGraphicFramePr>
          <p:cNvPr id="356666" name="Object 314"/>
          <p:cNvGraphicFramePr>
            <a:graphicFrameLocks noChangeAspect="1"/>
          </p:cNvGraphicFramePr>
          <p:nvPr/>
        </p:nvGraphicFramePr>
        <p:xfrm>
          <a:off x="3565525" y="1928813"/>
          <a:ext cx="285750" cy="400050"/>
        </p:xfrm>
        <a:graphic>
          <a:graphicData uri="http://schemas.openxmlformats.org/presentationml/2006/ole">
            <p:oleObj spid="_x0000_s356666" name="Equation" r:id="rId4" imgW="126725" imgH="177415" progId="">
              <p:embed/>
            </p:oleObj>
          </a:graphicData>
        </a:graphic>
      </p:graphicFrame>
      <p:graphicFrame>
        <p:nvGraphicFramePr>
          <p:cNvPr id="356667" name="Object 315"/>
          <p:cNvGraphicFramePr>
            <a:graphicFrameLocks noChangeAspect="1"/>
          </p:cNvGraphicFramePr>
          <p:nvPr/>
        </p:nvGraphicFramePr>
        <p:xfrm>
          <a:off x="4067175" y="1949450"/>
          <a:ext cx="1828800" cy="400050"/>
        </p:xfrm>
        <a:graphic>
          <a:graphicData uri="http://schemas.openxmlformats.org/presentationml/2006/ole">
            <p:oleObj spid="_x0000_s356667" name="Equation" r:id="rId5" imgW="812447" imgH="177723" progId="">
              <p:embed/>
            </p:oleObj>
          </a:graphicData>
        </a:graphic>
      </p:graphicFrame>
      <p:sp>
        <p:nvSpPr>
          <p:cNvPr id="356681" name="TextBox 6"/>
          <p:cNvSpPr txBox="1">
            <a:spLocks noChangeArrowheads="1"/>
          </p:cNvSpPr>
          <p:nvPr/>
        </p:nvSpPr>
        <p:spPr bwMode="auto">
          <a:xfrm>
            <a:off x="571500" y="2405063"/>
            <a:ext cx="7342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        ，如果    ，则  为合数。</a:t>
            </a:r>
          </a:p>
        </p:txBody>
      </p:sp>
      <p:graphicFrame>
        <p:nvGraphicFramePr>
          <p:cNvPr id="356668" name="Object 316"/>
          <p:cNvGraphicFramePr>
            <a:graphicFrameLocks noChangeAspect="1"/>
          </p:cNvGraphicFramePr>
          <p:nvPr/>
        </p:nvGraphicFramePr>
        <p:xfrm>
          <a:off x="2092325" y="2471738"/>
          <a:ext cx="1400175" cy="457200"/>
        </p:xfrm>
        <a:graphic>
          <a:graphicData uri="http://schemas.openxmlformats.org/presentationml/2006/ole">
            <p:oleObj spid="_x0000_s356668" name="Equation" r:id="rId6" imgW="622030" imgH="203112" progId="">
              <p:embed/>
            </p:oleObj>
          </a:graphicData>
        </a:graphic>
      </p:graphicFrame>
      <p:graphicFrame>
        <p:nvGraphicFramePr>
          <p:cNvPr id="356669" name="Object 317"/>
          <p:cNvGraphicFramePr>
            <a:graphicFrameLocks noChangeAspect="1"/>
          </p:cNvGraphicFramePr>
          <p:nvPr/>
        </p:nvGraphicFramePr>
        <p:xfrm>
          <a:off x="4557713" y="2471738"/>
          <a:ext cx="800100" cy="457200"/>
        </p:xfrm>
        <a:graphic>
          <a:graphicData uri="http://schemas.openxmlformats.org/presentationml/2006/ole">
            <p:oleObj spid="_x0000_s356669" name="Equation" r:id="rId7" imgW="355292" imgH="203024" progId="">
              <p:embed/>
            </p:oleObj>
          </a:graphicData>
        </a:graphic>
      </p:graphicFrame>
      <p:graphicFrame>
        <p:nvGraphicFramePr>
          <p:cNvPr id="356670" name="Object 318"/>
          <p:cNvGraphicFramePr>
            <a:graphicFrameLocks noChangeAspect="1"/>
          </p:cNvGraphicFramePr>
          <p:nvPr/>
        </p:nvGraphicFramePr>
        <p:xfrm>
          <a:off x="6084888" y="2543175"/>
          <a:ext cx="285750" cy="314325"/>
        </p:xfrm>
        <a:graphic>
          <a:graphicData uri="http://schemas.openxmlformats.org/presentationml/2006/ole">
            <p:oleObj spid="_x0000_s356670" name="Equation" r:id="rId8" imgW="126835" imgH="139518" progId="">
              <p:embed/>
            </p:oleObj>
          </a:graphicData>
        </a:graphic>
      </p:graphicFrame>
      <p:sp>
        <p:nvSpPr>
          <p:cNvPr id="356682" name="TextBox 11"/>
          <p:cNvSpPr txBox="1">
            <a:spLocks noChangeArrowheads="1"/>
          </p:cNvSpPr>
          <p:nvPr/>
        </p:nvSpPr>
        <p:spPr bwMode="auto">
          <a:xfrm>
            <a:off x="571500" y="2928938"/>
            <a:ext cx="823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             ，如果    ，则  为合数。</a:t>
            </a:r>
          </a:p>
        </p:txBody>
      </p:sp>
      <p:graphicFrame>
        <p:nvGraphicFramePr>
          <p:cNvPr id="356671" name="Object 319"/>
          <p:cNvGraphicFramePr>
            <a:graphicFrameLocks noChangeAspect="1"/>
          </p:cNvGraphicFramePr>
          <p:nvPr/>
        </p:nvGraphicFramePr>
        <p:xfrm>
          <a:off x="2141538" y="2928938"/>
          <a:ext cx="2286000" cy="514350"/>
        </p:xfrm>
        <a:graphic>
          <a:graphicData uri="http://schemas.openxmlformats.org/presentationml/2006/ole">
            <p:oleObj spid="_x0000_s356671" name="Equation" r:id="rId9" imgW="1016000" imgH="228600" progId="">
              <p:embed/>
            </p:oleObj>
          </a:graphicData>
        </a:graphic>
      </p:graphicFrame>
      <p:graphicFrame>
        <p:nvGraphicFramePr>
          <p:cNvPr id="356672" name="Object 320"/>
          <p:cNvGraphicFramePr>
            <a:graphicFrameLocks noChangeAspect="1"/>
          </p:cNvGraphicFramePr>
          <p:nvPr/>
        </p:nvGraphicFramePr>
        <p:xfrm>
          <a:off x="5456238" y="2986088"/>
          <a:ext cx="771525" cy="371475"/>
        </p:xfrm>
        <a:graphic>
          <a:graphicData uri="http://schemas.openxmlformats.org/presentationml/2006/ole">
            <p:oleObj spid="_x0000_s356672" name="Equation" r:id="rId10" imgW="342603" imgH="164957" progId="">
              <p:embed/>
            </p:oleObj>
          </a:graphicData>
        </a:graphic>
      </p:graphicFrame>
      <p:graphicFrame>
        <p:nvGraphicFramePr>
          <p:cNvPr id="356673" name="Object 321"/>
          <p:cNvGraphicFramePr>
            <a:graphicFrameLocks noChangeAspect="1"/>
          </p:cNvGraphicFramePr>
          <p:nvPr/>
        </p:nvGraphicFramePr>
        <p:xfrm>
          <a:off x="6929438" y="3043238"/>
          <a:ext cx="285750" cy="314325"/>
        </p:xfrm>
        <a:graphic>
          <a:graphicData uri="http://schemas.openxmlformats.org/presentationml/2006/ole">
            <p:oleObj spid="_x0000_s356673" name="Equation" r:id="rId11" imgW="126835" imgH="139518" progId="">
              <p:embed/>
            </p:oleObj>
          </a:graphicData>
        </a:graphic>
      </p:graphicFrame>
      <p:sp>
        <p:nvSpPr>
          <p:cNvPr id="356683" name="TextBox 15"/>
          <p:cNvSpPr txBox="1">
            <a:spLocks noChangeArrowheads="1"/>
          </p:cNvSpPr>
          <p:nvPr/>
        </p:nvSpPr>
        <p:spPr bwMode="auto">
          <a:xfrm>
            <a:off x="571500" y="3476625"/>
            <a:ext cx="769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均不发生，则  可能为素数。</a:t>
            </a:r>
          </a:p>
        </p:txBody>
      </p:sp>
      <p:graphicFrame>
        <p:nvGraphicFramePr>
          <p:cNvPr id="356674" name="Object 322"/>
          <p:cNvGraphicFramePr>
            <a:graphicFrameLocks noChangeAspect="1"/>
          </p:cNvGraphicFramePr>
          <p:nvPr/>
        </p:nvGraphicFramePr>
        <p:xfrm>
          <a:off x="5724525" y="3614738"/>
          <a:ext cx="285750" cy="314325"/>
        </p:xfrm>
        <a:graphic>
          <a:graphicData uri="http://schemas.openxmlformats.org/presentationml/2006/ole">
            <p:oleObj spid="_x0000_s356674" name="Equation" r:id="rId12" imgW="126835" imgH="139518" progId="">
              <p:embed/>
            </p:oleObj>
          </a:graphicData>
        </a:graphic>
      </p:graphicFrame>
      <p:sp>
        <p:nvSpPr>
          <p:cNvPr id="356684" name="TextBox 17"/>
          <p:cNvSpPr txBox="1">
            <a:spLocks noChangeArrowheads="1"/>
          </p:cNvSpPr>
          <p:nvPr/>
        </p:nvSpPr>
        <p:spPr bwMode="auto">
          <a:xfrm>
            <a:off x="571500" y="4143375"/>
            <a:ext cx="82486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重复  次，如果每次得到   可能为素数，则  为素数的概率为     。</a:t>
            </a:r>
          </a:p>
        </p:txBody>
      </p:sp>
      <p:graphicFrame>
        <p:nvGraphicFramePr>
          <p:cNvPr id="356675" name="Object 323"/>
          <p:cNvGraphicFramePr>
            <a:graphicFrameLocks noChangeAspect="1"/>
          </p:cNvGraphicFramePr>
          <p:nvPr/>
        </p:nvGraphicFramePr>
        <p:xfrm>
          <a:off x="3924300" y="4314825"/>
          <a:ext cx="228600" cy="371475"/>
        </p:xfrm>
        <a:graphic>
          <a:graphicData uri="http://schemas.openxmlformats.org/presentationml/2006/ole">
            <p:oleObj spid="_x0000_s356675" name="Equation" r:id="rId13" imgW="101468" imgH="164885" progId="">
              <p:embed/>
            </p:oleObj>
          </a:graphicData>
        </a:graphic>
      </p:graphicFrame>
      <p:graphicFrame>
        <p:nvGraphicFramePr>
          <p:cNvPr id="356676" name="Object 324"/>
          <p:cNvGraphicFramePr>
            <a:graphicFrameLocks noChangeAspect="1"/>
          </p:cNvGraphicFramePr>
          <p:nvPr/>
        </p:nvGraphicFramePr>
        <p:xfrm>
          <a:off x="7205663" y="4340225"/>
          <a:ext cx="285750" cy="314325"/>
        </p:xfrm>
        <a:graphic>
          <a:graphicData uri="http://schemas.openxmlformats.org/presentationml/2006/ole">
            <p:oleObj spid="_x0000_s356676" name="Equation" r:id="rId14" imgW="126835" imgH="139518" progId="">
              <p:embed/>
            </p:oleObj>
          </a:graphicData>
        </a:graphic>
      </p:graphicFrame>
      <p:graphicFrame>
        <p:nvGraphicFramePr>
          <p:cNvPr id="356677" name="Object 325"/>
          <p:cNvGraphicFramePr>
            <a:graphicFrameLocks noChangeAspect="1"/>
          </p:cNvGraphicFramePr>
          <p:nvPr/>
        </p:nvGraphicFramePr>
        <p:xfrm>
          <a:off x="2124075" y="4914900"/>
          <a:ext cx="285750" cy="314325"/>
        </p:xfrm>
        <a:graphic>
          <a:graphicData uri="http://schemas.openxmlformats.org/presentationml/2006/ole">
            <p:oleObj spid="_x0000_s356677" name="Equation" r:id="rId15" imgW="126835" imgH="139518" progId="">
              <p:embed/>
            </p:oleObj>
          </a:graphicData>
        </a:graphic>
      </p:graphicFrame>
      <p:graphicFrame>
        <p:nvGraphicFramePr>
          <p:cNvPr id="356678" name="Object 326"/>
          <p:cNvGraphicFramePr>
            <a:graphicFrameLocks noChangeAspect="1"/>
          </p:cNvGraphicFramePr>
          <p:nvPr/>
        </p:nvGraphicFramePr>
        <p:xfrm>
          <a:off x="4910138" y="4581525"/>
          <a:ext cx="885825" cy="914400"/>
        </p:xfrm>
        <a:graphic>
          <a:graphicData uri="http://schemas.openxmlformats.org/presentationml/2006/ole">
            <p:oleObj spid="_x0000_s356678" name="Equation" r:id="rId16" imgW="393359" imgH="406048" progId="">
              <p:embed/>
            </p:oleObj>
          </a:graphicData>
        </a:graphic>
      </p:graphicFrame>
      <p:sp>
        <p:nvSpPr>
          <p:cNvPr id="356685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56686" name="标题 2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03" name="TextBox 2"/>
          <p:cNvSpPr txBox="1">
            <a:spLocks noChangeArrowheads="1"/>
          </p:cNvSpPr>
          <p:nvPr/>
        </p:nvSpPr>
        <p:spPr bwMode="auto">
          <a:xfrm>
            <a:off x="179388" y="908050"/>
            <a:ext cx="661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：利用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Fermat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素性测试法判定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的素性</a:t>
            </a:r>
          </a:p>
        </p:txBody>
      </p:sp>
      <p:graphicFrame>
        <p:nvGraphicFramePr>
          <p:cNvPr id="357594" name="Object 218"/>
          <p:cNvGraphicFramePr>
            <a:graphicFrameLocks noChangeAspect="1"/>
          </p:cNvGraphicFramePr>
          <p:nvPr/>
        </p:nvGraphicFramePr>
        <p:xfrm>
          <a:off x="1331913" y="1444625"/>
          <a:ext cx="4914900" cy="400050"/>
        </p:xfrm>
        <a:graphic>
          <a:graphicData uri="http://schemas.openxmlformats.org/presentationml/2006/ole">
            <p:oleObj spid="_x0000_s357594" name="Equation" r:id="rId4" imgW="2183452" imgH="177723" progId="">
              <p:embed/>
            </p:oleObj>
          </a:graphicData>
        </a:graphic>
      </p:graphicFrame>
      <p:sp>
        <p:nvSpPr>
          <p:cNvPr id="357604" name="TextBox 4"/>
          <p:cNvSpPr txBox="1">
            <a:spLocks noChangeArrowheads="1"/>
          </p:cNvSpPr>
          <p:nvPr/>
        </p:nvSpPr>
        <p:spPr bwMode="auto">
          <a:xfrm>
            <a:off x="142875" y="19812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595" name="Object 219"/>
          <p:cNvGraphicFramePr>
            <a:graphicFrameLocks noChangeAspect="1"/>
          </p:cNvGraphicFramePr>
          <p:nvPr/>
        </p:nvGraphicFramePr>
        <p:xfrm>
          <a:off x="1190625" y="1978025"/>
          <a:ext cx="5686425" cy="514350"/>
        </p:xfrm>
        <a:graphic>
          <a:graphicData uri="http://schemas.openxmlformats.org/presentationml/2006/ole">
            <p:oleObj spid="_x0000_s357595" name="Equation" r:id="rId5" imgW="2527300" imgH="228600" progId="">
              <p:embed/>
            </p:oleObj>
          </a:graphicData>
        </a:graphic>
      </p:graphicFrame>
      <p:sp>
        <p:nvSpPr>
          <p:cNvPr id="357605" name="TextBox 6"/>
          <p:cNvSpPr txBox="1">
            <a:spLocks noChangeArrowheads="1"/>
          </p:cNvSpPr>
          <p:nvPr/>
        </p:nvSpPr>
        <p:spPr bwMode="auto">
          <a:xfrm>
            <a:off x="128588" y="253365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596" name="Object 220"/>
          <p:cNvGraphicFramePr>
            <a:graphicFrameLocks noChangeAspect="1"/>
          </p:cNvGraphicFramePr>
          <p:nvPr/>
        </p:nvGraphicFramePr>
        <p:xfrm>
          <a:off x="1143000" y="2533650"/>
          <a:ext cx="6172200" cy="514350"/>
        </p:xfrm>
        <a:graphic>
          <a:graphicData uri="http://schemas.openxmlformats.org/presentationml/2006/ole">
            <p:oleObj spid="_x0000_s357596" name="Equation" r:id="rId6" imgW="2743200" imgH="228600" progId="">
              <p:embed/>
            </p:oleObj>
          </a:graphicData>
        </a:graphic>
      </p:graphicFrame>
      <p:sp>
        <p:nvSpPr>
          <p:cNvPr id="357606" name="TextBox 8"/>
          <p:cNvSpPr txBox="1">
            <a:spLocks noChangeArrowheads="1"/>
          </p:cNvSpPr>
          <p:nvPr/>
        </p:nvSpPr>
        <p:spPr bwMode="auto">
          <a:xfrm>
            <a:off x="128588" y="310515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597" name="Object 221"/>
          <p:cNvGraphicFramePr>
            <a:graphicFrameLocks noChangeAspect="1"/>
          </p:cNvGraphicFramePr>
          <p:nvPr/>
        </p:nvGraphicFramePr>
        <p:xfrm>
          <a:off x="1143000" y="3105150"/>
          <a:ext cx="5686425" cy="514350"/>
        </p:xfrm>
        <a:graphic>
          <a:graphicData uri="http://schemas.openxmlformats.org/presentationml/2006/ole">
            <p:oleObj spid="_x0000_s357597" name="Equation" r:id="rId7" imgW="2527300" imgH="228600" progId="">
              <p:embed/>
            </p:oleObj>
          </a:graphicData>
        </a:graphic>
      </p:graphicFrame>
      <p:sp>
        <p:nvSpPr>
          <p:cNvPr id="357607" name="TextBox 10"/>
          <p:cNvSpPr txBox="1">
            <a:spLocks noChangeArrowheads="1"/>
          </p:cNvSpPr>
          <p:nvPr/>
        </p:nvSpPr>
        <p:spPr bwMode="auto">
          <a:xfrm>
            <a:off x="142875" y="367665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598" name="Object 222"/>
          <p:cNvGraphicFramePr>
            <a:graphicFrameLocks noChangeAspect="1"/>
          </p:cNvGraphicFramePr>
          <p:nvPr/>
        </p:nvGraphicFramePr>
        <p:xfrm>
          <a:off x="1143000" y="3676650"/>
          <a:ext cx="5686425" cy="514350"/>
        </p:xfrm>
        <a:graphic>
          <a:graphicData uri="http://schemas.openxmlformats.org/presentationml/2006/ole">
            <p:oleObj spid="_x0000_s357598" name="Equation" r:id="rId8" imgW="2527300" imgH="228600" progId="">
              <p:embed/>
            </p:oleObj>
          </a:graphicData>
        </a:graphic>
      </p:graphicFrame>
      <p:sp>
        <p:nvSpPr>
          <p:cNvPr id="357608" name="TextBox 12"/>
          <p:cNvSpPr txBox="1">
            <a:spLocks noChangeArrowheads="1"/>
          </p:cNvSpPr>
          <p:nvPr/>
        </p:nvSpPr>
        <p:spPr bwMode="auto">
          <a:xfrm>
            <a:off x="517525" y="6119813"/>
            <a:ext cx="278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为素数可能性为</a:t>
            </a:r>
          </a:p>
        </p:txBody>
      </p:sp>
      <p:graphicFrame>
        <p:nvGraphicFramePr>
          <p:cNvPr id="357599" name="Object 223"/>
          <p:cNvGraphicFramePr>
            <a:graphicFrameLocks noChangeAspect="1"/>
          </p:cNvGraphicFramePr>
          <p:nvPr/>
        </p:nvGraphicFramePr>
        <p:xfrm>
          <a:off x="3348038" y="5972175"/>
          <a:ext cx="2400300" cy="885825"/>
        </p:xfrm>
        <a:graphic>
          <a:graphicData uri="http://schemas.openxmlformats.org/presentationml/2006/ole">
            <p:oleObj spid="_x0000_s357599" name="Equation" r:id="rId9" imgW="1066337" imgH="393529" progId="">
              <p:embed/>
            </p:oleObj>
          </a:graphicData>
        </a:graphic>
      </p:graphicFrame>
      <p:sp>
        <p:nvSpPr>
          <p:cNvPr id="357609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57610" name="TextBox 10"/>
          <p:cNvSpPr txBox="1">
            <a:spLocks noChangeArrowheads="1"/>
          </p:cNvSpPr>
          <p:nvPr/>
        </p:nvSpPr>
        <p:spPr bwMode="auto">
          <a:xfrm>
            <a:off x="96838" y="4310063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600" name="Object 224"/>
          <p:cNvGraphicFramePr>
            <a:graphicFrameLocks noChangeAspect="1"/>
          </p:cNvGraphicFramePr>
          <p:nvPr/>
        </p:nvGraphicFramePr>
        <p:xfrm>
          <a:off x="1096963" y="4292600"/>
          <a:ext cx="6715125" cy="514350"/>
        </p:xfrm>
        <a:graphic>
          <a:graphicData uri="http://schemas.openxmlformats.org/presentationml/2006/ole">
            <p:oleObj spid="_x0000_s357600" name="Equation" r:id="rId10" imgW="2984500" imgH="228600" progId="">
              <p:embed/>
            </p:oleObj>
          </a:graphicData>
        </a:graphic>
      </p:graphicFrame>
      <p:sp>
        <p:nvSpPr>
          <p:cNvPr id="357611" name="TextBox 10"/>
          <p:cNvSpPr txBox="1">
            <a:spLocks noChangeArrowheads="1"/>
          </p:cNvSpPr>
          <p:nvPr/>
        </p:nvSpPr>
        <p:spPr bwMode="auto">
          <a:xfrm>
            <a:off x="71438" y="4872038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601" name="Object 225"/>
          <p:cNvGraphicFramePr>
            <a:graphicFrameLocks noChangeAspect="1"/>
          </p:cNvGraphicFramePr>
          <p:nvPr/>
        </p:nvGraphicFramePr>
        <p:xfrm>
          <a:off x="922338" y="4868863"/>
          <a:ext cx="8258175" cy="514350"/>
        </p:xfrm>
        <a:graphic>
          <a:graphicData uri="http://schemas.openxmlformats.org/presentationml/2006/ole">
            <p:oleObj spid="_x0000_s357601" name="Equation" r:id="rId11" imgW="3670300" imgH="228600" progId="">
              <p:embed/>
            </p:oleObj>
          </a:graphicData>
        </a:graphic>
      </p:graphicFrame>
      <p:sp>
        <p:nvSpPr>
          <p:cNvPr id="357612" name="TextBox 10"/>
          <p:cNvSpPr txBox="1">
            <a:spLocks noChangeArrowheads="1"/>
          </p:cNvSpPr>
          <p:nvPr/>
        </p:nvSpPr>
        <p:spPr bwMode="auto">
          <a:xfrm>
            <a:off x="71438" y="5462588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(7)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57602" name="Object 226"/>
          <p:cNvGraphicFramePr>
            <a:graphicFrameLocks noChangeAspect="1"/>
          </p:cNvGraphicFramePr>
          <p:nvPr/>
        </p:nvGraphicFramePr>
        <p:xfrm>
          <a:off x="971550" y="5445125"/>
          <a:ext cx="7600950" cy="514350"/>
        </p:xfrm>
        <a:graphic>
          <a:graphicData uri="http://schemas.openxmlformats.org/presentationml/2006/ole">
            <p:oleObj spid="_x0000_s357602" name="Equation" r:id="rId12" imgW="3378200" imgH="228600" progId="">
              <p:embed/>
            </p:oleObj>
          </a:graphicData>
        </a:graphic>
      </p:graphicFrame>
      <p:sp>
        <p:nvSpPr>
          <p:cNvPr id="357613" name="标题 2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z="3600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2" name="TextBox 8"/>
          <p:cNvSpPr txBox="1">
            <a:spLocks noChangeArrowheads="1"/>
          </p:cNvSpPr>
          <p:nvPr/>
        </p:nvSpPr>
        <p:spPr bwMode="auto">
          <a:xfrm>
            <a:off x="323850" y="1412875"/>
            <a:ext cx="823118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1.56</a:t>
            </a:r>
            <a:r>
              <a:rPr lang="en-US" altLang="zh-CN" sz="2800" b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为一个奇合数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则至少有    个模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互不同余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a,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且与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互素的数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满足。</a:t>
            </a:r>
            <a:endParaRPr lang="zh-CN" altLang="en-US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58450" name="Object 50"/>
          <p:cNvGraphicFramePr>
            <a:graphicFrameLocks noChangeAspect="1"/>
          </p:cNvGraphicFramePr>
          <p:nvPr/>
        </p:nvGraphicFramePr>
        <p:xfrm>
          <a:off x="6534150" y="1412875"/>
          <a:ext cx="630238" cy="714375"/>
        </p:xfrm>
        <a:graphic>
          <a:graphicData uri="http://schemas.openxmlformats.org/presentationml/2006/ole">
            <p:oleObj spid="_x0000_s358450" name="Equation" r:id="rId4" imgW="355292" imgH="406048" progId="">
              <p:embed/>
            </p:oleObj>
          </a:graphicData>
        </a:graphic>
      </p:graphicFrame>
      <p:graphicFrame>
        <p:nvGraphicFramePr>
          <p:cNvPr id="358451" name="Object 51"/>
          <p:cNvGraphicFramePr>
            <a:graphicFrameLocks noChangeAspect="1"/>
          </p:cNvGraphicFramePr>
          <p:nvPr/>
        </p:nvGraphicFramePr>
        <p:xfrm>
          <a:off x="2484438" y="2705100"/>
          <a:ext cx="2970212" cy="534988"/>
        </p:xfrm>
        <a:graphic>
          <a:graphicData uri="http://schemas.openxmlformats.org/presentationml/2006/ole">
            <p:oleObj spid="_x0000_s358451" name="Equation" r:id="rId5" imgW="1257300" imgH="228600" progId="">
              <p:embed/>
            </p:oleObj>
          </a:graphicData>
        </a:graphic>
      </p:graphicFrame>
      <p:sp>
        <p:nvSpPr>
          <p:cNvPr id="358453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58454" name="标题 17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51" name="TextBox 2"/>
          <p:cNvSpPr txBox="1">
            <a:spLocks noChangeArrowheads="1"/>
          </p:cNvSpPr>
          <p:nvPr/>
        </p:nvSpPr>
        <p:spPr bwMode="auto">
          <a:xfrm>
            <a:off x="428625" y="1285875"/>
            <a:ext cx="391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Lehmann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素性测试法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59752" name="TextBox 3"/>
          <p:cNvSpPr txBox="1">
            <a:spLocks noChangeArrowheads="1"/>
          </p:cNvSpPr>
          <p:nvPr/>
        </p:nvSpPr>
        <p:spPr bwMode="auto">
          <a:xfrm>
            <a:off x="571500" y="1857375"/>
            <a:ext cx="589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随机选取整数  ，  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。</a:t>
            </a:r>
          </a:p>
        </p:txBody>
      </p:sp>
      <p:graphicFrame>
        <p:nvGraphicFramePr>
          <p:cNvPr id="359738" name="Object 314"/>
          <p:cNvGraphicFramePr>
            <a:graphicFrameLocks noChangeAspect="1"/>
          </p:cNvGraphicFramePr>
          <p:nvPr/>
        </p:nvGraphicFramePr>
        <p:xfrm>
          <a:off x="3565525" y="1928813"/>
          <a:ext cx="285750" cy="400050"/>
        </p:xfrm>
        <a:graphic>
          <a:graphicData uri="http://schemas.openxmlformats.org/presentationml/2006/ole">
            <p:oleObj spid="_x0000_s359738" name="Equation" r:id="rId4" imgW="126725" imgH="177415" progId="">
              <p:embed/>
            </p:oleObj>
          </a:graphicData>
        </a:graphic>
      </p:graphicFrame>
      <p:graphicFrame>
        <p:nvGraphicFramePr>
          <p:cNvPr id="359739" name="Object 315"/>
          <p:cNvGraphicFramePr>
            <a:graphicFrameLocks noChangeAspect="1"/>
          </p:cNvGraphicFramePr>
          <p:nvPr/>
        </p:nvGraphicFramePr>
        <p:xfrm>
          <a:off x="4140200" y="1928813"/>
          <a:ext cx="1828800" cy="400050"/>
        </p:xfrm>
        <a:graphic>
          <a:graphicData uri="http://schemas.openxmlformats.org/presentationml/2006/ole">
            <p:oleObj spid="_x0000_s359739" name="Equation" r:id="rId5" imgW="812447" imgH="177723" progId="">
              <p:embed/>
            </p:oleObj>
          </a:graphicData>
        </a:graphic>
      </p:graphicFrame>
      <p:sp>
        <p:nvSpPr>
          <p:cNvPr id="359753" name="TextBox 6"/>
          <p:cNvSpPr txBox="1">
            <a:spLocks noChangeArrowheads="1"/>
          </p:cNvSpPr>
          <p:nvPr/>
        </p:nvSpPr>
        <p:spPr bwMode="auto">
          <a:xfrm>
            <a:off x="571500" y="2405063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       ，如果    ，则  为合数。</a:t>
            </a:r>
          </a:p>
        </p:txBody>
      </p:sp>
      <p:graphicFrame>
        <p:nvGraphicFramePr>
          <p:cNvPr id="359740" name="Object 316"/>
          <p:cNvGraphicFramePr>
            <a:graphicFrameLocks noChangeAspect="1"/>
          </p:cNvGraphicFramePr>
          <p:nvPr/>
        </p:nvGraphicFramePr>
        <p:xfrm>
          <a:off x="2019300" y="2471738"/>
          <a:ext cx="1400175" cy="457200"/>
        </p:xfrm>
        <a:graphic>
          <a:graphicData uri="http://schemas.openxmlformats.org/presentationml/2006/ole">
            <p:oleObj spid="_x0000_s359740" name="Equation" r:id="rId6" imgW="622030" imgH="203112" progId="">
              <p:embed/>
            </p:oleObj>
          </a:graphicData>
        </a:graphic>
      </p:graphicFrame>
      <p:graphicFrame>
        <p:nvGraphicFramePr>
          <p:cNvPr id="359741" name="Object 317"/>
          <p:cNvGraphicFramePr>
            <a:graphicFrameLocks noChangeAspect="1"/>
          </p:cNvGraphicFramePr>
          <p:nvPr/>
        </p:nvGraphicFramePr>
        <p:xfrm>
          <a:off x="4356100" y="2466975"/>
          <a:ext cx="800100" cy="457200"/>
        </p:xfrm>
        <a:graphic>
          <a:graphicData uri="http://schemas.openxmlformats.org/presentationml/2006/ole">
            <p:oleObj spid="_x0000_s359741" name="Equation" r:id="rId7" imgW="355292" imgH="203024" progId="">
              <p:embed/>
            </p:oleObj>
          </a:graphicData>
        </a:graphic>
      </p:graphicFrame>
      <p:graphicFrame>
        <p:nvGraphicFramePr>
          <p:cNvPr id="359742" name="Object 318"/>
          <p:cNvGraphicFramePr>
            <a:graphicFrameLocks noChangeAspect="1"/>
          </p:cNvGraphicFramePr>
          <p:nvPr/>
        </p:nvGraphicFramePr>
        <p:xfrm>
          <a:off x="5940425" y="2543175"/>
          <a:ext cx="285750" cy="314325"/>
        </p:xfrm>
        <a:graphic>
          <a:graphicData uri="http://schemas.openxmlformats.org/presentationml/2006/ole">
            <p:oleObj spid="_x0000_s359742" name="Equation" r:id="rId8" imgW="126835" imgH="139518" progId="">
              <p:embed/>
            </p:oleObj>
          </a:graphicData>
        </a:graphic>
      </p:graphicFrame>
      <p:sp>
        <p:nvSpPr>
          <p:cNvPr id="359754" name="TextBox 11"/>
          <p:cNvSpPr txBox="1">
            <a:spLocks noChangeArrowheads="1"/>
          </p:cNvSpPr>
          <p:nvPr/>
        </p:nvSpPr>
        <p:spPr bwMode="auto">
          <a:xfrm>
            <a:off x="571500" y="2928938"/>
            <a:ext cx="8421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              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      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则  为合数。</a:t>
            </a:r>
          </a:p>
        </p:txBody>
      </p:sp>
      <p:graphicFrame>
        <p:nvGraphicFramePr>
          <p:cNvPr id="359743" name="Object 319"/>
          <p:cNvGraphicFramePr>
            <a:graphicFrameLocks noChangeAspect="1"/>
          </p:cNvGraphicFramePr>
          <p:nvPr/>
        </p:nvGraphicFramePr>
        <p:xfrm>
          <a:off x="2087563" y="2928938"/>
          <a:ext cx="2628900" cy="514350"/>
        </p:xfrm>
        <a:graphic>
          <a:graphicData uri="http://schemas.openxmlformats.org/presentationml/2006/ole">
            <p:oleObj spid="_x0000_s359743" name="Equation" r:id="rId9" imgW="1168400" imgH="228600" progId="">
              <p:embed/>
            </p:oleObj>
          </a:graphicData>
        </a:graphic>
      </p:graphicFrame>
      <p:graphicFrame>
        <p:nvGraphicFramePr>
          <p:cNvPr id="359744" name="Object 320"/>
          <p:cNvGraphicFramePr>
            <a:graphicFrameLocks noChangeAspect="1"/>
          </p:cNvGraphicFramePr>
          <p:nvPr/>
        </p:nvGraphicFramePr>
        <p:xfrm>
          <a:off x="5500688" y="3000375"/>
          <a:ext cx="971550" cy="371475"/>
        </p:xfrm>
        <a:graphic>
          <a:graphicData uri="http://schemas.openxmlformats.org/presentationml/2006/ole">
            <p:oleObj spid="_x0000_s359744" name="Equation" r:id="rId10" imgW="431613" imgH="165028" progId="">
              <p:embed/>
            </p:oleObj>
          </a:graphicData>
        </a:graphic>
      </p:graphicFrame>
      <p:graphicFrame>
        <p:nvGraphicFramePr>
          <p:cNvPr id="359745" name="Object 321"/>
          <p:cNvGraphicFramePr>
            <a:graphicFrameLocks noChangeAspect="1"/>
          </p:cNvGraphicFramePr>
          <p:nvPr/>
        </p:nvGraphicFramePr>
        <p:xfrm>
          <a:off x="7143750" y="3071813"/>
          <a:ext cx="285750" cy="314325"/>
        </p:xfrm>
        <a:graphic>
          <a:graphicData uri="http://schemas.openxmlformats.org/presentationml/2006/ole">
            <p:oleObj spid="_x0000_s359745" name="Equation" r:id="rId11" imgW="126835" imgH="139518" progId="">
              <p:embed/>
            </p:oleObj>
          </a:graphicData>
        </a:graphic>
      </p:graphicFrame>
      <p:sp>
        <p:nvSpPr>
          <p:cNvPr id="359755" name="TextBox 15"/>
          <p:cNvSpPr txBox="1">
            <a:spLocks noChangeArrowheads="1"/>
          </p:cNvSpPr>
          <p:nvPr/>
        </p:nvSpPr>
        <p:spPr bwMode="auto">
          <a:xfrm>
            <a:off x="571500" y="3476625"/>
            <a:ext cx="769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均不发生，则  可能为素数。</a:t>
            </a:r>
          </a:p>
        </p:txBody>
      </p:sp>
      <p:graphicFrame>
        <p:nvGraphicFramePr>
          <p:cNvPr id="359746" name="Object 322"/>
          <p:cNvGraphicFramePr>
            <a:graphicFrameLocks noChangeAspect="1"/>
          </p:cNvGraphicFramePr>
          <p:nvPr/>
        </p:nvGraphicFramePr>
        <p:xfrm>
          <a:off x="5726113" y="3614738"/>
          <a:ext cx="285750" cy="314325"/>
        </p:xfrm>
        <a:graphic>
          <a:graphicData uri="http://schemas.openxmlformats.org/presentationml/2006/ole">
            <p:oleObj spid="_x0000_s359746" name="Equation" r:id="rId12" imgW="126835" imgH="139518" progId="">
              <p:embed/>
            </p:oleObj>
          </a:graphicData>
        </a:graphic>
      </p:graphicFrame>
      <p:sp>
        <p:nvSpPr>
          <p:cNvPr id="359756" name="TextBox 17"/>
          <p:cNvSpPr txBox="1">
            <a:spLocks noChangeArrowheads="1"/>
          </p:cNvSpPr>
          <p:nvPr/>
        </p:nvSpPr>
        <p:spPr bwMode="auto">
          <a:xfrm>
            <a:off x="571500" y="4143375"/>
            <a:ext cx="83216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重复  次，如果每次得到  可能为素数，则  为素数的概率为：</a:t>
            </a:r>
          </a:p>
        </p:txBody>
      </p:sp>
      <p:graphicFrame>
        <p:nvGraphicFramePr>
          <p:cNvPr id="359747" name="Object 323"/>
          <p:cNvGraphicFramePr>
            <a:graphicFrameLocks noChangeAspect="1"/>
          </p:cNvGraphicFramePr>
          <p:nvPr/>
        </p:nvGraphicFramePr>
        <p:xfrm>
          <a:off x="3911600" y="4292600"/>
          <a:ext cx="228600" cy="371475"/>
        </p:xfrm>
        <a:graphic>
          <a:graphicData uri="http://schemas.openxmlformats.org/presentationml/2006/ole">
            <p:oleObj spid="_x0000_s359747" name="Equation" r:id="rId13" imgW="101468" imgH="164885" progId="">
              <p:embed/>
            </p:oleObj>
          </a:graphicData>
        </a:graphic>
      </p:graphicFrame>
      <p:graphicFrame>
        <p:nvGraphicFramePr>
          <p:cNvPr id="359748" name="Object 324"/>
          <p:cNvGraphicFramePr>
            <a:graphicFrameLocks noChangeAspect="1"/>
          </p:cNvGraphicFramePr>
          <p:nvPr/>
        </p:nvGraphicFramePr>
        <p:xfrm>
          <a:off x="7094538" y="4329113"/>
          <a:ext cx="285750" cy="314325"/>
        </p:xfrm>
        <a:graphic>
          <a:graphicData uri="http://schemas.openxmlformats.org/presentationml/2006/ole">
            <p:oleObj spid="_x0000_s359748" name="Equation" r:id="rId14" imgW="126835" imgH="139518" progId="">
              <p:embed/>
            </p:oleObj>
          </a:graphicData>
        </a:graphic>
      </p:graphicFrame>
      <p:graphicFrame>
        <p:nvGraphicFramePr>
          <p:cNvPr id="359749" name="Object 325"/>
          <p:cNvGraphicFramePr>
            <a:graphicFrameLocks noChangeAspect="1"/>
          </p:cNvGraphicFramePr>
          <p:nvPr/>
        </p:nvGraphicFramePr>
        <p:xfrm>
          <a:off x="2125663" y="4843463"/>
          <a:ext cx="285750" cy="314325"/>
        </p:xfrm>
        <a:graphic>
          <a:graphicData uri="http://schemas.openxmlformats.org/presentationml/2006/ole">
            <p:oleObj spid="_x0000_s359749" name="Equation" r:id="rId15" imgW="126835" imgH="139518" progId="">
              <p:embed/>
            </p:oleObj>
          </a:graphicData>
        </a:graphic>
      </p:graphicFrame>
      <p:graphicFrame>
        <p:nvGraphicFramePr>
          <p:cNvPr id="359750" name="Object 326"/>
          <p:cNvGraphicFramePr>
            <a:graphicFrameLocks noChangeAspect="1"/>
          </p:cNvGraphicFramePr>
          <p:nvPr/>
        </p:nvGraphicFramePr>
        <p:xfrm>
          <a:off x="5199063" y="4602163"/>
          <a:ext cx="885825" cy="914400"/>
        </p:xfrm>
        <a:graphic>
          <a:graphicData uri="http://schemas.openxmlformats.org/presentationml/2006/ole">
            <p:oleObj spid="_x0000_s359750" name="Equation" r:id="rId16" imgW="393359" imgH="406048" progId="">
              <p:embed/>
            </p:oleObj>
          </a:graphicData>
        </a:graphic>
      </p:graphicFrame>
      <p:sp>
        <p:nvSpPr>
          <p:cNvPr id="359757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59758" name="标题 2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75" name="TextBox 2"/>
          <p:cNvSpPr txBox="1">
            <a:spLocks noChangeArrowheads="1"/>
          </p:cNvSpPr>
          <p:nvPr/>
        </p:nvSpPr>
        <p:spPr bwMode="auto">
          <a:xfrm>
            <a:off x="357188" y="1214438"/>
            <a:ext cx="839152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1.57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  为奇正合数，        ，其中    ，  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为奇整数，至多有    个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，满足如下条件：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或者存在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，使得：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4000"/>
              </a:lnSpc>
            </a:pP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4000"/>
              </a:lnSpc>
              <a:spcBef>
                <a:spcPts val="2400"/>
              </a:spcBef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Miller-Rabin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测试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0666" name="Object 218"/>
          <p:cNvGraphicFramePr>
            <a:graphicFrameLocks noChangeAspect="1"/>
          </p:cNvGraphicFramePr>
          <p:nvPr/>
        </p:nvGraphicFramePr>
        <p:xfrm>
          <a:off x="2411413" y="1412875"/>
          <a:ext cx="285750" cy="314325"/>
        </p:xfrm>
        <a:graphic>
          <a:graphicData uri="http://schemas.openxmlformats.org/presentationml/2006/ole">
            <p:oleObj spid="_x0000_s360666" name="Equation" r:id="rId3" imgW="126835" imgH="139518" progId="">
              <p:embed/>
            </p:oleObj>
          </a:graphicData>
        </a:graphic>
      </p:graphicFrame>
      <p:graphicFrame>
        <p:nvGraphicFramePr>
          <p:cNvPr id="360667" name="Object 219"/>
          <p:cNvGraphicFramePr>
            <a:graphicFrameLocks noChangeAspect="1"/>
          </p:cNvGraphicFramePr>
          <p:nvPr/>
        </p:nvGraphicFramePr>
        <p:xfrm>
          <a:off x="4716463" y="1268413"/>
          <a:ext cx="1685925" cy="457200"/>
        </p:xfrm>
        <a:graphic>
          <a:graphicData uri="http://schemas.openxmlformats.org/presentationml/2006/ole">
            <p:oleObj spid="_x0000_s360667" name="Equation" r:id="rId4" imgW="748975" imgH="203112" progId="">
              <p:embed/>
            </p:oleObj>
          </a:graphicData>
        </a:graphic>
      </p:graphicFrame>
      <p:graphicFrame>
        <p:nvGraphicFramePr>
          <p:cNvPr id="360668" name="Object 220"/>
          <p:cNvGraphicFramePr>
            <a:graphicFrameLocks noChangeAspect="1"/>
          </p:cNvGraphicFramePr>
          <p:nvPr/>
        </p:nvGraphicFramePr>
        <p:xfrm>
          <a:off x="7372350" y="1341438"/>
          <a:ext cx="771525" cy="400050"/>
        </p:xfrm>
        <a:graphic>
          <a:graphicData uri="http://schemas.openxmlformats.org/presentationml/2006/ole">
            <p:oleObj spid="_x0000_s360668" name="Equation" r:id="rId5" imgW="342603" imgH="177646" progId="">
              <p:embed/>
            </p:oleObj>
          </a:graphicData>
        </a:graphic>
      </p:graphicFrame>
      <p:graphicFrame>
        <p:nvGraphicFramePr>
          <p:cNvPr id="360669" name="Object 221"/>
          <p:cNvGraphicFramePr>
            <a:graphicFrameLocks noChangeAspect="1"/>
          </p:cNvGraphicFramePr>
          <p:nvPr/>
        </p:nvGraphicFramePr>
        <p:xfrm>
          <a:off x="8348663" y="1385888"/>
          <a:ext cx="400050" cy="314325"/>
        </p:xfrm>
        <a:graphic>
          <a:graphicData uri="http://schemas.openxmlformats.org/presentationml/2006/ole">
            <p:oleObj spid="_x0000_s360669" name="Equation" r:id="rId6" imgW="177646" imgH="139579" progId="">
              <p:embed/>
            </p:oleObj>
          </a:graphicData>
        </a:graphic>
      </p:graphicFrame>
      <p:graphicFrame>
        <p:nvGraphicFramePr>
          <p:cNvPr id="360670" name="Object 222"/>
          <p:cNvGraphicFramePr>
            <a:graphicFrameLocks noChangeAspect="1"/>
          </p:cNvGraphicFramePr>
          <p:nvPr/>
        </p:nvGraphicFramePr>
        <p:xfrm>
          <a:off x="4427538" y="1949450"/>
          <a:ext cx="285750" cy="400050"/>
        </p:xfrm>
        <a:graphic>
          <a:graphicData uri="http://schemas.openxmlformats.org/presentationml/2006/ole">
            <p:oleObj spid="_x0000_s360670" name="Equation" r:id="rId7" imgW="126725" imgH="177415" progId="">
              <p:embed/>
            </p:oleObj>
          </a:graphicData>
        </a:graphic>
      </p:graphicFrame>
      <p:graphicFrame>
        <p:nvGraphicFramePr>
          <p:cNvPr id="360671" name="Object 223"/>
          <p:cNvGraphicFramePr>
            <a:graphicFrameLocks noChangeAspect="1"/>
          </p:cNvGraphicFramePr>
          <p:nvPr/>
        </p:nvGraphicFramePr>
        <p:xfrm>
          <a:off x="942975" y="2500313"/>
          <a:ext cx="2085975" cy="514350"/>
        </p:xfrm>
        <a:graphic>
          <a:graphicData uri="http://schemas.openxmlformats.org/presentationml/2006/ole">
            <p:oleObj spid="_x0000_s360671" name="Equation" r:id="rId8" imgW="927100" imgH="228600" progId="">
              <p:embed/>
            </p:oleObj>
          </a:graphicData>
        </a:graphic>
      </p:graphicFrame>
      <p:graphicFrame>
        <p:nvGraphicFramePr>
          <p:cNvPr id="360672" name="Object 224"/>
          <p:cNvGraphicFramePr>
            <a:graphicFrameLocks noChangeAspect="1"/>
          </p:cNvGraphicFramePr>
          <p:nvPr/>
        </p:nvGraphicFramePr>
        <p:xfrm>
          <a:off x="4643438" y="2543175"/>
          <a:ext cx="1685925" cy="457200"/>
        </p:xfrm>
        <a:graphic>
          <a:graphicData uri="http://schemas.openxmlformats.org/presentationml/2006/ole">
            <p:oleObj spid="_x0000_s360672" name="Equation" r:id="rId9" imgW="748975" imgH="203112" progId="">
              <p:embed/>
            </p:oleObj>
          </a:graphicData>
        </a:graphic>
      </p:graphicFrame>
      <p:graphicFrame>
        <p:nvGraphicFramePr>
          <p:cNvPr id="360673" name="Object 225"/>
          <p:cNvGraphicFramePr>
            <a:graphicFrameLocks noChangeAspect="1"/>
          </p:cNvGraphicFramePr>
          <p:nvPr/>
        </p:nvGraphicFramePr>
        <p:xfrm>
          <a:off x="928688" y="3071813"/>
          <a:ext cx="2514600" cy="571500"/>
        </p:xfrm>
        <a:graphic>
          <a:graphicData uri="http://schemas.openxmlformats.org/presentationml/2006/ole">
            <p:oleObj spid="_x0000_s360673" name="Equation" r:id="rId10" imgW="1117115" imgH="253890" progId="">
              <p:embed/>
            </p:oleObj>
          </a:graphicData>
        </a:graphic>
      </p:graphicFrame>
      <p:sp>
        <p:nvSpPr>
          <p:cNvPr id="360676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graphicFrame>
        <p:nvGraphicFramePr>
          <p:cNvPr id="360674" name="Object 226"/>
          <p:cNvGraphicFramePr>
            <a:graphicFrameLocks noChangeAspect="1"/>
          </p:cNvGraphicFramePr>
          <p:nvPr/>
        </p:nvGraphicFramePr>
        <p:xfrm>
          <a:off x="3276600" y="1773238"/>
          <a:ext cx="657225" cy="750887"/>
        </p:xfrm>
        <a:graphic>
          <a:graphicData uri="http://schemas.openxmlformats.org/presentationml/2006/ole">
            <p:oleObj spid="_x0000_s360674" name="Equation" r:id="rId11" imgW="355292" imgH="406048" progId="">
              <p:embed/>
            </p:oleObj>
          </a:graphicData>
        </a:graphic>
      </p:graphicFrame>
      <p:sp>
        <p:nvSpPr>
          <p:cNvPr id="360677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z="3600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49" name="TextBox 2"/>
          <p:cNvSpPr txBox="1">
            <a:spLocks noChangeArrowheads="1"/>
          </p:cNvSpPr>
          <p:nvPr/>
        </p:nvSpPr>
        <p:spPr bwMode="auto">
          <a:xfrm>
            <a:off x="514350" y="1412875"/>
            <a:ext cx="4017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Miller-Rabin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测试法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61850" name="TextBox 3"/>
          <p:cNvSpPr txBox="1">
            <a:spLocks noChangeArrowheads="1"/>
          </p:cNvSpPr>
          <p:nvPr/>
        </p:nvSpPr>
        <p:spPr bwMode="auto">
          <a:xfrm>
            <a:off x="428625" y="2000250"/>
            <a:ext cx="81756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  之间随机选取  ，计算         ，如果其值为  ，则  通过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M-R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测试，否则依次计算  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，如果得到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  也通过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M-R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测试；否则  为复合数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如果随机选取  个  ， 均通过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M-R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测试，则：    </a:t>
            </a:r>
          </a:p>
          <a:p>
            <a:pPr>
              <a:lnSpc>
                <a:spcPts val="4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为素数的概率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61834" name="Object 362"/>
          <p:cNvGraphicFramePr>
            <a:graphicFrameLocks noChangeAspect="1"/>
          </p:cNvGraphicFramePr>
          <p:nvPr/>
        </p:nvGraphicFramePr>
        <p:xfrm>
          <a:off x="2341563" y="2185988"/>
          <a:ext cx="285750" cy="314325"/>
        </p:xfrm>
        <a:graphic>
          <a:graphicData uri="http://schemas.openxmlformats.org/presentationml/2006/ole">
            <p:oleObj spid="_x0000_s361834" name="Equation" r:id="rId3" imgW="126835" imgH="139518" progId="">
              <p:embed/>
            </p:oleObj>
          </a:graphicData>
        </a:graphic>
      </p:graphicFrame>
      <p:graphicFrame>
        <p:nvGraphicFramePr>
          <p:cNvPr id="361835" name="Object 363"/>
          <p:cNvGraphicFramePr>
            <a:graphicFrameLocks noChangeAspect="1"/>
          </p:cNvGraphicFramePr>
          <p:nvPr/>
        </p:nvGraphicFramePr>
        <p:xfrm>
          <a:off x="1622425" y="2133600"/>
          <a:ext cx="285750" cy="400050"/>
        </p:xfrm>
        <a:graphic>
          <a:graphicData uri="http://schemas.openxmlformats.org/presentationml/2006/ole">
            <p:oleObj spid="_x0000_s361835" name="Equation" r:id="rId4" imgW="126725" imgH="177415" progId="">
              <p:embed/>
            </p:oleObj>
          </a:graphicData>
        </a:graphic>
      </p:graphicFrame>
      <p:graphicFrame>
        <p:nvGraphicFramePr>
          <p:cNvPr id="361836" name="Object 364"/>
          <p:cNvGraphicFramePr>
            <a:graphicFrameLocks noChangeAspect="1"/>
          </p:cNvGraphicFramePr>
          <p:nvPr/>
        </p:nvGraphicFramePr>
        <p:xfrm>
          <a:off x="4791075" y="2143125"/>
          <a:ext cx="285750" cy="400050"/>
        </p:xfrm>
        <a:graphic>
          <a:graphicData uri="http://schemas.openxmlformats.org/presentationml/2006/ole">
            <p:oleObj spid="_x0000_s361836" name="Equation" r:id="rId5" imgW="126725" imgH="177415" progId="">
              <p:embed/>
            </p:oleObj>
          </a:graphicData>
        </a:graphic>
      </p:graphicFrame>
      <p:graphicFrame>
        <p:nvGraphicFramePr>
          <p:cNvPr id="361837" name="Object 365"/>
          <p:cNvGraphicFramePr>
            <a:graphicFrameLocks noChangeAspect="1"/>
          </p:cNvGraphicFramePr>
          <p:nvPr/>
        </p:nvGraphicFramePr>
        <p:xfrm>
          <a:off x="6211888" y="2057400"/>
          <a:ext cx="1600200" cy="514350"/>
        </p:xfrm>
        <a:graphic>
          <a:graphicData uri="http://schemas.openxmlformats.org/presentationml/2006/ole">
            <p:oleObj spid="_x0000_s361837" name="Equation" r:id="rId6" imgW="711200" imgH="228600" progId="">
              <p:embed/>
            </p:oleObj>
          </a:graphicData>
        </a:graphic>
      </p:graphicFrame>
      <p:graphicFrame>
        <p:nvGraphicFramePr>
          <p:cNvPr id="361838" name="Object 366"/>
          <p:cNvGraphicFramePr>
            <a:graphicFrameLocks noChangeAspect="1"/>
          </p:cNvGraphicFramePr>
          <p:nvPr/>
        </p:nvGraphicFramePr>
        <p:xfrm>
          <a:off x="2243138" y="2659063"/>
          <a:ext cx="457200" cy="371475"/>
        </p:xfrm>
        <a:graphic>
          <a:graphicData uri="http://schemas.openxmlformats.org/presentationml/2006/ole">
            <p:oleObj spid="_x0000_s361838" name="Equation" r:id="rId7" imgW="203024" imgH="164957" progId="">
              <p:embed/>
            </p:oleObj>
          </a:graphicData>
        </a:graphic>
      </p:graphicFrame>
      <p:graphicFrame>
        <p:nvGraphicFramePr>
          <p:cNvPr id="361839" name="Object 367"/>
          <p:cNvGraphicFramePr>
            <a:graphicFrameLocks noChangeAspect="1"/>
          </p:cNvGraphicFramePr>
          <p:nvPr/>
        </p:nvGraphicFramePr>
        <p:xfrm>
          <a:off x="3349625" y="2708275"/>
          <a:ext cx="285750" cy="314325"/>
        </p:xfrm>
        <a:graphic>
          <a:graphicData uri="http://schemas.openxmlformats.org/presentationml/2006/ole">
            <p:oleObj spid="_x0000_s361839" name="Equation" r:id="rId8" imgW="126835" imgH="139518" progId="">
              <p:embed/>
            </p:oleObj>
          </a:graphicData>
        </a:graphic>
      </p:graphicFrame>
      <p:graphicFrame>
        <p:nvGraphicFramePr>
          <p:cNvPr id="361840" name="Object 368"/>
          <p:cNvGraphicFramePr>
            <a:graphicFrameLocks noChangeAspect="1"/>
          </p:cNvGraphicFramePr>
          <p:nvPr/>
        </p:nvGraphicFramePr>
        <p:xfrm>
          <a:off x="827088" y="3141663"/>
          <a:ext cx="571500" cy="457200"/>
        </p:xfrm>
        <a:graphic>
          <a:graphicData uri="http://schemas.openxmlformats.org/presentationml/2006/ole">
            <p:oleObj spid="_x0000_s361840" name="Equation" r:id="rId9" imgW="253780" imgH="203024" progId="">
              <p:embed/>
            </p:oleObj>
          </a:graphicData>
        </a:graphic>
      </p:graphicFrame>
      <p:graphicFrame>
        <p:nvGraphicFramePr>
          <p:cNvPr id="361841" name="Object 369"/>
          <p:cNvGraphicFramePr>
            <a:graphicFrameLocks noChangeAspect="1"/>
          </p:cNvGraphicFramePr>
          <p:nvPr/>
        </p:nvGraphicFramePr>
        <p:xfrm>
          <a:off x="1476375" y="3073400"/>
          <a:ext cx="3114675" cy="571500"/>
        </p:xfrm>
        <a:graphic>
          <a:graphicData uri="http://schemas.openxmlformats.org/presentationml/2006/ole">
            <p:oleObj spid="_x0000_s361841" name="Equation" r:id="rId10" imgW="1384300" imgH="254000" progId="">
              <p:embed/>
            </p:oleObj>
          </a:graphicData>
        </a:graphic>
      </p:graphicFrame>
      <p:graphicFrame>
        <p:nvGraphicFramePr>
          <p:cNvPr id="361842" name="Object 370"/>
          <p:cNvGraphicFramePr>
            <a:graphicFrameLocks noChangeAspect="1"/>
          </p:cNvGraphicFramePr>
          <p:nvPr/>
        </p:nvGraphicFramePr>
        <p:xfrm>
          <a:off x="7526338" y="3213100"/>
          <a:ext cx="285750" cy="314325"/>
        </p:xfrm>
        <a:graphic>
          <a:graphicData uri="http://schemas.openxmlformats.org/presentationml/2006/ole">
            <p:oleObj spid="_x0000_s361842" name="Equation" r:id="rId11" imgW="126835" imgH="139518" progId="">
              <p:embed/>
            </p:oleObj>
          </a:graphicData>
        </a:graphic>
      </p:graphicFrame>
      <p:graphicFrame>
        <p:nvGraphicFramePr>
          <p:cNvPr id="361843" name="Object 371"/>
          <p:cNvGraphicFramePr>
            <a:graphicFrameLocks noChangeAspect="1"/>
          </p:cNvGraphicFramePr>
          <p:nvPr/>
        </p:nvGraphicFramePr>
        <p:xfrm>
          <a:off x="3563938" y="3716338"/>
          <a:ext cx="285750" cy="314325"/>
        </p:xfrm>
        <a:graphic>
          <a:graphicData uri="http://schemas.openxmlformats.org/presentationml/2006/ole">
            <p:oleObj spid="_x0000_s361843" name="Equation" r:id="rId12" imgW="126835" imgH="139518" progId="">
              <p:embed/>
            </p:oleObj>
          </a:graphicData>
        </a:graphic>
      </p:graphicFrame>
      <p:graphicFrame>
        <p:nvGraphicFramePr>
          <p:cNvPr id="361844" name="Object 372"/>
          <p:cNvGraphicFramePr>
            <a:graphicFrameLocks noChangeAspect="1"/>
          </p:cNvGraphicFramePr>
          <p:nvPr/>
        </p:nvGraphicFramePr>
        <p:xfrm>
          <a:off x="3479800" y="4210050"/>
          <a:ext cx="228600" cy="371475"/>
        </p:xfrm>
        <a:graphic>
          <a:graphicData uri="http://schemas.openxmlformats.org/presentationml/2006/ole">
            <p:oleObj spid="_x0000_s361844" name="Equation" r:id="rId13" imgW="101468" imgH="164885" progId="">
              <p:embed/>
            </p:oleObj>
          </a:graphicData>
        </a:graphic>
      </p:graphicFrame>
      <p:graphicFrame>
        <p:nvGraphicFramePr>
          <p:cNvPr id="361845" name="Object 373"/>
          <p:cNvGraphicFramePr>
            <a:graphicFrameLocks noChangeAspect="1"/>
          </p:cNvGraphicFramePr>
          <p:nvPr/>
        </p:nvGraphicFramePr>
        <p:xfrm>
          <a:off x="4071938" y="4176713"/>
          <a:ext cx="285750" cy="400050"/>
        </p:xfrm>
        <a:graphic>
          <a:graphicData uri="http://schemas.openxmlformats.org/presentationml/2006/ole">
            <p:oleObj spid="_x0000_s361845" name="Equation" r:id="rId14" imgW="126725" imgH="177415" progId="">
              <p:embed/>
            </p:oleObj>
          </a:graphicData>
        </a:graphic>
      </p:graphicFrame>
      <p:graphicFrame>
        <p:nvGraphicFramePr>
          <p:cNvPr id="361846" name="Object 374"/>
          <p:cNvGraphicFramePr>
            <a:graphicFrameLocks noChangeAspect="1"/>
          </p:cNvGraphicFramePr>
          <p:nvPr/>
        </p:nvGraphicFramePr>
        <p:xfrm>
          <a:off x="4649788" y="4187825"/>
          <a:ext cx="285750" cy="400050"/>
        </p:xfrm>
        <a:graphic>
          <a:graphicData uri="http://schemas.openxmlformats.org/presentationml/2006/ole">
            <p:oleObj spid="_x0000_s361846" name="Equation" r:id="rId15" imgW="126725" imgH="177415" progId="">
              <p:embed/>
            </p:oleObj>
          </a:graphicData>
        </a:graphic>
      </p:graphicFrame>
      <p:graphicFrame>
        <p:nvGraphicFramePr>
          <p:cNvPr id="361847" name="Object 375"/>
          <p:cNvGraphicFramePr>
            <a:graphicFrameLocks noChangeAspect="1"/>
          </p:cNvGraphicFramePr>
          <p:nvPr/>
        </p:nvGraphicFramePr>
        <p:xfrm>
          <a:off x="685800" y="4797425"/>
          <a:ext cx="285750" cy="314325"/>
        </p:xfrm>
        <a:graphic>
          <a:graphicData uri="http://schemas.openxmlformats.org/presentationml/2006/ole">
            <p:oleObj spid="_x0000_s361847" name="Equation" r:id="rId16" imgW="126835" imgH="139518" progId="">
              <p:embed/>
            </p:oleObj>
          </a:graphicData>
        </a:graphic>
      </p:graphicFrame>
      <p:graphicFrame>
        <p:nvGraphicFramePr>
          <p:cNvPr id="361848" name="Object 376"/>
          <p:cNvGraphicFramePr>
            <a:graphicFrameLocks noChangeAspect="1"/>
          </p:cNvGraphicFramePr>
          <p:nvPr/>
        </p:nvGraphicFramePr>
        <p:xfrm>
          <a:off x="3419475" y="4508500"/>
          <a:ext cx="831850" cy="831850"/>
        </p:xfrm>
        <a:graphic>
          <a:graphicData uri="http://schemas.openxmlformats.org/presentationml/2006/ole">
            <p:oleObj spid="_x0000_s361848" name="Equation" r:id="rId17" imgW="393529" imgH="393529" progId="">
              <p:embed/>
            </p:oleObj>
          </a:graphicData>
        </a:graphic>
      </p:graphicFrame>
      <p:sp>
        <p:nvSpPr>
          <p:cNvPr id="361851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61852" name="标题 19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98" name="TextBox 2"/>
          <p:cNvSpPr txBox="1">
            <a:spLocks noChangeArrowheads="1"/>
          </p:cNvSpPr>
          <p:nvPr/>
        </p:nvSpPr>
        <p:spPr bwMode="auto">
          <a:xfrm>
            <a:off x="395288" y="1357313"/>
            <a:ext cx="805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：利用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Miller-Rabin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测试法判定       的素性</a:t>
            </a:r>
          </a:p>
        </p:txBody>
      </p:sp>
      <p:graphicFrame>
        <p:nvGraphicFramePr>
          <p:cNvPr id="362690" name="Object 194"/>
          <p:cNvGraphicFramePr>
            <a:graphicFrameLocks noChangeAspect="1"/>
          </p:cNvGraphicFramePr>
          <p:nvPr/>
        </p:nvGraphicFramePr>
        <p:xfrm>
          <a:off x="6084888" y="1428750"/>
          <a:ext cx="1171575" cy="400050"/>
        </p:xfrm>
        <a:graphic>
          <a:graphicData uri="http://schemas.openxmlformats.org/presentationml/2006/ole">
            <p:oleObj spid="_x0000_s362690" name="Equation" r:id="rId4" imgW="520248" imgH="177646" progId="">
              <p:embed/>
            </p:oleObj>
          </a:graphicData>
        </a:graphic>
      </p:graphicFrame>
      <p:sp>
        <p:nvSpPr>
          <p:cNvPr id="362699" name="TextBox 4"/>
          <p:cNvSpPr txBox="1">
            <a:spLocks noChangeArrowheads="1"/>
          </p:cNvSpPr>
          <p:nvPr/>
        </p:nvSpPr>
        <p:spPr bwMode="auto">
          <a:xfrm>
            <a:off x="571500" y="2643188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362691" name="Object 195"/>
          <p:cNvGraphicFramePr>
            <a:graphicFrameLocks noChangeAspect="1"/>
          </p:cNvGraphicFramePr>
          <p:nvPr/>
        </p:nvGraphicFramePr>
        <p:xfrm>
          <a:off x="1643063" y="2714625"/>
          <a:ext cx="4429125" cy="428625"/>
        </p:xfrm>
        <a:graphic>
          <a:graphicData uri="http://schemas.openxmlformats.org/presentationml/2006/ole">
            <p:oleObj spid="_x0000_s362691" name="Equation" r:id="rId5" imgW="1968500" imgH="190500" progId="">
              <p:embed/>
            </p:oleObj>
          </a:graphicData>
        </a:graphic>
      </p:graphicFrame>
      <p:sp>
        <p:nvSpPr>
          <p:cNvPr id="362700" name="TextBox 6"/>
          <p:cNvSpPr txBox="1">
            <a:spLocks noChangeArrowheads="1"/>
          </p:cNvSpPr>
          <p:nvPr/>
        </p:nvSpPr>
        <p:spPr bwMode="auto">
          <a:xfrm>
            <a:off x="557213" y="319087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sp>
        <p:nvSpPr>
          <p:cNvPr id="362701" name="TextBox 8"/>
          <p:cNvSpPr txBox="1">
            <a:spLocks noChangeArrowheads="1"/>
          </p:cNvSpPr>
          <p:nvPr/>
        </p:nvSpPr>
        <p:spPr bwMode="auto">
          <a:xfrm>
            <a:off x="557213" y="376237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sp>
        <p:nvSpPr>
          <p:cNvPr id="362702" name="TextBox 10"/>
          <p:cNvSpPr txBox="1">
            <a:spLocks noChangeArrowheads="1"/>
          </p:cNvSpPr>
          <p:nvPr/>
        </p:nvSpPr>
        <p:spPr bwMode="auto">
          <a:xfrm>
            <a:off x="571500" y="433387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取</a:t>
            </a:r>
          </a:p>
        </p:txBody>
      </p:sp>
      <p:sp>
        <p:nvSpPr>
          <p:cNvPr id="362703" name="TextBox 12"/>
          <p:cNvSpPr txBox="1">
            <a:spLocks noChangeArrowheads="1"/>
          </p:cNvSpPr>
          <p:nvPr/>
        </p:nvSpPr>
        <p:spPr bwMode="auto">
          <a:xfrm>
            <a:off x="1312863" y="5000625"/>
            <a:ext cx="536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故       可能为素数，可能性为</a:t>
            </a:r>
          </a:p>
        </p:txBody>
      </p:sp>
      <p:graphicFrame>
        <p:nvGraphicFramePr>
          <p:cNvPr id="362692" name="Object 196"/>
          <p:cNvGraphicFramePr>
            <a:graphicFrameLocks noChangeAspect="1"/>
          </p:cNvGraphicFramePr>
          <p:nvPr/>
        </p:nvGraphicFramePr>
        <p:xfrm>
          <a:off x="1757363" y="5072063"/>
          <a:ext cx="1171575" cy="400050"/>
        </p:xfrm>
        <a:graphic>
          <a:graphicData uri="http://schemas.openxmlformats.org/presentationml/2006/ole">
            <p:oleObj spid="_x0000_s362692" name="Equation" r:id="rId6" imgW="520248" imgH="177646" progId="">
              <p:embed/>
            </p:oleObj>
          </a:graphicData>
        </a:graphic>
      </p:graphicFrame>
      <p:graphicFrame>
        <p:nvGraphicFramePr>
          <p:cNvPr id="362693" name="Object 197"/>
          <p:cNvGraphicFramePr>
            <a:graphicFrameLocks noChangeAspect="1"/>
          </p:cNvGraphicFramePr>
          <p:nvPr/>
        </p:nvGraphicFramePr>
        <p:xfrm>
          <a:off x="3043238" y="5457825"/>
          <a:ext cx="2400300" cy="885825"/>
        </p:xfrm>
        <a:graphic>
          <a:graphicData uri="http://schemas.openxmlformats.org/presentationml/2006/ole">
            <p:oleObj spid="_x0000_s362693" name="Equation" r:id="rId7" imgW="1066337" imgH="393529" progId="">
              <p:embed/>
            </p:oleObj>
          </a:graphicData>
        </a:graphic>
      </p:graphicFrame>
      <p:sp>
        <p:nvSpPr>
          <p:cNvPr id="362704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graphicFrame>
        <p:nvGraphicFramePr>
          <p:cNvPr id="362694" name="Object 198"/>
          <p:cNvGraphicFramePr>
            <a:graphicFrameLocks noChangeAspect="1"/>
          </p:cNvGraphicFramePr>
          <p:nvPr/>
        </p:nvGraphicFramePr>
        <p:xfrm>
          <a:off x="1285875" y="2071688"/>
          <a:ext cx="3714750" cy="485775"/>
        </p:xfrm>
        <a:graphic>
          <a:graphicData uri="http://schemas.openxmlformats.org/presentationml/2006/ole">
            <p:oleObj spid="_x0000_s362694" name="Equation" r:id="rId8" imgW="1651000" imgH="215900" progId="">
              <p:embed/>
            </p:oleObj>
          </a:graphicData>
        </a:graphic>
      </p:graphicFrame>
      <p:sp>
        <p:nvSpPr>
          <p:cNvPr id="362705" name="矩形 16"/>
          <p:cNvSpPr>
            <a:spLocks noChangeArrowheads="1"/>
          </p:cNvSpPr>
          <p:nvPr/>
        </p:nvSpPr>
        <p:spPr bwMode="auto">
          <a:xfrm>
            <a:off x="428625" y="2071688"/>
            <a:ext cx="720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sz="2800" b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2695" name="Object 199"/>
          <p:cNvGraphicFramePr>
            <a:graphicFrameLocks noChangeAspect="1"/>
          </p:cNvGraphicFramePr>
          <p:nvPr/>
        </p:nvGraphicFramePr>
        <p:xfrm>
          <a:off x="1571625" y="3214688"/>
          <a:ext cx="2371725" cy="428625"/>
        </p:xfrm>
        <a:graphic>
          <a:graphicData uri="http://schemas.openxmlformats.org/presentationml/2006/ole">
            <p:oleObj spid="_x0000_s362695" name="Equation" r:id="rId9" imgW="1054100" imgH="190500" progId="">
              <p:embed/>
            </p:oleObj>
          </a:graphicData>
        </a:graphic>
      </p:graphicFrame>
      <p:graphicFrame>
        <p:nvGraphicFramePr>
          <p:cNvPr id="362696" name="Object 200"/>
          <p:cNvGraphicFramePr>
            <a:graphicFrameLocks noChangeAspect="1"/>
          </p:cNvGraphicFramePr>
          <p:nvPr/>
        </p:nvGraphicFramePr>
        <p:xfrm>
          <a:off x="1614488" y="3786188"/>
          <a:ext cx="4600575" cy="428625"/>
        </p:xfrm>
        <a:graphic>
          <a:graphicData uri="http://schemas.openxmlformats.org/presentationml/2006/ole">
            <p:oleObj spid="_x0000_s362696" name="Equation" r:id="rId10" imgW="2044700" imgH="190500" progId="">
              <p:embed/>
            </p:oleObj>
          </a:graphicData>
        </a:graphic>
      </p:graphicFrame>
      <p:graphicFrame>
        <p:nvGraphicFramePr>
          <p:cNvPr id="362697" name="Object 201"/>
          <p:cNvGraphicFramePr>
            <a:graphicFrameLocks noChangeAspect="1"/>
          </p:cNvGraphicFramePr>
          <p:nvPr/>
        </p:nvGraphicFramePr>
        <p:xfrm>
          <a:off x="1728788" y="4357688"/>
          <a:ext cx="4429125" cy="428625"/>
        </p:xfrm>
        <a:graphic>
          <a:graphicData uri="http://schemas.openxmlformats.org/presentationml/2006/ole">
            <p:oleObj spid="_x0000_s362697" name="Equation" r:id="rId11" imgW="1968500" imgH="190500" progId="">
              <p:embed/>
            </p:oleObj>
          </a:graphicData>
        </a:graphic>
      </p:graphicFrame>
      <p:sp>
        <p:nvSpPr>
          <p:cNvPr id="362706" name="标题 17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1.5.3 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概率性检测算法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TextBox 2"/>
          <p:cNvSpPr txBox="1">
            <a:spLocks noChangeArrowheads="1"/>
          </p:cNvSpPr>
          <p:nvPr/>
        </p:nvSpPr>
        <p:spPr bwMode="auto">
          <a:xfrm>
            <a:off x="514350" y="1285875"/>
            <a:ext cx="293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产生素数步骤：</a:t>
            </a:r>
          </a:p>
        </p:txBody>
      </p:sp>
      <p:sp>
        <p:nvSpPr>
          <p:cNvPr id="394242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概率性算法</a:t>
            </a:r>
          </a:p>
        </p:txBody>
      </p:sp>
      <p:sp>
        <p:nvSpPr>
          <p:cNvPr id="394243" name="标题 19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1.5.4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产生素数的步骤</a:t>
            </a:r>
            <a:endParaRPr lang="zh-CN" altLang="en-US" smtClean="0">
              <a:ea typeface="微软雅黑"/>
            </a:endParaRPr>
          </a:p>
        </p:txBody>
      </p:sp>
      <p:sp>
        <p:nvSpPr>
          <p:cNvPr id="394244" name="矩形 21"/>
          <p:cNvSpPr>
            <a:spLocks noChangeArrowheads="1"/>
          </p:cNvSpPr>
          <p:nvPr/>
        </p:nvSpPr>
        <p:spPr bwMode="auto">
          <a:xfrm>
            <a:off x="395288" y="1773238"/>
            <a:ext cx="83185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(1)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产生一个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位的随机正整数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。先设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的二进制的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最高位和最低位分别为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最高位为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是为了保证正整数达到要求的长度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最低位为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是为了保证正整数为奇整数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然后随机地将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填在中间。</a:t>
            </a:r>
          </a:p>
        </p:txBody>
      </p:sp>
      <p:sp>
        <p:nvSpPr>
          <p:cNvPr id="394245" name="矩形 22"/>
          <p:cNvSpPr>
            <a:spLocks noChangeArrowheads="1"/>
          </p:cNvSpPr>
          <p:nvPr/>
        </p:nvSpPr>
        <p:spPr bwMode="auto">
          <a:xfrm>
            <a:off x="392113" y="3643313"/>
            <a:ext cx="8212137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(2)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检查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是否能被任何小的素数整除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。一般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用小于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2000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的所有素数去除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，如果存在小的素数能整除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则要重新选择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。否则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进行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素性检测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94246" name="矩形 23"/>
          <p:cNvSpPr>
            <a:spLocks noChangeArrowheads="1"/>
          </p:cNvSpPr>
          <p:nvPr/>
        </p:nvSpPr>
        <p:spPr bwMode="auto">
          <a:xfrm>
            <a:off x="392113" y="5072063"/>
            <a:ext cx="82835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进行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素性检测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。选择较小的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b&lt;n(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以保证较快的运行速度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运行素性检测程序以确定</a:t>
            </a: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是否为素数。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第一章</a:t>
            </a:r>
            <a:r>
              <a:rPr lang="en-US" altLang="zh-CN" sz="4000" b="1" smtClean="0">
                <a:ea typeface="微软雅黑"/>
              </a:rPr>
              <a:t>: </a:t>
            </a:r>
            <a:r>
              <a:rPr lang="zh-CN" altLang="en-US" sz="4000" b="1" smtClean="0">
                <a:ea typeface="微软雅黑"/>
              </a:rPr>
              <a:t>整除与同余</a:t>
            </a:r>
          </a:p>
        </p:txBody>
      </p:sp>
      <p:sp>
        <p:nvSpPr>
          <p:cNvPr id="16386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b="0">
              <a:solidFill>
                <a:schemeClr val="tx1"/>
              </a:solidFill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571500" y="1214438"/>
            <a:ext cx="792480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整数的最大公因子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中国剩余定理</a:t>
            </a:r>
            <a:endParaRPr lang="en-US" altLang="zh-CN">
              <a:solidFill>
                <a:schemeClr val="tx1"/>
              </a:solidFill>
              <a:latin typeface="微软雅黑"/>
              <a:ea typeface="楷体_GB2312" pitchFamily="49" charset="-122"/>
              <a:cs typeface="微软雅黑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rgbClr val="C00000"/>
                </a:solidFill>
                <a:latin typeface="微软雅黑"/>
                <a:ea typeface="楷体_GB2312" pitchFamily="49" charset="-122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原根</a:t>
            </a:r>
            <a:endParaRPr lang="zh-CN" altLang="en-US" sz="2800">
              <a:solidFill>
                <a:srgbClr val="000066"/>
              </a:solidFill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第一章</a:t>
            </a:r>
            <a:r>
              <a:rPr lang="en-US" altLang="zh-CN" sz="4000" b="1" smtClean="0">
                <a:ea typeface="微软雅黑"/>
              </a:rPr>
              <a:t>: </a:t>
            </a:r>
            <a:r>
              <a:rPr lang="zh-CN" altLang="en-US" sz="4000" b="1" smtClean="0">
                <a:ea typeface="微软雅黑"/>
              </a:rPr>
              <a:t>整除与同余</a:t>
            </a:r>
          </a:p>
        </p:txBody>
      </p:sp>
      <p:sp>
        <p:nvSpPr>
          <p:cNvPr id="395266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b="0">
              <a:solidFill>
                <a:schemeClr val="tx1"/>
              </a:solidFill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395267" name="Rectangle 3"/>
          <p:cNvSpPr txBox="1">
            <a:spLocks noChangeArrowheads="1"/>
          </p:cNvSpPr>
          <p:nvPr/>
        </p:nvSpPr>
        <p:spPr bwMode="auto">
          <a:xfrm>
            <a:off x="571500" y="1214438"/>
            <a:ext cx="79248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整数的最大公因子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中国剩余定理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chemeClr val="tx1"/>
                </a:solidFill>
                <a:latin typeface="微软雅黑"/>
                <a:ea typeface="楷体_GB2312" pitchFamily="49" charset="-122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>
                <a:solidFill>
                  <a:srgbClr val="C00000"/>
                </a:solidFill>
                <a:latin typeface="微软雅黑"/>
                <a:ea typeface="楷体_GB2312" pitchFamily="49" charset="-122"/>
                <a:cs typeface="微软雅黑"/>
              </a:rPr>
              <a:t>原根</a:t>
            </a:r>
            <a:endParaRPr lang="zh-CN" altLang="en-US" sz="2800">
              <a:solidFill>
                <a:srgbClr val="000066"/>
              </a:solidFill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4500"/>
            <a:ext cx="8148638" cy="4957763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选择一个大素数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原根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和随机数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, x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，计算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i="1" baseline="30000" smtClean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公开密钥是</a:t>
            </a:r>
            <a:r>
              <a:rPr lang="en-US" altLang="zh-CN" sz="2800" b="1" i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i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私钥是</a:t>
            </a:r>
            <a:r>
              <a:rPr lang="en-US" altLang="zh-CN" sz="2800" b="1" i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。设待加密消息为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>
              <a:lnSpc>
                <a:spcPct val="110000"/>
              </a:lnSpc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</a:p>
          <a:p>
            <a:pPr lvl="2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首先选择随机数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，只要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互素；</a:t>
            </a:r>
          </a:p>
          <a:p>
            <a:pPr lvl="2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计算：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i="1" baseline="3000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i="1" baseline="30000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作为密文对，</a:t>
            </a:r>
            <a:r>
              <a:rPr lang="zh-CN" altLang="en-US" sz="28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密文的长度是明文的两倍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>
              <a:lnSpc>
                <a:spcPct val="110000"/>
              </a:lnSpc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解密</a:t>
            </a:r>
          </a:p>
          <a:p>
            <a:pPr lvl="2">
              <a:lnSpc>
                <a:spcPct val="110000"/>
              </a:lnSpc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计算：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b/a</a:t>
            </a:r>
            <a:r>
              <a:rPr lang="en-US" altLang="zh-CN" sz="2800" i="1" baseline="30000" smtClean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mod </a:t>
            </a:r>
            <a:r>
              <a:rPr lang="en-US" altLang="zh-CN" sz="2800" i="1" smtClean="0">
                <a:latin typeface="楷体_GB2312" pitchFamily="49" charset="-122"/>
                <a:ea typeface="楷体_GB2312" pitchFamily="49" charset="-122"/>
              </a:rPr>
              <a:t>p</a:t>
            </a:r>
            <a:endParaRPr lang="zh-CN" altLang="en-US" sz="28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7314" name="矩形 3"/>
          <p:cNvSpPr>
            <a:spLocks noChangeArrowheads="1"/>
          </p:cNvSpPr>
          <p:nvPr/>
        </p:nvSpPr>
        <p:spPr bwMode="auto">
          <a:xfrm>
            <a:off x="285750" y="1143000"/>
            <a:ext cx="3582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Elgamal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公钥密码算法</a:t>
            </a:r>
          </a:p>
        </p:txBody>
      </p:sp>
      <p:sp>
        <p:nvSpPr>
          <p:cNvPr id="397315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引入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lang="zh-CN" altLang="en-US" sz="2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阶的定义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能利用整数</a:t>
            </a:r>
            <a:r>
              <a:rPr lang="zh-CN" altLang="en-US" sz="2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阶的性质</a:t>
            </a: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计算整数模</a:t>
            </a:r>
            <a:r>
              <a:rPr lang="en-US" altLang="zh-CN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m</a:t>
            </a: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的阶</a:t>
            </a:r>
            <a:endParaRPr lang="zh-CN" altLang="en-US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39936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5.2</a:t>
            </a:r>
            <a:r>
              <a:rPr lang="en-US" altLang="zh-CN" sz="4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399363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第一阶段学习目标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0BCC-EB89-4EA5-902D-C43427A496E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73" name="标题 1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1.6.1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整数的阶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037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B9A25-CCB8-4F6A-80FF-A7AF73AE1D98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453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4313" y="1484313"/>
            <a:ext cx="8215312" cy="19732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 定义</a:t>
            </a: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1.58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设      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    ，使得                       成立的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最小正整数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  为   模  的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指数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，记为      ，简记为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5365" name="Object 277"/>
          <p:cNvGraphicFramePr>
            <a:graphicFrameLocks noChangeAspect="1"/>
          </p:cNvGraphicFramePr>
          <p:nvPr/>
        </p:nvGraphicFramePr>
        <p:xfrm>
          <a:off x="2660650" y="1628775"/>
          <a:ext cx="1263650" cy="431800"/>
        </p:xfrm>
        <a:graphic>
          <a:graphicData uri="http://schemas.openxmlformats.org/presentationml/2006/ole">
            <p:oleObj spid="_x0000_s345365" name="Equation" r:id="rId4" imgW="609336" imgH="203112" progId="">
              <p:embed/>
            </p:oleObj>
          </a:graphicData>
        </a:graphic>
      </p:graphicFrame>
      <p:graphicFrame>
        <p:nvGraphicFramePr>
          <p:cNvPr id="345366" name="Object 278"/>
          <p:cNvGraphicFramePr>
            <a:graphicFrameLocks noChangeAspect="1"/>
          </p:cNvGraphicFramePr>
          <p:nvPr/>
        </p:nvGraphicFramePr>
        <p:xfrm>
          <a:off x="5867400" y="1574800"/>
          <a:ext cx="1825625" cy="441325"/>
        </p:xfrm>
        <a:graphic>
          <a:graphicData uri="http://schemas.openxmlformats.org/presentationml/2006/ole">
            <p:oleObj spid="_x0000_s345366" name="Equation" r:id="rId5" imgW="863225" imgH="203112" progId="">
              <p:embed/>
            </p:oleObj>
          </a:graphicData>
        </a:graphic>
      </p:graphicFrame>
      <p:graphicFrame>
        <p:nvGraphicFramePr>
          <p:cNvPr id="345367" name="Object 279"/>
          <p:cNvGraphicFramePr>
            <a:graphicFrameLocks noChangeAspect="1"/>
          </p:cNvGraphicFramePr>
          <p:nvPr/>
        </p:nvGraphicFramePr>
        <p:xfrm>
          <a:off x="3625850" y="2205038"/>
          <a:ext cx="153988" cy="317500"/>
        </p:xfrm>
        <a:graphic>
          <a:graphicData uri="http://schemas.openxmlformats.org/presentationml/2006/ole">
            <p:oleObj spid="_x0000_s345367" name="Equation" r:id="rId6" imgW="88669" imgH="177338" progId="">
              <p:embed/>
            </p:oleObj>
          </a:graphicData>
        </a:graphic>
      </p:graphicFrame>
      <p:graphicFrame>
        <p:nvGraphicFramePr>
          <p:cNvPr id="345368" name="Object 280"/>
          <p:cNvGraphicFramePr>
            <a:graphicFrameLocks noChangeAspect="1"/>
          </p:cNvGraphicFramePr>
          <p:nvPr/>
        </p:nvGraphicFramePr>
        <p:xfrm>
          <a:off x="4284663" y="2205038"/>
          <a:ext cx="265112" cy="298450"/>
        </p:xfrm>
        <a:graphic>
          <a:graphicData uri="http://schemas.openxmlformats.org/presentationml/2006/ole">
            <p:oleObj spid="_x0000_s345368" name="Equation" r:id="rId7" imgW="126835" imgH="139518" progId="">
              <p:embed/>
            </p:oleObj>
          </a:graphicData>
        </a:graphic>
      </p:graphicFrame>
      <p:graphicFrame>
        <p:nvGraphicFramePr>
          <p:cNvPr id="345369" name="Object 281"/>
          <p:cNvGraphicFramePr>
            <a:graphicFrameLocks noChangeAspect="1"/>
          </p:cNvGraphicFramePr>
          <p:nvPr/>
        </p:nvGraphicFramePr>
        <p:xfrm>
          <a:off x="5214938" y="2203450"/>
          <a:ext cx="323850" cy="280988"/>
        </p:xfrm>
        <a:graphic>
          <a:graphicData uri="http://schemas.openxmlformats.org/presentationml/2006/ole">
            <p:oleObj spid="_x0000_s345369" name="Equation" r:id="rId8" imgW="164957" imgH="139579" progId="">
              <p:embed/>
            </p:oleObj>
          </a:graphicData>
        </a:graphic>
      </p:graphicFrame>
      <p:graphicFrame>
        <p:nvGraphicFramePr>
          <p:cNvPr id="345370" name="Object 282"/>
          <p:cNvGraphicFramePr>
            <a:graphicFrameLocks noChangeAspect="1"/>
          </p:cNvGraphicFramePr>
          <p:nvPr/>
        </p:nvGraphicFramePr>
        <p:xfrm>
          <a:off x="982663" y="2636838"/>
          <a:ext cx="1068387" cy="482600"/>
        </p:xfrm>
        <a:graphic>
          <a:graphicData uri="http://schemas.openxmlformats.org/presentationml/2006/ole">
            <p:oleObj spid="_x0000_s345370" name="Equation" r:id="rId9" imgW="520700" imgH="228600" progId="">
              <p:embed/>
            </p:oleObj>
          </a:graphicData>
        </a:graphic>
      </p:graphicFrame>
      <p:graphicFrame>
        <p:nvGraphicFramePr>
          <p:cNvPr id="345371" name="Object 283"/>
          <p:cNvGraphicFramePr>
            <a:graphicFrameLocks noChangeAspect="1"/>
          </p:cNvGraphicFramePr>
          <p:nvPr/>
        </p:nvGraphicFramePr>
        <p:xfrm>
          <a:off x="3571875" y="2636838"/>
          <a:ext cx="963613" cy="428625"/>
        </p:xfrm>
        <a:graphic>
          <a:graphicData uri="http://schemas.openxmlformats.org/presentationml/2006/ole">
            <p:oleObj spid="_x0000_s345371" name="Equation" r:id="rId10" imgW="469696" imgH="203112" progId="">
              <p:embed/>
            </p:oleObj>
          </a:graphicData>
        </a:graphic>
      </p:graphicFrame>
      <p:graphicFrame>
        <p:nvGraphicFramePr>
          <p:cNvPr id="345372" name="Object 284"/>
          <p:cNvGraphicFramePr>
            <a:graphicFrameLocks noGrp="1" noChangeAspect="1"/>
          </p:cNvGraphicFramePr>
          <p:nvPr>
            <p:ph idx="1"/>
          </p:nvPr>
        </p:nvGraphicFramePr>
        <p:xfrm>
          <a:off x="4067175" y="1628775"/>
          <a:ext cx="771525" cy="357188"/>
        </p:xfrm>
        <a:graphic>
          <a:graphicData uri="http://schemas.openxmlformats.org/presentationml/2006/ole">
            <p:oleObj spid="_x0000_s345372" name="Equation" r:id="rId11" imgW="393359" imgH="177646" progId="">
              <p:embed/>
            </p:oleObj>
          </a:graphicData>
        </a:graphic>
      </p:graphicFrame>
      <p:sp>
        <p:nvSpPr>
          <p:cNvPr id="345376" name="Rectangle 29"/>
          <p:cNvSpPr>
            <a:spLocks noChangeArrowheads="1"/>
          </p:cNvSpPr>
          <p:nvPr/>
        </p:nvSpPr>
        <p:spPr bwMode="auto">
          <a:xfrm>
            <a:off x="395288" y="3357563"/>
            <a:ext cx="72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45377" name="Picture 27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16013" y="3357563"/>
            <a:ext cx="72723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403350" y="4868863"/>
            <a:ext cx="5291138" cy="1116012"/>
            <a:chOff x="-3" y="-3"/>
            <a:chExt cx="1923" cy="686"/>
          </a:xfrm>
        </p:grpSpPr>
        <p:grpSp>
          <p:nvGrpSpPr>
            <p:cNvPr id="345381" name="Group 34"/>
            <p:cNvGrpSpPr>
              <a:grpSpLocks/>
            </p:cNvGrpSpPr>
            <p:nvPr/>
          </p:nvGrpSpPr>
          <p:grpSpPr bwMode="auto">
            <a:xfrm>
              <a:off x="0" y="0"/>
              <a:ext cx="1917" cy="680"/>
              <a:chOff x="0" y="0"/>
              <a:chExt cx="1917" cy="680"/>
            </a:xfrm>
          </p:grpSpPr>
          <p:grpSp>
            <p:nvGrpSpPr>
              <p:cNvPr id="345383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522" cy="340"/>
                <a:chOff x="0" y="0"/>
                <a:chExt cx="522" cy="340"/>
              </a:xfrm>
            </p:grpSpPr>
            <p:sp>
              <p:nvSpPr>
                <p:cNvPr id="345411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6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en-US" altLang="zh-CN" sz="2800" b="0" i="1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  <a:p>
                  <a:pPr algn="ctr" eaLnBrk="0" hangingPunct="0"/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894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2" cy="34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4" name="Group 17"/>
              <p:cNvGrpSpPr>
                <a:grpSpLocks/>
              </p:cNvGrpSpPr>
              <p:nvPr/>
            </p:nvGrpSpPr>
            <p:grpSpPr bwMode="auto">
              <a:xfrm>
                <a:off x="522" y="0"/>
                <a:ext cx="348" cy="340"/>
                <a:chOff x="522" y="0"/>
                <a:chExt cx="348" cy="340"/>
              </a:xfrm>
            </p:grpSpPr>
            <p:sp>
              <p:nvSpPr>
                <p:cNvPr id="345409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0"/>
                  <a:ext cx="262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522" y="0"/>
                  <a:ext cx="348" cy="34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5" name="Group 19"/>
              <p:cNvGrpSpPr>
                <a:grpSpLocks/>
              </p:cNvGrpSpPr>
              <p:nvPr/>
            </p:nvGrpSpPr>
            <p:grpSpPr bwMode="auto">
              <a:xfrm>
                <a:off x="870" y="0"/>
                <a:ext cx="349" cy="340"/>
                <a:chOff x="870" y="0"/>
                <a:chExt cx="349" cy="340"/>
              </a:xfrm>
            </p:grpSpPr>
            <p:sp>
              <p:nvSpPr>
                <p:cNvPr id="345407" name="Rectangle 6"/>
                <p:cNvSpPr>
                  <a:spLocks noChangeArrowheads="1"/>
                </p:cNvSpPr>
                <p:nvPr/>
              </p:nvSpPr>
              <p:spPr bwMode="auto">
                <a:xfrm>
                  <a:off x="913" y="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898" name="Rectangle 18"/>
                <p:cNvSpPr>
                  <a:spLocks noChangeArrowheads="1"/>
                </p:cNvSpPr>
                <p:nvPr/>
              </p:nvSpPr>
              <p:spPr bwMode="auto">
                <a:xfrm>
                  <a:off x="870" y="0"/>
                  <a:ext cx="349" cy="34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6" name="Group 21"/>
              <p:cNvGrpSpPr>
                <a:grpSpLocks/>
              </p:cNvGrpSpPr>
              <p:nvPr/>
            </p:nvGrpSpPr>
            <p:grpSpPr bwMode="auto">
              <a:xfrm>
                <a:off x="1219" y="0"/>
                <a:ext cx="349" cy="340"/>
                <a:chOff x="1219" y="0"/>
                <a:chExt cx="349" cy="340"/>
              </a:xfrm>
            </p:grpSpPr>
            <p:sp>
              <p:nvSpPr>
                <p:cNvPr id="345405" name="Rectangle 7"/>
                <p:cNvSpPr>
                  <a:spLocks noChangeArrowheads="1"/>
                </p:cNvSpPr>
                <p:nvPr/>
              </p:nvSpPr>
              <p:spPr bwMode="auto">
                <a:xfrm>
                  <a:off x="1262" y="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219" y="0"/>
                  <a:ext cx="349" cy="34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7" name="Group 23"/>
              <p:cNvGrpSpPr>
                <a:grpSpLocks/>
              </p:cNvGrpSpPr>
              <p:nvPr/>
            </p:nvGrpSpPr>
            <p:grpSpPr bwMode="auto">
              <a:xfrm>
                <a:off x="1568" y="0"/>
                <a:ext cx="349" cy="340"/>
                <a:chOff x="1568" y="0"/>
                <a:chExt cx="349" cy="340"/>
              </a:xfrm>
            </p:grpSpPr>
            <p:sp>
              <p:nvSpPr>
                <p:cNvPr id="345403" name="Rectangle 8"/>
                <p:cNvSpPr>
                  <a:spLocks noChangeArrowheads="1"/>
                </p:cNvSpPr>
                <p:nvPr/>
              </p:nvSpPr>
              <p:spPr bwMode="auto">
                <a:xfrm>
                  <a:off x="1611" y="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8" y="0"/>
                  <a:ext cx="349" cy="34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8" name="Group 25"/>
              <p:cNvGrpSpPr>
                <a:grpSpLocks/>
              </p:cNvGrpSpPr>
              <p:nvPr/>
            </p:nvGrpSpPr>
            <p:grpSpPr bwMode="auto">
              <a:xfrm>
                <a:off x="0" y="340"/>
                <a:ext cx="522" cy="340"/>
                <a:chOff x="0" y="340"/>
                <a:chExt cx="522" cy="340"/>
              </a:xfrm>
            </p:grpSpPr>
            <p:sp>
              <p:nvSpPr>
                <p:cNvPr id="34540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40"/>
                  <a:ext cx="436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ord</a:t>
                  </a:r>
                  <a:r>
                    <a:rPr lang="en-US" altLang="zh-CN" sz="2800" b="0" baseline="-3000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10</a:t>
                  </a:r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zh-CN" sz="2800" b="0" i="1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pPr algn="ctr" eaLnBrk="0" hangingPunct="0"/>
                  <a:endParaRPr lang="en-US" altLang="zh-CN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140290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40"/>
                  <a:ext cx="522" cy="3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89" name="Group 27"/>
              <p:cNvGrpSpPr>
                <a:grpSpLocks/>
              </p:cNvGrpSpPr>
              <p:nvPr/>
            </p:nvGrpSpPr>
            <p:grpSpPr bwMode="auto">
              <a:xfrm>
                <a:off x="522" y="340"/>
                <a:ext cx="348" cy="340"/>
                <a:chOff x="522" y="340"/>
                <a:chExt cx="348" cy="340"/>
              </a:xfrm>
            </p:grpSpPr>
            <p:sp>
              <p:nvSpPr>
                <p:cNvPr id="345399" name="Rectangle 10"/>
                <p:cNvSpPr>
                  <a:spLocks noChangeArrowheads="1"/>
                </p:cNvSpPr>
                <p:nvPr/>
              </p:nvSpPr>
              <p:spPr bwMode="auto">
                <a:xfrm>
                  <a:off x="565" y="340"/>
                  <a:ext cx="262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522" y="340"/>
                  <a:ext cx="348" cy="3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90" name="Group 29"/>
              <p:cNvGrpSpPr>
                <a:grpSpLocks/>
              </p:cNvGrpSpPr>
              <p:nvPr/>
            </p:nvGrpSpPr>
            <p:grpSpPr bwMode="auto">
              <a:xfrm>
                <a:off x="870" y="340"/>
                <a:ext cx="349" cy="340"/>
                <a:chOff x="870" y="340"/>
                <a:chExt cx="349" cy="340"/>
              </a:xfrm>
            </p:grpSpPr>
            <p:sp>
              <p:nvSpPr>
                <p:cNvPr id="345397" name="Rectangle 11"/>
                <p:cNvSpPr>
                  <a:spLocks noChangeArrowheads="1"/>
                </p:cNvSpPr>
                <p:nvPr/>
              </p:nvSpPr>
              <p:spPr bwMode="auto">
                <a:xfrm>
                  <a:off x="913" y="34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08" name="Rectangle 28"/>
                <p:cNvSpPr>
                  <a:spLocks noChangeArrowheads="1"/>
                </p:cNvSpPr>
                <p:nvPr/>
              </p:nvSpPr>
              <p:spPr bwMode="auto">
                <a:xfrm>
                  <a:off x="870" y="340"/>
                  <a:ext cx="349" cy="3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91" name="Group 31"/>
              <p:cNvGrpSpPr>
                <a:grpSpLocks/>
              </p:cNvGrpSpPr>
              <p:nvPr/>
            </p:nvGrpSpPr>
            <p:grpSpPr bwMode="auto">
              <a:xfrm>
                <a:off x="1219" y="340"/>
                <a:ext cx="349" cy="340"/>
                <a:chOff x="1219" y="340"/>
                <a:chExt cx="349" cy="340"/>
              </a:xfrm>
            </p:grpSpPr>
            <p:sp>
              <p:nvSpPr>
                <p:cNvPr id="3453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62" y="34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10" name="Rectangle 30"/>
                <p:cNvSpPr>
                  <a:spLocks noChangeArrowheads="1"/>
                </p:cNvSpPr>
                <p:nvPr/>
              </p:nvSpPr>
              <p:spPr bwMode="auto">
                <a:xfrm>
                  <a:off x="1219" y="340"/>
                  <a:ext cx="349" cy="3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45392" name="Group 33"/>
              <p:cNvGrpSpPr>
                <a:grpSpLocks/>
              </p:cNvGrpSpPr>
              <p:nvPr/>
            </p:nvGrpSpPr>
            <p:grpSpPr bwMode="auto">
              <a:xfrm>
                <a:off x="1568" y="340"/>
                <a:ext cx="349" cy="340"/>
                <a:chOff x="1568" y="340"/>
                <a:chExt cx="349" cy="340"/>
              </a:xfrm>
            </p:grpSpPr>
            <p:sp>
              <p:nvSpPr>
                <p:cNvPr id="3453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11" y="340"/>
                  <a:ext cx="263" cy="3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en-US" altLang="zh-CN" sz="2800" b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  <a:p>
                  <a:pPr algn="ctr" eaLnBrk="0" hangingPunct="0"/>
                  <a:endParaRPr lang="zh-CN" altLang="en-US" sz="2800" b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0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1568" y="340"/>
                  <a:ext cx="349" cy="34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pPr algn="ctr" eaLnBrk="0" hangingPunct="0">
                    <a:defRPr/>
                  </a:pPr>
                  <a:endParaRPr lang="zh-CN" altLang="en-US" sz="28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02915" name="Rectangle 35"/>
            <p:cNvSpPr>
              <a:spLocks noChangeArrowheads="1"/>
            </p:cNvSpPr>
            <p:nvPr/>
          </p:nvSpPr>
          <p:spPr bwMode="auto">
            <a:xfrm>
              <a:off x="-3" y="-3"/>
              <a:ext cx="1923" cy="68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 eaLnBrk="0" hangingPunct="0">
                <a:defRPr/>
              </a:pPr>
              <a:endParaRPr lang="zh-CN" altLang="en-US" sz="2800" b="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endParaRPr>
            </a:p>
          </p:txBody>
        </p:sp>
      </p:grpSp>
      <p:sp>
        <p:nvSpPr>
          <p:cNvPr id="345379" name="Rectangle 3"/>
          <p:cNvSpPr>
            <a:spLocks noChangeArrowheads="1"/>
          </p:cNvSpPr>
          <p:nvPr/>
        </p:nvSpPr>
        <p:spPr bwMode="auto">
          <a:xfrm>
            <a:off x="395288" y="4221163"/>
            <a:ext cx="5040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98475" indent="-498475">
              <a:spcBef>
                <a:spcPts val="6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：模10的元素的阶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45380" name="Text Box 309"/>
          <p:cNvSpPr txBox="1">
            <a:spLocks noChangeArrowheads="1"/>
          </p:cNvSpPr>
          <p:nvPr/>
        </p:nvSpPr>
        <p:spPr bwMode="auto">
          <a:xfrm>
            <a:off x="4787900" y="4221163"/>
            <a:ext cx="179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(2,10)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45414" name="Rectangle 326"/>
          <p:cNvSpPr>
            <a:spLocks noChangeArrowheads="1"/>
          </p:cNvSpPr>
          <p:nvPr/>
        </p:nvSpPr>
        <p:spPr bwMode="auto">
          <a:xfrm>
            <a:off x="1403350" y="6165850"/>
            <a:ext cx="1474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(10)=4</a:t>
            </a:r>
            <a:endParaRPr lang="zh-CN" altLang="en-US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4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Rectangle 4"/>
          <p:cNvSpPr>
            <a:spLocks noRot="1" noChangeArrowheads="1"/>
          </p:cNvSpPr>
          <p:nvPr/>
        </p:nvSpPr>
        <p:spPr bwMode="auto">
          <a:xfrm>
            <a:off x="520700" y="620713"/>
            <a:ext cx="3114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注：</a:t>
            </a:r>
            <a:endParaRPr lang="zh-CN" altLang="en-US" b="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4433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133600"/>
            <a:ext cx="6985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3459" name="Text Box 6"/>
          <p:cNvSpPr txBox="1">
            <a:spLocks noChangeArrowheads="1"/>
          </p:cNvSpPr>
          <p:nvPr/>
        </p:nvSpPr>
        <p:spPr bwMode="auto">
          <a:xfrm>
            <a:off x="323850" y="1989138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证明</a:t>
            </a:r>
            <a:r>
              <a:rPr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：</a:t>
            </a:r>
          </a:p>
        </p:txBody>
      </p:sp>
      <p:pic>
        <p:nvPicPr>
          <p:cNvPr id="40346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268413"/>
            <a:ext cx="82089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1403350" y="5373688"/>
            <a:ext cx="5545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欧拉定理知：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(m)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1 (mod m)</a:t>
            </a:r>
            <a:endParaRPr lang="en-US" altLang="zh-CN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43401" name="Group 9"/>
          <p:cNvGrpSpPr>
            <a:grpSpLocks/>
          </p:cNvGrpSpPr>
          <p:nvPr/>
        </p:nvGrpSpPr>
        <p:grpSpPr bwMode="auto">
          <a:xfrm>
            <a:off x="1404938" y="5876925"/>
            <a:ext cx="2879725" cy="519113"/>
            <a:chOff x="1066" y="3748"/>
            <a:chExt cx="1814" cy="327"/>
          </a:xfrm>
        </p:grpSpPr>
        <p:pic>
          <p:nvPicPr>
            <p:cNvPr id="403465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46" y="3793"/>
              <a:ext cx="113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3466" name="Rectangle 11"/>
            <p:cNvSpPr>
              <a:spLocks noChangeArrowheads="1"/>
            </p:cNvSpPr>
            <p:nvPr/>
          </p:nvSpPr>
          <p:spPr bwMode="auto">
            <a:xfrm>
              <a:off x="1066" y="374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3300"/>
                  </a:solidFill>
                  <a:latin typeface="Arial" charset="0"/>
                  <a:ea typeface="楷体_GB2312" pitchFamily="49" charset="-122"/>
                </a:rPr>
                <a:t>因此</a:t>
              </a:r>
            </a:p>
          </p:txBody>
        </p:sp>
      </p:grpSp>
      <p:sp>
        <p:nvSpPr>
          <p:cNvPr id="1037" name="Rectangle 15"/>
          <p:cNvSpPr txBox="1">
            <a:spLocks noGrp="1" noChangeArrowheads="1"/>
          </p:cNvSpPr>
          <p:nvPr/>
        </p:nvSpPr>
        <p:spPr>
          <a:xfrm>
            <a:off x="6724650" y="6500813"/>
            <a:ext cx="2133600" cy="2143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E0BD34-D036-4A70-877D-88EBA5BED9C6}" type="slidenum">
              <a:rPr lang="zh-CN" altLang="en-US" sz="1600" b="0">
                <a:solidFill>
                  <a:schemeClr val="tx1"/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altLang="zh-CN" sz="1600" b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4500563" y="5873750"/>
            <a:ext cx="3856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阶是欧拉函数的因子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0" grpId="0"/>
      <p:bldP spid="4034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64704-60C5-46A1-B0B4-3873CED745B1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04482" name="Rectangle 38"/>
          <p:cNvSpPr>
            <a:spLocks noRot="1" noChangeArrowheads="1"/>
          </p:cNvSpPr>
          <p:nvPr/>
        </p:nvSpPr>
        <p:spPr bwMode="auto">
          <a:xfrm>
            <a:off x="301625" y="115888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03495" name="Rectangle 39"/>
          <p:cNvSpPr>
            <a:spLocks noRot="1" noChangeArrowheads="1"/>
          </p:cNvSpPr>
          <p:nvPr/>
        </p:nvSpPr>
        <p:spPr bwMode="auto">
          <a:xfrm>
            <a:off x="250825" y="1987550"/>
            <a:ext cx="85407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l-GR" altLang="zh-CN" b="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  <a:sym typeface="Symbol" pitchFamily="18" charset="2"/>
              </a:rPr>
              <a:t>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(7)=6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，故</a:t>
            </a:r>
            <a:r>
              <a:rPr lang="en-US" altLang="zh-CN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模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7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的阶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只可能为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2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3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6</a:t>
            </a:r>
            <a:endParaRPr lang="zh-CN" altLang="el-GR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</p:txBody>
      </p:sp>
      <p:pic>
        <p:nvPicPr>
          <p:cNvPr id="404484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51117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3497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5229225"/>
            <a:ext cx="6985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3498" name="Group 42"/>
          <p:cNvGrpSpPr>
            <a:grpSpLocks/>
          </p:cNvGrpSpPr>
          <p:nvPr/>
        </p:nvGrpSpPr>
        <p:grpSpPr bwMode="auto">
          <a:xfrm>
            <a:off x="708025" y="2636838"/>
            <a:ext cx="5375275" cy="1676400"/>
            <a:chOff x="446" y="1150"/>
            <a:chExt cx="3386" cy="1056"/>
          </a:xfrm>
        </p:grpSpPr>
        <p:pic>
          <p:nvPicPr>
            <p:cNvPr id="404488" name="Picture 4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1" y="1525"/>
              <a:ext cx="2721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4489" name="Text Box 44"/>
            <p:cNvSpPr txBox="1">
              <a:spLocks noChangeArrowheads="1"/>
            </p:cNvSpPr>
            <p:nvPr/>
          </p:nvSpPr>
          <p:spPr bwMode="auto">
            <a:xfrm>
              <a:off x="446" y="1150"/>
              <a:ext cx="191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Arial" charset="0"/>
                  <a:ea typeface="楷体_GB2312" pitchFamily="49" charset="-122"/>
                </a:rPr>
                <a:t>直接计算得到：</a:t>
              </a:r>
            </a:p>
          </p:txBody>
        </p:sp>
      </p:grpSp>
      <p:sp>
        <p:nvSpPr>
          <p:cNvPr id="403501" name="Rectangle 45"/>
          <p:cNvSpPr>
            <a:spLocks noRot="1" noChangeArrowheads="1"/>
          </p:cNvSpPr>
          <p:nvPr/>
        </p:nvSpPr>
        <p:spPr bwMode="auto">
          <a:xfrm>
            <a:off x="107950" y="4508500"/>
            <a:ext cx="9115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el-GR" altLang="zh-CN" b="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  <a:sym typeface="Symbol" pitchFamily="18" charset="2"/>
              </a:rPr>
              <a:t>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(11)=10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，故</a:t>
            </a:r>
            <a:r>
              <a:rPr lang="en-US" altLang="zh-CN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模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11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的阶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只可能为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2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5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10</a:t>
            </a:r>
            <a:endParaRPr lang="el-GR" altLang="zh-CN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95" grpId="0" build="p"/>
      <p:bldP spid="4035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463" y="765175"/>
            <a:ext cx="8027987" cy="630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1.59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   ，       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r=</a:t>
            </a:r>
            <a:r>
              <a:rPr lang="en-US" altLang="zh-CN" sz="2800" b="1" i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ord</a:t>
            </a:r>
            <a:r>
              <a:rPr lang="en-US" altLang="zh-CN" sz="2800" b="1" i="1" baseline="-3000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有：</a:t>
            </a:r>
          </a:p>
        </p:txBody>
      </p:sp>
      <p:sp>
        <p:nvSpPr>
          <p:cNvPr id="363612" name="标题 13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1.6.1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整数的阶</a:t>
            </a:r>
            <a:endParaRPr lang="zh-CN" altLang="en-US" smtClean="0">
              <a:ea typeface="微软雅黑"/>
            </a:endParaRPr>
          </a:p>
        </p:txBody>
      </p:sp>
      <p:graphicFrame>
        <p:nvGraphicFramePr>
          <p:cNvPr id="363605" name="Object 85"/>
          <p:cNvGraphicFramePr>
            <a:graphicFrameLocks noGrp="1" noChangeAspect="1"/>
          </p:cNvGraphicFramePr>
          <p:nvPr>
            <p:ph idx="1"/>
          </p:nvPr>
        </p:nvGraphicFramePr>
        <p:xfrm>
          <a:off x="2201863" y="908050"/>
          <a:ext cx="785812" cy="354013"/>
        </p:xfrm>
        <a:graphic>
          <a:graphicData uri="http://schemas.openxmlformats.org/presentationml/2006/ole">
            <p:oleObj spid="_x0000_s363605" name="Equation" r:id="rId4" imgW="393359" imgH="177646" progId="">
              <p:embed/>
            </p:oleObj>
          </a:graphicData>
        </a:graphic>
      </p:graphicFrame>
      <p:sp>
        <p:nvSpPr>
          <p:cNvPr id="2054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C1152-62AF-49CB-9C4C-F2FD3F8BB2DC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363606" name="Object 86"/>
          <p:cNvGraphicFramePr>
            <a:graphicFrameLocks noChangeAspect="1"/>
          </p:cNvGraphicFramePr>
          <p:nvPr/>
        </p:nvGraphicFramePr>
        <p:xfrm>
          <a:off x="3348038" y="909638"/>
          <a:ext cx="1296987" cy="431800"/>
        </p:xfrm>
        <a:graphic>
          <a:graphicData uri="http://schemas.openxmlformats.org/presentationml/2006/ole">
            <p:oleObj spid="_x0000_s363606" name="Equation" r:id="rId5" imgW="609336" imgH="203112" progId="">
              <p:embed/>
            </p:oleObj>
          </a:graphicData>
        </a:graphic>
      </p:graphicFrame>
      <p:sp>
        <p:nvSpPr>
          <p:cNvPr id="363614" name="Text Box 61"/>
          <p:cNvSpPr txBox="1">
            <a:spLocks noChangeArrowheads="1"/>
          </p:cNvSpPr>
          <p:nvPr/>
        </p:nvSpPr>
        <p:spPr bwMode="auto">
          <a:xfrm>
            <a:off x="98425" y="1470025"/>
            <a:ext cx="8993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s,t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是正整数，则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a</a:t>
            </a:r>
            <a:r>
              <a:rPr lang="en-US" altLang="zh-CN" sz="280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 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mod 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st mod r</a:t>
            </a:r>
          </a:p>
        </p:txBody>
      </p:sp>
      <p:sp>
        <p:nvSpPr>
          <p:cNvPr id="363615" name="Text Box 62"/>
          <p:cNvSpPr txBox="1">
            <a:spLocks noChangeArrowheads="1"/>
          </p:cNvSpPr>
          <p:nvPr/>
        </p:nvSpPr>
        <p:spPr bwMode="auto">
          <a:xfrm>
            <a:off x="98425" y="1973263"/>
            <a:ext cx="824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）整数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a,a</a:t>
            </a:r>
            <a:r>
              <a:rPr lang="en-US" altLang="zh-CN" sz="2800" b="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sz="2800" b="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中任意两个数都模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互不同余；</a:t>
            </a:r>
            <a:endParaRPr lang="zh-CN" altLang="en-US" sz="28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63616" name="Text Box 63"/>
          <p:cNvSpPr txBox="1">
            <a:spLocks noChangeArrowheads="1"/>
          </p:cNvSpPr>
          <p:nvPr/>
        </p:nvSpPr>
        <p:spPr bwMode="auto">
          <a:xfrm>
            <a:off x="107950" y="2549525"/>
            <a:ext cx="513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是正整数，则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的阶为</a:t>
            </a:r>
            <a:endParaRPr lang="en-US" altLang="zh-CN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363607" name="Object 87"/>
          <p:cNvGraphicFramePr>
            <a:graphicFrameLocks noChangeAspect="1"/>
          </p:cNvGraphicFramePr>
          <p:nvPr/>
        </p:nvGraphicFramePr>
        <p:xfrm>
          <a:off x="5176838" y="2454275"/>
          <a:ext cx="720725" cy="792163"/>
        </p:xfrm>
        <a:graphic>
          <a:graphicData uri="http://schemas.openxmlformats.org/presentationml/2006/ole">
            <p:oleObj spid="_x0000_s363607" name="公式" r:id="rId6" imgW="380835" imgH="418918" progId="Equation.3">
              <p:embed/>
            </p:oleObj>
          </a:graphicData>
        </a:graphic>
      </p:graphicFrame>
      <p:sp>
        <p:nvSpPr>
          <p:cNvPr id="363617" name="Rectangle 29"/>
          <p:cNvSpPr>
            <a:spLocks noChangeArrowheads="1"/>
          </p:cNvSpPr>
          <p:nvPr/>
        </p:nvSpPr>
        <p:spPr bwMode="auto">
          <a:xfrm>
            <a:off x="250825" y="3197225"/>
            <a:ext cx="1296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3618" name="Text Box 61"/>
          <p:cNvSpPr txBox="1">
            <a:spLocks noChangeArrowheads="1"/>
          </p:cNvSpPr>
          <p:nvPr/>
        </p:nvSpPr>
        <p:spPr bwMode="auto">
          <a:xfrm>
            <a:off x="395288" y="3702050"/>
            <a:ext cx="374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显然， </a:t>
            </a:r>
            <a:r>
              <a:rPr lang="zh-CN" altLang="en-US">
                <a:solidFill>
                  <a:schemeClr val="tx1"/>
                </a:solidFill>
              </a:rPr>
              <a:t>⇐  </a:t>
            </a:r>
            <a:r>
              <a:rPr lang="zh-CN" altLang="en-US" sz="2800">
                <a:solidFill>
                  <a:schemeClr val="tx1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显然</a:t>
            </a:r>
            <a:endParaRPr lang="zh-CN" altLang="zh-CN" sz="2800">
              <a:solidFill>
                <a:schemeClr val="tx1"/>
              </a:solidFill>
              <a:latin typeface="Arial" charset="0"/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363619" name="Text Box 61"/>
          <p:cNvSpPr txBox="1">
            <a:spLocks noChangeArrowheads="1"/>
          </p:cNvSpPr>
          <p:nvPr/>
        </p:nvSpPr>
        <p:spPr bwMode="auto">
          <a:xfrm>
            <a:off x="395288" y="4205288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由（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）可知</a:t>
            </a:r>
            <a:endParaRPr lang="zh-CN" altLang="zh-CN" sz="2800">
              <a:solidFill>
                <a:schemeClr val="tx1"/>
              </a:solidFill>
              <a:latin typeface="Arial" charset="0"/>
              <a:sym typeface="Wingdings" pitchFamily="2" charset="2"/>
            </a:endParaRPr>
          </a:p>
        </p:txBody>
      </p:sp>
      <p:grpSp>
        <p:nvGrpSpPr>
          <p:cNvPr id="363623" name="Group 103"/>
          <p:cNvGrpSpPr>
            <a:grpSpLocks/>
          </p:cNvGrpSpPr>
          <p:nvPr/>
        </p:nvGrpSpPr>
        <p:grpSpPr bwMode="auto">
          <a:xfrm>
            <a:off x="395288" y="4638675"/>
            <a:ext cx="5629275" cy="735013"/>
            <a:chOff x="249" y="2922"/>
            <a:chExt cx="3546" cy="463"/>
          </a:xfrm>
        </p:grpSpPr>
        <p:sp>
          <p:nvSpPr>
            <p:cNvPr id="363620" name="Text Box 61"/>
            <p:cNvSpPr txBox="1">
              <a:spLocks noChangeArrowheads="1"/>
            </p:cNvSpPr>
            <p:nvPr/>
          </p:nvSpPr>
          <p:spPr bwMode="auto">
            <a:xfrm>
              <a:off x="249" y="2922"/>
              <a:ext cx="1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）首先：</a:t>
              </a:r>
              <a:endParaRPr lang="zh-CN" altLang="zh-CN" sz="2800">
                <a:solidFill>
                  <a:schemeClr val="tx1"/>
                </a:solidFill>
                <a:latin typeface="Arial" charset="0"/>
                <a:sym typeface="Wingdings" pitchFamily="2" charset="2"/>
              </a:endParaRPr>
            </a:p>
          </p:txBody>
        </p:sp>
        <p:graphicFrame>
          <p:nvGraphicFramePr>
            <p:cNvPr id="363608" name="Object 88"/>
            <p:cNvGraphicFramePr>
              <a:graphicFrameLocks noChangeAspect="1"/>
            </p:cNvGraphicFramePr>
            <p:nvPr/>
          </p:nvGraphicFramePr>
          <p:xfrm>
            <a:off x="1602" y="2964"/>
            <a:ext cx="2193" cy="421"/>
          </p:xfrm>
          <a:graphic>
            <a:graphicData uri="http://schemas.openxmlformats.org/presentationml/2006/ole">
              <p:oleObj spid="_x0000_s363608" name="公式" r:id="rId7" imgW="1854000" imgH="355320" progId="Equation.3">
                <p:embed/>
              </p:oleObj>
            </a:graphicData>
          </a:graphic>
        </p:graphicFrame>
      </p:grpSp>
      <p:graphicFrame>
        <p:nvGraphicFramePr>
          <p:cNvPr id="363598" name="Object 90"/>
          <p:cNvGraphicFramePr>
            <a:graphicFrameLocks noChangeAspect="1"/>
          </p:cNvGraphicFramePr>
          <p:nvPr/>
        </p:nvGraphicFramePr>
        <p:xfrm>
          <a:off x="1997075" y="6000750"/>
          <a:ext cx="2874963" cy="741363"/>
        </p:xfrm>
        <a:graphic>
          <a:graphicData uri="http://schemas.openxmlformats.org/presentationml/2006/ole">
            <p:oleObj spid="_x0000_s363610" name="公式" r:id="rId8" imgW="1625600" imgH="419100" progId="Equation.3">
              <p:embed/>
            </p:oleObj>
          </a:graphicData>
        </a:graphic>
      </p:graphicFrame>
      <p:grpSp>
        <p:nvGrpSpPr>
          <p:cNvPr id="363624" name="Group 104"/>
          <p:cNvGrpSpPr>
            <a:grpSpLocks/>
          </p:cNvGrpSpPr>
          <p:nvPr/>
        </p:nvGrpSpPr>
        <p:grpSpPr bwMode="auto">
          <a:xfrm>
            <a:off x="1319213" y="5467350"/>
            <a:ext cx="5378450" cy="519113"/>
            <a:chOff x="831" y="3444"/>
            <a:chExt cx="3388" cy="327"/>
          </a:xfrm>
        </p:grpSpPr>
        <p:graphicFrame>
          <p:nvGraphicFramePr>
            <p:cNvPr id="363609" name="Object 89"/>
            <p:cNvGraphicFramePr>
              <a:graphicFrameLocks noChangeAspect="1"/>
            </p:cNvGraphicFramePr>
            <p:nvPr/>
          </p:nvGraphicFramePr>
          <p:xfrm>
            <a:off x="1175" y="3511"/>
            <a:ext cx="1503" cy="237"/>
          </p:xfrm>
          <a:graphic>
            <a:graphicData uri="http://schemas.openxmlformats.org/presentationml/2006/ole">
              <p:oleObj spid="_x0000_s363609" name="公式" r:id="rId9" imgW="1447800" imgH="228600" progId="Equation.3">
                <p:embed/>
              </p:oleObj>
            </a:graphicData>
          </a:graphic>
        </p:graphicFrame>
        <p:sp>
          <p:nvSpPr>
            <p:cNvPr id="363622" name="Rectangle 102"/>
            <p:cNvSpPr>
              <a:spLocks noChangeArrowheads="1"/>
            </p:cNvSpPr>
            <p:nvPr/>
          </p:nvSpPr>
          <p:spPr bwMode="auto">
            <a:xfrm>
              <a:off x="831" y="3444"/>
              <a:ext cx="33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若              则：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r|nd,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即：</a:t>
              </a:r>
              <a:endParaRPr lang="zh-CN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6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3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能描述原根的定义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能解释模</a:t>
            </a:r>
            <a:r>
              <a:rPr lang="en-US" altLang="zh-CN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m</a:t>
            </a:r>
            <a:r>
              <a:rPr lang="zh-CN" altLang="en-US" sz="2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的原根存在的条件，并描述原根产生算法</a:t>
            </a:r>
            <a:endParaRPr lang="zh-CN" altLang="en-US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40755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5.2</a:t>
            </a:r>
            <a:r>
              <a:rPr lang="en-US" altLang="zh-CN" sz="4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407555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第二阶段学习目标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7555C-3CC2-44D8-84BB-89F8602E9760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60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5.2.3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原根及其计算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原根的存在性</a:t>
            </a:r>
          </a:p>
        </p:txBody>
      </p:sp>
      <p:sp>
        <p:nvSpPr>
          <p:cNvPr id="351461" name="Text Box 32"/>
          <p:cNvSpPr txBox="1">
            <a:spLocks noChangeArrowheads="1"/>
          </p:cNvSpPr>
          <p:nvPr/>
        </p:nvSpPr>
        <p:spPr bwMode="auto">
          <a:xfrm>
            <a:off x="214313" y="1146175"/>
            <a:ext cx="837088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定义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1.60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           ，则称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为模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原根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简称为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的原根。</a:t>
            </a:r>
          </a:p>
        </p:txBody>
      </p:sp>
      <p:graphicFrame>
        <p:nvGraphicFramePr>
          <p:cNvPr id="351459" name="Object 227"/>
          <p:cNvGraphicFramePr>
            <a:graphicFrameLocks noChangeAspect="1"/>
          </p:cNvGraphicFramePr>
          <p:nvPr/>
        </p:nvGraphicFramePr>
        <p:xfrm>
          <a:off x="2792413" y="1308100"/>
          <a:ext cx="2033587" cy="458788"/>
        </p:xfrm>
        <a:graphic>
          <a:graphicData uri="http://schemas.openxmlformats.org/presentationml/2006/ole">
            <p:oleObj spid="_x0000_s351459" name="Equation" r:id="rId4" imgW="901309" imgH="203112" progId="">
              <p:embed/>
            </p:oleObj>
          </a:graphicData>
        </a:graphic>
      </p:graphicFrame>
      <p:sp>
        <p:nvSpPr>
          <p:cNvPr id="351462" name="标题 1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1.6.2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整数的原根</a:t>
            </a:r>
            <a:endParaRPr lang="zh-CN" altLang="en-US" sz="360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Picture 2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3357563"/>
            <a:ext cx="69135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464" name="Text Box 239"/>
          <p:cNvSpPr txBox="1">
            <a:spLocks noChangeArrowheads="1"/>
          </p:cNvSpPr>
          <p:nvPr/>
        </p:nvSpPr>
        <p:spPr bwMode="auto">
          <a:xfrm>
            <a:off x="474663" y="2593975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注：</a:t>
            </a:r>
          </a:p>
        </p:txBody>
      </p:sp>
      <p:sp>
        <p:nvSpPr>
          <p:cNvPr id="351465" name="Text Box 239"/>
          <p:cNvSpPr txBox="1">
            <a:spLocks noChangeArrowheads="1"/>
          </p:cNvSpPr>
          <p:nvPr/>
        </p:nvSpPr>
        <p:spPr bwMode="auto">
          <a:xfrm>
            <a:off x="1042988" y="5445125"/>
            <a:ext cx="6697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原根的作用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：私钥空间最大！</a:t>
            </a:r>
          </a:p>
        </p:txBody>
      </p:sp>
      <p:sp>
        <p:nvSpPr>
          <p:cNvPr id="351467" name="Text Box 235"/>
          <p:cNvSpPr txBox="1">
            <a:spLocks noChangeArrowheads="1"/>
          </p:cNvSpPr>
          <p:nvPr/>
        </p:nvSpPr>
        <p:spPr bwMode="auto">
          <a:xfrm>
            <a:off x="1042988" y="2633663"/>
            <a:ext cx="4062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）原根的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阶最大！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465" grpId="0"/>
      <p:bldP spid="3514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8" name="Rectangle 4"/>
          <p:cNvSpPr>
            <a:spLocks noRot="1" noChangeArrowheads="1"/>
          </p:cNvSpPr>
          <p:nvPr/>
        </p:nvSpPr>
        <p:spPr bwMode="auto">
          <a:xfrm>
            <a:off x="539750" y="981075"/>
            <a:ext cx="55435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的原根。</a:t>
            </a:r>
          </a:p>
        </p:txBody>
      </p:sp>
      <p:pic>
        <p:nvPicPr>
          <p:cNvPr id="4454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149725"/>
            <a:ext cx="7345362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1763713" y="3573463"/>
            <a:ext cx="2751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</a:t>
            </a:r>
            <a:r>
              <a:rPr lang="en-US" altLang="zh-CN" sz="28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(6)=(2)(3)=2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1908175" y="6165850"/>
            <a:ext cx="294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</a:t>
            </a:r>
            <a:r>
              <a:rPr lang="en-US" altLang="zh-CN" sz="28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(10)=(2)(5)=4</a:t>
            </a:r>
          </a:p>
        </p:txBody>
      </p:sp>
      <p:sp>
        <p:nvSpPr>
          <p:cNvPr id="411662" name="Rectangle 9"/>
          <p:cNvSpPr>
            <a:spLocks noRot="1" noChangeArrowheads="1"/>
          </p:cNvSpPr>
          <p:nvPr/>
        </p:nvSpPr>
        <p:spPr bwMode="auto">
          <a:xfrm>
            <a:off x="250825" y="44450"/>
            <a:ext cx="85407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41166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1484313"/>
            <a:ext cx="6264275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5435600" y="981075"/>
            <a:ext cx="323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模</a:t>
            </a: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p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原根有多少的？</a:t>
            </a:r>
          </a:p>
        </p:txBody>
      </p:sp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6156325" y="1484313"/>
          <a:ext cx="1368425" cy="509587"/>
        </p:xfrm>
        <a:graphic>
          <a:graphicData uri="http://schemas.openxmlformats.org/presentationml/2006/ole">
            <p:oleObj spid="_x0000_s411657" name="公式" r:id="rId5" imgW="545626" imgH="203024" progId="Equation.3">
              <p:embed/>
            </p:oleObj>
          </a:graphicData>
        </a:graphic>
      </p:graphicFrame>
      <p:sp>
        <p:nvSpPr>
          <p:cNvPr id="411666" name="Rectangle 18"/>
          <p:cNvSpPr>
            <a:spLocks noChangeArrowheads="1"/>
          </p:cNvSpPr>
          <p:nvPr/>
        </p:nvSpPr>
        <p:spPr bwMode="auto">
          <a:xfrm>
            <a:off x="5435600" y="2997200"/>
            <a:ext cx="129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000FF"/>
                </a:solidFill>
                <a:sym typeface="Symbol" pitchFamily="18" charset="2"/>
              </a:rPr>
              <a:t></a:t>
            </a:r>
            <a:r>
              <a:rPr lang="en-US" altLang="zh-CN" b="0">
                <a:solidFill>
                  <a:srgbClr val="0000FF"/>
                </a:solidFill>
                <a:sym typeface="Symbol" pitchFamily="18" charset="2"/>
              </a:rPr>
              <a:t>(7)=6</a:t>
            </a:r>
            <a:endParaRPr lang="zh-CN" altLang="en-US" b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411667" name="Rectangle 19"/>
          <p:cNvSpPr>
            <a:spLocks noChangeArrowheads="1"/>
          </p:cNvSpPr>
          <p:nvPr/>
        </p:nvSpPr>
        <p:spPr bwMode="auto">
          <a:xfrm>
            <a:off x="5795963" y="5661025"/>
            <a:ext cx="170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rgbClr val="0000FF"/>
                </a:solidFill>
                <a:sym typeface="Symbol" pitchFamily="18" charset="2"/>
              </a:rPr>
              <a:t></a:t>
            </a:r>
            <a:r>
              <a:rPr lang="en-US" altLang="zh-CN" b="0">
                <a:solidFill>
                  <a:srgbClr val="0000FF"/>
                </a:solidFill>
                <a:sym typeface="Symbol" pitchFamily="18" charset="2"/>
              </a:rPr>
              <a:t>(11)=10</a:t>
            </a:r>
            <a:endParaRPr lang="zh-CN" altLang="en-US" b="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/>
      <p:bldP spid="445448" grpId="0"/>
      <p:bldP spid="411656" grpId="0"/>
      <p:bldP spid="411666" grpId="0"/>
      <p:bldP spid="4116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D13E9DE7-3CD0-4CAC-90AE-C05ED2EB66BC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3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57188" y="1285875"/>
            <a:ext cx="8351837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公钥密码算法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RSA</a:t>
            </a:r>
            <a:endParaRPr lang="en-US" altLang="zh-CN" sz="280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cs typeface="Adobe 黑体 Std R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857250" y="2143125"/>
            <a:ext cx="7786688" cy="382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取两个随机大素数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φ=(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-1)(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</a:t>
            </a:r>
            <a:endParaRPr kumimoji="1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随机选择整数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，满足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φ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最大公因子为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endParaRPr kumimoji="1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(0&lt;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&lt;φ), 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使得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φ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)</a:t>
            </a:r>
            <a:endParaRPr kumimoji="1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公钥为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私钥为</a:t>
            </a:r>
            <a:r>
              <a:rPr kumimoji="1"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6.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将明文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加密得密文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7.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密文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解密得明文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57250" y="2214563"/>
            <a:ext cx="6929438" cy="571500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81" name="Rectangle 14"/>
          <p:cNvSpPr>
            <a:spLocks noRot="1" noChangeArrowheads="1"/>
          </p:cNvSpPr>
          <p:nvPr/>
        </p:nvSpPr>
        <p:spPr bwMode="auto">
          <a:xfrm>
            <a:off x="304800" y="115888"/>
            <a:ext cx="85407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1.59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的推论</a:t>
            </a:r>
            <a:r>
              <a:rPr lang="zh-CN" altLang="en-US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1268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92150"/>
            <a:ext cx="799147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83" name="Rectangle 16"/>
          <p:cNvSpPr>
            <a:spLocks noRot="1" noChangeArrowheads="1"/>
          </p:cNvSpPr>
          <p:nvPr/>
        </p:nvSpPr>
        <p:spPr bwMode="auto">
          <a:xfrm>
            <a:off x="395288" y="1916113"/>
            <a:ext cx="8424862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：如果模</a:t>
            </a:r>
            <a:r>
              <a:rPr lang="en-US" altLang="zh-CN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有原根，则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原根个数为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266700" indent="-2667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：由此推论可知，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只要知道一个原根，其它的原根可以通过这个原根直接写出来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66700" indent="-2667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的一个原根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的全部原根。</a:t>
            </a:r>
          </a:p>
        </p:txBody>
      </p:sp>
      <p:pic>
        <p:nvPicPr>
          <p:cNvPr id="2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221163"/>
            <a:ext cx="7993062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6710363" y="2022475"/>
          <a:ext cx="1368425" cy="509588"/>
        </p:xfrm>
        <a:graphic>
          <a:graphicData uri="http://schemas.openxmlformats.org/presentationml/2006/ole">
            <p:oleObj spid="_x0000_s412680" name="公式" r:id="rId5" imgW="545626" imgH="2030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4"/>
          <p:cNvSpPr>
            <a:spLocks noRot="1" noChangeArrowheads="1"/>
          </p:cNvSpPr>
          <p:nvPr/>
        </p:nvSpPr>
        <p:spPr bwMode="auto">
          <a:xfrm>
            <a:off x="323850" y="341313"/>
            <a:ext cx="85407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36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的原根</a:t>
            </a:r>
          </a:p>
        </p:txBody>
      </p:sp>
      <p:sp>
        <p:nvSpPr>
          <p:cNvPr id="413698" name="Rectangle 5"/>
          <p:cNvSpPr>
            <a:spLocks noRot="1" noChangeArrowheads="1"/>
          </p:cNvSpPr>
          <p:nvPr/>
        </p:nvSpPr>
        <p:spPr bwMode="auto">
          <a:xfrm>
            <a:off x="323850" y="1268413"/>
            <a:ext cx="854075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对模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的情形，原根必定存在</a:t>
            </a: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。只要求出了一个，其它的也就容易得到了。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2800" i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原根的一般方法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8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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,p-1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逐个进行判断，直到发现一个为原根的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36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581525"/>
            <a:ext cx="81375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539750" y="3860800"/>
            <a:ext cx="4876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检验</a:t>
            </a:r>
            <a:r>
              <a:rPr lang="en-US" altLang="zh-CN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是否为原根的方法：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Rectangle 4"/>
          <p:cNvSpPr>
            <a:spLocks noRot="1" noChangeArrowheads="1"/>
          </p:cNvSpPr>
          <p:nvPr/>
        </p:nvSpPr>
        <p:spPr bwMode="auto">
          <a:xfrm>
            <a:off x="1474788" y="115888"/>
            <a:ext cx="65532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36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36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的一个原根</a:t>
            </a:r>
          </a:p>
        </p:txBody>
      </p:sp>
      <p:pic>
        <p:nvPicPr>
          <p:cNvPr id="4147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033463"/>
            <a:ext cx="7920037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4932363" y="1700213"/>
            <a:ext cx="2509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11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932363" y="2997200"/>
            <a:ext cx="2509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11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5003800" y="4149725"/>
            <a:ext cx="2509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11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4941888" y="5357813"/>
            <a:ext cx="2509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Rectangle 4"/>
          <p:cNvSpPr>
            <a:spLocks noRot="1" noChangeArrowheads="1"/>
          </p:cNvSpPr>
          <p:nvPr/>
        </p:nvSpPr>
        <p:spPr bwMode="auto">
          <a:xfrm>
            <a:off x="568325" y="476250"/>
            <a:ext cx="85756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为正整数，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为整数，且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i="1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1.61</a:t>
            </a:r>
          </a:p>
        </p:txBody>
      </p:sp>
      <p:pic>
        <p:nvPicPr>
          <p:cNvPr id="4157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1901825"/>
            <a:ext cx="74898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7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429000"/>
            <a:ext cx="82804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748" name="Text Box 7"/>
          <p:cNvSpPr txBox="1">
            <a:spLocks noChangeArrowheads="1"/>
          </p:cNvSpPr>
          <p:nvPr/>
        </p:nvSpPr>
        <p:spPr bwMode="auto">
          <a:xfrm>
            <a:off x="395288" y="285273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  <a:ea typeface="楷体_GB2312" pitchFamily="49" charset="-122"/>
              </a:rPr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00213"/>
            <a:ext cx="813593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4"/>
          <p:cNvSpPr>
            <a:spLocks noRot="1" noChangeArrowheads="1"/>
          </p:cNvSpPr>
          <p:nvPr/>
        </p:nvSpPr>
        <p:spPr bwMode="auto">
          <a:xfrm>
            <a:off x="323850" y="404813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41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的原根</a:t>
            </a:r>
          </a:p>
        </p:txBody>
      </p:sp>
      <p:pic>
        <p:nvPicPr>
          <p:cNvPr id="4177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80645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795" name="Text Box 6"/>
          <p:cNvSpPr txBox="1">
            <a:spLocks noChangeArrowheads="1"/>
          </p:cNvSpPr>
          <p:nvPr/>
        </p:nvSpPr>
        <p:spPr bwMode="auto">
          <a:xfrm>
            <a:off x="4427538" y="6223000"/>
            <a:ext cx="376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16×3=48≡7(mod 41)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Rectangle 4"/>
          <p:cNvSpPr>
            <a:spLocks noRot="1" noChangeArrowheads="1"/>
          </p:cNvSpPr>
          <p:nvPr/>
        </p:nvSpPr>
        <p:spPr bwMode="auto">
          <a:xfrm>
            <a:off x="639763" y="188913"/>
            <a:ext cx="81803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对较大素数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，可利用以下算法判断一个数是否为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的原根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1.62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188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844675"/>
            <a:ext cx="8064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8819" name="Text Box 6"/>
          <p:cNvSpPr txBox="1">
            <a:spLocks noChangeArrowheads="1"/>
          </p:cNvSpPr>
          <p:nvPr/>
        </p:nvSpPr>
        <p:spPr bwMode="auto">
          <a:xfrm>
            <a:off x="755650" y="3717925"/>
            <a:ext cx="2808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：⇒显然。  </a:t>
            </a:r>
          </a:p>
        </p:txBody>
      </p:sp>
      <p:pic>
        <p:nvPicPr>
          <p:cNvPr id="4526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5734050"/>
            <a:ext cx="41751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26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4581525"/>
            <a:ext cx="72723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8822" name="Rectangle 9"/>
          <p:cNvSpPr>
            <a:spLocks noChangeArrowheads="1"/>
          </p:cNvSpPr>
          <p:nvPr/>
        </p:nvSpPr>
        <p:spPr bwMode="auto">
          <a:xfrm>
            <a:off x="1763713" y="4078288"/>
            <a:ext cx="1800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⇐ 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反证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/>
      <p:bldP spid="4188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Rectangle 4"/>
          <p:cNvSpPr>
            <a:spLocks noRot="1" noChangeArrowheads="1"/>
          </p:cNvSpPr>
          <p:nvPr/>
        </p:nvSpPr>
        <p:spPr bwMode="auto">
          <a:xfrm>
            <a:off x="179388" y="485775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求模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41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的一个原根</a:t>
            </a:r>
          </a:p>
        </p:txBody>
      </p:sp>
      <p:pic>
        <p:nvPicPr>
          <p:cNvPr id="4198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700213"/>
            <a:ext cx="5761037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86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6159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：求素数      的一个原根。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4480" name="Object 176"/>
          <p:cNvGraphicFramePr>
            <a:graphicFrameLocks noChangeAspect="1"/>
          </p:cNvGraphicFramePr>
          <p:nvPr/>
        </p:nvGraphicFramePr>
        <p:xfrm>
          <a:off x="2347913" y="1484313"/>
          <a:ext cx="1071562" cy="476250"/>
        </p:xfrm>
        <a:graphic>
          <a:graphicData uri="http://schemas.openxmlformats.org/presentationml/2006/ole">
            <p:oleObj spid="_x0000_s354480" name="Equation" r:id="rId4" imgW="457002" imgH="203112" progId="">
              <p:embed/>
            </p:oleObj>
          </a:graphicData>
        </a:graphic>
      </p:graphicFrame>
      <p:graphicFrame>
        <p:nvGraphicFramePr>
          <p:cNvPr id="354469" name="Object 177"/>
          <p:cNvGraphicFramePr>
            <a:graphicFrameLocks noChangeAspect="1"/>
          </p:cNvGraphicFramePr>
          <p:nvPr/>
        </p:nvGraphicFramePr>
        <p:xfrm>
          <a:off x="1143000" y="2205038"/>
          <a:ext cx="3929063" cy="476250"/>
        </p:xfrm>
        <a:graphic>
          <a:graphicData uri="http://schemas.openxmlformats.org/presentationml/2006/ole">
            <p:oleObj spid="_x0000_s354481" name="Equation" r:id="rId5" imgW="1676400" imgH="203200" progId="">
              <p:embed/>
            </p:oleObj>
          </a:graphicData>
        </a:graphic>
      </p:graphicFrame>
      <p:grpSp>
        <p:nvGrpSpPr>
          <p:cNvPr id="354485" name="Group 181"/>
          <p:cNvGrpSpPr>
            <a:grpSpLocks/>
          </p:cNvGrpSpPr>
          <p:nvPr/>
        </p:nvGrpSpPr>
        <p:grpSpPr bwMode="auto">
          <a:xfrm>
            <a:off x="500063" y="3789363"/>
            <a:ext cx="6316662" cy="1133475"/>
            <a:chOff x="315" y="2460"/>
            <a:chExt cx="3979" cy="714"/>
          </a:xfrm>
        </p:grpSpPr>
        <p:sp>
          <p:nvSpPr>
            <p:cNvPr id="354497" name="TextBox 8"/>
            <p:cNvSpPr txBox="1">
              <a:spLocks noChangeArrowheads="1"/>
            </p:cNvSpPr>
            <p:nvPr/>
          </p:nvSpPr>
          <p:spPr bwMode="auto">
            <a:xfrm>
              <a:off x="315" y="249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取</a:t>
              </a:r>
            </a:p>
          </p:txBody>
        </p:sp>
        <p:graphicFrame>
          <p:nvGraphicFramePr>
            <p:cNvPr id="354482" name="Object 178"/>
            <p:cNvGraphicFramePr>
              <a:graphicFrameLocks noChangeAspect="1"/>
            </p:cNvGraphicFramePr>
            <p:nvPr/>
          </p:nvGraphicFramePr>
          <p:xfrm>
            <a:off x="675" y="2460"/>
            <a:ext cx="3619" cy="714"/>
          </p:xfrm>
          <a:graphic>
            <a:graphicData uri="http://schemas.openxmlformats.org/presentationml/2006/ole">
              <p:oleObj spid="_x0000_s354482" name="Equation" r:id="rId6" imgW="2451100" imgH="482600" progId="">
                <p:embed/>
              </p:oleObj>
            </a:graphicData>
          </a:graphic>
        </p:graphicFrame>
      </p:grpSp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717550" y="5013325"/>
            <a:ext cx="4430713" cy="519113"/>
            <a:chOff x="270" y="3180"/>
            <a:chExt cx="2791" cy="327"/>
          </a:xfrm>
        </p:grpSpPr>
        <p:sp>
          <p:nvSpPr>
            <p:cNvPr id="354496" name="TextBox 10"/>
            <p:cNvSpPr txBox="1">
              <a:spLocks noChangeArrowheads="1"/>
            </p:cNvSpPr>
            <p:nvPr/>
          </p:nvSpPr>
          <p:spPr bwMode="auto">
            <a:xfrm>
              <a:off x="270" y="3180"/>
              <a:ext cx="2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从而     为模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47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的原根。</a:t>
              </a:r>
            </a:p>
          </p:txBody>
        </p:sp>
        <p:graphicFrame>
          <p:nvGraphicFramePr>
            <p:cNvPr id="354483" name="Object 179"/>
            <p:cNvGraphicFramePr>
              <a:graphicFrameLocks noChangeAspect="1"/>
            </p:cNvGraphicFramePr>
            <p:nvPr/>
          </p:nvGraphicFramePr>
          <p:xfrm>
            <a:off x="765" y="3233"/>
            <a:ext cx="525" cy="262"/>
          </p:xfrm>
          <a:graphic>
            <a:graphicData uri="http://schemas.openxmlformats.org/presentationml/2006/ole">
              <p:oleObj spid="_x0000_s354483" name="Equation" r:id="rId7" imgW="355138" imgH="177569" progId="">
                <p:embed/>
              </p:oleObj>
            </a:graphicData>
          </a:graphic>
        </p:graphicFrame>
      </p:grpSp>
      <p:sp>
        <p:nvSpPr>
          <p:cNvPr id="354489" name="TextBox 13"/>
          <p:cNvSpPr txBox="1">
            <a:spLocks noChangeArrowheads="1"/>
          </p:cNvSpPr>
          <p:nvPr/>
        </p:nvSpPr>
        <p:spPr bwMode="auto">
          <a:xfrm>
            <a:off x="468313" y="22050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354499" name="Group 195"/>
          <p:cNvGrpSpPr>
            <a:grpSpLocks/>
          </p:cNvGrpSpPr>
          <p:nvPr/>
        </p:nvGrpSpPr>
        <p:grpSpPr bwMode="auto">
          <a:xfrm>
            <a:off x="500063" y="2708275"/>
            <a:ext cx="7024687" cy="536575"/>
            <a:chOff x="315" y="1706"/>
            <a:chExt cx="4425" cy="338"/>
          </a:xfrm>
        </p:grpSpPr>
        <p:graphicFrame>
          <p:nvGraphicFramePr>
            <p:cNvPr id="3" name="Object 180"/>
            <p:cNvGraphicFramePr>
              <a:graphicFrameLocks noChangeAspect="1"/>
            </p:cNvGraphicFramePr>
            <p:nvPr/>
          </p:nvGraphicFramePr>
          <p:xfrm>
            <a:off x="655" y="1706"/>
            <a:ext cx="3319" cy="338"/>
          </p:xfrm>
          <a:graphic>
            <a:graphicData uri="http://schemas.openxmlformats.org/presentationml/2006/ole">
              <p:oleObj spid="_x0000_s354484" name="Equation" r:id="rId8" imgW="2247900" imgH="228600" progId="">
                <p:embed/>
              </p:oleObj>
            </a:graphicData>
          </a:graphic>
        </p:graphicFrame>
        <p:sp>
          <p:nvSpPr>
            <p:cNvPr id="354495" name="TextBox 14"/>
            <p:cNvSpPr txBox="1">
              <a:spLocks noChangeArrowheads="1"/>
            </p:cNvSpPr>
            <p:nvPr/>
          </p:nvSpPr>
          <p:spPr bwMode="auto">
            <a:xfrm>
              <a:off x="315" y="1706"/>
              <a:ext cx="44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取                               失败</a:t>
              </a:r>
            </a:p>
          </p:txBody>
        </p:sp>
      </p:grpSp>
      <p:grpSp>
        <p:nvGrpSpPr>
          <p:cNvPr id="354484" name="Group 180"/>
          <p:cNvGrpSpPr>
            <a:grpSpLocks/>
          </p:cNvGrpSpPr>
          <p:nvPr/>
        </p:nvGrpSpPr>
        <p:grpSpPr bwMode="auto">
          <a:xfrm>
            <a:off x="500063" y="3179763"/>
            <a:ext cx="6951662" cy="536575"/>
            <a:chOff x="315" y="2122"/>
            <a:chExt cx="4379" cy="338"/>
          </a:xfrm>
        </p:grpSpPr>
        <p:graphicFrame>
          <p:nvGraphicFramePr>
            <p:cNvPr id="4" name="Object 181"/>
            <p:cNvGraphicFramePr>
              <a:graphicFrameLocks noChangeAspect="1"/>
            </p:cNvGraphicFramePr>
            <p:nvPr/>
          </p:nvGraphicFramePr>
          <p:xfrm>
            <a:off x="675" y="2122"/>
            <a:ext cx="3319" cy="338"/>
          </p:xfrm>
          <a:graphic>
            <a:graphicData uri="http://schemas.openxmlformats.org/presentationml/2006/ole">
              <p:oleObj spid="_x0000_s354485" name="Equation" r:id="rId9" imgW="2247900" imgH="228600" progId="">
                <p:embed/>
              </p:oleObj>
            </a:graphicData>
          </a:graphic>
        </p:graphicFrame>
        <p:sp>
          <p:nvSpPr>
            <p:cNvPr id="354494" name="TextBox 15"/>
            <p:cNvSpPr txBox="1">
              <a:spLocks noChangeArrowheads="1"/>
            </p:cNvSpPr>
            <p:nvPr/>
          </p:nvSpPr>
          <p:spPr bwMode="auto">
            <a:xfrm>
              <a:off x="315" y="2131"/>
              <a:ext cx="43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取                               失败</a:t>
              </a:r>
            </a:p>
          </p:txBody>
        </p:sp>
      </p:grpSp>
      <p:sp>
        <p:nvSpPr>
          <p:cNvPr id="354492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5.2.3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原根及其计算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原根的计算</a:t>
            </a:r>
          </a:p>
        </p:txBody>
      </p:sp>
      <p:sp>
        <p:nvSpPr>
          <p:cNvPr id="354493" name="标题 14"/>
          <p:cNvSpPr>
            <a:spLocks noGrp="1"/>
          </p:cNvSpPr>
          <p:nvPr>
            <p:ph type="title"/>
          </p:nvPr>
        </p:nvSpPr>
        <p:spPr>
          <a:xfrm>
            <a:off x="457200" y="196850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1.6.2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整数的原根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Rectangle 4"/>
          <p:cNvSpPr>
            <a:spLocks noChangeArrowheads="1"/>
          </p:cNvSpPr>
          <p:nvPr/>
        </p:nvSpPr>
        <p:spPr bwMode="auto">
          <a:xfrm>
            <a:off x="395288" y="576263"/>
            <a:ext cx="8137525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前面的算法看上去很好。如果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个素因子，则验证一个数是否为原根只要计算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个方幂，每个方幂需要计算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次乘、除法。整个验证运算的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复杂度为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nt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不过，这个估计是在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800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全部素因子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的前提下得到的。这个前提相当于已经分解了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。但是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对于比较大的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，并没有已知的有效分解手段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 能解释素性测试分类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 常见的确定性素性测试</a:t>
            </a:r>
            <a:endParaRPr lang="zh-CN" altLang="en-US" sz="1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</a:t>
            </a:r>
            <a:r>
              <a:rPr lang="en-US" altLang="zh-CN" sz="4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20483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ea typeface="微软雅黑"/>
              </a:rPr>
              <a:t>学习目标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F106C-1C8E-43E0-B7BF-B71486D9167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423863" y="504825"/>
            <a:ext cx="8180387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是素数时，模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的原根是存在的。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只要稍加实验，就能知道：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对于一般的</a:t>
            </a:r>
            <a:r>
              <a:rPr lang="en-US" altLang="zh-CN" sz="2800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，原根可能不存在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Char char="ü"/>
            </a:pP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的原根不存在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的缩系为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5000"/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因为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的阶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3,5,7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的阶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现在我们将考虑如下的问题：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对什么样的合数</a:t>
            </a:r>
            <a:r>
              <a:rPr lang="en-US" altLang="zh-CN" sz="28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，原根是存在的？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原根存在的情况下，如何快速地把它求出来？</a:t>
            </a: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5943600" y="3068638"/>
            <a:ext cx="1292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folHlink"/>
                </a:solidFill>
                <a:sym typeface="Symbol" pitchFamily="18" charset="2"/>
              </a:rPr>
              <a:t></a:t>
            </a:r>
            <a:r>
              <a:rPr lang="en-US" altLang="zh-CN" b="0">
                <a:solidFill>
                  <a:schemeClr val="folHlink"/>
                </a:solidFill>
                <a:sym typeface="Symbol" pitchFamily="18" charset="2"/>
              </a:rPr>
              <a:t>(8)=4</a:t>
            </a:r>
            <a:endParaRPr lang="zh-CN" altLang="en-US" b="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549275"/>
            <a:ext cx="4392612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5986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555750"/>
            <a:ext cx="7921625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0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89138"/>
            <a:ext cx="75612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49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573463"/>
            <a:ext cx="61214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765175"/>
            <a:ext cx="748823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67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165850"/>
            <a:ext cx="77755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67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1484313"/>
            <a:ext cx="7848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684213" y="5589588"/>
            <a:ext cx="7694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的欧拉函数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p-1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的因子，所以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d|p-1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25538"/>
            <a:ext cx="748982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276475"/>
            <a:ext cx="7200900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59" name="Text Box 6"/>
          <p:cNvSpPr txBox="1">
            <a:spLocks noChangeArrowheads="1"/>
          </p:cNvSpPr>
          <p:nvPr/>
        </p:nvSpPr>
        <p:spPr bwMode="auto">
          <a:xfrm>
            <a:off x="5580063" y="3500438"/>
            <a:ext cx="252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latin typeface="Arial" charset="0"/>
              </a:rPr>
              <a:t>d|</a:t>
            </a:r>
            <a:r>
              <a:rPr lang="en-US" altLang="zh-CN" sz="24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(p</a:t>
            </a:r>
            <a:r>
              <a:rPr lang="en-US" altLang="zh-CN" sz="2400" b="0" baseline="30000">
                <a:solidFill>
                  <a:srgbClr val="0000FF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altLang="zh-CN" sz="2400" b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)=&gt;d|p(p-1)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92150"/>
            <a:ext cx="81375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700213"/>
            <a:ext cx="8137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5373688"/>
            <a:ext cx="8137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84" name="Text Box 7"/>
          <p:cNvSpPr txBox="1">
            <a:spLocks noChangeArrowheads="1"/>
          </p:cNvSpPr>
          <p:nvPr/>
        </p:nvSpPr>
        <p:spPr bwMode="auto">
          <a:xfrm>
            <a:off x="6118225" y="3768725"/>
            <a:ext cx="228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1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60575"/>
            <a:ext cx="820737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357563"/>
            <a:ext cx="72009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107" name="Rectangle 6"/>
          <p:cNvSpPr>
            <a:spLocks noRot="1" noChangeArrowheads="1"/>
          </p:cNvSpPr>
          <p:nvPr/>
        </p:nvSpPr>
        <p:spPr bwMode="auto">
          <a:xfrm>
            <a:off x="304800" y="1268413"/>
            <a:ext cx="85407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1.63</a:t>
            </a:r>
          </a:p>
        </p:txBody>
      </p:sp>
      <p:sp>
        <p:nvSpPr>
          <p:cNvPr id="431108" name="Rectangle 7"/>
          <p:cNvSpPr>
            <a:spLocks noChangeArrowheads="1"/>
          </p:cNvSpPr>
          <p:nvPr/>
        </p:nvSpPr>
        <p:spPr bwMode="auto">
          <a:xfrm>
            <a:off x="468313" y="5589588"/>
            <a:ext cx="7866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：在前面的证明中，即使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，仍然是成立的。</a:t>
            </a:r>
          </a:p>
        </p:txBody>
      </p:sp>
      <p:sp>
        <p:nvSpPr>
          <p:cNvPr id="431109" name="Text Box 8"/>
          <p:cNvSpPr txBox="1">
            <a:spLocks noChangeArrowheads="1"/>
          </p:cNvSpPr>
          <p:nvPr/>
        </p:nvSpPr>
        <p:spPr bwMode="auto">
          <a:xfrm>
            <a:off x="395288" y="269398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证明要点：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60350"/>
            <a:ext cx="80645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125538"/>
            <a:ext cx="80645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2131" name="Rectangle 6"/>
          <p:cNvSpPr>
            <a:spLocks noChangeArrowheads="1"/>
          </p:cNvSpPr>
          <p:nvPr/>
        </p:nvSpPr>
        <p:spPr bwMode="auto">
          <a:xfrm>
            <a:off x="250825" y="4941888"/>
            <a:ext cx="86423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以上证明中打标记的一行，若</a:t>
            </a:r>
            <a:r>
              <a:rPr lang="en-US" altLang="zh-CN" sz="2400" b="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=2</a:t>
            </a: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，二项展开式是不正确，所以该论证只对</a:t>
            </a:r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奇素数</a:t>
            </a:r>
            <a:r>
              <a:rPr lang="en-US" altLang="zh-CN" sz="2400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才有效。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23850" y="5805488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以此类推</a:t>
            </a: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可把此结论推广到</a:t>
            </a:r>
            <a:r>
              <a:rPr lang="en-US" altLang="zh-CN" sz="24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的情形，其中</a:t>
            </a:r>
            <a:r>
              <a:rPr lang="en-US" altLang="zh-CN" sz="2400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是奇素数</a:t>
            </a:r>
            <a:r>
              <a:rPr lang="zh-CN" altLang="en-US" sz="2400" b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/>
      <p:bldP spid="4321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Rectangle 4"/>
          <p:cNvSpPr>
            <a:spLocks noRot="1" noChangeArrowheads="1"/>
          </p:cNvSpPr>
          <p:nvPr/>
        </p:nvSpPr>
        <p:spPr bwMode="auto">
          <a:xfrm>
            <a:off x="495300" y="46038"/>
            <a:ext cx="85407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1.64</a:t>
            </a:r>
          </a:p>
        </p:txBody>
      </p:sp>
      <p:pic>
        <p:nvPicPr>
          <p:cNvPr id="4331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693738"/>
            <a:ext cx="7993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341438"/>
            <a:ext cx="73437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0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475" y="4221163"/>
            <a:ext cx="5832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0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4818063"/>
            <a:ext cx="496887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1110" name="Rectangle 9"/>
          <p:cNvSpPr>
            <a:spLocks noChangeArrowheads="1"/>
          </p:cNvSpPr>
          <p:nvPr/>
        </p:nvSpPr>
        <p:spPr bwMode="auto">
          <a:xfrm>
            <a:off x="1331913" y="5322888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所以：</a:t>
            </a:r>
          </a:p>
        </p:txBody>
      </p:sp>
      <p:pic>
        <p:nvPicPr>
          <p:cNvPr id="431111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39975" y="5322888"/>
            <a:ext cx="5111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12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1913" y="5826125"/>
            <a:ext cx="20161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1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63938" y="5826125"/>
            <a:ext cx="424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1114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5650" y="6402388"/>
            <a:ext cx="2520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3163" name="Text Box 8"/>
          <p:cNvSpPr txBox="1">
            <a:spLocks noChangeArrowheads="1"/>
          </p:cNvSpPr>
          <p:nvPr/>
        </p:nvSpPr>
        <p:spPr bwMode="auto">
          <a:xfrm>
            <a:off x="179388" y="1254125"/>
            <a:ext cx="115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6064250" y="22240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楷体_GB2312" pitchFamily="49" charset="-122"/>
              </a:rPr>
              <a:t>欧拉定理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Rectangle 4"/>
          <p:cNvSpPr>
            <a:spLocks noRot="1" noChangeArrowheads="1"/>
          </p:cNvSpPr>
          <p:nvPr/>
        </p:nvSpPr>
        <p:spPr bwMode="auto">
          <a:xfrm>
            <a:off x="304800" y="1981200"/>
            <a:ext cx="30432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:1.65</a:t>
            </a:r>
          </a:p>
        </p:txBody>
      </p:sp>
      <p:pic>
        <p:nvPicPr>
          <p:cNvPr id="4341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0713"/>
            <a:ext cx="7848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1314450"/>
            <a:ext cx="56880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275" y="2565400"/>
            <a:ext cx="48974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7088" y="3716338"/>
            <a:ext cx="74882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2134" name="Text Box 9"/>
          <p:cNvSpPr txBox="1">
            <a:spLocks noChangeArrowheads="1"/>
          </p:cNvSpPr>
          <p:nvPr/>
        </p:nvSpPr>
        <p:spPr bwMode="auto">
          <a:xfrm>
            <a:off x="684213" y="3068638"/>
            <a:ext cx="2087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证明要点：</a:t>
            </a:r>
          </a:p>
        </p:txBody>
      </p:sp>
      <p:sp>
        <p:nvSpPr>
          <p:cNvPr id="432135" name="Text Box 8"/>
          <p:cNvSpPr txBox="1">
            <a:spLocks noChangeArrowheads="1"/>
          </p:cNvSpPr>
          <p:nvPr/>
        </p:nvSpPr>
        <p:spPr bwMode="auto">
          <a:xfrm>
            <a:off x="6588125" y="1196975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的原根</a:t>
            </a:r>
          </a:p>
        </p:txBody>
      </p:sp>
      <p:sp>
        <p:nvSpPr>
          <p:cNvPr id="432136" name="Text Box 9"/>
          <p:cNvSpPr txBox="1">
            <a:spLocks noChangeArrowheads="1"/>
          </p:cNvSpPr>
          <p:nvPr/>
        </p:nvSpPr>
        <p:spPr bwMode="auto">
          <a:xfrm>
            <a:off x="6588125" y="1685925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的原根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5650" y="6223000"/>
            <a:ext cx="453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所以</a:t>
            </a:r>
            <a:r>
              <a:rPr lang="en-US" altLang="zh-CN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不是模</a:t>
            </a:r>
            <a:r>
              <a:rPr lang="en-US" altLang="zh-CN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800" baseline="300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l</a:t>
            </a: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的原根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29" grpId="0"/>
      <p:bldP spid="432134" grpId="0"/>
      <p:bldP spid="432135" grpId="0"/>
      <p:bldP spid="43213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2"/>
          <p:cNvSpPr txBox="1">
            <a:spLocks noChangeArrowheads="1"/>
          </p:cNvSpPr>
          <p:nvPr/>
        </p:nvSpPr>
        <p:spPr bwMode="auto">
          <a:xfrm>
            <a:off x="428625" y="1785938"/>
            <a:ext cx="82153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如何产生一个大素数？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22530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5.1.1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860425" y="2492375"/>
            <a:ext cx="666432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ts val="50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思路：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随机产生一个大正整数，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判断其是不是素数？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如果是即为需要的大素数，否则重新产生素数。</a:t>
            </a:r>
          </a:p>
        </p:txBody>
      </p:sp>
      <p:sp>
        <p:nvSpPr>
          <p:cNvPr id="22532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1.5.1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素性检测分类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4"/>
          <p:cNvSpPr>
            <a:spLocks noRot="1" noChangeArrowheads="1"/>
          </p:cNvSpPr>
          <p:nvPr/>
        </p:nvSpPr>
        <p:spPr bwMode="auto">
          <a:xfrm>
            <a:off x="539750" y="476250"/>
            <a:ext cx="7561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1.66</a:t>
            </a:r>
          </a:p>
        </p:txBody>
      </p:sp>
      <p:pic>
        <p:nvPicPr>
          <p:cNvPr id="4362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862388"/>
            <a:ext cx="5975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4294188"/>
            <a:ext cx="6264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725988"/>
            <a:ext cx="792003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5375275"/>
            <a:ext cx="79200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3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6094413"/>
            <a:ext cx="79200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31" name="Text Box 10"/>
          <p:cNvSpPr txBox="1">
            <a:spLocks noChangeArrowheads="1"/>
          </p:cNvSpPr>
          <p:nvPr/>
        </p:nvSpPr>
        <p:spPr bwMode="auto">
          <a:xfrm>
            <a:off x="611188" y="327025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证明要点：</a:t>
            </a:r>
          </a:p>
        </p:txBody>
      </p:sp>
      <p:pic>
        <p:nvPicPr>
          <p:cNvPr id="436232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2775" y="979488"/>
            <a:ext cx="8135938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73238"/>
            <a:ext cx="7848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205038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3284538"/>
            <a:ext cx="7848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7252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接上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25538"/>
            <a:ext cx="79200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827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620713"/>
            <a:ext cx="7848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661025"/>
            <a:ext cx="8353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6303963"/>
            <a:ext cx="18716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Rectangle 4"/>
          <p:cNvSpPr>
            <a:spLocks noRot="1" noChangeArrowheads="1"/>
          </p:cNvSpPr>
          <p:nvPr/>
        </p:nvSpPr>
        <p:spPr bwMode="auto">
          <a:xfrm>
            <a:off x="593725" y="549275"/>
            <a:ext cx="59229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Wingdings" pitchFamily="2" charset="2"/>
              <a:buChar char="Ø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1.67</a:t>
            </a:r>
          </a:p>
        </p:txBody>
      </p:sp>
      <p:pic>
        <p:nvPicPr>
          <p:cNvPr id="4392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620713"/>
            <a:ext cx="3887788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485900"/>
            <a:ext cx="74898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9300" name="Text Box 7"/>
          <p:cNvSpPr txBox="1">
            <a:spLocks noChangeArrowheads="1"/>
          </p:cNvSpPr>
          <p:nvPr/>
        </p:nvSpPr>
        <p:spPr bwMode="auto">
          <a:xfrm>
            <a:off x="611188" y="981075"/>
            <a:ext cx="143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分析：</a:t>
            </a:r>
          </a:p>
        </p:txBody>
      </p:sp>
      <p:pic>
        <p:nvPicPr>
          <p:cNvPr id="43930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252913"/>
            <a:ext cx="7489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23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4797425"/>
            <a:ext cx="7489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68" name="TextBox 7"/>
          <p:cNvSpPr txBox="1">
            <a:spLocks noChangeArrowheads="1"/>
          </p:cNvSpPr>
          <p:nvPr/>
        </p:nvSpPr>
        <p:spPr bwMode="auto">
          <a:xfrm>
            <a:off x="755650" y="2657475"/>
            <a:ext cx="597693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5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       时，其原根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g+p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marL="363538" indent="-363538">
              <a:lnSpc>
                <a:spcPct val="125000"/>
              </a:lnSpc>
            </a:pP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363538" indent="-363538">
              <a:lnSpc>
                <a:spcPct val="125000"/>
              </a:lnSpc>
            </a:pP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g+p</a:t>
            </a:r>
            <a:endParaRPr lang="zh-CN" altLang="en-US" sz="2800" i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52461" name="Object 205"/>
          <p:cNvGraphicFramePr>
            <a:graphicFrameLocks noChangeAspect="1"/>
          </p:cNvGraphicFramePr>
          <p:nvPr/>
        </p:nvGraphicFramePr>
        <p:xfrm>
          <a:off x="1565275" y="2736850"/>
          <a:ext cx="1277938" cy="560388"/>
        </p:xfrm>
        <a:graphic>
          <a:graphicData uri="http://schemas.openxmlformats.org/presentationml/2006/ole">
            <p:oleObj spid="_x0000_s352461" name="Equation" r:id="rId4" imgW="520700" imgH="228600" progId="">
              <p:embed/>
            </p:oleObj>
          </a:graphicData>
        </a:graphic>
      </p:graphicFrame>
      <p:sp>
        <p:nvSpPr>
          <p:cNvPr id="352469" name="Rectangle 19"/>
          <p:cNvSpPr>
            <a:spLocks noChangeArrowheads="1"/>
          </p:cNvSpPr>
          <p:nvPr/>
        </p:nvSpPr>
        <p:spPr bwMode="auto">
          <a:xfrm>
            <a:off x="4500563" y="2085975"/>
            <a:ext cx="27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设模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原根为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352470" name="Rectangle 20"/>
          <p:cNvSpPr>
            <a:spLocks noChangeArrowheads="1"/>
          </p:cNvSpPr>
          <p:nvPr/>
        </p:nvSpPr>
        <p:spPr bwMode="auto">
          <a:xfrm>
            <a:off x="711200" y="4343400"/>
            <a:ext cx="76771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>
              <a:lnSpc>
                <a:spcPct val="125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        时，其原根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+p</a:t>
            </a:r>
            <a:r>
              <a:rPr lang="el-GR" altLang="zh-CN" sz="2800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α</a:t>
            </a:r>
            <a:endParaRPr lang="el-GR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46088" indent="-446088">
              <a:lnSpc>
                <a:spcPct val="125000"/>
              </a:lnSpc>
              <a:buClr>
                <a:srgbClr val="FF3300"/>
              </a:buClr>
              <a:buSzPct val="90000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若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为奇数，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；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46088" indent="-446088">
              <a:lnSpc>
                <a:spcPct val="125000"/>
              </a:lnSpc>
              <a:buClr>
                <a:srgbClr val="FF3300"/>
              </a:buClr>
              <a:buSzPct val="90000"/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i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为偶数，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+p</a:t>
            </a:r>
            <a:r>
              <a:rPr lang="el-GR" altLang="zh-CN" sz="2800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α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52462" name="Object 206"/>
          <p:cNvGraphicFramePr>
            <a:graphicFrameLocks noChangeAspect="1"/>
          </p:cNvGraphicFramePr>
          <p:nvPr/>
        </p:nvGraphicFramePr>
        <p:xfrm>
          <a:off x="1619250" y="4381500"/>
          <a:ext cx="1465263" cy="560388"/>
        </p:xfrm>
        <a:graphic>
          <a:graphicData uri="http://schemas.openxmlformats.org/presentationml/2006/ole">
            <p:oleObj spid="_x0000_s352462" name="Equation" r:id="rId5" imgW="596900" imgH="228600" progId="">
              <p:embed/>
            </p:oleObj>
          </a:graphicData>
        </a:graphic>
      </p:graphicFrame>
      <p:sp>
        <p:nvSpPr>
          <p:cNvPr id="352471" name="TextBox 11"/>
          <p:cNvSpPr txBox="1">
            <a:spLocks noChangeArrowheads="1"/>
          </p:cNvSpPr>
          <p:nvPr/>
        </p:nvSpPr>
        <p:spPr bwMode="auto">
          <a:xfrm>
            <a:off x="428625" y="1443038"/>
            <a:ext cx="71437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1.68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整数  有原根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(       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为奇素数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</a:p>
        </p:txBody>
      </p:sp>
      <p:graphicFrame>
        <p:nvGraphicFramePr>
          <p:cNvPr id="352463" name="Object 207"/>
          <p:cNvGraphicFramePr>
            <a:graphicFrameLocks noChangeAspect="1"/>
          </p:cNvGraphicFramePr>
          <p:nvPr/>
        </p:nvGraphicFramePr>
        <p:xfrm>
          <a:off x="2651125" y="1616075"/>
          <a:ext cx="428625" cy="336550"/>
        </p:xfrm>
        <a:graphic>
          <a:graphicData uri="http://schemas.openxmlformats.org/presentationml/2006/ole">
            <p:oleObj spid="_x0000_s352463" name="Equation" r:id="rId6" imgW="177646" imgH="139579" progId="">
              <p:embed/>
            </p:oleObj>
          </a:graphicData>
        </a:graphic>
      </p:graphicFrame>
      <p:graphicFrame>
        <p:nvGraphicFramePr>
          <p:cNvPr id="352464" name="Object 208"/>
          <p:cNvGraphicFramePr>
            <a:graphicFrameLocks noChangeAspect="1"/>
          </p:cNvGraphicFramePr>
          <p:nvPr/>
        </p:nvGraphicFramePr>
        <p:xfrm>
          <a:off x="4143375" y="1512888"/>
          <a:ext cx="3429000" cy="560387"/>
        </p:xfrm>
        <a:graphic>
          <a:graphicData uri="http://schemas.openxmlformats.org/presentationml/2006/ole">
            <p:oleObj spid="_x0000_s352464" name="Equation" r:id="rId7" imgW="1397000" imgH="228600" progId="">
              <p:embed/>
            </p:oleObj>
          </a:graphicData>
        </a:graphic>
      </p:graphicFrame>
      <p:graphicFrame>
        <p:nvGraphicFramePr>
          <p:cNvPr id="352465" name="Object 209"/>
          <p:cNvGraphicFramePr>
            <a:graphicFrameLocks noChangeAspect="1"/>
          </p:cNvGraphicFramePr>
          <p:nvPr/>
        </p:nvGraphicFramePr>
        <p:xfrm>
          <a:off x="1282700" y="2078038"/>
          <a:ext cx="1344613" cy="500062"/>
        </p:xfrm>
        <a:graphic>
          <a:graphicData uri="http://schemas.openxmlformats.org/presentationml/2006/ole">
            <p:oleObj spid="_x0000_s352465" name="Equation" r:id="rId8" imgW="545626" imgH="203024" progId="">
              <p:embed/>
            </p:oleObj>
          </a:graphicData>
        </a:graphic>
      </p:graphicFrame>
      <p:graphicFrame>
        <p:nvGraphicFramePr>
          <p:cNvPr id="352466" name="Object 210"/>
          <p:cNvGraphicFramePr>
            <a:graphicFrameLocks noChangeAspect="1"/>
          </p:cNvGraphicFramePr>
          <p:nvPr/>
        </p:nvGraphicFramePr>
        <p:xfrm>
          <a:off x="1719263" y="3789363"/>
          <a:ext cx="2997200" cy="587375"/>
        </p:xfrm>
        <a:graphic>
          <a:graphicData uri="http://schemas.openxmlformats.org/presentationml/2006/ole">
            <p:oleObj spid="_x0000_s352466" name="Equation" r:id="rId9" imgW="1168400" imgH="228600" progId="">
              <p:embed/>
            </p:oleObj>
          </a:graphicData>
        </a:graphic>
      </p:graphicFrame>
      <p:graphicFrame>
        <p:nvGraphicFramePr>
          <p:cNvPr id="352467" name="Object 211"/>
          <p:cNvGraphicFramePr>
            <a:graphicFrameLocks noChangeAspect="1"/>
          </p:cNvGraphicFramePr>
          <p:nvPr/>
        </p:nvGraphicFramePr>
        <p:xfrm>
          <a:off x="1665288" y="3192463"/>
          <a:ext cx="3051175" cy="596900"/>
        </p:xfrm>
        <a:graphic>
          <a:graphicData uri="http://schemas.openxmlformats.org/presentationml/2006/ole">
            <p:oleObj spid="_x0000_s352467" name="Equation" r:id="rId10" imgW="1168400" imgH="228600" progId="">
              <p:embed/>
            </p:oleObj>
          </a:graphicData>
        </a:graphic>
      </p:graphicFrame>
      <p:sp>
        <p:nvSpPr>
          <p:cNvPr id="352472" name="Rectangle 206"/>
          <p:cNvSpPr>
            <a:spLocks noRot="1" noChangeArrowheads="1"/>
          </p:cNvSpPr>
          <p:nvPr/>
        </p:nvSpPr>
        <p:spPr bwMode="auto">
          <a:xfrm>
            <a:off x="323850" y="549275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综合前面所述，我们最终有如下定理：</a:t>
            </a:r>
            <a:endParaRPr lang="en-US" altLang="zh-CN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1.6.2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整数的原根</a:t>
            </a:r>
            <a:endParaRPr lang="zh-CN" altLang="en-US" sz="36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2370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916113"/>
            <a:ext cx="8104188" cy="4706937"/>
          </a:xfrm>
        </p:spPr>
        <p:txBody>
          <a:bodyPr>
            <a:spAutoFit/>
          </a:bodyPr>
          <a:lstStyle/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产生原根的算法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1.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利用素性验证算法，生成一个大素数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p=q</a:t>
            </a:r>
            <a:r>
              <a:rPr lang="en-US" altLang="en-US" sz="2800" b="1" smtClean="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2+1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利用素性验证算法，验证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是否是素数，如果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   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是合数，则跳转到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生成一个随机数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1&lt;g&lt;p-1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验证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30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mod p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800" b="1" baseline="30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mod p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都不等于</a:t>
            </a: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，否则跳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     转到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P4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6. g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是大素数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的原根。</a:t>
            </a:r>
          </a:p>
        </p:txBody>
      </p:sp>
      <p:sp>
        <p:nvSpPr>
          <p:cNvPr id="442371" name="Rectangle 5"/>
          <p:cNvSpPr>
            <a:spLocks noChangeArrowheads="1"/>
          </p:cNvSpPr>
          <p:nvPr/>
        </p:nvSpPr>
        <p:spPr bwMode="auto">
          <a:xfrm>
            <a:off x="357188" y="908050"/>
            <a:ext cx="853598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在密码应用中，通常需要产生一个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1024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二进制位素数的原根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标题 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1.6.3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离散对数问题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1174750"/>
          </a:xfrm>
        </p:spPr>
        <p:txBody>
          <a:bodyPr>
            <a:spAutoFit/>
          </a:bodyPr>
          <a:lstStyle/>
          <a:p>
            <a:pPr>
              <a:spcBef>
                <a:spcPts val="180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离散对数问题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DLP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：已知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为素数</a:t>
            </a:r>
            <a:r>
              <a:rPr lang="en-US" altLang="zh-CN" sz="2800" b="1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的原根，给定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  1&lt;y&lt;p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，求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y=g</a:t>
            </a:r>
            <a:r>
              <a:rPr lang="en-US" altLang="zh-CN" sz="2800" b="1" baseline="3000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mod p</a:t>
            </a:r>
            <a:endParaRPr lang="en-US" altLang="zh-CN" sz="30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1.6.3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离散对数问题</a:t>
            </a:r>
            <a:endParaRPr lang="zh-CN" altLang="en-US" sz="40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5581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149350" y="1936750"/>
          <a:ext cx="6794500" cy="2644775"/>
        </p:xfrm>
        <a:graphic>
          <a:graphicData uri="http://schemas.openxmlformats.org/presentationml/2006/ole">
            <p:oleObj spid="_x0000_s365581" name="Equation" r:id="rId3" imgW="3035300" imgH="1181100" progId="">
              <p:embed/>
            </p:oleObj>
          </a:graphicData>
        </a:graphic>
      </p:graphicFrame>
      <p:sp>
        <p:nvSpPr>
          <p:cNvPr id="3655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125538"/>
            <a:ext cx="6765925" cy="6556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穷举搜索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标题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7400925" cy="928687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1.6.3 </a:t>
            </a:r>
            <a:r>
              <a:rPr lang="zh-CN" altLang="en-US" sz="40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离散对数问题</a:t>
            </a:r>
            <a:endParaRPr lang="zh-CN" altLang="en-US" sz="400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6605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843088"/>
          <a:ext cx="7023100" cy="3590925"/>
        </p:xfrm>
        <a:graphic>
          <a:graphicData uri="http://schemas.openxmlformats.org/presentationml/2006/ole">
            <p:oleObj spid="_x0000_s366605" name="Equation" r:id="rId3" imgW="3378200" imgH="1727200" progId="">
              <p:embed/>
            </p:oleObj>
          </a:graphicData>
        </a:graphic>
      </p:graphicFrame>
      <p:sp>
        <p:nvSpPr>
          <p:cNvPr id="3666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1268413"/>
            <a:ext cx="6191250" cy="574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小步大步算法</a:t>
            </a:r>
            <a:endParaRPr lang="en-US" altLang="zh-CN" sz="2800" b="1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29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854200"/>
          <a:ext cx="6975475" cy="4383088"/>
        </p:xfrm>
        <a:graphic>
          <a:graphicData uri="http://schemas.openxmlformats.org/presentationml/2006/ole">
            <p:oleObj spid="_x0000_s367629" name="Equation" r:id="rId3" imgW="3962400" imgH="2489200" progId="">
              <p:embed/>
            </p:oleObj>
          </a:graphicData>
        </a:graphic>
      </p:graphicFrame>
      <p:sp>
        <p:nvSpPr>
          <p:cNvPr id="367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88913"/>
            <a:ext cx="6049963" cy="5762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</a:t>
            </a:r>
            <a:r>
              <a:rPr lang="en-US" altLang="zh-CN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zh-CN" altLang="en-US" sz="36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离散对数问题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7631" name="Rectangle 3"/>
          <p:cNvSpPr txBox="1">
            <a:spLocks noChangeArrowheads="1"/>
          </p:cNvSpPr>
          <p:nvPr/>
        </p:nvSpPr>
        <p:spPr bwMode="auto">
          <a:xfrm>
            <a:off x="252413" y="1268413"/>
            <a:ext cx="6191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小步大步算法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5.1.1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57188" y="1571625"/>
            <a:ext cx="8215312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ts val="5000"/>
              </a:lnSpc>
              <a:spcBef>
                <a:spcPts val="18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数论中有著名的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素数定理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不超过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的素数的个数大约为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x/lnx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marL="269875" indent="-269875">
              <a:lnSpc>
                <a:spcPts val="5000"/>
              </a:lnSpc>
              <a:spcBef>
                <a:spcPts val="18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任选一个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512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位的随机正整数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p,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它是素数的概率大约为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1/lnp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≈</a:t>
            </a:r>
            <a:r>
              <a:rPr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1/361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平均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361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个具有适当规模的随机正整数中将有一个素数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579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1.5.1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素性检测分类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3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844675"/>
          <a:ext cx="6553200" cy="4208463"/>
        </p:xfrm>
        <a:graphic>
          <a:graphicData uri="http://schemas.openxmlformats.org/presentationml/2006/ole">
            <p:oleObj spid="_x0000_s368653" name="公式" r:id="rId3" imgW="3124200" imgH="2057400" progId="Equation.3">
              <p:embed/>
            </p:oleObj>
          </a:graphicData>
        </a:graphic>
      </p:graphicFrame>
      <p:sp>
        <p:nvSpPr>
          <p:cNvPr id="368654" name="Rectangle 3"/>
          <p:cNvSpPr txBox="1">
            <a:spLocks noChangeArrowheads="1"/>
          </p:cNvSpPr>
          <p:nvPr/>
        </p:nvSpPr>
        <p:spPr bwMode="auto">
          <a:xfrm>
            <a:off x="250825" y="188913"/>
            <a:ext cx="60499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1.6.</a:t>
            </a:r>
            <a:r>
              <a:rPr lang="en-US" altLang="zh-CN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离散对数问题</a:t>
            </a:r>
            <a:endParaRPr lang="zh-CN" altLang="en-US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55" name="Rectangle 3"/>
          <p:cNvSpPr txBox="1">
            <a:spLocks noChangeArrowheads="1"/>
          </p:cNvSpPr>
          <p:nvPr/>
        </p:nvSpPr>
        <p:spPr bwMode="auto">
          <a:xfrm>
            <a:off x="325438" y="1268413"/>
            <a:ext cx="6191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小步大步算法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8" name="标题 1"/>
          <p:cNvSpPr>
            <a:spLocks noGrp="1"/>
          </p:cNvSpPr>
          <p:nvPr>
            <p:ph type="title"/>
          </p:nvPr>
        </p:nvSpPr>
        <p:spPr>
          <a:xfrm>
            <a:off x="179388" y="41275"/>
            <a:ext cx="7678737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1.6.3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离散对数问题</a:t>
            </a:r>
            <a:endParaRPr lang="zh-CN" altLang="en-US" smtClean="0">
              <a:ea typeface="微软雅黑"/>
            </a:endParaRPr>
          </a:p>
        </p:txBody>
      </p:sp>
      <p:graphicFrame>
        <p:nvGraphicFramePr>
          <p:cNvPr id="36967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663700"/>
          <a:ext cx="7056437" cy="4789488"/>
        </p:xfrm>
        <a:graphic>
          <a:graphicData uri="http://schemas.openxmlformats.org/presentationml/2006/ole">
            <p:oleObj spid="_x0000_s369677" name="公式" r:id="rId3" imgW="4584700" imgH="3111500" progId="Equation.3">
              <p:embed/>
            </p:oleObj>
          </a:graphicData>
        </a:graphic>
      </p:graphicFrame>
      <p:sp>
        <p:nvSpPr>
          <p:cNvPr id="369679" name="Rectangle 3"/>
          <p:cNvSpPr txBox="1">
            <a:spLocks noChangeArrowheads="1"/>
          </p:cNvSpPr>
          <p:nvPr/>
        </p:nvSpPr>
        <p:spPr bwMode="auto">
          <a:xfrm>
            <a:off x="252413" y="1052513"/>
            <a:ext cx="6191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小步大步算法</a:t>
            </a:r>
            <a:endParaRPr lang="en-US" altLang="zh-CN" sz="280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8" name="TextBox 2"/>
          <p:cNvSpPr txBox="1">
            <a:spLocks noChangeArrowheads="1"/>
          </p:cNvSpPr>
          <p:nvPr/>
        </p:nvSpPr>
        <p:spPr bwMode="auto">
          <a:xfrm>
            <a:off x="500063" y="1357313"/>
            <a:ext cx="69516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lnSpc>
                <a:spcPts val="4000"/>
              </a:lnSpc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给定一个正整数  ，判断  是不是素数，称为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素性测试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3348038" y="1557338"/>
          <a:ext cx="298450" cy="327025"/>
        </p:xfrm>
        <a:graphic>
          <a:graphicData uri="http://schemas.openxmlformats.org/presentationml/2006/ole">
            <p:oleObj spid="_x0000_s370696" name="Equation" r:id="rId4" imgW="126835" imgH="139518" progId="">
              <p:embed/>
            </p:oleObj>
          </a:graphicData>
        </a:graphic>
      </p:graphicFrame>
      <p:graphicFrame>
        <p:nvGraphicFramePr>
          <p:cNvPr id="370697" name="Object 9"/>
          <p:cNvGraphicFramePr>
            <a:graphicFrameLocks noChangeAspect="1"/>
          </p:cNvGraphicFramePr>
          <p:nvPr/>
        </p:nvGraphicFramePr>
        <p:xfrm>
          <a:off x="4787900" y="1557338"/>
          <a:ext cx="298450" cy="327025"/>
        </p:xfrm>
        <a:graphic>
          <a:graphicData uri="http://schemas.openxmlformats.org/presentationml/2006/ole">
            <p:oleObj spid="_x0000_s370697" name="Equation" r:id="rId5" imgW="126835" imgH="139518" progId="">
              <p:embed/>
            </p:oleObj>
          </a:graphicData>
        </a:graphic>
      </p:graphicFrame>
      <p:grpSp>
        <p:nvGrpSpPr>
          <p:cNvPr id="370706" name="Group 18"/>
          <p:cNvGrpSpPr>
            <a:grpSpLocks/>
          </p:cNvGrpSpPr>
          <p:nvPr/>
        </p:nvGrpSpPr>
        <p:grpSpPr bwMode="auto">
          <a:xfrm>
            <a:off x="1042988" y="2349500"/>
            <a:ext cx="5813425" cy="1374775"/>
            <a:chOff x="809" y="1436"/>
            <a:chExt cx="3662" cy="866"/>
          </a:xfrm>
        </p:grpSpPr>
        <p:sp>
          <p:nvSpPr>
            <p:cNvPr id="370703" name="TextBox 5"/>
            <p:cNvSpPr txBox="1">
              <a:spLocks noChangeArrowheads="1"/>
            </p:cNvSpPr>
            <p:nvPr/>
          </p:nvSpPr>
          <p:spPr bwMode="auto">
            <a:xfrm>
              <a:off x="809" y="1752"/>
              <a:ext cx="18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rPr>
                <a:t>素性测试的方法</a:t>
              </a:r>
            </a:p>
          </p:txBody>
        </p:sp>
        <p:sp>
          <p:nvSpPr>
            <p:cNvPr id="370704" name="左大括号 8"/>
            <p:cNvSpPr>
              <a:spLocks/>
            </p:cNvSpPr>
            <p:nvPr/>
          </p:nvSpPr>
          <p:spPr bwMode="auto">
            <a:xfrm>
              <a:off x="2475" y="1693"/>
              <a:ext cx="180" cy="495"/>
            </a:xfrm>
            <a:prstGeom prst="leftBrace">
              <a:avLst>
                <a:gd name="adj1" fmla="val 8339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70705" name="TextBox 9"/>
            <p:cNvSpPr txBox="1">
              <a:spLocks noChangeArrowheads="1"/>
            </p:cNvSpPr>
            <p:nvPr/>
          </p:nvSpPr>
          <p:spPr bwMode="auto">
            <a:xfrm>
              <a:off x="2658" y="1436"/>
              <a:ext cx="1813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确定性算法</a:t>
              </a:r>
              <a:endParaRPr lang="en-US" altLang="zh-CN" sz="2800">
                <a:solidFill>
                  <a:srgbClr val="0000FF"/>
                </a:solidFill>
                <a:latin typeface="Arial" charset="0"/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概率性算法</a:t>
              </a:r>
            </a:p>
          </p:txBody>
        </p:sp>
      </p:grpSp>
      <p:sp>
        <p:nvSpPr>
          <p:cNvPr id="370702" name="TextBox 10"/>
          <p:cNvSpPr txBox="1">
            <a:spLocks noChangeArrowheads="1"/>
          </p:cNvSpPr>
          <p:nvPr/>
        </p:nvSpPr>
        <p:spPr bwMode="auto">
          <a:xfrm>
            <a:off x="1258888" y="4005263"/>
            <a:ext cx="7467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确定性算法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是指算法的输出结果是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266700" indent="-26670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概率性算法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是指算法的输出结果是</a:t>
            </a:r>
            <a:r>
              <a:rPr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高概率成立的</a:t>
            </a:r>
            <a:r>
              <a:rPr lang="zh-CN" altLang="en-US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70701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5.1.1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2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1.5.1 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素性检测分类</a:t>
            </a:r>
            <a:endParaRPr lang="zh-CN" altLang="en-US" smtClean="0"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34" name="内容占位符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3306763"/>
          </a:xfrm>
        </p:spPr>
        <p:txBody>
          <a:bodyPr/>
          <a:lstStyle/>
          <a:p>
            <a:pPr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Eratosthenes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筛选法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设正整数     ，如果对于所有     的素数 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   均有    ，则  为素数。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i="1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=97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为素数，需要求所有小于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的素数是不是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97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的因子。</a:t>
            </a: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2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00225-A949-4179-8362-AAAE364B7EBE}" type="slidenum">
              <a:rPr lang="zh-CN" altLang="en-US" smtClean="0"/>
              <a:pPr>
                <a:defRPr/>
              </a:pPr>
              <a:t>8</a:t>
            </a:fld>
            <a:endParaRPr lang="en-US" altLang="zh-CN" dirty="0" smtClean="0"/>
          </a:p>
        </p:txBody>
      </p:sp>
      <p:graphicFrame>
        <p:nvGraphicFramePr>
          <p:cNvPr id="371729" name="Object 17"/>
          <p:cNvGraphicFramePr>
            <a:graphicFrameLocks noChangeAspect="1"/>
          </p:cNvGraphicFramePr>
          <p:nvPr/>
        </p:nvGraphicFramePr>
        <p:xfrm>
          <a:off x="2357438" y="1857375"/>
          <a:ext cx="857250" cy="428625"/>
        </p:xfrm>
        <a:graphic>
          <a:graphicData uri="http://schemas.openxmlformats.org/presentationml/2006/ole">
            <p:oleObj spid="_x0000_s371729" name="Equation" r:id="rId4" imgW="355138" imgH="177569" progId="">
              <p:embed/>
            </p:oleObj>
          </a:graphicData>
        </a:graphic>
      </p:graphicFrame>
      <p:graphicFrame>
        <p:nvGraphicFramePr>
          <p:cNvPr id="371730" name="Object 18"/>
          <p:cNvGraphicFramePr>
            <a:graphicFrameLocks noChangeAspect="1"/>
          </p:cNvGraphicFramePr>
          <p:nvPr/>
        </p:nvGraphicFramePr>
        <p:xfrm>
          <a:off x="5724525" y="1898650"/>
          <a:ext cx="725488" cy="450850"/>
        </p:xfrm>
        <a:graphic>
          <a:graphicData uri="http://schemas.openxmlformats.org/presentationml/2006/ole">
            <p:oleObj spid="_x0000_s371730" name="Equation" r:id="rId5" imgW="368300" imgH="228600" progId="">
              <p:embed/>
            </p:oleObj>
          </a:graphicData>
        </a:graphic>
      </p:graphicFrame>
      <p:graphicFrame>
        <p:nvGraphicFramePr>
          <p:cNvPr id="371731" name="Object 19"/>
          <p:cNvGraphicFramePr>
            <a:graphicFrameLocks noChangeAspect="1"/>
          </p:cNvGraphicFramePr>
          <p:nvPr/>
        </p:nvGraphicFramePr>
        <p:xfrm>
          <a:off x="7667625" y="1916113"/>
          <a:ext cx="357188" cy="387350"/>
        </p:xfrm>
        <a:graphic>
          <a:graphicData uri="http://schemas.openxmlformats.org/presentationml/2006/ole">
            <p:oleObj spid="_x0000_s371731" name="Equation" r:id="rId6" imgW="152268" imgH="164957" progId="">
              <p:embed/>
            </p:oleObj>
          </a:graphicData>
        </a:graphic>
      </p:graphicFrame>
      <p:graphicFrame>
        <p:nvGraphicFramePr>
          <p:cNvPr id="371732" name="Object 20"/>
          <p:cNvGraphicFramePr>
            <a:graphicFrameLocks noChangeAspect="1"/>
          </p:cNvGraphicFramePr>
          <p:nvPr/>
        </p:nvGraphicFramePr>
        <p:xfrm>
          <a:off x="1476375" y="2428875"/>
          <a:ext cx="874713" cy="500063"/>
        </p:xfrm>
        <a:graphic>
          <a:graphicData uri="http://schemas.openxmlformats.org/presentationml/2006/ole">
            <p:oleObj spid="_x0000_s371732" name="Equation" r:id="rId7" imgW="355292" imgH="203024" progId="">
              <p:embed/>
            </p:oleObj>
          </a:graphicData>
        </a:graphic>
      </p:graphicFrame>
      <p:graphicFrame>
        <p:nvGraphicFramePr>
          <p:cNvPr id="371733" name="Object 21"/>
          <p:cNvGraphicFramePr>
            <a:graphicFrameLocks noChangeAspect="1"/>
          </p:cNvGraphicFramePr>
          <p:nvPr/>
        </p:nvGraphicFramePr>
        <p:xfrm>
          <a:off x="3059113" y="2565400"/>
          <a:ext cx="325437" cy="357188"/>
        </p:xfrm>
        <a:graphic>
          <a:graphicData uri="http://schemas.openxmlformats.org/presentationml/2006/ole">
            <p:oleObj spid="_x0000_s371733" name="Equation" r:id="rId8" imgW="126835" imgH="139518" progId="">
              <p:embed/>
            </p:oleObj>
          </a:graphicData>
        </a:graphic>
      </p:graphicFrame>
      <p:sp>
        <p:nvSpPr>
          <p:cNvPr id="371736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5.1.2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确定性算法</a:t>
            </a:r>
          </a:p>
        </p:txBody>
      </p:sp>
      <p:sp>
        <p:nvSpPr>
          <p:cNvPr id="371737" name="标题 1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1.5.2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确定性检测算法</a:t>
            </a:r>
            <a:endParaRPr lang="zh-CN" altLang="en-US" smtClean="0">
              <a:ea typeface="微软雅黑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84213" y="5013325"/>
            <a:ext cx="7927975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</a:rPr>
              <a:t>2   3  5  7  11   13   17   19   23   29  31   37  41  43  47</a:t>
            </a:r>
            <a:br>
              <a:rPr lang="en-US" altLang="zh-CN" sz="2800" b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</a:rPr>
              <a:t>53     59   61  67   71   73      79    83   89  97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27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7704137" cy="18732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en-US" altLang="zh-CN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AKS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2002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年，印度理工学院的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Agrawal, Kayal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Saxena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三人提出了一种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多项式时间的确定性素性测试方法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smtClean="0"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8202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0406AA-8D44-43CC-9ECF-2A92E139A75A}" type="slidenum">
              <a:rPr lang="zh-CN" altLang="en-US" smtClean="0"/>
              <a:pPr>
                <a:defRPr/>
              </a:pPr>
              <a:t>9</a:t>
            </a:fld>
            <a:endParaRPr lang="en-US" altLang="zh-CN" dirty="0" smtClean="0"/>
          </a:p>
        </p:txBody>
      </p:sp>
      <p:sp>
        <p:nvSpPr>
          <p:cNvPr id="375829" name="Rectangle 86"/>
          <p:cNvSpPr>
            <a:spLocks noChangeArrowheads="1"/>
          </p:cNvSpPr>
          <p:nvPr/>
        </p:nvSpPr>
        <p:spPr bwMode="auto">
          <a:xfrm>
            <a:off x="0" y="0"/>
            <a:ext cx="871537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5.1.2 </a:t>
            </a:r>
            <a:r>
              <a:rPr lang="zh-CN" altLang="en-US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素性测试</a:t>
            </a:r>
            <a:r>
              <a:rPr lang="en-US" altLang="zh-CN" sz="36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确定性算法</a:t>
            </a:r>
          </a:p>
        </p:txBody>
      </p:sp>
      <p:sp>
        <p:nvSpPr>
          <p:cNvPr id="375830" name="标题 18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ea typeface="微软雅黑"/>
              </a:rPr>
              <a:t>1.5.2 </a:t>
            </a:r>
            <a:r>
              <a:rPr lang="zh-CN" altLang="en-US" sz="3600" b="1" smtClean="0">
                <a:solidFill>
                  <a:srgbClr val="000000"/>
                </a:solidFill>
                <a:ea typeface="微软雅黑"/>
              </a:rPr>
              <a:t>确定性检测算法</a:t>
            </a:r>
            <a:endParaRPr lang="zh-CN" altLang="en-US" smtClean="0">
              <a:ea typeface="微软雅黑"/>
            </a:endParaRPr>
          </a:p>
        </p:txBody>
      </p:sp>
      <p:grpSp>
        <p:nvGrpSpPr>
          <p:cNvPr id="375831" name="Group 25"/>
          <p:cNvGrpSpPr>
            <a:grpSpLocks/>
          </p:cNvGrpSpPr>
          <p:nvPr/>
        </p:nvGrpSpPr>
        <p:grpSpPr bwMode="auto">
          <a:xfrm>
            <a:off x="827088" y="2781300"/>
            <a:ext cx="7796212" cy="1943100"/>
            <a:chOff x="521" y="1752"/>
            <a:chExt cx="4911" cy="1224"/>
          </a:xfrm>
        </p:grpSpPr>
        <p:sp>
          <p:nvSpPr>
            <p:cNvPr id="375834" name="Text Box 6"/>
            <p:cNvSpPr txBox="1">
              <a:spLocks noChangeArrowheads="1"/>
            </p:cNvSpPr>
            <p:nvPr/>
          </p:nvSpPr>
          <p:spPr bwMode="auto">
            <a:xfrm>
              <a:off x="521" y="1752"/>
              <a:ext cx="4911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为变量，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是两个正整数，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(a,n)=1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，则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为素数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当且仅当：</a:t>
              </a:r>
            </a:p>
          </p:txBody>
        </p:sp>
        <p:graphicFrame>
          <p:nvGraphicFramePr>
            <p:cNvPr id="375825" name="Object 17"/>
            <p:cNvGraphicFramePr>
              <a:graphicFrameLocks noChangeAspect="1"/>
            </p:cNvGraphicFramePr>
            <p:nvPr/>
          </p:nvGraphicFramePr>
          <p:xfrm>
            <a:off x="1247" y="2588"/>
            <a:ext cx="2585" cy="388"/>
          </p:xfrm>
          <a:graphic>
            <a:graphicData uri="http://schemas.openxmlformats.org/presentationml/2006/ole">
              <p:oleObj spid="_x0000_s375825" name="公式" r:id="rId4" imgW="1524000" imgH="228600" progId="Equation.3">
                <p:embed/>
              </p:oleObj>
            </a:graphicData>
          </a:graphic>
        </p:graphicFrame>
      </p:grpSp>
      <p:grpSp>
        <p:nvGrpSpPr>
          <p:cNvPr id="375835" name="Group 27"/>
          <p:cNvGrpSpPr>
            <a:grpSpLocks/>
          </p:cNvGrpSpPr>
          <p:nvPr/>
        </p:nvGrpSpPr>
        <p:grpSpPr bwMode="auto">
          <a:xfrm>
            <a:off x="900113" y="5157788"/>
            <a:ext cx="4967287" cy="1071562"/>
            <a:chOff x="612" y="3156"/>
            <a:chExt cx="3129" cy="675"/>
          </a:xfrm>
        </p:grpSpPr>
        <p:graphicFrame>
          <p:nvGraphicFramePr>
            <p:cNvPr id="375822" name="Object 18"/>
            <p:cNvGraphicFramePr>
              <a:graphicFrameLocks noChangeAspect="1"/>
            </p:cNvGraphicFramePr>
            <p:nvPr/>
          </p:nvGraphicFramePr>
          <p:xfrm>
            <a:off x="1292" y="3475"/>
            <a:ext cx="2449" cy="356"/>
          </p:xfrm>
          <a:graphic>
            <a:graphicData uri="http://schemas.openxmlformats.org/presentationml/2006/ole">
              <p:oleObj spid="_x0000_s375826" name="公式" r:id="rId5" imgW="1574800" imgH="228600" progId="Equation.3">
                <p:embed/>
              </p:oleObj>
            </a:graphicData>
          </a:graphic>
        </p:graphicFrame>
        <p:sp>
          <p:nvSpPr>
            <p:cNvPr id="375833" name="Text Box 26"/>
            <p:cNvSpPr txBox="1">
              <a:spLocks noChangeArrowheads="1"/>
            </p:cNvSpPr>
            <p:nvPr/>
          </p:nvSpPr>
          <p:spPr bwMode="auto">
            <a:xfrm>
              <a:off x="612" y="3156"/>
              <a:ext cx="1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这是因为：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PRESENTER_DUMMYTAG" val="&lt;DummyForForceWrite&gt;&lt;/DummyForForceWrite&gt;"/>
  <p:tag name="HTML_SHAPEINFO" val="&lt;ThreeDShapeInfo&gt;&lt;uuid val=&quot;{50A545A5-9C80-460D-A7A9-C521563D3A86}&quot;/&gt;&lt;isInvalidForFieldText val=&quot;0&quot;/&gt;&lt;Image&gt;&lt;filename val=&quot;C:\Users\IBM\AppData\Local\Temp\CP6324354783511Session\CPTrustFolder6324354783511\PPTImport6324354852572\data\asimages\{50A545A5-9C80-460D-A7A9-C521563D3A86}_1.png&quot;/&gt;&lt;left val=&quot;363&quot;/&gt;&lt;top val=&quot;516&quot;/&gt;&lt;width val=&quot;749&quot;/&gt;&lt;height val=&quot;196&quot;/&gt;&lt;hasText val=&quot;1&quot;/&gt;&lt;/Image&gt;&lt;/ThreeDShapeInfo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3623</Words>
  <Application>Microsoft Office PowerPoint</Application>
  <PresentationFormat>全屏显示(4:3)</PresentationFormat>
  <Paragraphs>356</Paragraphs>
  <Slides>61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87" baseType="lpstr">
      <vt:lpstr>Calibri</vt:lpstr>
      <vt:lpstr>宋体</vt:lpstr>
      <vt:lpstr>Arial</vt:lpstr>
      <vt:lpstr>微软雅黑</vt:lpstr>
      <vt:lpstr>楷体_GB2312</vt:lpstr>
      <vt:lpstr>Times New Roman</vt:lpstr>
      <vt:lpstr>华文行楷</vt:lpstr>
      <vt:lpstr>Wingdings</vt:lpstr>
      <vt:lpstr>Adobe 黑体 Std R</vt:lpstr>
      <vt:lpstr>黑体</vt:lpstr>
      <vt:lpstr>PMingLiU</vt:lpstr>
      <vt:lpstr>Symbol</vt:lpstr>
      <vt:lpstr>Tiger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Equation</vt:lpstr>
      <vt:lpstr>公式</vt:lpstr>
      <vt:lpstr>信息安全数学基础</vt:lpstr>
      <vt:lpstr>第一章: 整除与同余</vt:lpstr>
      <vt:lpstr>引入</vt:lpstr>
      <vt:lpstr>学习目标</vt:lpstr>
      <vt:lpstr>1.5.1  素性检测分类</vt:lpstr>
      <vt:lpstr>1.5.1  素性检测分类</vt:lpstr>
      <vt:lpstr>1.5.1  素性检测分类</vt:lpstr>
      <vt:lpstr>1.5.2 确定性检测算法</vt:lpstr>
      <vt:lpstr>1.5.2 确定性检测算法</vt:lpstr>
      <vt:lpstr>第二阶段目标</vt:lpstr>
      <vt:lpstr>1.5.3   概率性检测算法</vt:lpstr>
      <vt:lpstr>1.5.3   概率性检测算法</vt:lpstr>
      <vt:lpstr>1.5.3   概率性检测算法</vt:lpstr>
      <vt:lpstr>1.5.3   概率性检测算法</vt:lpstr>
      <vt:lpstr>1.5.3   概率性检测算法</vt:lpstr>
      <vt:lpstr>1.5.3   概率性检测算法</vt:lpstr>
      <vt:lpstr>1.5.3   概率性检测算法</vt:lpstr>
      <vt:lpstr>1.5.3   概率性检测算法</vt:lpstr>
      <vt:lpstr>1.5.4  产生素数的步骤</vt:lpstr>
      <vt:lpstr>第一章: 整除与同余</vt:lpstr>
      <vt:lpstr>引入</vt:lpstr>
      <vt:lpstr>第一阶段学习目标</vt:lpstr>
      <vt:lpstr>1.6.1  整数的阶</vt:lpstr>
      <vt:lpstr>幻灯片 24</vt:lpstr>
      <vt:lpstr>幻灯片 25</vt:lpstr>
      <vt:lpstr>1.6.1  整数的阶</vt:lpstr>
      <vt:lpstr>第二阶段学习目标</vt:lpstr>
      <vt:lpstr>1.6.2 整数的原根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1.6.2 整数的原根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1.6.2 整数的原根</vt:lpstr>
      <vt:lpstr>1.6.3 离散对数问题</vt:lpstr>
      <vt:lpstr>1.6.3 离散对数问题</vt:lpstr>
      <vt:lpstr>1.6.3 离散对数问题</vt:lpstr>
      <vt:lpstr>幻灯片 59</vt:lpstr>
      <vt:lpstr>幻灯片 60</vt:lpstr>
      <vt:lpstr>1.6.3  离散对数问题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DongWei</dc:creator>
  <cp:lastModifiedBy>Administrator</cp:lastModifiedBy>
  <cp:revision>670</cp:revision>
  <dcterms:created xsi:type="dcterms:W3CDTF">2011-10-12T12:06:49Z</dcterms:created>
  <dcterms:modified xsi:type="dcterms:W3CDTF">2019-10-30T02:55:35Z</dcterms:modified>
</cp:coreProperties>
</file>