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2"/>
  </p:notesMasterIdLst>
  <p:handoutMasterIdLst>
    <p:handoutMasterId r:id="rId83"/>
  </p:handoutMasterIdLst>
  <p:sldIdLst>
    <p:sldId id="362" r:id="rId2"/>
    <p:sldId id="391" r:id="rId3"/>
    <p:sldId id="400" r:id="rId4"/>
    <p:sldId id="401" r:id="rId5"/>
    <p:sldId id="364" r:id="rId6"/>
    <p:sldId id="319" r:id="rId7"/>
    <p:sldId id="406" r:id="rId8"/>
    <p:sldId id="408" r:id="rId9"/>
    <p:sldId id="422" r:id="rId10"/>
    <p:sldId id="427" r:id="rId11"/>
    <p:sldId id="365" r:id="rId12"/>
    <p:sldId id="392" r:id="rId13"/>
    <p:sldId id="343" r:id="rId14"/>
    <p:sldId id="320" r:id="rId15"/>
    <p:sldId id="337" r:id="rId16"/>
    <p:sldId id="428" r:id="rId17"/>
    <p:sldId id="378" r:id="rId18"/>
    <p:sldId id="371" r:id="rId19"/>
    <p:sldId id="424" r:id="rId20"/>
    <p:sldId id="455" r:id="rId21"/>
    <p:sldId id="456" r:id="rId22"/>
    <p:sldId id="457" r:id="rId23"/>
    <p:sldId id="429" r:id="rId24"/>
    <p:sldId id="458" r:id="rId25"/>
    <p:sldId id="430" r:id="rId26"/>
    <p:sldId id="405" r:id="rId27"/>
    <p:sldId id="407" r:id="rId28"/>
    <p:sldId id="402" r:id="rId29"/>
    <p:sldId id="324" r:id="rId30"/>
    <p:sldId id="409" r:id="rId31"/>
    <p:sldId id="423" r:id="rId32"/>
    <p:sldId id="411" r:id="rId33"/>
    <p:sldId id="410" r:id="rId34"/>
    <p:sldId id="421" r:id="rId35"/>
    <p:sldId id="341" r:id="rId36"/>
    <p:sldId id="431" r:id="rId37"/>
    <p:sldId id="426" r:id="rId38"/>
    <p:sldId id="432" r:id="rId39"/>
    <p:sldId id="433" r:id="rId40"/>
    <p:sldId id="453" r:id="rId41"/>
    <p:sldId id="454" r:id="rId42"/>
    <p:sldId id="434" r:id="rId43"/>
    <p:sldId id="459" r:id="rId44"/>
    <p:sldId id="460" r:id="rId45"/>
    <p:sldId id="435" r:id="rId46"/>
    <p:sldId id="461" r:id="rId47"/>
    <p:sldId id="462" r:id="rId48"/>
    <p:sldId id="436" r:id="rId49"/>
    <p:sldId id="437" r:id="rId50"/>
    <p:sldId id="438" r:id="rId51"/>
    <p:sldId id="481" r:id="rId52"/>
    <p:sldId id="475" r:id="rId53"/>
    <p:sldId id="476" r:id="rId54"/>
    <p:sldId id="477" r:id="rId55"/>
    <p:sldId id="479" r:id="rId56"/>
    <p:sldId id="480" r:id="rId57"/>
    <p:sldId id="439" r:id="rId58"/>
    <p:sldId id="440" r:id="rId59"/>
    <p:sldId id="441" r:id="rId60"/>
    <p:sldId id="442" r:id="rId61"/>
    <p:sldId id="444" r:id="rId62"/>
    <p:sldId id="463" r:id="rId63"/>
    <p:sldId id="464" r:id="rId64"/>
    <p:sldId id="448" r:id="rId65"/>
    <p:sldId id="445" r:id="rId66"/>
    <p:sldId id="452" r:id="rId67"/>
    <p:sldId id="465" r:id="rId68"/>
    <p:sldId id="450" r:id="rId69"/>
    <p:sldId id="446" r:id="rId70"/>
    <p:sldId id="447" r:id="rId71"/>
    <p:sldId id="466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51" r:id="rId81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CC0099"/>
    <a:srgbClr val="333399"/>
    <a:srgbClr val="666633"/>
    <a:srgbClr val="808000"/>
    <a:srgbClr val="0033CC"/>
    <a:srgbClr val="C7C68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83245" autoAdjust="0"/>
  </p:normalViewPr>
  <p:slideViewPr>
    <p:cSldViewPr>
      <p:cViewPr varScale="1">
        <p:scale>
          <a:sx n="76" d="100"/>
          <a:sy n="76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972" y="-126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8E914-0F8A-4810-8725-0640A49DF9DC}" type="doc">
      <dgm:prSet loTypeId="urn:microsoft.com/office/officeart/2005/8/layout/process1" loCatId="process" qsTypeId="urn:microsoft.com/office/officeart/2005/8/quickstyle/simple1#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9D18C272-C7F7-4B8D-A44E-3D27F30AF1F6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能描述商环的概念和商环的两个运算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90399-C0E9-43B3-812D-3EA0D267DC96}" type="parTrans" cxnId="{9E5294C1-7623-41D4-BF3B-C70937A12F5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4726EF-1CE5-4EC4-BC67-B53A562660CE}" type="sibTrans" cxnId="{9E5294C1-7623-41D4-BF3B-C70937A12F54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ED09B-3311-4563-B781-EDDDF7927FB3}">
      <dgm:prSet custT="1"/>
      <dgm:spPr/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解释环同态基本定理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B4E43-E9FA-42DD-B415-053D51462911}" type="parTrans" cxnId="{D6365788-E722-49CB-A940-55A8C16468D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7E074-12C9-4AF2-92F5-3B12C3B610B2}" type="sibTrans" cxnId="{D6365788-E722-49CB-A940-55A8C16468D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19F8F-D088-4174-9010-4614E55305DF}" type="pres">
      <dgm:prSet presAssocID="{7058E914-0F8A-4810-8725-0640A49DF9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23FED9-E305-4501-9D20-F2F0EB6525CC}" type="pres">
      <dgm:prSet presAssocID="{9D18C272-C7F7-4B8D-A44E-3D27F30AF1F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FAB41-F0D0-41B3-84D6-18C3A9F4D8A2}" type="pres">
      <dgm:prSet presAssocID="{0D4726EF-1CE5-4EC4-BC67-B53A562660CE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D8E4B60-940A-468F-9B19-69C0319A6B63}" type="pres">
      <dgm:prSet presAssocID="{0D4726EF-1CE5-4EC4-BC67-B53A562660CE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8716390-CD28-4D43-B9FE-E5C384C8096A}" type="pres">
      <dgm:prSet presAssocID="{808ED09B-3311-4563-B781-EDDDF7927FB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3D1FD8-228F-4209-A8AA-317E443A3245}" type="presOf" srcId="{7058E914-0F8A-4810-8725-0640A49DF9DC}" destId="{B6519F8F-D088-4174-9010-4614E55305DF}" srcOrd="0" destOrd="0" presId="urn:microsoft.com/office/officeart/2005/8/layout/process1"/>
    <dgm:cxn modelId="{9E5294C1-7623-41D4-BF3B-C70937A12F54}" srcId="{7058E914-0F8A-4810-8725-0640A49DF9DC}" destId="{9D18C272-C7F7-4B8D-A44E-3D27F30AF1F6}" srcOrd="0" destOrd="0" parTransId="{45090399-C0E9-43B3-812D-3EA0D267DC96}" sibTransId="{0D4726EF-1CE5-4EC4-BC67-B53A562660CE}"/>
    <dgm:cxn modelId="{D6365788-E722-49CB-A940-55A8C16468DF}" srcId="{7058E914-0F8A-4810-8725-0640A49DF9DC}" destId="{808ED09B-3311-4563-B781-EDDDF7927FB3}" srcOrd="1" destOrd="0" parTransId="{6F7B4E43-E9FA-42DD-B415-053D51462911}" sibTransId="{A7D7E074-12C9-4AF2-92F5-3B12C3B610B2}"/>
    <dgm:cxn modelId="{F0BC8F99-AE62-49A5-911C-5450669B4D82}" type="presOf" srcId="{9D18C272-C7F7-4B8D-A44E-3D27F30AF1F6}" destId="{FD23FED9-E305-4501-9D20-F2F0EB6525CC}" srcOrd="0" destOrd="0" presId="urn:microsoft.com/office/officeart/2005/8/layout/process1"/>
    <dgm:cxn modelId="{82A191A8-025C-4E43-847E-67DA965649AA}" type="presOf" srcId="{808ED09B-3311-4563-B781-EDDDF7927FB3}" destId="{08716390-CD28-4D43-B9FE-E5C384C8096A}" srcOrd="0" destOrd="0" presId="urn:microsoft.com/office/officeart/2005/8/layout/process1"/>
    <dgm:cxn modelId="{375577AD-7803-4EC6-AF17-7F872EFEA218}" type="presOf" srcId="{0D4726EF-1CE5-4EC4-BC67-B53A562660CE}" destId="{6D8E4B60-940A-468F-9B19-69C0319A6B63}" srcOrd="1" destOrd="0" presId="urn:microsoft.com/office/officeart/2005/8/layout/process1"/>
    <dgm:cxn modelId="{D2471FDD-1E40-4452-A639-65DAE856DC37}" type="presOf" srcId="{0D4726EF-1CE5-4EC4-BC67-B53A562660CE}" destId="{9D8FAB41-F0D0-41B3-84D6-18C3A9F4D8A2}" srcOrd="0" destOrd="0" presId="urn:microsoft.com/office/officeart/2005/8/layout/process1"/>
    <dgm:cxn modelId="{95B59714-19A1-4084-AD53-1662BCE39EB0}" type="presParOf" srcId="{B6519F8F-D088-4174-9010-4614E55305DF}" destId="{FD23FED9-E305-4501-9D20-F2F0EB6525CC}" srcOrd="0" destOrd="0" presId="urn:microsoft.com/office/officeart/2005/8/layout/process1"/>
    <dgm:cxn modelId="{F3D5E879-2EFF-46DD-B83D-6126E2CE26A8}" type="presParOf" srcId="{B6519F8F-D088-4174-9010-4614E55305DF}" destId="{9D8FAB41-F0D0-41B3-84D6-18C3A9F4D8A2}" srcOrd="1" destOrd="0" presId="urn:microsoft.com/office/officeart/2005/8/layout/process1"/>
    <dgm:cxn modelId="{75D5DAF4-C3B8-418A-8E03-6139A3848A9C}" type="presParOf" srcId="{9D8FAB41-F0D0-41B3-84D6-18C3A9F4D8A2}" destId="{6D8E4B60-940A-468F-9B19-69C0319A6B63}" srcOrd="0" destOrd="0" presId="urn:microsoft.com/office/officeart/2005/8/layout/process1"/>
    <dgm:cxn modelId="{2A22BF21-2B40-4720-B723-13C9A8298F48}" type="presParOf" srcId="{B6519F8F-D088-4174-9010-4614E55305DF}" destId="{08716390-CD28-4D43-B9FE-E5C384C8096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13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13.wmf"/><Relationship Id="rId1" Type="http://schemas.openxmlformats.org/officeDocument/2006/relationships/image" Target="../media/image64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87.wmf"/><Relationship Id="rId2" Type="http://schemas.openxmlformats.org/officeDocument/2006/relationships/image" Target="../media/image64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3E21A9B-3708-420D-A469-4BDE39831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07870E1-4F19-407A-8639-DB06F7B149C9}" type="datetimeFigureOut">
              <a:rPr lang="zh-CN" altLang="en-US"/>
              <a:pPr>
                <a:defRPr/>
              </a:pPr>
              <a:t>2020-12-4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2B2617-3CE2-4104-9E71-6C671FF95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smtClean="0"/>
              <a:t>NTRU</a:t>
            </a:r>
            <a:r>
              <a:rPr lang="zh-CN" altLang="en-US" b="1" i="1" smtClean="0"/>
              <a:t>公钥算法，全同态加密需要两个运算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提问</a:t>
            </a:r>
            <a:r>
              <a:rPr lang="en-US" altLang="zh-CN" b="1" smtClean="0"/>
              <a:t>(Z,</a:t>
            </a:r>
            <a:r>
              <a:rPr lang="zh-CN" altLang="en-US" b="1" smtClean="0"/>
              <a:t>*，</a:t>
            </a:r>
            <a:r>
              <a:rPr lang="en-US" altLang="zh-CN" b="1" smtClean="0"/>
              <a:t>+</a:t>
            </a:r>
            <a:r>
              <a:rPr lang="zh-CN" altLang="en-US" b="1" smtClean="0"/>
              <a:t>）是不是环？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没有单位元</a:t>
            </a:r>
          </a:p>
        </p:txBody>
      </p:sp>
      <p:sp>
        <p:nvSpPr>
          <p:cNvPr id="264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34727D-CDE6-4BDF-B26A-D9CF7DC2944E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第六题错误，其他正确？</a:t>
            </a:r>
          </a:p>
        </p:txBody>
      </p:sp>
      <p:sp>
        <p:nvSpPr>
          <p:cNvPr id="266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454377-46CD-40EB-886C-35E8BB8EA0BF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体这个概念，用的少，书上有定义</a:t>
            </a:r>
            <a:r>
              <a:rPr lang="en-US" altLang="zh-CN" b="1" smtClean="0"/>
              <a:t>2.3</a:t>
            </a:r>
            <a:r>
              <a:rPr lang="zh-CN" altLang="en-US" b="1" smtClean="0"/>
              <a:t>所以讲一下</a:t>
            </a:r>
          </a:p>
        </p:txBody>
      </p:sp>
      <p:sp>
        <p:nvSpPr>
          <p:cNvPr id="271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51312B-AB4E-4014-A4F1-936BA9F9BE22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6</a:t>
            </a:r>
            <a:r>
              <a:rPr lang="zh-CN" altLang="en-US" b="1" smtClean="0"/>
              <a:t>课堂上做一下（最好放在课最后根据时间安排来确定）</a:t>
            </a:r>
            <a:r>
              <a:rPr lang="en-US" altLang="zh-CN" b="1" smtClean="0"/>
              <a:t>,</a:t>
            </a:r>
            <a:r>
              <a:rPr lang="zh-CN" altLang="en-US" b="1" smtClean="0"/>
              <a:t>结合这些例子，环的性质？</a:t>
            </a:r>
            <a:endParaRPr lang="en-US" altLang="zh-CN" b="1" smtClean="0"/>
          </a:p>
        </p:txBody>
      </p:sp>
      <p:sp>
        <p:nvSpPr>
          <p:cNvPr id="277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2A1A00-50BE-4123-B465-CAD736914BF2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第一个给例子，其他的用标准证明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对任意</a:t>
            </a:r>
            <a:r>
              <a:rPr lang="en-US" altLang="zh-CN" b="1" smtClean="0"/>
              <a:t>a,b \inM, </a:t>
            </a:r>
            <a:r>
              <a:rPr lang="zh-CN" altLang="en-US" b="1" smtClean="0"/>
              <a:t>有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\in M.  </a:t>
            </a:r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存在</a:t>
            </a:r>
            <a:r>
              <a:rPr lang="en-US" altLang="zh-CN" b="1" smtClean="0"/>
              <a:t>a,b \inM, </a:t>
            </a:r>
            <a:r>
              <a:rPr lang="zh-CN" altLang="en-US" b="1" smtClean="0"/>
              <a:t>使得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\not\in M.  </a:t>
            </a:r>
          </a:p>
          <a:p>
            <a:pPr eaLnBrk="1" hangingPunct="1"/>
            <a:r>
              <a:rPr lang="zh-CN" altLang="en-US" b="1" smtClean="0"/>
              <a:t>偶数集合加法是不是代数运算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第一个给例子，其他的用标准证明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对任意</a:t>
            </a:r>
            <a:r>
              <a:rPr lang="en-US" altLang="zh-CN" b="1" smtClean="0"/>
              <a:t>a,b \inM, </a:t>
            </a:r>
            <a:r>
              <a:rPr lang="zh-CN" altLang="en-US" b="1" smtClean="0"/>
              <a:t>有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\in M.  </a:t>
            </a:r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存在</a:t>
            </a:r>
            <a:r>
              <a:rPr lang="en-US" altLang="zh-CN" b="1" smtClean="0"/>
              <a:t>a,b \inM, </a:t>
            </a:r>
            <a:r>
              <a:rPr lang="zh-CN" altLang="en-US" b="1" smtClean="0"/>
              <a:t>使得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\not\in M.  </a:t>
            </a:r>
          </a:p>
          <a:p>
            <a:pPr eaLnBrk="1" hangingPunct="1"/>
            <a:r>
              <a:rPr lang="zh-CN" altLang="en-US" b="1" smtClean="0"/>
              <a:t>偶数集合加法是不是代数运算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</a:t>
            </a:r>
            <a:r>
              <a:rPr lang="zh-CN" altLang="en-US" smtClean="0"/>
              <a:t>是特殊的子环？</a:t>
            </a:r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CBE537-7A3E-43E0-AF40-00DDF8A1C5B2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</a:t>
            </a:r>
            <a:r>
              <a:rPr lang="zh-CN" altLang="en-US" smtClean="0"/>
              <a:t>是特殊的子环？</a:t>
            </a:r>
          </a:p>
        </p:txBody>
      </p:sp>
      <p:sp>
        <p:nvSpPr>
          <p:cNvPr id="297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E8236-A633-4F06-BD5F-D9E91581C449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所有右陪集的乘法运算如何定义才能成为环？</a:t>
            </a:r>
          </a:p>
        </p:txBody>
      </p:sp>
      <p:sp>
        <p:nvSpPr>
          <p:cNvPr id="300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04F94-A5A1-4CF3-9D91-E8F0B8BFB05C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b="1" smtClean="0"/>
          </a:p>
        </p:txBody>
      </p:sp>
      <p:sp>
        <p:nvSpPr>
          <p:cNvPr id="303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B7A6E-D71E-4165-934E-38481A83123F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b="1" smtClean="0"/>
          </a:p>
        </p:txBody>
      </p:sp>
      <p:sp>
        <p:nvSpPr>
          <p:cNvPr id="3061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DFC20A-BDEF-4574-A5C0-691652BAD2CF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书本引理</a:t>
            </a:r>
            <a:r>
              <a:rPr lang="en-US" altLang="zh-CN" b="1" smtClean="0"/>
              <a:t>2-1</a:t>
            </a:r>
            <a:endParaRPr lang="zh-CN" altLang="en-US" b="1" smtClean="0"/>
          </a:p>
        </p:txBody>
      </p:sp>
      <p:sp>
        <p:nvSpPr>
          <p:cNvPr id="308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13CC5A-0C85-4E9A-A9BA-858DCC096632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书本引理</a:t>
            </a:r>
            <a:r>
              <a:rPr lang="en-US" altLang="zh-CN" b="1" smtClean="0"/>
              <a:t>2-1</a:t>
            </a:r>
            <a:endParaRPr lang="zh-CN" altLang="en-US" b="1" smtClean="0"/>
          </a:p>
        </p:txBody>
      </p:sp>
      <p:sp>
        <p:nvSpPr>
          <p:cNvPr id="310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F3CF2D-7685-4632-93DB-C0F372F00E4D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f(1)=1,f(4)=4,f(sqrt(2))=x,f(sqrt(2)+sqrt(2))=2x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f(sqrt(2)*[sqrt(2)+sqrt(2)])=2x^2=4 -&gt; x=sqrt(2)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313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6B5D56-A97E-4801-8DC3-077FE5CC0086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除了算同学们钱总和，还想算贫富差距方差，所以需要环同态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核和原来的环有什么关系，第一个核是</a:t>
            </a:r>
            <a:r>
              <a:rPr lang="en-US" altLang="zh-CN" b="1" smtClean="0"/>
              <a:t>9</a:t>
            </a:r>
            <a:r>
              <a:rPr lang="zh-CN" altLang="en-US" b="1" smtClean="0"/>
              <a:t>的倍数，第二个不是，因为</a:t>
            </a:r>
            <a:r>
              <a:rPr lang="en-US" altLang="zh-CN" b="1" smtClean="0"/>
              <a:t>DET(A+B)</a:t>
            </a:r>
            <a:r>
              <a:rPr lang="zh-CN" altLang="en-US" b="1" smtClean="0"/>
              <a:t>与</a:t>
            </a:r>
            <a:r>
              <a:rPr lang="en-US" altLang="zh-CN" b="1" smtClean="0"/>
              <a:t>DET(A)+DET(B)</a:t>
            </a:r>
            <a:r>
              <a:rPr lang="zh-CN" altLang="en-US" b="1" smtClean="0"/>
              <a:t>不相等</a:t>
            </a:r>
          </a:p>
        </p:txBody>
      </p:sp>
      <p:sp>
        <p:nvSpPr>
          <p:cNvPr id="380931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8FE5DB63-8FC9-4B24-8D33-FA0026D1B27F}" type="slidenum">
              <a:rPr lang="en-US" altLang="zh-CN" sz="1200"/>
              <a:pPr algn="r" defTabSz="874713"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作业题</a:t>
            </a:r>
          </a:p>
        </p:txBody>
      </p:sp>
      <p:sp>
        <p:nvSpPr>
          <p:cNvPr id="382979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AC33E078-33B4-45BA-9566-4ADB6491219F}" type="slidenum">
              <a:rPr lang="zh-CN" altLang="en-US" sz="1200"/>
              <a:pPr algn="r" defTabSz="874713"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第一个给例子，其他的用标准证明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对任意</a:t>
            </a:r>
            <a:r>
              <a:rPr lang="en-US" altLang="zh-CN" b="1" smtClean="0"/>
              <a:t>a,b \inM, </a:t>
            </a:r>
            <a:r>
              <a:rPr lang="zh-CN" altLang="en-US" b="1" smtClean="0"/>
              <a:t>有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\in M.  </a:t>
            </a:r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存在</a:t>
            </a:r>
            <a:r>
              <a:rPr lang="en-US" altLang="zh-CN" b="1" smtClean="0"/>
              <a:t>a,b \inM, </a:t>
            </a:r>
            <a:r>
              <a:rPr lang="zh-CN" altLang="en-US" b="1" smtClean="0"/>
              <a:t>使得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\not\in M.  </a:t>
            </a:r>
          </a:p>
          <a:p>
            <a:pPr eaLnBrk="1" hangingPunct="1"/>
            <a:r>
              <a:rPr lang="zh-CN" altLang="en-US" b="1" smtClean="0"/>
              <a:t>偶数集合加法是不是代数运算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50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I</a:t>
            </a:r>
            <a:r>
              <a:rPr lang="zh-CN" altLang="en-US" smtClean="0"/>
              <a:t>是特殊的子环？</a:t>
            </a:r>
          </a:p>
        </p:txBody>
      </p:sp>
      <p:sp>
        <p:nvSpPr>
          <p:cNvPr id="39936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B437E094-CBC5-4694-B211-EFD8B69AD4D6}" type="slidenum">
              <a:rPr lang="zh-CN" altLang="en-US" sz="1200"/>
              <a:pPr algn="r" defTabSz="874713"/>
              <a:t>58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baseline="30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baseline="30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baseline="3000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300" b="1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     f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) = 1+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baseline="30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300" b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b="1" i="1" baseline="3000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mtClean="0"/>
          </a:p>
        </p:txBody>
      </p:sp>
      <p:sp>
        <p:nvSpPr>
          <p:cNvPr id="40755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59F807A7-800F-4219-AE49-16A2858959B4}" type="slidenum">
              <a:rPr lang="zh-CN" altLang="en-US" sz="1200"/>
              <a:pPr algn="r" defTabSz="874713"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0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C8FC7903-6650-407A-8ADB-7313B5C35D32}" type="slidenum">
              <a:rPr lang="zh-CN" altLang="en-US" sz="1200"/>
              <a:pPr algn="r" defTabSz="874713"/>
              <a:t>65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300" b="1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1300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300" b="1" smtClean="0">
                <a:latin typeface="Times New Roman" pitchFamily="18" charset="0"/>
                <a:cs typeface="Times New Roman" pitchFamily="18" charset="0"/>
              </a:rPr>
              <a:t>为整环，则等式成立</a:t>
            </a:r>
            <a:endParaRPr lang="zh-CN" altLang="en-US" smtClean="0"/>
          </a:p>
        </p:txBody>
      </p:sp>
      <p:sp>
        <p:nvSpPr>
          <p:cNvPr id="413699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F8166C3C-70DF-4FC3-A219-BB09DD7F0CD3}" type="slidenum">
              <a:rPr lang="zh-CN" altLang="en-US" sz="1200"/>
              <a:pPr algn="r" defTabSz="874713"/>
              <a:t>68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smtClean="0">
                <a:cs typeface="Times New Roman" pitchFamily="18" charset="0"/>
              </a:rPr>
              <a:t>Z</a:t>
            </a:r>
            <a:r>
              <a:rPr lang="zh-CN" altLang="en-US" b="1" smtClean="0">
                <a:cs typeface="Times New Roman" pitchFamily="18" charset="0"/>
              </a:rPr>
              <a:t>上的可逆元为</a:t>
            </a:r>
            <a:r>
              <a:rPr lang="en-US" altLang="zh-CN" b="1" smtClean="0">
                <a:cs typeface="Times New Roman" pitchFamily="18" charset="0"/>
              </a:rPr>
              <a:t>1</a:t>
            </a:r>
            <a:r>
              <a:rPr lang="zh-CN" altLang="en-US" b="1" smtClean="0">
                <a:cs typeface="Times New Roman" pitchFamily="18" charset="0"/>
              </a:rPr>
              <a:t>与</a:t>
            </a:r>
            <a:r>
              <a:rPr lang="en-US" altLang="zh-CN" b="1" smtClean="0">
                <a:cs typeface="Times New Roman" pitchFamily="18" charset="0"/>
              </a:rPr>
              <a:t>-1</a:t>
            </a:r>
            <a:r>
              <a:rPr lang="zh-CN" altLang="en-US" b="1" smtClean="0">
                <a:cs typeface="Times New Roman" pitchFamily="18" charset="0"/>
              </a:rPr>
              <a:t>，</a:t>
            </a:r>
            <a:r>
              <a:rPr lang="en-US" altLang="zh-CN" b="1" i="1" smtClean="0">
                <a:cs typeface="Times New Roman" pitchFamily="18" charset="0"/>
              </a:rPr>
              <a:t> Z</a:t>
            </a:r>
            <a:r>
              <a:rPr lang="en-US" altLang="zh-CN" b="1" smtClean="0">
                <a:cs typeface="Times New Roman" pitchFamily="18" charset="0"/>
              </a:rPr>
              <a:t>[x]</a:t>
            </a:r>
            <a:r>
              <a:rPr lang="zh-CN" altLang="en-US" b="1" smtClean="0">
                <a:cs typeface="Times New Roman" pitchFamily="18" charset="0"/>
              </a:rPr>
              <a:t>上可逆元是零次多</a:t>
            </a:r>
            <a:endParaRPr lang="en-US" altLang="zh-CN" b="1" smtClean="0">
              <a:cs typeface="Times New Roman" pitchFamily="18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en-US" b="1" smtClean="0">
                <a:cs typeface="Times New Roman" pitchFamily="18" charset="0"/>
              </a:rPr>
              <a:t>项式</a:t>
            </a:r>
            <a:r>
              <a:rPr lang="en-US" altLang="zh-CN" b="1" smtClean="0">
                <a:cs typeface="Times New Roman" pitchFamily="18" charset="0"/>
              </a:rPr>
              <a:t>1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baseline="30000" smtClean="0">
                <a:cs typeface="Times New Roman" pitchFamily="18" charset="0"/>
              </a:rPr>
              <a:t>0</a:t>
            </a:r>
            <a:r>
              <a:rPr lang="zh-CN" altLang="en-US" b="1" smtClean="0">
                <a:cs typeface="Times New Roman" pitchFamily="18" charset="0"/>
              </a:rPr>
              <a:t>与</a:t>
            </a:r>
            <a:r>
              <a:rPr lang="en-US" altLang="zh-CN" b="1" smtClean="0">
                <a:cs typeface="Times New Roman" pitchFamily="18" charset="0"/>
              </a:rPr>
              <a:t>-1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baseline="30000" smtClean="0">
                <a:cs typeface="Times New Roman" pitchFamily="18" charset="0"/>
              </a:rPr>
              <a:t>0 </a:t>
            </a:r>
            <a:r>
              <a:rPr lang="zh-CN" altLang="en-US" b="1" smtClean="0">
                <a:cs typeface="Times New Roman" pitchFamily="18" charset="0"/>
              </a:rPr>
              <a:t>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5747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1126C6C3-DE7A-48F0-BF0E-41B247C77881}" type="slidenum">
              <a:rPr lang="zh-CN" altLang="en-US" sz="1200"/>
              <a:pPr algn="r" defTabSz="874713"/>
              <a:t>69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smtClean="0">
                <a:cs typeface="Times New Roman" pitchFamily="18" charset="0"/>
              </a:rPr>
              <a:t>Z</a:t>
            </a:r>
            <a:r>
              <a:rPr lang="zh-CN" altLang="en-US" b="1" smtClean="0">
                <a:cs typeface="Times New Roman" pitchFamily="18" charset="0"/>
              </a:rPr>
              <a:t>上的可逆元为</a:t>
            </a:r>
            <a:r>
              <a:rPr lang="en-US" altLang="zh-CN" b="1" smtClean="0">
                <a:cs typeface="Times New Roman" pitchFamily="18" charset="0"/>
              </a:rPr>
              <a:t>1</a:t>
            </a:r>
            <a:r>
              <a:rPr lang="zh-CN" altLang="en-US" b="1" smtClean="0">
                <a:cs typeface="Times New Roman" pitchFamily="18" charset="0"/>
              </a:rPr>
              <a:t>与</a:t>
            </a:r>
            <a:r>
              <a:rPr lang="en-US" altLang="zh-CN" b="1" smtClean="0">
                <a:cs typeface="Times New Roman" pitchFamily="18" charset="0"/>
              </a:rPr>
              <a:t>-1</a:t>
            </a:r>
            <a:r>
              <a:rPr lang="zh-CN" altLang="en-US" b="1" smtClean="0">
                <a:cs typeface="Times New Roman" pitchFamily="18" charset="0"/>
              </a:rPr>
              <a:t>，</a:t>
            </a:r>
            <a:r>
              <a:rPr lang="en-US" altLang="zh-CN" b="1" i="1" smtClean="0">
                <a:cs typeface="Times New Roman" pitchFamily="18" charset="0"/>
              </a:rPr>
              <a:t> Z</a:t>
            </a:r>
            <a:r>
              <a:rPr lang="en-US" altLang="zh-CN" b="1" smtClean="0">
                <a:cs typeface="Times New Roman" pitchFamily="18" charset="0"/>
              </a:rPr>
              <a:t>[x]</a:t>
            </a:r>
            <a:r>
              <a:rPr lang="zh-CN" altLang="en-US" b="1" smtClean="0">
                <a:cs typeface="Times New Roman" pitchFamily="18" charset="0"/>
              </a:rPr>
              <a:t>上可逆元是零次多</a:t>
            </a:r>
            <a:endParaRPr lang="en-US" altLang="zh-CN" b="1" smtClean="0">
              <a:cs typeface="Times New Roman" pitchFamily="18" charset="0"/>
            </a:endParaRPr>
          </a:p>
          <a:p>
            <a:pPr eaLnBrk="1" hangingPunct="1">
              <a:spcBef>
                <a:spcPts val="625"/>
              </a:spcBef>
            </a:pPr>
            <a:r>
              <a:rPr lang="zh-CN" altLang="en-US" b="1" smtClean="0">
                <a:cs typeface="Times New Roman" pitchFamily="18" charset="0"/>
              </a:rPr>
              <a:t>项式</a:t>
            </a:r>
            <a:r>
              <a:rPr lang="en-US" altLang="zh-CN" b="1" smtClean="0">
                <a:cs typeface="Times New Roman" pitchFamily="18" charset="0"/>
              </a:rPr>
              <a:t>1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baseline="30000" smtClean="0">
                <a:cs typeface="Times New Roman" pitchFamily="18" charset="0"/>
              </a:rPr>
              <a:t>0</a:t>
            </a:r>
            <a:r>
              <a:rPr lang="zh-CN" altLang="en-US" b="1" smtClean="0">
                <a:cs typeface="Times New Roman" pitchFamily="18" charset="0"/>
              </a:rPr>
              <a:t>与</a:t>
            </a:r>
            <a:r>
              <a:rPr lang="en-US" altLang="zh-CN" b="1" smtClean="0">
                <a:cs typeface="Times New Roman" pitchFamily="18" charset="0"/>
              </a:rPr>
              <a:t>-1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baseline="30000" smtClean="0">
                <a:cs typeface="Times New Roman" pitchFamily="18" charset="0"/>
              </a:rPr>
              <a:t>0 </a:t>
            </a:r>
            <a:r>
              <a:rPr lang="zh-CN" altLang="en-US" b="1" smtClean="0">
                <a:cs typeface="Times New Roman" pitchFamily="18" charset="0"/>
              </a:rPr>
              <a:t>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779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1D74A726-FAF9-462B-856E-6FC8F8B8F183}" type="slidenum">
              <a:rPr lang="zh-CN" altLang="en-US" sz="1200"/>
              <a:pPr algn="r" defTabSz="874713"/>
              <a:t>70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2488" y="744538"/>
            <a:ext cx="4964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作业题</a:t>
            </a:r>
          </a:p>
        </p:txBody>
      </p:sp>
      <p:sp>
        <p:nvSpPr>
          <p:cNvPr id="429059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874713"/>
            <a:fld id="{B7BC638B-5EA7-418F-B493-40F522A5D542}" type="slidenum">
              <a:rPr lang="zh-CN" altLang="en-US" sz="1200"/>
              <a:pPr algn="r" defTabSz="874713"/>
              <a:t>80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第一个给例子，其他的用标准证明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对任意</a:t>
            </a:r>
            <a:r>
              <a:rPr lang="en-US" altLang="zh-CN" b="1" smtClean="0"/>
              <a:t>a,b \inM, </a:t>
            </a:r>
            <a:r>
              <a:rPr lang="zh-CN" altLang="en-US" b="1" smtClean="0"/>
              <a:t>有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\in M.  </a:t>
            </a:r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存在</a:t>
            </a:r>
            <a:r>
              <a:rPr lang="en-US" altLang="zh-CN" b="1" smtClean="0"/>
              <a:t>a,b \inM, </a:t>
            </a:r>
            <a:r>
              <a:rPr lang="zh-CN" altLang="en-US" b="1" smtClean="0"/>
              <a:t>使得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\not\in M.  </a:t>
            </a:r>
          </a:p>
          <a:p>
            <a:pPr eaLnBrk="1" hangingPunct="1"/>
            <a:r>
              <a:rPr lang="zh-CN" altLang="en-US" b="1" smtClean="0"/>
              <a:t>偶数集合加法是不是代数运算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找个同学回忆群的定义，例一无单位元</a:t>
            </a:r>
            <a:r>
              <a:rPr lang="en-US" altLang="zh-CN" b="1" smtClean="0"/>
              <a:t>(</a:t>
            </a:r>
            <a:r>
              <a:rPr lang="zh-CN" altLang="en-US" b="1" smtClean="0"/>
              <a:t>因为</a:t>
            </a:r>
            <a:r>
              <a:rPr lang="en-US" altLang="zh-CN" b="1" smtClean="0"/>
              <a:t>0</a:t>
            </a:r>
            <a:r>
              <a:rPr lang="zh-CN" altLang="en-US" b="1" smtClean="0"/>
              <a:t>*</a:t>
            </a:r>
            <a:r>
              <a:rPr lang="en-US" altLang="zh-CN" b="1" smtClean="0"/>
              <a:t>1=0)</a:t>
            </a:r>
            <a:endParaRPr lang="zh-CN" altLang="en-US" b="1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5BD451-C185-40A6-9E27-F3075A37F9BD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1</a:t>
            </a:r>
            <a:r>
              <a:rPr lang="zh-CN" altLang="en-US" b="1" smtClean="0"/>
              <a:t>为零元，</a:t>
            </a:r>
            <a:r>
              <a:rPr lang="zh-CN" altLang="en-US" b="1" smtClean="0">
                <a:solidFill>
                  <a:srgbClr val="C00000"/>
                </a:solidFill>
                <a:latin typeface="宋体" charset="-122"/>
              </a:rPr>
              <a:t>（书本定义有误）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eaLnBrk="1" hangingPunct="1"/>
            <a:endParaRPr lang="zh-CN" altLang="en-US" b="1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CAFEC8-B717-44A0-AF67-0DE70AFDC88F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6</a:t>
            </a:r>
            <a:r>
              <a:rPr lang="zh-CN" altLang="en-US" smtClean="0"/>
              <a:t>课堂上做一下（最好放在课最后根据时间安排来确定）</a:t>
            </a:r>
            <a:endParaRPr lang="en-US" altLang="zh-CN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194405-FBA5-41C5-B7A6-1465999B0A83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小组形成共同的观点</a:t>
            </a:r>
          </a:p>
        </p:txBody>
      </p:sp>
      <p:sp>
        <p:nvSpPr>
          <p:cNvPr id="302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2F4A80-3CDD-4B83-9AA1-8C1D174CF33E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第一个给例子，其他的用标准证明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对任意</a:t>
            </a:r>
            <a:r>
              <a:rPr lang="en-US" altLang="zh-CN" b="1" smtClean="0"/>
              <a:t>a,b \inM, </a:t>
            </a:r>
            <a:r>
              <a:rPr lang="zh-CN" altLang="en-US" b="1" smtClean="0"/>
              <a:t>有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\in M.  </a:t>
            </a:r>
          </a:p>
          <a:p>
            <a:pPr eaLnBrk="1" hangingPunct="1"/>
            <a:r>
              <a:rPr lang="en-US" altLang="zh-CN" b="1" smtClean="0"/>
              <a:t>(1)</a:t>
            </a:r>
            <a:r>
              <a:rPr lang="zh-CN" altLang="en-US" b="1" smtClean="0"/>
              <a:t>存在</a:t>
            </a:r>
            <a:r>
              <a:rPr lang="en-US" altLang="zh-CN" b="1" smtClean="0"/>
              <a:t>a,b \inM, </a:t>
            </a:r>
            <a:r>
              <a:rPr lang="zh-CN" altLang="en-US" b="1" smtClean="0"/>
              <a:t>使得</a:t>
            </a:r>
            <a:r>
              <a:rPr lang="en-US" altLang="zh-CN" b="1" smtClean="0"/>
              <a:t> a</a:t>
            </a:r>
            <a:r>
              <a:rPr lang="zh-CN" altLang="en-US" b="1" smtClean="0"/>
              <a:t>*</a:t>
            </a:r>
            <a:r>
              <a:rPr lang="en-US" altLang="zh-CN" b="1" smtClean="0"/>
              <a:t>b \not\in M.  </a:t>
            </a:r>
          </a:p>
          <a:p>
            <a:pPr eaLnBrk="1" hangingPunct="1"/>
            <a:r>
              <a:rPr lang="zh-CN" altLang="en-US" b="1" smtClean="0"/>
              <a:t>偶数集合加法是不是代数运算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lum bright="30000" contrast="-36000"/>
          </a:blip>
          <a:srcRect/>
          <a:stretch>
            <a:fillRect/>
          </a:stretch>
        </p:blipFill>
        <p:spPr bwMode="auto">
          <a:xfrm>
            <a:off x="0" y="4343400"/>
            <a:ext cx="9144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268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3184525" y="1300163"/>
            <a:ext cx="5224463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9" y="823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6" y="821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4" y="820"/>
              <a:ext cx="97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3" y="821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9" y="943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6" y="941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4" y="940"/>
              <a:ext cx="97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3" y="941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9" y="1073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6" y="1071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4" y="1070"/>
              <a:ext cx="97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3" y="1071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0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5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4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5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4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0" y="1600205"/>
            <a:ext cx="82296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1203" y="274643"/>
            <a:ext cx="205632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2" y="274643"/>
            <a:ext cx="603504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0" y="-26988"/>
            <a:ext cx="8229601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922" y="1268418"/>
            <a:ext cx="4044961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123" y="1268418"/>
            <a:ext cx="404640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441" y="2130430"/>
            <a:ext cx="777312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323" y="3886200"/>
            <a:ext cx="640079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920" y="1600205"/>
            <a:ext cx="82296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1" y="4406905"/>
            <a:ext cx="7771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1" y="2906713"/>
            <a:ext cx="7771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922" y="1600205"/>
            <a:ext cx="40449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123" y="1600205"/>
            <a:ext cx="404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113"/>
            <a:ext cx="40392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875"/>
            <a:ext cx="403920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113"/>
            <a:ext cx="404208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875"/>
            <a:ext cx="404208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5313" y="6429375"/>
            <a:ext cx="928687" cy="428625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B9A4EEBD-9451-4408-B76A-7FB2F6203D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5313" y="6429375"/>
            <a:ext cx="928687" cy="428625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4D241FC9-FD85-4BC7-9B35-78EB0DAAB1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3050"/>
            <a:ext cx="3008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1" y="273055"/>
            <a:ext cx="51120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2" y="1435103"/>
            <a:ext cx="300816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2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2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2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subbar"/>
          <p:cNvPicPr>
            <a:picLocks noChangeAspect="1" noChangeArrowheads="1"/>
          </p:cNvPicPr>
          <p:nvPr/>
        </p:nvPicPr>
        <p:blipFill>
          <a:blip r:embed="rId15">
            <a:lum bright="-36000"/>
          </a:blip>
          <a:srcRect l="189" r="267"/>
          <a:stretch>
            <a:fillRect/>
          </a:stretch>
        </p:blipFill>
        <p:spPr bwMode="auto"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3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72500" y="6429375"/>
            <a:ext cx="571500" cy="4286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2211328-DA0E-4300-8681-19B222FCB5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ransition>
    <p:pull dir="ru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kumimoji="1" sz="32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itchFamily="18" charset="2"/>
        <a:buBlip>
          <a:blip r:embed="rId16"/>
        </a:buBlip>
        <a:defRPr kumimoji="1" sz="28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kumimoji="1" sz="24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u"/>
        <a:defRPr kumimoji="1" sz="20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itchFamily="18" charset="2"/>
        <a:buChar char="ò"/>
        <a:defRPr kumimoji="1" sz="20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91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第二节 环</a:t>
            </a:r>
          </a:p>
        </p:txBody>
      </p:sp>
      <p:sp>
        <p:nvSpPr>
          <p:cNvPr id="17410" name="Rectangle 35"/>
          <p:cNvSpPr>
            <a:spLocks noRot="1" noChangeArrowheads="1"/>
          </p:cNvSpPr>
          <p:nvPr/>
        </p:nvSpPr>
        <p:spPr bwMode="auto">
          <a:xfrm>
            <a:off x="352425" y="1700213"/>
            <a:ext cx="80359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群是具有一个代数运算的代数结构</a:t>
            </a:r>
            <a:endParaRPr lang="zh-CN" altLang="en-US" sz="32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63538" indent="-363538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但是，在实际中经常会碰到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含多个代数运算的代数结构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，如整数集</a:t>
            </a:r>
            <a:r>
              <a:rPr lang="en-US" altLang="zh-CN" sz="3200" i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上不仅有加法，还有乘法</a:t>
            </a:r>
          </a:p>
          <a:p>
            <a:pPr marL="363538" indent="-363538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本章介绍</a:t>
            </a: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具有两个代数运算的代数结构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：环</a:t>
            </a:r>
            <a:endParaRPr lang="zh-CN" altLang="en-US" sz="32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 advTm="2861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矩形 9"/>
          <p:cNvSpPr>
            <a:spLocks noChangeArrowheads="1"/>
          </p:cNvSpPr>
          <p:nvPr/>
        </p:nvSpPr>
        <p:spPr bwMode="auto">
          <a:xfrm>
            <a:off x="684213" y="1268413"/>
            <a:ext cx="3382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的剩余类环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3898900" y="1293813"/>
          <a:ext cx="1573213" cy="552450"/>
        </p:xfrm>
        <a:graphic>
          <a:graphicData uri="http://schemas.openxmlformats.org/presentationml/2006/ole">
            <p:oleObj spid="_x0000_s262149" name="Equation" r:id="rId3" imgW="647640" imgH="228600" progId="">
              <p:embed/>
            </p:oleObj>
          </a:graphicData>
        </a:graphic>
      </p:graphicFrame>
      <p:pic>
        <p:nvPicPr>
          <p:cNvPr id="26215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844675"/>
            <a:ext cx="82804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15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407670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5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常见环的例子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8" name="矩形 9"/>
          <p:cNvSpPr>
            <a:spLocks noChangeArrowheads="1"/>
          </p:cNvSpPr>
          <p:nvPr/>
        </p:nvSpPr>
        <p:spPr bwMode="auto">
          <a:xfrm>
            <a:off x="684213" y="1052513"/>
            <a:ext cx="80645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有理数环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(Q,+,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 2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，实数环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(R,+,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，复数环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(C,+,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69" name="矩形 9"/>
          <p:cNvSpPr>
            <a:spLocks noChangeArrowheads="1"/>
          </p:cNvSpPr>
          <p:nvPr/>
        </p:nvSpPr>
        <p:spPr bwMode="auto">
          <a:xfrm>
            <a:off x="684213" y="2319338"/>
            <a:ext cx="771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高斯整数环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368675" y="2409825"/>
          <a:ext cx="3744913" cy="417513"/>
        </p:xfrm>
        <a:graphic>
          <a:graphicData uri="http://schemas.openxmlformats.org/presentationml/2006/ole">
            <p:oleObj spid="_x0000_s82946" name="Equation" r:id="rId4" imgW="1815840" imgH="203040" progId="">
              <p:embed/>
            </p:oleObj>
          </a:graphicData>
        </a:graphic>
      </p:graphicFrame>
      <p:sp>
        <p:nvSpPr>
          <p:cNvPr id="8297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常见环的例子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3832225" y="1252538"/>
          <a:ext cx="349250" cy="388937"/>
        </p:xfrm>
        <a:graphic>
          <a:graphicData uri="http://schemas.openxmlformats.org/presentationml/2006/ole">
            <p:oleObj spid="_x0000_s82950" name="Equation" r:id="rId5" imgW="114120" imgH="126720" progId="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640513" y="1252538"/>
          <a:ext cx="349250" cy="388937"/>
        </p:xfrm>
        <a:graphic>
          <a:graphicData uri="http://schemas.openxmlformats.org/presentationml/2006/ole">
            <p:oleObj spid="_x0000_s82951" name="Equation" r:id="rId6" imgW="114120" imgH="126720" progId="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619250" y="1773238"/>
          <a:ext cx="349250" cy="388937"/>
        </p:xfrm>
        <a:graphic>
          <a:graphicData uri="http://schemas.openxmlformats.org/presentationml/2006/ole">
            <p:oleObj spid="_x0000_s82952" name="Equation" r:id="rId7" imgW="114120" imgH="126720" progId="">
              <p:embed/>
            </p:oleObj>
          </a:graphicData>
        </a:graphic>
      </p:graphicFrame>
      <p:sp>
        <p:nvSpPr>
          <p:cNvPr id="82971" name="矩形 9"/>
          <p:cNvSpPr>
            <a:spLocks noChangeArrowheads="1"/>
          </p:cNvSpPr>
          <p:nvPr/>
        </p:nvSpPr>
        <p:spPr bwMode="auto">
          <a:xfrm>
            <a:off x="714375" y="2997200"/>
            <a:ext cx="77152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全体偶数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关于加法和乘法构成环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(P,+,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491413" y="3190875"/>
          <a:ext cx="349250" cy="388938"/>
        </p:xfrm>
        <a:graphic>
          <a:graphicData uri="http://schemas.openxmlformats.org/presentationml/2006/ole">
            <p:oleObj spid="_x0000_s82954" name="Equation" r:id="rId8" imgW="114120" imgH="126720" progId="">
              <p:embed/>
            </p:oleObj>
          </a:graphicData>
        </a:graphic>
      </p:graphicFrame>
      <p:sp>
        <p:nvSpPr>
          <p:cNvPr id="82972" name="矩形 9"/>
          <p:cNvSpPr>
            <a:spLocks noChangeArrowheads="1"/>
          </p:cNvSpPr>
          <p:nvPr/>
        </p:nvSpPr>
        <p:spPr bwMode="auto">
          <a:xfrm>
            <a:off x="755650" y="3860800"/>
            <a:ext cx="757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整数集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对如下运算构成环</a:t>
            </a:r>
          </a:p>
        </p:txBody>
      </p:sp>
      <p:graphicFrame>
        <p:nvGraphicFramePr>
          <p:cNvPr id="27650" name="Object 20"/>
          <p:cNvGraphicFramePr>
            <a:graphicFrameLocks noChangeAspect="1"/>
          </p:cNvGraphicFramePr>
          <p:nvPr/>
        </p:nvGraphicFramePr>
        <p:xfrm>
          <a:off x="1949450" y="4492625"/>
          <a:ext cx="5146675" cy="485775"/>
        </p:xfrm>
        <a:graphic>
          <a:graphicData uri="http://schemas.openxmlformats.org/presentationml/2006/ole">
            <p:oleObj spid="_x0000_s82964" name="Equation" r:id="rId9" imgW="2145960" imgH="203040" progId="">
              <p:embed/>
            </p:oleObj>
          </a:graphicData>
        </a:graphic>
      </p:graphicFrame>
      <p:graphicFrame>
        <p:nvGraphicFramePr>
          <p:cNvPr id="82965" name="Object 21"/>
          <p:cNvGraphicFramePr>
            <a:graphicFrameLocks noChangeAspect="1"/>
          </p:cNvGraphicFramePr>
          <p:nvPr/>
        </p:nvGraphicFramePr>
        <p:xfrm>
          <a:off x="5899150" y="3881438"/>
          <a:ext cx="1312863" cy="500062"/>
        </p:xfrm>
        <a:graphic>
          <a:graphicData uri="http://schemas.openxmlformats.org/presentationml/2006/ole">
            <p:oleObj spid="_x0000_s82965" name="Equation" r:id="rId10" imgW="533160" imgH="203040" progId="">
              <p:embed/>
            </p:oleObj>
          </a:graphicData>
        </a:graphic>
      </p:graphicFrame>
      <p:sp>
        <p:nvSpPr>
          <p:cNvPr id="82973" name="矩形 9"/>
          <p:cNvSpPr>
            <a:spLocks noChangeArrowheads="1"/>
          </p:cNvSpPr>
          <p:nvPr/>
        </p:nvSpPr>
        <p:spPr bwMode="auto">
          <a:xfrm>
            <a:off x="822325" y="5191125"/>
            <a:ext cx="79978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实数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上的形如      的方阵关于矩阵加法与乘法构成环。</a:t>
            </a:r>
          </a:p>
        </p:txBody>
      </p:sp>
      <p:graphicFrame>
        <p:nvGraphicFramePr>
          <p:cNvPr id="5" name="Object 63"/>
          <p:cNvGraphicFramePr>
            <a:graphicFrameLocks noChangeAspect="1"/>
          </p:cNvGraphicFramePr>
          <p:nvPr/>
        </p:nvGraphicFramePr>
        <p:xfrm>
          <a:off x="3995738" y="5157788"/>
          <a:ext cx="1035050" cy="911225"/>
        </p:xfrm>
        <a:graphic>
          <a:graphicData uri="http://schemas.openxmlformats.org/presentationml/2006/ole">
            <p:oleObj spid="_x0000_s82967" name="Equation" r:id="rId11" imgW="431640" imgH="38088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428750"/>
            <a:ext cx="8572500" cy="52149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你觉得关于环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元素运算关系，如下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哪几个正确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？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1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0=0=0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=(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3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=0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4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）如果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5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6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）如果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ac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7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+b=b+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52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2.1.3 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环的基本性质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781175"/>
            <a:ext cx="5222875" cy="4862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1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0=0=0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2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 (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3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=0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4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5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)=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6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)=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7</a:t>
            </a:r>
            <a:r>
              <a:rPr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58888" y="5000625"/>
          <a:ext cx="3949700" cy="1028700"/>
        </p:xfrm>
        <a:graphic>
          <a:graphicData uri="http://schemas.openxmlformats.org/presentationml/2006/ole">
            <p:oleObj spid="_x0000_s2050" name="Equation" r:id="rId3" imgW="3949560" imgH="1028520" progId="">
              <p:embed/>
            </p:oleObj>
          </a:graphicData>
        </a:graphic>
      </p:graphicFrame>
      <p:sp>
        <p:nvSpPr>
          <p:cNvPr id="205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2.1.3 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环的基本性质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" name="矩形 5"/>
          <p:cNvSpPr>
            <a:spLocks noChangeArrowheads="1"/>
          </p:cNvSpPr>
          <p:nvPr/>
        </p:nvSpPr>
        <p:spPr bwMode="auto">
          <a:xfrm>
            <a:off x="357188" y="1214438"/>
            <a:ext cx="757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2.3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中，如下几个性质成立</a:t>
            </a:r>
            <a:endParaRPr lang="zh-CN" altLang="en-US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205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1773238"/>
            <a:ext cx="36004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6675" y="3465513"/>
            <a:ext cx="36734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内容占位符 2"/>
          <p:cNvSpPr>
            <a:spLocks noGrp="1"/>
          </p:cNvSpPr>
          <p:nvPr>
            <p:ph idx="4294967295"/>
          </p:nvPr>
        </p:nvSpPr>
        <p:spPr>
          <a:xfrm>
            <a:off x="642938" y="2143125"/>
            <a:ext cx="7889875" cy="714375"/>
          </a:xfrm>
        </p:spPr>
        <p:txBody>
          <a:bodyPr/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1)R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交换环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为环，并且      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满足交换律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     </a:t>
            </a:r>
          </a:p>
        </p:txBody>
      </p:sp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5076825" y="2276475"/>
          <a:ext cx="985838" cy="492125"/>
        </p:xfrm>
        <a:graphic>
          <a:graphicData uri="http://schemas.openxmlformats.org/presentationml/2006/ole">
            <p:oleObj spid="_x0000_s5124" name="Equation" r:id="rId4" imgW="406080" imgH="203040" progId="">
              <p:embed/>
            </p:oleObj>
          </a:graphicData>
        </a:graphic>
      </p:graphicFrame>
      <p:sp>
        <p:nvSpPr>
          <p:cNvPr id="5133" name="内容占位符 2"/>
          <p:cNvSpPr txBox="1">
            <a:spLocks/>
          </p:cNvSpPr>
          <p:nvPr/>
        </p:nvSpPr>
        <p:spPr bwMode="auto">
          <a:xfrm>
            <a:off x="600075" y="3014663"/>
            <a:ext cx="79295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2)R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体（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除环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为环，并且      为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    </a:t>
            </a:r>
          </a:p>
        </p:txBody>
      </p:sp>
      <p:sp>
        <p:nvSpPr>
          <p:cNvPr id="5134" name="内容占位符 2"/>
          <p:cNvSpPr txBox="1">
            <a:spLocks/>
          </p:cNvSpPr>
          <p:nvPr/>
        </p:nvSpPr>
        <p:spPr bwMode="auto">
          <a:xfrm>
            <a:off x="571500" y="3871913"/>
            <a:ext cx="79295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3)R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为环，并且      为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交换群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                                 </a:t>
            </a:r>
          </a:p>
        </p:txBody>
      </p:sp>
      <p:graphicFrame>
        <p:nvGraphicFramePr>
          <p:cNvPr id="25613" name="Object 16"/>
          <p:cNvGraphicFramePr>
            <a:graphicFrameLocks noChangeAspect="1"/>
          </p:cNvGraphicFramePr>
          <p:nvPr/>
        </p:nvGraphicFramePr>
        <p:xfrm>
          <a:off x="4254500" y="3871913"/>
          <a:ext cx="1109663" cy="552450"/>
        </p:xfrm>
        <a:graphic>
          <a:graphicData uri="http://schemas.openxmlformats.org/presentationml/2006/ole">
            <p:oleObj spid="_x0000_s5128" name="Equation" r:id="rId5" imgW="457200" imgH="228600" progId="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3937000" y="1428750"/>
          <a:ext cx="1787525" cy="552450"/>
        </p:xfrm>
        <a:graphic>
          <a:graphicData uri="http://schemas.openxmlformats.org/presentationml/2006/ole">
            <p:oleObj spid="_x0000_s5129" name="Equation" r:id="rId6" imgW="736560" imgH="228600" progId="">
              <p:embed/>
            </p:oleObj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5694363" y="2997200"/>
          <a:ext cx="1109662" cy="552450"/>
        </p:xfrm>
        <a:graphic>
          <a:graphicData uri="http://schemas.openxmlformats.org/presentationml/2006/ole">
            <p:oleObj spid="_x0000_s5131" name="Equation" r:id="rId7" imgW="457200" imgH="228600" progId="">
              <p:embed/>
            </p:oleObj>
          </a:graphicData>
        </a:graphic>
      </p:graphicFrame>
      <p:sp>
        <p:nvSpPr>
          <p:cNvPr id="513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36" name="矩形 16"/>
          <p:cNvSpPr>
            <a:spLocks noChangeArrowheads="1"/>
          </p:cNvSpPr>
          <p:nvPr/>
        </p:nvSpPr>
        <p:spPr bwMode="auto">
          <a:xfrm>
            <a:off x="428625" y="1428750"/>
            <a:ext cx="363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2.4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中，令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9"/>
          <p:cNvSpPr>
            <a:spLocks noChangeArrowheads="1"/>
          </p:cNvSpPr>
          <p:nvPr/>
        </p:nvSpPr>
        <p:spPr bwMode="auto">
          <a:xfrm>
            <a:off x="571500" y="1357313"/>
            <a:ext cx="78168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整数环是交换环，有理数环是域，实数环是域，复数环是域。</a:t>
            </a:r>
          </a:p>
        </p:txBody>
      </p:sp>
      <p:sp>
        <p:nvSpPr>
          <p:cNvPr id="6148" name="矩形 9"/>
          <p:cNvSpPr>
            <a:spLocks noChangeArrowheads="1"/>
          </p:cNvSpPr>
          <p:nvPr/>
        </p:nvSpPr>
        <p:spPr bwMode="auto">
          <a:xfrm>
            <a:off x="612775" y="3270250"/>
            <a:ext cx="757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高斯整数环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        是交换环。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367088" y="3357563"/>
          <a:ext cx="2933700" cy="417512"/>
        </p:xfrm>
        <a:graphic>
          <a:graphicData uri="http://schemas.openxmlformats.org/presentationml/2006/ole">
            <p:oleObj spid="_x0000_s6146" name="Equation" r:id="rId3" imgW="1422360" imgH="203040" progId="">
              <p:embed/>
            </p:oleObj>
          </a:graphicData>
        </a:graphic>
      </p:graphicFrame>
      <p:sp>
        <p:nvSpPr>
          <p:cNvPr id="614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矩形 9"/>
          <p:cNvSpPr>
            <a:spLocks noChangeArrowheads="1"/>
          </p:cNvSpPr>
          <p:nvPr/>
        </p:nvSpPr>
        <p:spPr bwMode="auto">
          <a:xfrm>
            <a:off x="684213" y="1341438"/>
            <a:ext cx="757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的剩余类环，当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是素数时是域。</a:t>
            </a:r>
          </a:p>
        </p:txBody>
      </p:sp>
      <p:pic>
        <p:nvPicPr>
          <p:cNvPr id="2744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89138"/>
            <a:ext cx="69119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44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779713"/>
            <a:ext cx="5400675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内容占位符 2"/>
          <p:cNvSpPr>
            <a:spLocks noGrp="1"/>
          </p:cNvSpPr>
          <p:nvPr>
            <p:ph idx="4294967295"/>
          </p:nvPr>
        </p:nvSpPr>
        <p:spPr>
          <a:xfrm>
            <a:off x="500063" y="1325563"/>
            <a:ext cx="8643937" cy="1214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2.5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设  为环，            ，如果      ，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则称   为  中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零因子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416175" y="1397000"/>
          <a:ext cx="369888" cy="400050"/>
        </p:xfrm>
        <a:graphic>
          <a:graphicData uri="http://schemas.openxmlformats.org/presentationml/2006/ole">
            <p:oleObj spid="_x0000_s89090" name="Equation" r:id="rId3" imgW="152268" imgH="164957" progId="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722688" y="1397000"/>
          <a:ext cx="2344737" cy="492125"/>
        </p:xfrm>
        <a:graphic>
          <a:graphicData uri="http://schemas.openxmlformats.org/presentationml/2006/ole">
            <p:oleObj spid="_x0000_s89091" name="Equation" r:id="rId4" imgW="965160" imgH="203040" progId="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019925" y="1379538"/>
          <a:ext cx="1047750" cy="431800"/>
        </p:xfrm>
        <a:graphic>
          <a:graphicData uri="http://schemas.openxmlformats.org/presentationml/2006/ole">
            <p:oleObj spid="_x0000_s89092" name="Equation" r:id="rId5" imgW="431640" imgH="177480" progId="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85875" y="1928813"/>
          <a:ext cx="615950" cy="492125"/>
        </p:xfrm>
        <a:graphic>
          <a:graphicData uri="http://schemas.openxmlformats.org/presentationml/2006/ole">
            <p:oleObj spid="_x0000_s89093" name="Equation" r:id="rId6" imgW="253800" imgH="203040" progId="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14563" y="1989138"/>
          <a:ext cx="369887" cy="400050"/>
        </p:xfrm>
        <a:graphic>
          <a:graphicData uri="http://schemas.openxmlformats.org/presentationml/2006/ole">
            <p:oleObj spid="_x0000_s89094" name="Equation" r:id="rId7" imgW="152268" imgH="164957" progId="">
              <p:embed/>
            </p:oleObj>
          </a:graphicData>
        </a:graphic>
      </p:graphicFrame>
      <p:sp>
        <p:nvSpPr>
          <p:cNvPr id="89096" name="矩形 9"/>
          <p:cNvSpPr>
            <a:spLocks noChangeArrowheads="1"/>
          </p:cNvSpPr>
          <p:nvPr/>
        </p:nvSpPr>
        <p:spPr bwMode="auto">
          <a:xfrm>
            <a:off x="500063" y="2643188"/>
            <a:ext cx="764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都是零因子。</a:t>
            </a:r>
          </a:p>
        </p:txBody>
      </p:sp>
      <p:sp>
        <p:nvSpPr>
          <p:cNvPr id="89097" name="Rectangle 16"/>
          <p:cNvSpPr>
            <a:spLocks noChangeArrowheads="1"/>
          </p:cNvSpPr>
          <p:nvPr/>
        </p:nvSpPr>
        <p:spPr bwMode="auto">
          <a:xfrm>
            <a:off x="539750" y="3284538"/>
            <a:ext cx="5040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是无零因子环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684213" y="3903663"/>
            <a:ext cx="6840537" cy="2954337"/>
            <a:chOff x="431" y="2459"/>
            <a:chExt cx="4309" cy="1861"/>
          </a:xfrm>
        </p:grpSpPr>
        <p:sp>
          <p:nvSpPr>
            <p:cNvPr id="89100" name="Rectangle 17"/>
            <p:cNvSpPr>
              <a:spLocks noChangeArrowheads="1"/>
            </p:cNvSpPr>
            <p:nvPr/>
          </p:nvSpPr>
          <p:spPr bwMode="auto">
            <a:xfrm>
              <a:off x="431" y="2886"/>
              <a:ext cx="1225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0" lang="en-US" altLang="zh-CN" b="1" i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Z</a:t>
              </a:r>
              <a:r>
                <a:rPr kumimoji="0" lang="en-US" altLang="zh-CN" b="1" baseline="-250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  <a:r>
                <a:rPr kumimoji="0" lang="zh-CN" altLang="en-US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中非零元的乘法表：</a:t>
              </a:r>
            </a:p>
          </p:txBody>
        </p:sp>
        <p:pic>
          <p:nvPicPr>
            <p:cNvPr id="89101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27" y="2459"/>
              <a:ext cx="2813" cy="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909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9"/>
          <p:cNvSpPr>
            <a:spLocks noRot="1" noChangeArrowheads="1"/>
          </p:cNvSpPr>
          <p:nvPr/>
        </p:nvSpPr>
        <p:spPr bwMode="auto">
          <a:xfrm>
            <a:off x="350838" y="1412875"/>
            <a:ext cx="8540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64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062163"/>
            <a:ext cx="518477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48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4365625"/>
            <a:ext cx="828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84" name="Text Box 12"/>
          <p:cNvSpPr txBox="1">
            <a:spLocks noChangeArrowheads="1"/>
          </p:cNvSpPr>
          <p:nvPr/>
        </p:nvSpPr>
        <p:spPr bwMode="auto">
          <a:xfrm>
            <a:off x="539750" y="371792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27648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B44F3-E82C-48F7-9B49-047BFF7333E0}" type="slidenum">
              <a:rPr lang="en-US" altLang="zh-CN" sz="1800" smtClean="0"/>
              <a:pPr>
                <a:defRPr/>
              </a:pPr>
              <a:t>19</a:t>
            </a:fld>
            <a:endParaRPr lang="en-US" altLang="zh-CN" sz="1800" dirty="0"/>
          </a:p>
        </p:txBody>
      </p:sp>
      <p:sp>
        <p:nvSpPr>
          <p:cNvPr id="278530" name="内容占位符 2"/>
          <p:cNvSpPr txBox="1">
            <a:spLocks/>
          </p:cNvSpPr>
          <p:nvPr/>
        </p:nvSpPr>
        <p:spPr bwMode="auto">
          <a:xfrm>
            <a:off x="468313" y="1341438"/>
            <a:ext cx="8099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2.6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零因子的交换环称为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整环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2785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133600"/>
            <a:ext cx="424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853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2636838"/>
            <a:ext cx="4392613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025" y="2117725"/>
            <a:ext cx="4319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85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2700338"/>
            <a:ext cx="4392612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特殊的环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第二节 环</a:t>
            </a:r>
          </a:p>
        </p:txBody>
      </p:sp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19483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9484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9487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88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89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9485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环的概念</a:t>
              </a:r>
            </a:p>
          </p:txBody>
        </p:sp>
        <p:sp>
          <p:nvSpPr>
            <p:cNvPr id="19486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19459" name="Group 11"/>
          <p:cNvGrpSpPr>
            <a:grpSpLocks/>
          </p:cNvGrpSpPr>
          <p:nvPr/>
        </p:nvGrpSpPr>
        <p:grpSpPr bwMode="auto">
          <a:xfrm>
            <a:off x="661988" y="2516188"/>
            <a:ext cx="7502525" cy="841375"/>
            <a:chOff x="385" y="1162"/>
            <a:chExt cx="4309" cy="389"/>
          </a:xfrm>
        </p:grpSpPr>
        <p:sp>
          <p:nvSpPr>
            <p:cNvPr id="19476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9477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9480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81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82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9478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理想与主理想</a:t>
              </a:r>
            </a:p>
          </p:txBody>
        </p:sp>
        <p:sp>
          <p:nvSpPr>
            <p:cNvPr id="19479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19460" name="Group 27"/>
          <p:cNvGrpSpPr>
            <a:grpSpLocks/>
          </p:cNvGrpSpPr>
          <p:nvPr/>
        </p:nvGrpSpPr>
        <p:grpSpPr bwMode="auto">
          <a:xfrm>
            <a:off x="690563" y="4587875"/>
            <a:ext cx="7502525" cy="841375"/>
            <a:chOff x="385" y="1162"/>
            <a:chExt cx="4309" cy="389"/>
          </a:xfrm>
        </p:grpSpPr>
        <p:sp>
          <p:nvSpPr>
            <p:cNvPr id="19469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9470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9473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74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75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9471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多项式环</a:t>
              </a:r>
            </a:p>
          </p:txBody>
        </p:sp>
        <p:sp>
          <p:nvSpPr>
            <p:cNvPr id="19472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19461" name="Group 27"/>
          <p:cNvGrpSpPr>
            <a:grpSpLocks/>
          </p:cNvGrpSpPr>
          <p:nvPr/>
        </p:nvGrpSpPr>
        <p:grpSpPr bwMode="auto">
          <a:xfrm>
            <a:off x="661988" y="3516313"/>
            <a:ext cx="7502525" cy="841375"/>
            <a:chOff x="385" y="1162"/>
            <a:chExt cx="4309" cy="389"/>
          </a:xfrm>
        </p:grpSpPr>
        <p:sp>
          <p:nvSpPr>
            <p:cNvPr id="19462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9463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9466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67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9468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9464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商环与环的同态</a:t>
              </a:r>
            </a:p>
          </p:txBody>
        </p:sp>
        <p:sp>
          <p:nvSpPr>
            <p:cNvPr id="19465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</p:spTree>
  </p:cSld>
  <p:clrMapOvr>
    <a:masterClrMapping/>
  </p:clrMapOvr>
  <p:transition spd="slow" advTm="2861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Rectangle 4"/>
          <p:cNvSpPr>
            <a:spLocks noRot="1" noChangeArrowheads="1"/>
          </p:cNvSpPr>
          <p:nvPr/>
        </p:nvSpPr>
        <p:spPr bwMode="auto">
          <a:xfrm>
            <a:off x="323850" y="1125538"/>
            <a:ext cx="756126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05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846263"/>
            <a:ext cx="8208963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57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886075"/>
            <a:ext cx="7920037" cy="38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580" name="Text Box 7"/>
          <p:cNvSpPr txBox="1">
            <a:spLocks noChangeArrowheads="1"/>
          </p:cNvSpPr>
          <p:nvPr/>
        </p:nvSpPr>
        <p:spPr bwMode="auto">
          <a:xfrm>
            <a:off x="107950" y="2838450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28058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环的补充概念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4"/>
          <p:cNvSpPr>
            <a:spLocks noRot="1" noChangeArrowheads="1"/>
          </p:cNvSpPr>
          <p:nvPr/>
        </p:nvSpPr>
        <p:spPr bwMode="auto">
          <a:xfrm>
            <a:off x="396875" y="1412875"/>
            <a:ext cx="82073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现在证明：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当阶有限时，必定是个素数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281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206625"/>
            <a:ext cx="820896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环的补充概念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4"/>
          <p:cNvSpPr>
            <a:spLocks noRot="1" noChangeArrowheads="1"/>
          </p:cNvSpPr>
          <p:nvPr/>
        </p:nvSpPr>
        <p:spPr bwMode="auto">
          <a:xfrm>
            <a:off x="395288" y="1700213"/>
            <a:ext cx="41957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82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386013"/>
            <a:ext cx="8280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27" name="Text Box 6"/>
          <p:cNvSpPr txBox="1">
            <a:spLocks noChangeArrowheads="1"/>
          </p:cNvSpPr>
          <p:nvPr/>
        </p:nvSpPr>
        <p:spPr bwMode="auto">
          <a:xfrm>
            <a:off x="827088" y="5141913"/>
            <a:ext cx="4605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Char Z=0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Char 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=p</a:t>
            </a:r>
          </a:p>
        </p:txBody>
      </p:sp>
      <p:sp>
        <p:nvSpPr>
          <p:cNvPr id="28262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环的补充概念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4"/>
          <p:cNvSpPr>
            <a:spLocks noRot="1" noChangeArrowheads="1"/>
          </p:cNvSpPr>
          <p:nvPr/>
        </p:nvSpPr>
        <p:spPr bwMode="auto">
          <a:xfrm>
            <a:off x="304800" y="1773238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83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565400"/>
            <a:ext cx="82089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1" name="Rectangle 6"/>
          <p:cNvSpPr>
            <a:spLocks noChangeArrowheads="1"/>
          </p:cNvSpPr>
          <p:nvPr/>
        </p:nvSpPr>
        <p:spPr bwMode="auto">
          <a:xfrm>
            <a:off x="395288" y="38608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8365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4797425"/>
            <a:ext cx="72723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3" name="Text Box 8"/>
          <p:cNvSpPr txBox="1">
            <a:spLocks noChangeArrowheads="1"/>
          </p:cNvSpPr>
          <p:nvPr/>
        </p:nvSpPr>
        <p:spPr bwMode="auto">
          <a:xfrm>
            <a:off x="395288" y="47974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8365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3844925"/>
            <a:ext cx="51847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2.1.6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子环的概念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89138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4" name="Text Box 6"/>
          <p:cNvSpPr txBox="1">
            <a:spLocks noChangeArrowheads="1"/>
          </p:cNvSpPr>
          <p:nvPr/>
        </p:nvSpPr>
        <p:spPr bwMode="auto">
          <a:xfrm>
            <a:off x="539750" y="1412875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846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213100"/>
            <a:ext cx="82089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2.1.6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子环的概念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5272088" y="5516563"/>
            <a:ext cx="370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关于加法是交换群；</a:t>
            </a:r>
          </a:p>
          <a:p>
            <a:r>
              <a:rPr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）乘法满足结合律；</a:t>
            </a:r>
          </a:p>
          <a:p>
            <a:r>
              <a:rPr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）乘法对加法满足分配律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4"/>
          <p:cNvSpPr>
            <a:spLocks noRot="1" noChangeArrowheads="1"/>
          </p:cNvSpPr>
          <p:nvPr/>
        </p:nvSpPr>
        <p:spPr bwMode="auto">
          <a:xfrm>
            <a:off x="495300" y="965200"/>
            <a:ext cx="854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补充定理</a:t>
            </a:r>
            <a:endParaRPr lang="en-US" altLang="zh-CN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856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511300"/>
            <a:ext cx="80645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478088"/>
            <a:ext cx="6840537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700" name="Text Box 7"/>
          <p:cNvSpPr txBox="1">
            <a:spLocks noChangeArrowheads="1"/>
          </p:cNvSpPr>
          <p:nvPr/>
        </p:nvSpPr>
        <p:spPr bwMode="auto">
          <a:xfrm>
            <a:off x="179388" y="6223000"/>
            <a:ext cx="8748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子环中的零元和任一元的负元与</a:t>
            </a:r>
            <a:r>
              <a:rPr kumimoji="0"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中相应的元一致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8570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2.1.6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子环的概念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第二章 环</a:t>
            </a:r>
          </a:p>
        </p:txBody>
      </p:sp>
      <p:grpSp>
        <p:nvGrpSpPr>
          <p:cNvPr id="286722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286747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86748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86751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52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53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86749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环的概念</a:t>
              </a:r>
            </a:p>
          </p:txBody>
        </p:sp>
        <p:sp>
          <p:nvSpPr>
            <p:cNvPr id="286750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286723" name="Group 11"/>
          <p:cNvGrpSpPr>
            <a:grpSpLocks/>
          </p:cNvGrpSpPr>
          <p:nvPr/>
        </p:nvGrpSpPr>
        <p:grpSpPr bwMode="auto">
          <a:xfrm>
            <a:off x="661988" y="2516188"/>
            <a:ext cx="7502525" cy="841375"/>
            <a:chOff x="385" y="1162"/>
            <a:chExt cx="4309" cy="389"/>
          </a:xfrm>
        </p:grpSpPr>
        <p:sp>
          <p:nvSpPr>
            <p:cNvPr id="286740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86741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86744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45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46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86742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理想与主理想</a:t>
              </a:r>
            </a:p>
          </p:txBody>
        </p:sp>
        <p:sp>
          <p:nvSpPr>
            <p:cNvPr id="286743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286724" name="Group 27"/>
          <p:cNvGrpSpPr>
            <a:grpSpLocks/>
          </p:cNvGrpSpPr>
          <p:nvPr/>
        </p:nvGrpSpPr>
        <p:grpSpPr bwMode="auto">
          <a:xfrm>
            <a:off x="690563" y="4587875"/>
            <a:ext cx="7502525" cy="841375"/>
            <a:chOff x="385" y="1162"/>
            <a:chExt cx="4309" cy="389"/>
          </a:xfrm>
        </p:grpSpPr>
        <p:sp>
          <p:nvSpPr>
            <p:cNvPr id="286733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86734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86737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38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39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86735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多项式环</a:t>
              </a:r>
            </a:p>
          </p:txBody>
        </p:sp>
        <p:sp>
          <p:nvSpPr>
            <p:cNvPr id="286736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286725" name="Group 27"/>
          <p:cNvGrpSpPr>
            <a:grpSpLocks/>
          </p:cNvGrpSpPr>
          <p:nvPr/>
        </p:nvGrpSpPr>
        <p:grpSpPr bwMode="auto">
          <a:xfrm>
            <a:off x="661988" y="3516313"/>
            <a:ext cx="7502525" cy="841375"/>
            <a:chOff x="385" y="1162"/>
            <a:chExt cx="4309" cy="389"/>
          </a:xfrm>
        </p:grpSpPr>
        <p:sp>
          <p:nvSpPr>
            <p:cNvPr id="286726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86727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86730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31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86732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86728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商环与环的同态</a:t>
              </a:r>
            </a:p>
          </p:txBody>
        </p:sp>
        <p:sp>
          <p:nvSpPr>
            <p:cNvPr id="286729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</p:spTree>
  </p:cSld>
  <p:clrMapOvr>
    <a:masterClrMapping/>
  </p:clrMapOvr>
  <p:transition spd="slow" advTm="2861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本小节引入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FDAAE8-73FE-4E97-B166-391A0E0AAAE2}" type="slidenum">
              <a:rPr lang="en-US" altLang="zh-CN" sz="1800" smtClean="0"/>
              <a:pPr>
                <a:defRPr/>
              </a:pPr>
              <a:t>27</a:t>
            </a:fld>
            <a:endParaRPr lang="en-US" altLang="zh-CN" sz="18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319338" y="1589088"/>
          <a:ext cx="1196975" cy="488950"/>
        </p:xfrm>
        <a:graphic>
          <a:graphicData uri="http://schemas.openxmlformats.org/presentationml/2006/ole">
            <p:oleObj spid="_x0000_s134146" name="Equation" r:id="rId4" imgW="495000" imgH="203040" progId="">
              <p:embed/>
            </p:oleObj>
          </a:graphicData>
        </a:graphic>
      </p:graphicFrame>
      <p:sp>
        <p:nvSpPr>
          <p:cNvPr id="134153" name="Rectangle 3"/>
          <p:cNvSpPr txBox="1">
            <a:spLocks noChangeArrowheads="1"/>
          </p:cNvSpPr>
          <p:nvPr/>
        </p:nvSpPr>
        <p:spPr bwMode="auto">
          <a:xfrm>
            <a:off x="428625" y="1428750"/>
            <a:ext cx="8429625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如果  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的子环，令</a:t>
            </a:r>
          </a:p>
          <a:p>
            <a:pPr>
              <a:lnSpc>
                <a:spcPct val="120000"/>
              </a:lnSpc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关于如下运算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是否构成环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？为什么？</a:t>
            </a:r>
            <a:endParaRPr kumimoji="0"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498600" y="1576388"/>
          <a:ext cx="430213" cy="398462"/>
        </p:xfrm>
        <a:graphic>
          <a:graphicData uri="http://schemas.openxmlformats.org/presentationml/2006/ole">
            <p:oleObj spid="_x0000_s134147" name="Equation" r:id="rId5" imgW="177480" imgH="164880" progId="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535238" y="2022475"/>
          <a:ext cx="3556000" cy="549275"/>
        </p:xfrm>
        <a:graphic>
          <a:graphicData uri="http://schemas.openxmlformats.org/presentationml/2006/ole">
            <p:oleObj spid="_x0000_s134148" name="Equation" r:id="rId6" imgW="1473120" imgH="228600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352675" y="3084513"/>
          <a:ext cx="3006725" cy="488950"/>
        </p:xfrm>
        <a:graphic>
          <a:graphicData uri="http://schemas.openxmlformats.org/presentationml/2006/ole">
            <p:oleObj spid="_x0000_s134149" name="Equation" r:id="rId7" imgW="1244520" imgH="203040" progId="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339975" y="3573463"/>
          <a:ext cx="3006725" cy="488950"/>
        </p:xfrm>
        <a:graphic>
          <a:graphicData uri="http://schemas.openxmlformats.org/presentationml/2006/ole">
            <p:oleObj spid="_x0000_s134150" name="Equation" r:id="rId8" imgW="1244520" imgH="203040" progId="">
              <p:embed/>
            </p:oleObj>
          </a:graphicData>
        </a:graphic>
      </p:graphicFrame>
      <p:sp>
        <p:nvSpPr>
          <p:cNvPr id="134154" name="矩形 10"/>
          <p:cNvSpPr>
            <a:spLocks noChangeArrowheads="1"/>
          </p:cNvSpPr>
          <p:nvPr/>
        </p:nvSpPr>
        <p:spPr bwMode="auto">
          <a:xfrm>
            <a:off x="323850" y="4221163"/>
            <a:ext cx="84963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10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加群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={0,1,2,3,4,5,6,7,8}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，子群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={0,3,6}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的右陪集关于如上的运算是否构成环？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457200" y="5372100"/>
            <a:ext cx="83629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的右陪集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{0,3,6}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{1,4,7}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{2,5,8}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加法构成交换群，乘法封闭，乘法对加法满足分配律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  <p:bldP spid="1341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能阐述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理想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定义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判断集合是否为理想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能阐述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主理想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定义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769FC-D8B0-44B6-A0E7-F1E8E4C31B93}" type="slidenum">
              <a:rPr lang="en-US" altLang="zh-CN" sz="1800" smtClean="0"/>
              <a:pPr>
                <a:defRPr/>
              </a:pPr>
              <a:t>28</a:t>
            </a:fld>
            <a:endParaRPr lang="en-US" altLang="zh-CN" sz="1800" dirty="0"/>
          </a:p>
        </p:txBody>
      </p:sp>
      <p:sp>
        <p:nvSpPr>
          <p:cNvPr id="29081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内容占位符 2"/>
          <p:cNvSpPr>
            <a:spLocks noGrp="1"/>
          </p:cNvSpPr>
          <p:nvPr>
            <p:ph idx="4294967295"/>
          </p:nvPr>
        </p:nvSpPr>
        <p:spPr>
          <a:xfrm>
            <a:off x="468313" y="1196975"/>
            <a:ext cx="8643937" cy="1089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2.7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设  为环  的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加法子群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，并且对      ，              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，均有         ，则称  为  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理想</a:t>
            </a: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(Idea)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79663" y="1268413"/>
          <a:ext cx="307975" cy="400050"/>
        </p:xfrm>
        <a:graphic>
          <a:graphicData uri="http://schemas.openxmlformats.org/presentationml/2006/ole">
            <p:oleObj spid="_x0000_s8194" name="Equation" r:id="rId4" imgW="126780" imgH="164814" progId="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449638" y="1268413"/>
          <a:ext cx="369887" cy="400050"/>
        </p:xfrm>
        <a:graphic>
          <a:graphicData uri="http://schemas.openxmlformats.org/presentationml/2006/ole">
            <p:oleObj spid="_x0000_s8195" name="Equation" r:id="rId5" imgW="152268" imgH="164957" progId="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988175" y="1268413"/>
          <a:ext cx="1077913" cy="430212"/>
        </p:xfrm>
        <a:graphic>
          <a:graphicData uri="http://schemas.openxmlformats.org/presentationml/2006/ole">
            <p:oleObj spid="_x0000_s8196" name="Equation" r:id="rId6" imgW="444240" imgH="177480" progId="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11188" y="1797050"/>
          <a:ext cx="1141412" cy="400050"/>
        </p:xfrm>
        <a:graphic>
          <a:graphicData uri="http://schemas.openxmlformats.org/presentationml/2006/ole">
            <p:oleObj spid="_x0000_s8197" name="Equation" r:id="rId7" imgW="469800" imgH="164880" progId="">
              <p:embed/>
            </p:oleObj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2825750" y="1778000"/>
          <a:ext cx="1601788" cy="490538"/>
        </p:xfrm>
        <a:graphic>
          <a:graphicData uri="http://schemas.openxmlformats.org/presentationml/2006/ole">
            <p:oleObj spid="_x0000_s8198" name="Equation" r:id="rId8" imgW="660240" imgH="203040" progId="">
              <p:embed/>
            </p:oleObj>
          </a:graphicData>
        </a:graphic>
      </p:graphicFrame>
      <p:graphicFrame>
        <p:nvGraphicFramePr>
          <p:cNvPr id="29703" name="Object 9"/>
          <p:cNvGraphicFramePr>
            <a:graphicFrameLocks noChangeAspect="1"/>
          </p:cNvGraphicFramePr>
          <p:nvPr/>
        </p:nvGraphicFramePr>
        <p:xfrm>
          <a:off x="5468938" y="1768475"/>
          <a:ext cx="307975" cy="400050"/>
        </p:xfrm>
        <a:graphic>
          <a:graphicData uri="http://schemas.openxmlformats.org/presentationml/2006/ole">
            <p:oleObj spid="_x0000_s8199" name="Equation" r:id="rId9" imgW="126780" imgH="164814" progId="">
              <p:embed/>
            </p:oleObj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6183313" y="1768475"/>
          <a:ext cx="369887" cy="400050"/>
        </p:xfrm>
        <a:graphic>
          <a:graphicData uri="http://schemas.openxmlformats.org/presentationml/2006/ole">
            <p:oleObj spid="_x0000_s8200" name="Equation" r:id="rId10" imgW="152268" imgH="164957" progId="">
              <p:embed/>
            </p:oleObj>
          </a:graphicData>
        </a:graphic>
      </p:graphicFrame>
      <p:sp>
        <p:nvSpPr>
          <p:cNvPr id="820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理想的定义</a:t>
            </a:r>
          </a:p>
        </p:txBody>
      </p:sp>
      <p:sp>
        <p:nvSpPr>
          <p:cNvPr id="8203" name="矩形 17"/>
          <p:cNvSpPr>
            <a:spLocks noChangeArrowheads="1"/>
          </p:cNvSpPr>
          <p:nvPr/>
        </p:nvSpPr>
        <p:spPr bwMode="auto">
          <a:xfrm>
            <a:off x="468313" y="2420938"/>
            <a:ext cx="7167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：全体整数是不是有理数环的理想？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204" name="矩形 18"/>
          <p:cNvSpPr>
            <a:spLocks noChangeArrowheads="1"/>
          </p:cNvSpPr>
          <p:nvPr/>
        </p:nvSpPr>
        <p:spPr bwMode="auto">
          <a:xfrm>
            <a:off x="468313" y="3141663"/>
            <a:ext cx="807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：全体偶数是不是整数环的理想？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74638" y="3644900"/>
            <a:ext cx="861853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39863" indent="-1439863">
              <a:lnSpc>
                <a:spcPct val="150000"/>
              </a:lnSpc>
              <a:spcBef>
                <a:spcPts val="6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加群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={0,1,2,3,4,5,6,7,8}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，正规子群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={0,3,6}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是不是子环？是不是理想？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250825" y="4868863"/>
            <a:ext cx="8678863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39863" indent="-1439863">
              <a:lnSpc>
                <a:spcPct val="150000"/>
              </a:lnSpc>
              <a:spcBef>
                <a:spcPts val="6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乘群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={1,2,3,4,5,6}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，正规子群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={1,6}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是不是子环？是不是理想？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380288" y="2420938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ea typeface="楷体_GB2312" pitchFamily="49" charset="-122"/>
              </a:rPr>
              <a:t>不是？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451725" y="314166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ea typeface="楷体_GB2312" pitchFamily="49" charset="-122"/>
              </a:rPr>
              <a:t>是？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885113" y="45085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ea typeface="楷体_GB2312" pitchFamily="49" charset="-122"/>
              </a:rPr>
              <a:t>是？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43663" y="5734050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ea typeface="楷体_GB2312" pitchFamily="49" charset="-122"/>
              </a:rPr>
              <a:t>不是子环？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4" grpId="0"/>
      <p:bldP spid="8205" grpId="0"/>
      <p:bldP spid="8206" grpId="0"/>
      <p:bldP spid="8208" grpId="0"/>
      <p:bldP spid="8209" grpId="0"/>
      <p:bldP spid="8210" grpId="0"/>
      <p:bldP spid="82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57188" y="1268413"/>
            <a:ext cx="79295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lnSpc>
                <a:spcPct val="130000"/>
              </a:lnSpc>
              <a:spcBef>
                <a:spcPts val="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很多集合上可以定义两种代数运算：</a:t>
            </a:r>
          </a:p>
          <a:p>
            <a:pPr marL="450850" lvl="1" indent="635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整数的加法和乘法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 marL="450850" lvl="1" indent="635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有理数、实数加法和乘法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 marL="450850" lvl="1" indent="635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矩阵加法和乘法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 marL="450850" lvl="1" indent="635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ü"/>
            </a:pP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Z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n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加法和乘法</a:t>
            </a:r>
            <a:endParaRPr kumimoji="0" lang="zh-CN" altLang="en-US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72606-C58E-4B46-8989-B1D6FBF89C6C}" type="slidenum">
              <a:rPr lang="en-US" altLang="zh-CN" sz="1800" smtClean="0"/>
              <a:pPr>
                <a:defRPr/>
              </a:pPr>
              <a:t>3</a:t>
            </a:fld>
            <a:endParaRPr lang="en-US" altLang="zh-CN" sz="1800" dirty="0"/>
          </a:p>
        </p:txBody>
      </p:sp>
      <p:sp>
        <p:nvSpPr>
          <p:cNvPr id="2151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引入</a:t>
            </a:r>
          </a:p>
        </p:txBody>
      </p:sp>
      <p:graphicFrame>
        <p:nvGraphicFramePr>
          <p:cNvPr id="24585" name="Object 11"/>
          <p:cNvGraphicFramePr>
            <a:graphicFrameLocks noChangeAspect="1"/>
          </p:cNvGraphicFramePr>
          <p:nvPr/>
        </p:nvGraphicFramePr>
        <p:xfrm>
          <a:off x="1403350" y="5084763"/>
          <a:ext cx="4464050" cy="642937"/>
        </p:xfrm>
        <a:graphic>
          <a:graphicData uri="http://schemas.openxmlformats.org/presentationml/2006/ole">
            <p:oleObj spid="_x0000_s21510" name="Equation" r:id="rId4" imgW="1409400" imgH="203040" progId="">
              <p:embed/>
            </p:oleObj>
          </a:graphicData>
        </a:graphic>
      </p:graphicFrame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92125" y="4294188"/>
            <a:ext cx="40084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ea typeface="楷体_GB2312" pitchFamily="49" charset="-122"/>
              </a:rPr>
              <a:t>这些运算之间的关系？</a:t>
            </a:r>
            <a:endParaRPr kumimoji="0" lang="en-US" altLang="zh-CN" b="1"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内容占位符 2"/>
          <p:cNvSpPr>
            <a:spLocks noGrp="1"/>
          </p:cNvSpPr>
          <p:nvPr>
            <p:ph idx="4294967295"/>
          </p:nvPr>
        </p:nvSpPr>
        <p:spPr>
          <a:xfrm>
            <a:off x="500063" y="1196975"/>
            <a:ext cx="8643937" cy="6334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{0}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的理想。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9521" name="Group 17"/>
          <p:cNvGrpSpPr>
            <a:grpSpLocks/>
          </p:cNvGrpSpPr>
          <p:nvPr/>
        </p:nvGrpSpPr>
        <p:grpSpPr bwMode="auto">
          <a:xfrm>
            <a:off x="571500" y="2932113"/>
            <a:ext cx="8143875" cy="1073150"/>
            <a:chOff x="360" y="1847"/>
            <a:chExt cx="5130" cy="676"/>
          </a:xfrm>
        </p:grpSpPr>
        <p:sp>
          <p:nvSpPr>
            <p:cNvPr id="2" name="内容占位符 2"/>
            <p:cNvSpPr txBox="1">
              <a:spLocks/>
            </p:cNvSpPr>
            <p:nvPr/>
          </p:nvSpPr>
          <p:spPr bwMode="auto">
            <a:xfrm>
              <a:off x="360" y="1847"/>
              <a:ext cx="5130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对每个正整数</a:t>
              </a:r>
              <a:r>
                <a:rPr lang="en-US" altLang="zh-CN" i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，令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            </a:t>
              </a:r>
              <a:endParaRPr lang="en-US" altLang="zh-CN" b="1">
                <a:latin typeface="楷体_GB2312" pitchFamily="49" charset="-122"/>
                <a:ea typeface="楷体_GB2312" pitchFamily="49" charset="-122"/>
                <a:sym typeface="Wingdings" pitchFamily="2" charset="2"/>
              </a:endParaRP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则       为  的理想。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</a:t>
              </a:r>
            </a:p>
          </p:txBody>
        </p:sp>
        <p:graphicFrame>
          <p:nvGraphicFramePr>
            <p:cNvPr id="29705" name="Object 11"/>
            <p:cNvGraphicFramePr>
              <a:graphicFrameLocks noChangeAspect="1"/>
            </p:cNvGraphicFramePr>
            <p:nvPr/>
          </p:nvGraphicFramePr>
          <p:xfrm>
            <a:off x="2835" y="1892"/>
            <a:ext cx="2039" cy="310"/>
          </p:xfrm>
          <a:graphic>
            <a:graphicData uri="http://schemas.openxmlformats.org/presentationml/2006/ole">
              <p:oleObj spid="_x0000_s149513" name="Equation" r:id="rId4" imgW="1333440" imgH="203040" progId="">
                <p:embed/>
              </p:oleObj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675" y="2202"/>
            <a:ext cx="699" cy="310"/>
          </p:xfrm>
          <a:graphic>
            <a:graphicData uri="http://schemas.openxmlformats.org/presentationml/2006/ole">
              <p:oleObj spid="_x0000_s149514" name="Equation" r:id="rId5" imgW="457200" imgH="203040" progId="">
                <p:embed/>
              </p:oleObj>
            </a:graphicData>
          </a:graphic>
        </p:graphicFrame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1665" y="2202"/>
            <a:ext cx="233" cy="252"/>
          </p:xfrm>
          <a:graphic>
            <a:graphicData uri="http://schemas.openxmlformats.org/presentationml/2006/ole">
              <p:oleObj spid="_x0000_s149515" name="Equation" r:id="rId6" imgW="152280" imgH="164880" progId="">
                <p:embed/>
              </p:oleObj>
            </a:graphicData>
          </a:graphic>
        </p:graphicFrame>
      </p:grpSp>
      <p:sp>
        <p:nvSpPr>
          <p:cNvPr id="1495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理想的定义</a:t>
            </a:r>
          </a:p>
        </p:txBody>
      </p:sp>
      <p:pic>
        <p:nvPicPr>
          <p:cNvPr id="149519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5863" y="1916113"/>
            <a:ext cx="7273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971550" y="4149725"/>
            <a:ext cx="357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的加法子群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971550" y="4710113"/>
            <a:ext cx="2865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的子环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985838" y="5300663"/>
            <a:ext cx="286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的理想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2" grpId="0"/>
      <p:bldP spid="149523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48F23-5C09-4098-8E51-A36B640FEAB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05154" name="日期占位符 3"/>
          <p:cNvSpPr txBox="1">
            <a:spLocks noGrp="1"/>
          </p:cNvSpPr>
          <p:nvPr/>
        </p:nvSpPr>
        <p:spPr bwMode="auto">
          <a:xfrm>
            <a:off x="914400" y="6251575"/>
            <a:ext cx="387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n-US" altLang="zh-CN" sz="2000">
              <a:latin typeface="Arial" charset="0"/>
            </a:endParaRPr>
          </a:p>
          <a:p>
            <a:endParaRPr kumimoji="0" lang="en-US" altLang="zh-CN" sz="2000">
              <a:latin typeface="Arial" charset="0"/>
            </a:endParaRPr>
          </a:p>
        </p:txBody>
      </p:sp>
      <p:sp>
        <p:nvSpPr>
          <p:cNvPr id="305155" name="内容占位符 2"/>
          <p:cNvSpPr txBox="1">
            <a:spLocks/>
          </p:cNvSpPr>
          <p:nvPr/>
        </p:nvSpPr>
        <p:spPr bwMode="auto">
          <a:xfrm>
            <a:off x="179388" y="1052513"/>
            <a:ext cx="65516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的任意多个理想的交仍为理想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51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700213"/>
            <a:ext cx="792003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51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924175"/>
            <a:ext cx="835342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15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理想的定义</a:t>
            </a:r>
          </a:p>
        </p:txBody>
      </p:sp>
      <p:sp>
        <p:nvSpPr>
          <p:cNvPr id="305159" name="Text Box 11"/>
          <p:cNvSpPr txBox="1">
            <a:spLocks noChangeArrowheads="1"/>
          </p:cNvSpPr>
          <p:nvPr/>
        </p:nvSpPr>
        <p:spPr bwMode="auto">
          <a:xfrm>
            <a:off x="179388" y="234950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证明：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理想的性质</a:t>
            </a:r>
          </a:p>
        </p:txBody>
      </p:sp>
      <p:sp>
        <p:nvSpPr>
          <p:cNvPr id="296973" name="矩形 6"/>
          <p:cNvSpPr>
            <a:spLocks noChangeArrowheads="1"/>
          </p:cNvSpPr>
          <p:nvPr/>
        </p:nvSpPr>
        <p:spPr bwMode="auto">
          <a:xfrm>
            <a:off x="500063" y="3419475"/>
            <a:ext cx="8072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：理想关于环的运算是否构成子环？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6974" name="矩形 7"/>
          <p:cNvSpPr>
            <a:spLocks noChangeArrowheads="1"/>
          </p:cNvSpPr>
          <p:nvPr/>
        </p:nvSpPr>
        <p:spPr bwMode="auto">
          <a:xfrm>
            <a:off x="500063" y="4437063"/>
            <a:ext cx="807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：子环一定是理想？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6975" name="矩形 8"/>
          <p:cNvSpPr>
            <a:spLocks noChangeArrowheads="1"/>
          </p:cNvSpPr>
          <p:nvPr/>
        </p:nvSpPr>
        <p:spPr bwMode="auto">
          <a:xfrm>
            <a:off x="500063" y="2405063"/>
            <a:ext cx="807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是否一定包含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的单位元？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6976" name="矩形 12"/>
          <p:cNvSpPr>
            <a:spLocks noChangeArrowheads="1"/>
          </p:cNvSpPr>
          <p:nvPr/>
        </p:nvSpPr>
        <p:spPr bwMode="auto">
          <a:xfrm>
            <a:off x="500063" y="1341438"/>
            <a:ext cx="807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是否一定包含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的零元？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1042988" y="1901825"/>
            <a:ext cx="750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一定包含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的零元，因为理想是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的加法子群。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1042988" y="2909888"/>
            <a:ext cx="6796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不一定包含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的单位元，因为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{0}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是理想。</a:t>
            </a: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1835150" y="5141913"/>
            <a:ext cx="589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理想是特殊的子环。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子环未必是理想</a:t>
            </a:r>
          </a:p>
        </p:txBody>
      </p:sp>
      <p:graphicFrame>
        <p:nvGraphicFramePr>
          <p:cNvPr id="296971" name="Object 11"/>
          <p:cNvGraphicFramePr>
            <a:graphicFrameLocks noChangeAspect="1"/>
          </p:cNvGraphicFramePr>
          <p:nvPr/>
        </p:nvGraphicFramePr>
        <p:xfrm>
          <a:off x="1979613" y="3954463"/>
          <a:ext cx="2447925" cy="496887"/>
        </p:xfrm>
        <a:graphic>
          <a:graphicData uri="http://schemas.openxmlformats.org/presentationml/2006/ole">
            <p:oleObj spid="_x0000_s296971" name="公式" r:id="rId4" imgW="1002960" imgH="203040" progId="Equation.3">
              <p:embed/>
            </p:oleObj>
          </a:graphicData>
        </a:graphic>
      </p:graphicFrame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4932363" y="3933825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99"/>
                </a:solidFill>
                <a:ea typeface="楷体_GB2312" pitchFamily="49" charset="-122"/>
              </a:rPr>
              <a:t>理想一定是子环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/>
      <p:bldP spid="296968" grpId="0"/>
      <p:bldP spid="296969" grpId="0"/>
      <p:bldP spid="2969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理想的性质</a:t>
            </a:r>
          </a:p>
        </p:txBody>
      </p:sp>
      <p:sp>
        <p:nvSpPr>
          <p:cNvPr id="299019" name="矩形 6"/>
          <p:cNvSpPr>
            <a:spLocks noChangeArrowheads="1"/>
          </p:cNvSpPr>
          <p:nvPr/>
        </p:nvSpPr>
        <p:spPr bwMode="auto">
          <a:xfrm>
            <a:off x="785813" y="3690938"/>
            <a:ext cx="501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有单位元，则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99020" name="矩形 7"/>
          <p:cNvSpPr>
            <a:spLocks noChangeArrowheads="1"/>
          </p:cNvSpPr>
          <p:nvPr/>
        </p:nvSpPr>
        <p:spPr bwMode="auto">
          <a:xfrm>
            <a:off x="747713" y="2928938"/>
            <a:ext cx="4040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的子环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9021" name="矩形 12"/>
          <p:cNvSpPr>
            <a:spLocks noChangeArrowheads="1"/>
          </p:cNvSpPr>
          <p:nvPr/>
        </p:nvSpPr>
        <p:spPr bwMode="auto">
          <a:xfrm>
            <a:off x="714375" y="2133600"/>
            <a:ext cx="501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一定包含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的零元</a:t>
            </a:r>
            <a:endParaRPr kumimoji="0" lang="zh-CN" altLang="en-US" b="1" baseline="30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9022" name="矩形 13"/>
          <p:cNvSpPr>
            <a:spLocks noChangeArrowheads="1"/>
          </p:cNvSpPr>
          <p:nvPr/>
        </p:nvSpPr>
        <p:spPr bwMode="auto">
          <a:xfrm>
            <a:off x="428625" y="1428750"/>
            <a:ext cx="8072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 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2.8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是一个环，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的理想，则</a:t>
            </a:r>
          </a:p>
        </p:txBody>
      </p:sp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2195513" y="4983163"/>
          <a:ext cx="4464050" cy="533400"/>
        </p:xfrm>
        <a:graphic>
          <a:graphicData uri="http://schemas.openxmlformats.org/presentationml/2006/ole">
            <p:oleObj spid="_x0000_s299015" name="公式" r:id="rId4" imgW="1701720" imgH="20304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22488" y="4365625"/>
            <a:ext cx="1944687" cy="523875"/>
            <a:chOff x="884" y="2913"/>
            <a:chExt cx="1225" cy="330"/>
          </a:xfrm>
        </p:grpSpPr>
        <p:sp>
          <p:nvSpPr>
            <p:cNvPr id="299025" name="Text Box 8"/>
            <p:cNvSpPr txBox="1">
              <a:spLocks noChangeArrowheads="1"/>
            </p:cNvSpPr>
            <p:nvPr/>
          </p:nvSpPr>
          <p:spPr bwMode="auto">
            <a:xfrm>
              <a:off x="884" y="2913"/>
              <a:ext cx="6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显然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299017" name="Object 9"/>
            <p:cNvGraphicFramePr>
              <a:graphicFrameLocks noChangeAspect="1"/>
            </p:cNvGraphicFramePr>
            <p:nvPr/>
          </p:nvGraphicFramePr>
          <p:xfrm>
            <a:off x="1519" y="2958"/>
            <a:ext cx="590" cy="285"/>
          </p:xfrm>
          <a:graphic>
            <a:graphicData uri="http://schemas.openxmlformats.org/presentationml/2006/ole">
              <p:oleObj spid="_x0000_s299017" name="公式" r:id="rId5" imgW="393480" imgH="190440" progId="Equation.3">
                <p:embed/>
              </p:oleObj>
            </a:graphicData>
          </a:graphic>
        </p:graphicFrame>
      </p:grpSp>
      <p:sp>
        <p:nvSpPr>
          <p:cNvPr id="299024" name="Text Box 11"/>
          <p:cNvSpPr txBox="1">
            <a:spLocks noChangeArrowheads="1"/>
          </p:cNvSpPr>
          <p:nvPr/>
        </p:nvSpPr>
        <p:spPr bwMode="auto">
          <a:xfrm>
            <a:off x="1042988" y="436562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证明：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内容占位符 2"/>
          <p:cNvSpPr>
            <a:spLocks noGrp="1"/>
          </p:cNvSpPr>
          <p:nvPr>
            <p:ph idx="4294967295"/>
          </p:nvPr>
        </p:nvSpPr>
        <p:spPr>
          <a:xfrm>
            <a:off x="250825" y="1069975"/>
            <a:ext cx="8569325" cy="23590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 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2.9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是一个交换环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的一个非空子集，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当以下条件成立时，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的一个理想：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）对于任意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（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）对于任意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720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2.2.3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理想判定定理</a:t>
            </a:r>
            <a:endParaRPr kumimoji="0" lang="zh-CN" altLang="en-US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03" name="Text Box 11"/>
          <p:cNvSpPr txBox="1">
            <a:spLocks noChangeArrowheads="1"/>
          </p:cNvSpPr>
          <p:nvPr/>
        </p:nvSpPr>
        <p:spPr bwMode="auto">
          <a:xfrm>
            <a:off x="220663" y="3429000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证明：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827088" y="4005263"/>
            <a:ext cx="750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）可知：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的加法子群，因此是交换群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827088" y="4652963"/>
            <a:ext cx="6437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）可知乘法封闭，因此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的子环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901700" y="5286375"/>
            <a:ext cx="590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是交换环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，由（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）可知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的理想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2" grpId="0"/>
      <p:bldP spid="149523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内容占位符 2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215312" cy="19272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2.10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是一个交换环，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的一个理想，若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I=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|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则称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主理想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，记为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。即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由元素</a:t>
            </a:r>
            <a:r>
              <a:rPr lang="en-US" altLang="zh-CN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生成</a:t>
            </a:r>
            <a:endParaRPr lang="zh-CN" altLang="en-US" b="1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925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主理想定义</a:t>
            </a:r>
          </a:p>
        </p:txBody>
      </p:sp>
      <p:grpSp>
        <p:nvGrpSpPr>
          <p:cNvPr id="309254" name="Group 6"/>
          <p:cNvGrpSpPr>
            <a:grpSpLocks/>
          </p:cNvGrpSpPr>
          <p:nvPr/>
        </p:nvGrpSpPr>
        <p:grpSpPr bwMode="auto">
          <a:xfrm>
            <a:off x="684213" y="4221163"/>
            <a:ext cx="7632700" cy="1150937"/>
            <a:chOff x="431" y="2659"/>
            <a:chExt cx="4808" cy="725"/>
          </a:xfrm>
        </p:grpSpPr>
        <p:pic>
          <p:nvPicPr>
            <p:cNvPr id="30925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3067"/>
              <a:ext cx="462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252" name="Text Box 6"/>
            <p:cNvSpPr txBox="1">
              <a:spLocks noChangeArrowheads="1"/>
            </p:cNvSpPr>
            <p:nvPr/>
          </p:nvSpPr>
          <p:spPr bwMode="auto">
            <a:xfrm>
              <a:off x="431" y="2659"/>
              <a:ext cx="4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FF3300"/>
                  </a:solidFill>
                  <a:latin typeface="Arial" charset="0"/>
                  <a:ea typeface="楷体_GB2312" pitchFamily="49" charset="-122"/>
                </a:rPr>
                <a:t>例</a:t>
              </a:r>
              <a:r>
                <a:rPr kumimoji="0" lang="zh-CN" altLang="en-US" sz="1800" b="1">
                  <a:solidFill>
                    <a:srgbClr val="FF3300"/>
                  </a:solidFill>
                  <a:latin typeface="Arial" charset="0"/>
                  <a:ea typeface="楷体_GB2312" pitchFamily="49" charset="-122"/>
                </a:rPr>
                <a:t>：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矩形 3"/>
          <p:cNvSpPr>
            <a:spLocks noChangeArrowheads="1"/>
          </p:cNvSpPr>
          <p:nvPr/>
        </p:nvSpPr>
        <p:spPr bwMode="auto">
          <a:xfrm>
            <a:off x="468313" y="1341438"/>
            <a:ext cx="807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3300"/>
                </a:solidFill>
                <a:ea typeface="楷体_GB2312" pitchFamily="49" charset="-122"/>
                <a:cs typeface="Times New Roman" pitchFamily="18" charset="0"/>
              </a:rPr>
              <a:t>注</a:t>
            </a:r>
            <a:r>
              <a:rPr kumimoji="0" lang="zh-CN" altLang="en-US" b="1"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  <a:cs typeface="Times New Roman" pitchFamily="18" charset="0"/>
              </a:rPr>
              <a:t>整数环的任何理想都是主</a:t>
            </a:r>
            <a:r>
              <a:rPr kumimoji="0" lang="zh-CN" altLang="en-US" b="1">
                <a:solidFill>
                  <a:srgbClr val="0033CC"/>
                </a:solidFill>
                <a:latin typeface="宋体" charset="-122"/>
                <a:ea typeface="楷体_GB2312" pitchFamily="49" charset="-122"/>
                <a:cs typeface="Times New Roman" pitchFamily="18" charset="0"/>
              </a:rPr>
              <a:t>理想</a:t>
            </a:r>
            <a:r>
              <a:rPr kumimoji="0" lang="zh-CN" altLang="en-US" b="1">
                <a:latin typeface="宋体" charset="-122"/>
                <a:ea typeface="楷体_GB2312" pitchFamily="49" charset="-122"/>
                <a:cs typeface="Times New Roman" pitchFamily="18" charset="0"/>
              </a:rPr>
              <a:t>。</a:t>
            </a:r>
            <a:endParaRPr kumimoji="0" lang="zh-CN" altLang="en-US" b="1" baseline="30000">
              <a:latin typeface="宋体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3112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989138"/>
            <a:ext cx="7056437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129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主理想定义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1" name="内容占位符 2"/>
          <p:cNvSpPr txBox="1">
            <a:spLocks/>
          </p:cNvSpPr>
          <p:nvPr/>
        </p:nvSpPr>
        <p:spPr bwMode="auto">
          <a:xfrm>
            <a:off x="357188" y="1428750"/>
            <a:ext cx="842962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：已知                   为复数环的子环，   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证明        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中的理想，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14438" y="2008188"/>
          <a:ext cx="1476375" cy="492125"/>
        </p:xfrm>
        <a:graphic>
          <a:graphicData uri="http://schemas.openxmlformats.org/presentationml/2006/ole">
            <p:oleObj spid="_x0000_s246787" name="Equation" r:id="rId4" imgW="609480" imgH="203040" progId="">
              <p:embed/>
            </p:oleObj>
          </a:graphicData>
        </a:graphic>
      </p:graphicFrame>
      <p:sp>
        <p:nvSpPr>
          <p:cNvPr id="246792" name="Rectangle 86"/>
          <p:cNvSpPr>
            <a:spLocks noChangeArrowheads="1"/>
          </p:cNvSpPr>
          <p:nvPr/>
        </p:nvSpPr>
        <p:spPr bwMode="auto">
          <a:xfrm>
            <a:off x="252413" y="115888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kumimoji="0"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246793" name="Rectangle 25"/>
          <p:cNvSpPr>
            <a:spLocks noChangeArrowheads="1"/>
          </p:cNvSpPr>
          <p:nvPr/>
        </p:nvSpPr>
        <p:spPr bwMode="auto">
          <a:xfrm>
            <a:off x="388938" y="3073400"/>
            <a:ext cx="828675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：证明有理数上的多项式全体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关于多项式加法和乘法是一个环 。</a:t>
            </a:r>
          </a:p>
        </p:txBody>
      </p:sp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2317750" y="1508125"/>
          <a:ext cx="3325813" cy="492125"/>
        </p:xfrm>
        <a:graphic>
          <a:graphicData uri="http://schemas.openxmlformats.org/presentationml/2006/ole">
            <p:oleObj spid="_x0000_s246786" name="Equation" r:id="rId5" imgW="1371600" imgH="203040" progId="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00188" y="3714750"/>
          <a:ext cx="6035675" cy="584200"/>
        </p:xfrm>
        <a:graphic>
          <a:graphicData uri="http://schemas.openxmlformats.org/presentationml/2006/ole">
            <p:oleObj spid="_x0000_s246790" name="Equation" r:id="rId6" imgW="2489040" imgH="2412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第二节 环</a:t>
            </a:r>
          </a:p>
        </p:txBody>
      </p:sp>
      <p:grpSp>
        <p:nvGrpSpPr>
          <p:cNvPr id="314370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314395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96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99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400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401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97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环的定义</a:t>
              </a:r>
            </a:p>
          </p:txBody>
        </p:sp>
        <p:sp>
          <p:nvSpPr>
            <p:cNvPr id="314398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314371" name="Group 11"/>
          <p:cNvGrpSpPr>
            <a:grpSpLocks/>
          </p:cNvGrpSpPr>
          <p:nvPr/>
        </p:nvGrpSpPr>
        <p:grpSpPr bwMode="auto">
          <a:xfrm>
            <a:off x="661988" y="2516188"/>
            <a:ext cx="7502525" cy="841375"/>
            <a:chOff x="385" y="1162"/>
            <a:chExt cx="4309" cy="389"/>
          </a:xfrm>
        </p:grpSpPr>
        <p:sp>
          <p:nvSpPr>
            <p:cNvPr id="314388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89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92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93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94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90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理想与主理想</a:t>
              </a:r>
            </a:p>
          </p:txBody>
        </p:sp>
        <p:sp>
          <p:nvSpPr>
            <p:cNvPr id="314391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314372" name="Group 27"/>
          <p:cNvGrpSpPr>
            <a:grpSpLocks/>
          </p:cNvGrpSpPr>
          <p:nvPr/>
        </p:nvGrpSpPr>
        <p:grpSpPr bwMode="auto">
          <a:xfrm>
            <a:off x="690563" y="4587875"/>
            <a:ext cx="7502525" cy="841375"/>
            <a:chOff x="385" y="1162"/>
            <a:chExt cx="4309" cy="389"/>
          </a:xfrm>
        </p:grpSpPr>
        <p:sp>
          <p:nvSpPr>
            <p:cNvPr id="314381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82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85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6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7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83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多项式环</a:t>
              </a:r>
            </a:p>
          </p:txBody>
        </p:sp>
        <p:sp>
          <p:nvSpPr>
            <p:cNvPr id="314384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47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四</a:t>
              </a:r>
            </a:p>
          </p:txBody>
        </p:sp>
      </p:grpSp>
      <p:grpSp>
        <p:nvGrpSpPr>
          <p:cNvPr id="314373" name="Group 27"/>
          <p:cNvGrpSpPr>
            <a:grpSpLocks/>
          </p:cNvGrpSpPr>
          <p:nvPr/>
        </p:nvGrpSpPr>
        <p:grpSpPr bwMode="auto">
          <a:xfrm>
            <a:off x="661988" y="3516313"/>
            <a:ext cx="7502525" cy="841375"/>
            <a:chOff x="385" y="1162"/>
            <a:chExt cx="4309" cy="389"/>
          </a:xfrm>
        </p:grpSpPr>
        <p:sp>
          <p:nvSpPr>
            <p:cNvPr id="314374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75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78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79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0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76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商环与环的同态</a:t>
              </a:r>
            </a:p>
          </p:txBody>
        </p:sp>
        <p:sp>
          <p:nvSpPr>
            <p:cNvPr id="314377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58279" y="3130699"/>
          <a:ext cx="7815242" cy="245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64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4819CB61-B7A4-491B-9751-3BFD9282A812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39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16420" name="矩形 1"/>
          <p:cNvSpPr>
            <a:spLocks noChangeArrowheads="1"/>
          </p:cNvSpPr>
          <p:nvPr/>
        </p:nvSpPr>
        <p:spPr bwMode="auto">
          <a:xfrm>
            <a:off x="611188" y="1484313"/>
            <a:ext cx="81041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商环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的概念和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商环的两个运算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环同态基本定理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能阐述</a:t>
            </a:r>
            <a:r>
              <a:rPr kumimoji="0" lang="zh-CN" altLang="en-US" b="1">
                <a:solidFill>
                  <a:srgbClr val="FF3300"/>
                </a:solidFill>
                <a:latin typeface="微软雅黑"/>
                <a:ea typeface="楷体_GB2312" pitchFamily="49" charset="-122"/>
                <a:cs typeface="微软雅黑"/>
              </a:rPr>
              <a:t>环</a:t>
            </a: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定义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能解释</a:t>
            </a:r>
            <a:r>
              <a:rPr kumimoji="0" lang="zh-CN" altLang="en-US" b="1">
                <a:solidFill>
                  <a:srgbClr val="FF3300"/>
                </a:solidFill>
                <a:latin typeface="微软雅黑"/>
                <a:ea typeface="楷体_GB2312" pitchFamily="49" charset="-122"/>
                <a:cs typeface="微软雅黑"/>
              </a:rPr>
              <a:t>环的性质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能阐述</a:t>
            </a:r>
            <a:r>
              <a:rPr kumimoji="0" lang="zh-CN" altLang="en-US" b="1">
                <a:solidFill>
                  <a:srgbClr val="0033CC"/>
                </a:solidFill>
                <a:latin typeface="微软雅黑"/>
                <a:ea typeface="楷体_GB2312" pitchFamily="49" charset="-122"/>
                <a:cs typeface="微软雅黑"/>
              </a:rPr>
              <a:t>特殊环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微软雅黑"/>
              </a:rPr>
              <a:t>(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交换环、体、域，整环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微软雅黑"/>
              </a:rPr>
              <a:t>)</a:t>
            </a: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定义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ea typeface="楷体_GB2312" pitchFamily="49" charset="-122"/>
                <a:cs typeface="微软雅黑"/>
              </a:rPr>
              <a:t>能阐述</a:t>
            </a: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  <a:cs typeface="微软雅黑"/>
              </a:rPr>
              <a:t>子环</a:t>
            </a:r>
            <a:r>
              <a:rPr kumimoji="0" lang="zh-CN" altLang="en-US" b="1">
                <a:ea typeface="楷体_GB2312" pitchFamily="49" charset="-122"/>
                <a:cs typeface="微软雅黑"/>
              </a:rPr>
              <a:t>定义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9A3DC8-E26B-4ACE-AA5A-95464D88DFDE}" type="slidenum">
              <a:rPr lang="en-US" altLang="zh-CN" sz="1800" smtClean="0"/>
              <a:pPr>
                <a:defRPr/>
              </a:pPr>
              <a:t>4</a:t>
            </a:fld>
            <a:endParaRPr lang="en-US" altLang="zh-CN" sz="1800" dirty="0"/>
          </a:p>
        </p:txBody>
      </p:sp>
      <p:sp>
        <p:nvSpPr>
          <p:cNvPr id="2355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4"/>
          <p:cNvSpPr>
            <a:spLocks noRot="1" noChangeArrowheads="1"/>
          </p:cNvSpPr>
          <p:nvPr/>
        </p:nvSpPr>
        <p:spPr bwMode="auto">
          <a:xfrm>
            <a:off x="468313" y="1052513"/>
            <a:ext cx="84963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群理论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有个重要的概念</a:t>
            </a:r>
            <a:r>
              <a:rPr lang="zh-CN" altLang="en-US" sz="3200" b="1">
                <a:latin typeface="黑体" pitchFamily="2" charset="-122"/>
                <a:ea typeface="楷体_GB2312" pitchFamily="49" charset="-122"/>
              </a:rPr>
              <a:t>：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正规子群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通过它，可以得到商结构（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商群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）。那么，正规子群在环中相对应的概念是什么呢？</a:t>
            </a:r>
          </a:p>
        </p:txBody>
      </p:sp>
      <p:sp>
        <p:nvSpPr>
          <p:cNvPr id="318466" name="Rectangle 5"/>
          <p:cNvSpPr>
            <a:spLocks noChangeArrowheads="1"/>
          </p:cNvSpPr>
          <p:nvPr/>
        </p:nvSpPr>
        <p:spPr bwMode="auto">
          <a:xfrm>
            <a:off x="539750" y="2781300"/>
            <a:ext cx="8208963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zh-CN" altLang="en-US" sz="3200" b="1">
                <a:latin typeface="楷体_GB2312" pitchFamily="49" charset="-122"/>
                <a:ea typeface="楷体_GB2312" pitchFamily="49" charset="-122"/>
              </a:rPr>
              <a:t>加法群是环的基础部分，可以取一个加法的</a:t>
            </a:r>
            <a:r>
              <a:rPr kumimoji="0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正规子群</a:t>
            </a:r>
            <a:r>
              <a:rPr kumimoji="0" lang="zh-CN" altLang="en-US" sz="3200" b="1">
                <a:latin typeface="楷体_GB2312" pitchFamily="49" charset="-122"/>
                <a:ea typeface="楷体_GB2312" pitchFamily="49" charset="-122"/>
              </a:rPr>
              <a:t>来构造</a:t>
            </a:r>
            <a:r>
              <a:rPr kumimoji="0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商群</a:t>
            </a:r>
            <a:r>
              <a:rPr kumimoji="0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3200" b="1"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0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交换群的任意子群都是正规子群</a:t>
            </a:r>
            <a:r>
              <a:rPr kumimoji="0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18467" name="Rectangle 6"/>
          <p:cNvSpPr>
            <a:spLocks noChangeArrowheads="1"/>
          </p:cNvSpPr>
          <p:nvPr/>
        </p:nvSpPr>
        <p:spPr bwMode="auto">
          <a:xfrm>
            <a:off x="468313" y="4581525"/>
            <a:ext cx="828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)+(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b+N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)=(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是有定义的（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自恰的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即：</a:t>
            </a:r>
          </a:p>
          <a:p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a+N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b+N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a+b)+N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+b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)+N</a:t>
            </a:r>
            <a:endParaRPr kumimoji="0" lang="zh-CN" altLang="en-US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8" name="Rectangle 7"/>
          <p:cNvSpPr>
            <a:spLocks noChangeArrowheads="1"/>
          </p:cNvSpPr>
          <p:nvPr/>
        </p:nvSpPr>
        <p:spPr bwMode="auto">
          <a:xfrm>
            <a:off x="539750" y="6092825"/>
            <a:ext cx="820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a+N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b+N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ab+N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自恰的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吗？</a:t>
            </a:r>
          </a:p>
        </p:txBody>
      </p:sp>
      <p:sp>
        <p:nvSpPr>
          <p:cNvPr id="31846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商环的定义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/>
      <p:bldP spid="318467" grpId="0"/>
      <p:bldP spid="3184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8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82089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49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商环的定义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9492" name="Text Box 7"/>
          <p:cNvSpPr txBox="1">
            <a:spLocks noChangeArrowheads="1"/>
          </p:cNvSpPr>
          <p:nvPr/>
        </p:nvSpPr>
        <p:spPr bwMode="auto">
          <a:xfrm>
            <a:off x="684213" y="5300663"/>
            <a:ext cx="2428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是理想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684213" y="5934075"/>
            <a:ext cx="4421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则对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xR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xNN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NxN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2" name="内容占位符 2"/>
          <p:cNvSpPr>
            <a:spLocks noGrp="1"/>
          </p:cNvSpPr>
          <p:nvPr>
            <p:ph idx="4294967295"/>
          </p:nvPr>
        </p:nvSpPr>
        <p:spPr>
          <a:xfrm>
            <a:off x="500063" y="1268413"/>
            <a:ext cx="7743825" cy="2736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2.11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    为环，为  的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理想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，在商群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        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中定义如下乘法：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          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则             为一个环，称为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商环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。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2530475" y="1319213"/>
          <a:ext cx="1169988" cy="492125"/>
        </p:xfrm>
        <a:graphic>
          <a:graphicData uri="http://schemas.openxmlformats.org/presentationml/2006/ole">
            <p:oleObj spid="_x0000_s325635" name="Equation" r:id="rId3" imgW="482391" imgH="203112" progId="">
              <p:embed/>
            </p:oleObj>
          </a:graphicData>
        </a:graphic>
      </p:graphicFrame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4478338" y="1339850"/>
          <a:ext cx="307975" cy="400050"/>
        </p:xfrm>
        <a:graphic>
          <a:graphicData uri="http://schemas.openxmlformats.org/presentationml/2006/ole">
            <p:oleObj spid="_x0000_s325636" name="Equation" r:id="rId4" imgW="126780" imgH="164814" progId="">
              <p:embed/>
            </p:oleObj>
          </a:graphicData>
        </a:graphic>
      </p:graphicFrame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5003800" y="1339850"/>
          <a:ext cx="369888" cy="400050"/>
        </p:xfrm>
        <a:graphic>
          <a:graphicData uri="http://schemas.openxmlformats.org/presentationml/2006/ole">
            <p:oleObj spid="_x0000_s325637" name="Equation" r:id="rId5" imgW="152268" imgH="164957" progId="">
              <p:embed/>
            </p:oleObj>
          </a:graphicData>
        </a:graphic>
      </p:graphicFrame>
      <p:graphicFrame>
        <p:nvGraphicFramePr>
          <p:cNvPr id="325638" name="Object 6"/>
          <p:cNvGraphicFramePr>
            <a:graphicFrameLocks noChangeAspect="1"/>
          </p:cNvGraphicFramePr>
          <p:nvPr/>
        </p:nvGraphicFramePr>
        <p:xfrm>
          <a:off x="3438525" y="1804988"/>
          <a:ext cx="2838450" cy="492125"/>
        </p:xfrm>
        <a:graphic>
          <a:graphicData uri="http://schemas.openxmlformats.org/presentationml/2006/ole">
            <p:oleObj spid="_x0000_s325638" name="Equation" r:id="rId6" imgW="1167893" imgH="203112" progId="">
              <p:embed/>
            </p:oleObj>
          </a:graphicData>
        </a:graphic>
      </p:graphicFrame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1295400" y="2971800"/>
          <a:ext cx="2343150" cy="461963"/>
        </p:xfrm>
        <a:graphic>
          <a:graphicData uri="http://schemas.openxmlformats.org/presentationml/2006/ole">
            <p:oleObj spid="_x0000_s325639" name="Equation" r:id="rId7" imgW="965200" imgH="190500" progId="">
              <p:embed/>
            </p:oleObj>
          </a:graphicData>
        </a:graphic>
      </p:graphicFrame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3825875" y="2928938"/>
          <a:ext cx="2097088" cy="554037"/>
        </p:xfrm>
        <a:graphic>
          <a:graphicData uri="http://schemas.openxmlformats.org/presentationml/2006/ole">
            <p:oleObj spid="_x0000_s325640" name="Equation" r:id="rId8" imgW="863280" imgH="228600" progId="">
              <p:embed/>
            </p:oleObj>
          </a:graphicData>
        </a:graphic>
      </p:graphicFrame>
      <p:graphicFrame>
        <p:nvGraphicFramePr>
          <p:cNvPr id="325641" name="Object 9"/>
          <p:cNvGraphicFramePr>
            <a:graphicFrameLocks noChangeAspect="1"/>
          </p:cNvGraphicFramePr>
          <p:nvPr/>
        </p:nvGraphicFramePr>
        <p:xfrm>
          <a:off x="971550" y="3429000"/>
          <a:ext cx="2251075" cy="552450"/>
        </p:xfrm>
        <a:graphic>
          <a:graphicData uri="http://schemas.openxmlformats.org/presentationml/2006/ole">
            <p:oleObj spid="_x0000_s325641" name="Equation" r:id="rId9" imgW="927000" imgH="228600" progId="">
              <p:embed/>
            </p:oleObj>
          </a:graphicData>
        </a:graphic>
      </p:graphicFrame>
      <p:sp>
        <p:nvSpPr>
          <p:cNvPr id="32564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商环的定义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644" name="Rectangle 19"/>
          <p:cNvSpPr>
            <a:spLocks noChangeArrowheads="1"/>
          </p:cNvSpPr>
          <p:nvPr/>
        </p:nvSpPr>
        <p:spPr bwMode="auto">
          <a:xfrm>
            <a:off x="250825" y="3933825"/>
            <a:ext cx="8497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根据前面的讨论，陪集的加、乘运算是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自恰的</a:t>
            </a: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  <p:sp>
        <p:nvSpPr>
          <p:cNvPr id="325646" name="Rectangle 14"/>
          <p:cNvSpPr>
            <a:spLocks noChangeArrowheads="1"/>
          </p:cNvSpPr>
          <p:nvPr/>
        </p:nvSpPr>
        <p:spPr bwMode="auto">
          <a:xfrm>
            <a:off x="250825" y="4510088"/>
            <a:ext cx="7508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</a:rPr>
              <a:t>可以验证，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R/I</a:t>
            </a: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</a:rPr>
              <a:t>关于陪集的加法和乘法构成环。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900113" y="5214938"/>
            <a:ext cx="6259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R/I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关于陪集的加法构成交换群；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04875" y="5718175"/>
            <a:ext cx="5006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）陪集的乘法满足结合律；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933450" y="6223000"/>
            <a:ext cx="6078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）陪集的乘法对加法满足分配律；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4" grpId="0"/>
      <p:bldP spid="325646" grpId="0"/>
      <p:bldP spid="149522" grpId="0"/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060575"/>
            <a:ext cx="83534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479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141663"/>
            <a:ext cx="813752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96" name="内容占位符 2"/>
          <p:cNvSpPr txBox="1">
            <a:spLocks/>
          </p:cNvSpPr>
          <p:nvPr/>
        </p:nvSpPr>
        <p:spPr bwMode="auto">
          <a:xfrm>
            <a:off x="395288" y="1196975"/>
            <a:ext cx="846931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：记      ，     ，则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       为商环。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1824038" y="1268413"/>
          <a:ext cx="1016000" cy="400050"/>
        </p:xfrm>
        <a:graphic>
          <a:graphicData uri="http://schemas.openxmlformats.org/presentationml/2006/ole">
            <p:oleObj spid="_x0000_s374791" name="Equation" r:id="rId5" imgW="418918" imgH="165028" progId="">
              <p:embed/>
            </p:oleObj>
          </a:graphicData>
        </a:graphic>
      </p:graphicFrame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2967038" y="1268413"/>
          <a:ext cx="1212850" cy="492125"/>
        </p:xfrm>
        <a:graphic>
          <a:graphicData uri="http://schemas.openxmlformats.org/presentationml/2006/ole">
            <p:oleObj spid="_x0000_s374792" name="Equation" r:id="rId6" imgW="469696" imgH="203112" progId="">
              <p:embed/>
            </p:oleObj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4757738" y="1196975"/>
          <a:ext cx="2251075" cy="552450"/>
        </p:xfrm>
        <a:graphic>
          <a:graphicData uri="http://schemas.openxmlformats.org/presentationml/2006/ole">
            <p:oleObj spid="_x0000_s374793" name="Equation" r:id="rId7" imgW="927000" imgH="228600" progId="">
              <p:embed/>
            </p:oleObj>
          </a:graphicData>
        </a:graphic>
      </p:graphicFrame>
      <p:sp>
        <p:nvSpPr>
          <p:cNvPr id="37479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商环的定义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6" name="Rectangle 4"/>
          <p:cNvSpPr>
            <a:spLocks noRot="1" noChangeArrowheads="1"/>
          </p:cNvSpPr>
          <p:nvPr/>
        </p:nvSpPr>
        <p:spPr bwMode="auto">
          <a:xfrm>
            <a:off x="301625" y="1125538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44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Example</a:t>
            </a:r>
          </a:p>
        </p:txBody>
      </p:sp>
      <p:pic>
        <p:nvPicPr>
          <p:cNvPr id="3758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133600"/>
            <a:ext cx="8280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420813"/>
            <a:ext cx="8280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555875" y="5765800"/>
          <a:ext cx="4465638" cy="976313"/>
        </p:xfrm>
        <a:graphic>
          <a:graphicData uri="http://schemas.openxmlformats.org/presentationml/2006/ole">
            <p:oleObj spid="_x0000_s375815" name="公式" r:id="rId5" imgW="1625400" imgH="355320" progId="Equation.3">
              <p:embed/>
            </p:oleObj>
          </a:graphicData>
        </a:graphic>
      </p:graphicFrame>
      <p:sp>
        <p:nvSpPr>
          <p:cNvPr id="37581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商环的定义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77" name="内容占位符 2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643937" cy="1000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设环       和          是从  到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的映射，如果满足：      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2949575" y="1374775"/>
          <a:ext cx="1262063" cy="554038"/>
        </p:xfrm>
        <a:graphic>
          <a:graphicData uri="http://schemas.openxmlformats.org/presentationml/2006/ole">
            <p:oleObj spid="_x0000_s326659" name="Equation" r:id="rId3" imgW="520700" imgH="228600" progId="">
              <p:embed/>
            </p:oleObj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4494213" y="1362075"/>
          <a:ext cx="1662112" cy="554038"/>
        </p:xfrm>
        <a:graphic>
          <a:graphicData uri="http://schemas.openxmlformats.org/presentationml/2006/ole">
            <p:oleObj spid="_x0000_s326660" name="Equation" r:id="rId4" imgW="685800" imgH="228600" progId="">
              <p:embed/>
            </p:oleObj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6086475" y="1385888"/>
          <a:ext cx="369888" cy="492125"/>
        </p:xfrm>
        <a:graphic>
          <a:graphicData uri="http://schemas.openxmlformats.org/presentationml/2006/ole">
            <p:oleObj spid="_x0000_s326661" name="Equation" r:id="rId5" imgW="152268" imgH="203024" progId="">
              <p:embed/>
            </p:oleObj>
          </a:graphicData>
        </a:graphic>
      </p:graphicFrame>
      <p:graphicFrame>
        <p:nvGraphicFramePr>
          <p:cNvPr id="326662" name="Object 6"/>
          <p:cNvGraphicFramePr>
            <a:graphicFrameLocks noChangeAspect="1"/>
          </p:cNvGraphicFramePr>
          <p:nvPr/>
        </p:nvGraphicFramePr>
        <p:xfrm>
          <a:off x="7000875" y="1357313"/>
          <a:ext cx="400050" cy="554037"/>
        </p:xfrm>
        <a:graphic>
          <a:graphicData uri="http://schemas.openxmlformats.org/presentationml/2006/ole">
            <p:oleObj spid="_x0000_s326662" name="Equation" r:id="rId6" imgW="165028" imgH="228501" progId="">
              <p:embed/>
            </p:oleObj>
          </a:graphicData>
        </a:graphic>
      </p:graphicFrame>
      <p:graphicFrame>
        <p:nvGraphicFramePr>
          <p:cNvPr id="326663" name="Object 7"/>
          <p:cNvGraphicFramePr>
            <a:graphicFrameLocks noChangeAspect="1"/>
          </p:cNvGraphicFramePr>
          <p:nvPr/>
        </p:nvGraphicFramePr>
        <p:xfrm>
          <a:off x="7740650" y="1382713"/>
          <a:ext cx="461963" cy="554037"/>
        </p:xfrm>
        <a:graphic>
          <a:graphicData uri="http://schemas.openxmlformats.org/presentationml/2006/ole">
            <p:oleObj spid="_x0000_s326663" name="Equation" r:id="rId7" imgW="190500" imgH="228600" progId="">
              <p:embed/>
            </p:oleObj>
          </a:graphicData>
        </a:graphic>
      </p:graphicFrame>
      <p:graphicFrame>
        <p:nvGraphicFramePr>
          <p:cNvPr id="326664" name="Object 8"/>
          <p:cNvGraphicFramePr>
            <a:graphicFrameLocks noChangeAspect="1"/>
          </p:cNvGraphicFramePr>
          <p:nvPr/>
        </p:nvGraphicFramePr>
        <p:xfrm>
          <a:off x="1235075" y="2443163"/>
          <a:ext cx="6283325" cy="554037"/>
        </p:xfrm>
        <a:graphic>
          <a:graphicData uri="http://schemas.openxmlformats.org/presentationml/2006/ole">
            <p:oleObj spid="_x0000_s326664" name="Equation" r:id="rId8" imgW="2590800" imgH="228600" progId="">
              <p:embed/>
            </p:oleObj>
          </a:graphicData>
        </a:graphic>
      </p:graphicFrame>
      <p:graphicFrame>
        <p:nvGraphicFramePr>
          <p:cNvPr id="326665" name="Object 9"/>
          <p:cNvGraphicFramePr>
            <a:graphicFrameLocks noChangeAspect="1"/>
          </p:cNvGraphicFramePr>
          <p:nvPr/>
        </p:nvGraphicFramePr>
        <p:xfrm>
          <a:off x="1243013" y="3090863"/>
          <a:ext cx="6065837" cy="554037"/>
        </p:xfrm>
        <a:graphic>
          <a:graphicData uri="http://schemas.openxmlformats.org/presentationml/2006/ole">
            <p:oleObj spid="_x0000_s326665" name="Equation" r:id="rId9" imgW="2501900" imgH="228600" progId="">
              <p:embed/>
            </p:oleObj>
          </a:graphicData>
        </a:graphic>
      </p:graphicFrame>
      <p:sp>
        <p:nvSpPr>
          <p:cNvPr id="326678" name="内容占位符 2"/>
          <p:cNvSpPr>
            <a:spLocks/>
          </p:cNvSpPr>
          <p:nvPr/>
        </p:nvSpPr>
        <p:spPr bwMode="auto">
          <a:xfrm>
            <a:off x="684213" y="3573463"/>
            <a:ext cx="7929562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则称  为从  到  的环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同态映射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。特别的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为满射，则称   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满同态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，记为       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为双射，则称   与   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同构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，记为            </a:t>
            </a:r>
          </a:p>
        </p:txBody>
      </p:sp>
      <p:graphicFrame>
        <p:nvGraphicFramePr>
          <p:cNvPr id="326667" name="Object 11"/>
          <p:cNvGraphicFramePr>
            <a:graphicFrameLocks noChangeAspect="1"/>
          </p:cNvGraphicFramePr>
          <p:nvPr/>
        </p:nvGraphicFramePr>
        <p:xfrm>
          <a:off x="1547813" y="3800475"/>
          <a:ext cx="369887" cy="492125"/>
        </p:xfrm>
        <a:graphic>
          <a:graphicData uri="http://schemas.openxmlformats.org/presentationml/2006/ole">
            <p:oleObj spid="_x0000_s326667" name="Equation" r:id="rId10" imgW="152268" imgH="203024" progId="">
              <p:embed/>
            </p:oleObj>
          </a:graphicData>
        </a:graphic>
      </p:graphicFrame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2562225" y="3789363"/>
          <a:ext cx="400050" cy="554037"/>
        </p:xfrm>
        <a:graphic>
          <a:graphicData uri="http://schemas.openxmlformats.org/presentationml/2006/ole">
            <p:oleObj spid="_x0000_s326668" name="Equation" r:id="rId11" imgW="165028" imgH="228501" progId="">
              <p:embed/>
            </p:oleObj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/>
        </p:nvGraphicFramePr>
        <p:xfrm>
          <a:off x="3276600" y="3789363"/>
          <a:ext cx="461963" cy="554037"/>
        </p:xfrm>
        <a:graphic>
          <a:graphicData uri="http://schemas.openxmlformats.org/presentationml/2006/ole">
            <p:oleObj spid="_x0000_s326669" name="Equation" r:id="rId12" imgW="190500" imgH="228600" progId="">
              <p:embed/>
            </p:oleObj>
          </a:graphicData>
        </a:graphic>
      </p:graphicFrame>
      <p:graphicFrame>
        <p:nvGraphicFramePr>
          <p:cNvPr id="326670" name="Object 14"/>
          <p:cNvGraphicFramePr>
            <a:graphicFrameLocks noChangeAspect="1"/>
          </p:cNvGraphicFramePr>
          <p:nvPr/>
        </p:nvGraphicFramePr>
        <p:xfrm>
          <a:off x="915988" y="4581525"/>
          <a:ext cx="369887" cy="492125"/>
        </p:xfrm>
        <a:graphic>
          <a:graphicData uri="http://schemas.openxmlformats.org/presentationml/2006/ole">
            <p:oleObj spid="_x0000_s326670" name="Equation" r:id="rId13" imgW="152268" imgH="203024" progId="">
              <p:embed/>
            </p:oleObj>
          </a:graphicData>
        </a:graphic>
      </p:graphicFrame>
      <p:graphicFrame>
        <p:nvGraphicFramePr>
          <p:cNvPr id="326671" name="Object 15"/>
          <p:cNvGraphicFramePr>
            <a:graphicFrameLocks noChangeAspect="1"/>
          </p:cNvGraphicFramePr>
          <p:nvPr/>
        </p:nvGraphicFramePr>
        <p:xfrm>
          <a:off x="6516688" y="4530725"/>
          <a:ext cx="1138237" cy="554038"/>
        </p:xfrm>
        <a:graphic>
          <a:graphicData uri="http://schemas.openxmlformats.org/presentationml/2006/ole">
            <p:oleObj spid="_x0000_s326671" name="Equation" r:id="rId14" imgW="469800" imgH="228600" progId="">
              <p:embed/>
            </p:oleObj>
          </a:graphicData>
        </a:graphic>
      </p:graphicFrame>
      <p:graphicFrame>
        <p:nvGraphicFramePr>
          <p:cNvPr id="326672" name="Object 16"/>
          <p:cNvGraphicFramePr>
            <a:graphicFrameLocks noChangeAspect="1"/>
          </p:cNvGraphicFramePr>
          <p:nvPr/>
        </p:nvGraphicFramePr>
        <p:xfrm>
          <a:off x="1535113" y="5300663"/>
          <a:ext cx="369887" cy="492125"/>
        </p:xfrm>
        <a:graphic>
          <a:graphicData uri="http://schemas.openxmlformats.org/presentationml/2006/ole">
            <p:oleObj spid="_x0000_s326672" name="Equation" r:id="rId15" imgW="152268" imgH="203024" progId="">
              <p:embed/>
            </p:oleObj>
          </a:graphicData>
        </a:graphic>
      </p:graphicFrame>
      <p:graphicFrame>
        <p:nvGraphicFramePr>
          <p:cNvPr id="326673" name="Object 17"/>
          <p:cNvGraphicFramePr>
            <a:graphicFrameLocks noChangeAspect="1"/>
          </p:cNvGraphicFramePr>
          <p:nvPr/>
        </p:nvGraphicFramePr>
        <p:xfrm>
          <a:off x="4021138" y="5251450"/>
          <a:ext cx="400050" cy="554038"/>
        </p:xfrm>
        <a:graphic>
          <a:graphicData uri="http://schemas.openxmlformats.org/presentationml/2006/ole">
            <p:oleObj spid="_x0000_s326673" name="Equation" r:id="rId16" imgW="165028" imgH="228501" progId="">
              <p:embed/>
            </p:oleObj>
          </a:graphicData>
        </a:graphic>
      </p:graphicFrame>
      <p:graphicFrame>
        <p:nvGraphicFramePr>
          <p:cNvPr id="326674" name="Object 18"/>
          <p:cNvGraphicFramePr>
            <a:graphicFrameLocks noChangeAspect="1"/>
          </p:cNvGraphicFramePr>
          <p:nvPr/>
        </p:nvGraphicFramePr>
        <p:xfrm>
          <a:off x="5008563" y="5229225"/>
          <a:ext cx="460375" cy="554038"/>
        </p:xfrm>
        <a:graphic>
          <a:graphicData uri="http://schemas.openxmlformats.org/presentationml/2006/ole">
            <p:oleObj spid="_x0000_s326674" name="Equation" r:id="rId17" imgW="190500" imgH="228600" progId="">
              <p:embed/>
            </p:oleObj>
          </a:graphicData>
        </a:graphic>
      </p:graphicFrame>
      <p:graphicFrame>
        <p:nvGraphicFramePr>
          <p:cNvPr id="326675" name="Object 19"/>
          <p:cNvGraphicFramePr>
            <a:graphicFrameLocks noChangeAspect="1"/>
          </p:cNvGraphicFramePr>
          <p:nvPr/>
        </p:nvGraphicFramePr>
        <p:xfrm>
          <a:off x="7235825" y="5251450"/>
          <a:ext cx="1169988" cy="554038"/>
        </p:xfrm>
        <a:graphic>
          <a:graphicData uri="http://schemas.openxmlformats.org/presentationml/2006/ole">
            <p:oleObj spid="_x0000_s326675" name="Equation" r:id="rId18" imgW="482391" imgH="228501" progId="">
              <p:embed/>
            </p:oleObj>
          </a:graphicData>
        </a:graphic>
      </p:graphicFrame>
      <p:graphicFrame>
        <p:nvGraphicFramePr>
          <p:cNvPr id="326676" name="Object 20"/>
          <p:cNvGraphicFramePr>
            <a:graphicFrameLocks noChangeAspect="1"/>
          </p:cNvGraphicFramePr>
          <p:nvPr/>
        </p:nvGraphicFramePr>
        <p:xfrm>
          <a:off x="3552825" y="4521200"/>
          <a:ext cx="369888" cy="492125"/>
        </p:xfrm>
        <a:graphic>
          <a:graphicData uri="http://schemas.openxmlformats.org/presentationml/2006/ole">
            <p:oleObj spid="_x0000_s326676" name="Equation" r:id="rId19" imgW="152268" imgH="203024" progId="">
              <p:embed/>
            </p:oleObj>
          </a:graphicData>
        </a:graphic>
      </p:graphicFrame>
      <p:sp>
        <p:nvSpPr>
          <p:cNvPr id="32667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96975"/>
            <a:ext cx="6840537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138" y="5162550"/>
            <a:ext cx="6119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59" name="Text Box 6"/>
          <p:cNvSpPr txBox="1">
            <a:spLocks noChangeArrowheads="1"/>
          </p:cNvSpPr>
          <p:nvPr/>
        </p:nvSpPr>
        <p:spPr bwMode="auto">
          <a:xfrm>
            <a:off x="250825" y="458152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首先，</a:t>
            </a:r>
            <a:r>
              <a:rPr kumimoji="0" lang="el-GR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φ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的定义是自恰的：</a:t>
            </a:r>
          </a:p>
        </p:txBody>
      </p:sp>
      <p:sp>
        <p:nvSpPr>
          <p:cNvPr id="37786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250825" y="56467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其次，</a:t>
            </a:r>
            <a:r>
              <a:rPr kumimoji="0" lang="el-GR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φ</a:t>
            </a: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  <a:cs typeface="Arial" charset="0"/>
              </a:rPr>
              <a:t>是双射</a:t>
            </a:r>
          </a:p>
        </p:txBody>
      </p:sp>
      <p:sp>
        <p:nvSpPr>
          <p:cNvPr id="377863" name="Text Box 6"/>
          <p:cNvSpPr txBox="1">
            <a:spLocks noChangeArrowheads="1"/>
          </p:cNvSpPr>
          <p:nvPr/>
        </p:nvSpPr>
        <p:spPr bwMode="auto">
          <a:xfrm>
            <a:off x="252413" y="61499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最后，</a:t>
            </a:r>
            <a:r>
              <a:rPr kumimoji="0" lang="el-GR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φ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是同态映射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/>
      <p:bldP spid="377862" grpId="0"/>
      <p:bldP spid="3778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8413"/>
            <a:ext cx="8280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88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932238"/>
            <a:ext cx="75596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8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816237B-1AFC-4AE0-AE2A-E369F89583D1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48</a:t>
            </a:fld>
            <a:endParaRPr lang="en-US" altLang="zh-CN" sz="200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79906" name="日期占位符 3"/>
          <p:cNvSpPr txBox="1">
            <a:spLocks noGrp="1"/>
          </p:cNvSpPr>
          <p:nvPr/>
        </p:nvSpPr>
        <p:spPr bwMode="auto">
          <a:xfrm>
            <a:off x="914400" y="6251575"/>
            <a:ext cx="387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n-US" altLang="zh-CN" sz="2000">
              <a:latin typeface="Arial" charset="0"/>
            </a:endParaRPr>
          </a:p>
          <a:p>
            <a:endParaRPr kumimoji="0" lang="en-US" altLang="zh-CN" sz="2000">
              <a:latin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77813" y="1452563"/>
            <a:ext cx="8401050" cy="1400175"/>
          </a:xfrm>
          <a:prstGeom prst="rect">
            <a:avLst/>
          </a:prstGeom>
          <a:ln cap="rnd">
            <a:solidFill>
              <a:srgbClr val="00B05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：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f(x)=x mod 9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是不是整数环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Z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到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Z</a:t>
            </a:r>
            <a:r>
              <a:rPr kumimoji="0" lang="en-US" altLang="zh-CN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9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环满同态映射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？如果是的话此时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ker f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与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Z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有什么关系？</a:t>
            </a:r>
            <a:endParaRPr kumimoji="0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37990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环同态基本定理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50825" y="3357563"/>
            <a:ext cx="8401050" cy="1400175"/>
          </a:xfrm>
          <a:prstGeom prst="rect">
            <a:avLst/>
          </a:prstGeom>
          <a:ln cap="rnd">
            <a:solidFill>
              <a:srgbClr val="00B05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：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f(A)=Det(A)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是不是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GL(n, R)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到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R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环满同态映射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？</a:t>
            </a:r>
            <a:endParaRPr kumimoji="0"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0" name="Rectangle 3"/>
          <p:cNvSpPr txBox="1">
            <a:spLocks noChangeArrowheads="1"/>
          </p:cNvSpPr>
          <p:nvPr/>
        </p:nvSpPr>
        <p:spPr bwMode="auto">
          <a:xfrm>
            <a:off x="500063" y="2074863"/>
            <a:ext cx="817562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设  是从环   到   的满同态，则加法群同态的核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满足：                         </a:t>
            </a:r>
            <a:endParaRPr kumimoji="0"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9741" name="矩形 6"/>
          <p:cNvSpPr>
            <a:spLocks noChangeArrowheads="1"/>
          </p:cNvSpPr>
          <p:nvPr/>
        </p:nvSpPr>
        <p:spPr bwMode="auto">
          <a:xfrm>
            <a:off x="928688" y="4057650"/>
            <a:ext cx="642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charset="-122"/>
              </a:rPr>
              <a:t>(1)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   的理想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928688" y="2151063"/>
          <a:ext cx="369887" cy="492125"/>
        </p:xfrm>
        <a:graphic>
          <a:graphicData uri="http://schemas.openxmlformats.org/presentationml/2006/ole">
            <p:oleObj spid="_x0000_s329732" name="Equation" r:id="rId4" imgW="152268" imgH="203024" progId="">
              <p:embed/>
            </p:oleObj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2428875" y="2133600"/>
          <a:ext cx="461963" cy="554038"/>
        </p:xfrm>
        <a:graphic>
          <a:graphicData uri="http://schemas.openxmlformats.org/presentationml/2006/ole">
            <p:oleObj spid="_x0000_s329733" name="Equation" r:id="rId5" imgW="190500" imgH="228600" progId="">
              <p:embed/>
            </p:oleObj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3286125" y="2089150"/>
          <a:ext cx="492125" cy="554038"/>
        </p:xfrm>
        <a:graphic>
          <a:graphicData uri="http://schemas.openxmlformats.org/presentationml/2006/ole">
            <p:oleObj spid="_x0000_s329734" name="Equation" r:id="rId6" imgW="203112" imgH="228501" progId="">
              <p:embed/>
            </p:oleObj>
          </a:graphicData>
        </a:graphic>
      </p:graphicFrame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1979613" y="2587625"/>
          <a:ext cx="3848100" cy="554038"/>
        </p:xfrm>
        <a:graphic>
          <a:graphicData uri="http://schemas.openxmlformats.org/presentationml/2006/ole">
            <p:oleObj spid="_x0000_s329735" name="Equation" r:id="rId7" imgW="1587500" imgH="228600" progId="">
              <p:embed/>
            </p:oleObj>
          </a:graphicData>
        </a:graphic>
      </p:graphicFrame>
      <p:sp>
        <p:nvSpPr>
          <p:cNvPr id="329742" name="矩形 11"/>
          <p:cNvSpPr>
            <a:spLocks noChangeArrowheads="1"/>
          </p:cNvSpPr>
          <p:nvPr/>
        </p:nvSpPr>
        <p:spPr bwMode="auto">
          <a:xfrm>
            <a:off x="928688" y="4849813"/>
            <a:ext cx="642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charset="-122"/>
              </a:rPr>
              <a:t>(2)</a:t>
            </a:r>
          </a:p>
        </p:txBody>
      </p:sp>
      <p:graphicFrame>
        <p:nvGraphicFramePr>
          <p:cNvPr id="329737" name="Object 9"/>
          <p:cNvGraphicFramePr>
            <a:graphicFrameLocks noChangeAspect="1"/>
          </p:cNvGraphicFramePr>
          <p:nvPr/>
        </p:nvGraphicFramePr>
        <p:xfrm>
          <a:off x="1684338" y="4097338"/>
          <a:ext cx="769937" cy="492125"/>
        </p:xfrm>
        <a:graphic>
          <a:graphicData uri="http://schemas.openxmlformats.org/presentationml/2006/ole">
            <p:oleObj spid="_x0000_s329737" name="Equation" r:id="rId8" imgW="317225" imgH="203024" progId="">
              <p:embed/>
            </p:oleObj>
          </a:graphicData>
        </a:graphic>
      </p:graphicFrame>
      <p:graphicFrame>
        <p:nvGraphicFramePr>
          <p:cNvPr id="329738" name="Object 10"/>
          <p:cNvGraphicFramePr>
            <a:graphicFrameLocks noChangeAspect="1"/>
          </p:cNvGraphicFramePr>
          <p:nvPr/>
        </p:nvGraphicFramePr>
        <p:xfrm>
          <a:off x="2824163" y="4089400"/>
          <a:ext cx="461962" cy="554038"/>
        </p:xfrm>
        <a:graphic>
          <a:graphicData uri="http://schemas.openxmlformats.org/presentationml/2006/ole">
            <p:oleObj spid="_x0000_s329738" name="Equation" r:id="rId9" imgW="190500" imgH="228600" progId="">
              <p:embed/>
            </p:oleObj>
          </a:graphicData>
        </a:graphic>
      </p:graphicFrame>
      <p:graphicFrame>
        <p:nvGraphicFramePr>
          <p:cNvPr id="329739" name="Object 11"/>
          <p:cNvGraphicFramePr>
            <a:graphicFrameLocks noChangeAspect="1"/>
          </p:cNvGraphicFramePr>
          <p:nvPr/>
        </p:nvGraphicFramePr>
        <p:xfrm>
          <a:off x="1619250" y="4905375"/>
          <a:ext cx="2286000" cy="539750"/>
        </p:xfrm>
        <a:graphic>
          <a:graphicData uri="http://schemas.openxmlformats.org/presentationml/2006/ole">
            <p:oleObj spid="_x0000_s329739" name="Equation" r:id="rId10" imgW="965200" imgH="228600" progId="">
              <p:embed/>
            </p:oleObj>
          </a:graphicData>
        </a:graphic>
      </p:graphicFrame>
      <p:sp>
        <p:nvSpPr>
          <p:cNvPr id="329743" name="矩形 17"/>
          <p:cNvSpPr>
            <a:spLocks noChangeArrowheads="1"/>
          </p:cNvSpPr>
          <p:nvPr/>
        </p:nvSpPr>
        <p:spPr bwMode="auto">
          <a:xfrm>
            <a:off x="500063" y="1357313"/>
            <a:ext cx="465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2.13 (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环同态基本定理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2974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环同态基本定理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4" name="Rectangle 13"/>
          <p:cNvSpPr>
            <a:spLocks noChangeArrowheads="1"/>
          </p:cNvSpPr>
          <p:nvPr/>
        </p:nvSpPr>
        <p:spPr bwMode="auto">
          <a:xfrm>
            <a:off x="323850" y="1285875"/>
            <a:ext cx="84963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  是一个非空集合， 是  上的一个代数运算，如果该运算满足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结合律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56330" name="Object 2133"/>
          <p:cNvGraphicFramePr>
            <a:graphicFrameLocks noChangeAspect="1"/>
          </p:cNvGraphicFramePr>
          <p:nvPr/>
        </p:nvGraphicFramePr>
        <p:xfrm>
          <a:off x="2230438" y="1492250"/>
          <a:ext cx="350837" cy="377825"/>
        </p:xfrm>
        <a:graphic>
          <a:graphicData uri="http://schemas.openxmlformats.org/presentationml/2006/ole">
            <p:oleObj spid="_x0000_s56330" name="Equation" r:id="rId4" imgW="164880" imgH="177480" progId="">
              <p:embed/>
            </p:oleObj>
          </a:graphicData>
        </a:graphic>
      </p:graphicFrame>
      <p:graphicFrame>
        <p:nvGraphicFramePr>
          <p:cNvPr id="56331" name="Object 2134"/>
          <p:cNvGraphicFramePr>
            <a:graphicFrameLocks noChangeAspect="1"/>
          </p:cNvGraphicFramePr>
          <p:nvPr/>
        </p:nvGraphicFramePr>
        <p:xfrm>
          <a:off x="5310188" y="1500188"/>
          <a:ext cx="269875" cy="309562"/>
        </p:xfrm>
        <a:graphic>
          <a:graphicData uri="http://schemas.openxmlformats.org/presentationml/2006/ole">
            <p:oleObj spid="_x0000_s56331" name="Equation" r:id="rId5" imgW="88560" imgH="101520" progId="">
              <p:embed/>
            </p:oleObj>
          </a:graphicData>
        </a:graphic>
      </p:graphicFrame>
      <p:graphicFrame>
        <p:nvGraphicFramePr>
          <p:cNvPr id="56332" name="Object 2135"/>
          <p:cNvGraphicFramePr>
            <a:graphicFrameLocks noChangeAspect="1"/>
          </p:cNvGraphicFramePr>
          <p:nvPr/>
        </p:nvGraphicFramePr>
        <p:xfrm>
          <a:off x="5908675" y="1492250"/>
          <a:ext cx="350838" cy="377825"/>
        </p:xfrm>
        <a:graphic>
          <a:graphicData uri="http://schemas.openxmlformats.org/presentationml/2006/ole">
            <p:oleObj spid="_x0000_s56332" name="Equation" r:id="rId6" imgW="164880" imgH="177480" progId="">
              <p:embed/>
            </p:oleObj>
          </a:graphicData>
        </a:graphic>
      </p:graphicFrame>
      <p:graphicFrame>
        <p:nvGraphicFramePr>
          <p:cNvPr id="56322" name="Object 2136"/>
          <p:cNvGraphicFramePr>
            <a:graphicFrameLocks noChangeAspect="1"/>
          </p:cNvGraphicFramePr>
          <p:nvPr/>
        </p:nvGraphicFramePr>
        <p:xfrm>
          <a:off x="4351338" y="2397125"/>
          <a:ext cx="293687" cy="455613"/>
        </p:xfrm>
        <a:graphic>
          <a:graphicData uri="http://schemas.openxmlformats.org/presentationml/2006/ole">
            <p:oleObj spid="_x0000_s56322" name="Equation" r:id="rId7" imgW="114120" imgH="177480" progId="">
              <p:embed/>
            </p:oleObj>
          </a:graphicData>
        </a:graphic>
      </p:graphicFrame>
      <p:graphicFrame>
        <p:nvGraphicFramePr>
          <p:cNvPr id="56323" name="Object 2137"/>
          <p:cNvGraphicFramePr>
            <a:graphicFrameLocks noChangeAspect="1"/>
          </p:cNvGraphicFramePr>
          <p:nvPr/>
        </p:nvGraphicFramePr>
        <p:xfrm>
          <a:off x="1346200" y="2522538"/>
          <a:ext cx="5746750" cy="546100"/>
        </p:xfrm>
        <a:graphic>
          <a:graphicData uri="http://schemas.openxmlformats.org/presentationml/2006/ole">
            <p:oleObj spid="_x0000_s56323" name="Equation" r:id="rId8" imgW="2133360" imgH="203040" progId="">
              <p:embed/>
            </p:oleObj>
          </a:graphicData>
        </a:graphic>
      </p:graphicFrame>
      <p:grpSp>
        <p:nvGrpSpPr>
          <p:cNvPr id="56335" name="Group 2150"/>
          <p:cNvGrpSpPr>
            <a:grpSpLocks/>
          </p:cNvGrpSpPr>
          <p:nvPr/>
        </p:nvGrpSpPr>
        <p:grpSpPr bwMode="auto">
          <a:xfrm>
            <a:off x="500063" y="3068638"/>
            <a:ext cx="7858125" cy="525462"/>
            <a:chOff x="521" y="3612"/>
            <a:chExt cx="4950" cy="331"/>
          </a:xfrm>
        </p:grpSpPr>
        <p:sp>
          <p:nvSpPr>
            <p:cNvPr id="56341" name="Text Box 2147"/>
            <p:cNvSpPr txBox="1">
              <a:spLocks noChangeArrowheads="1"/>
            </p:cNvSpPr>
            <p:nvPr/>
          </p:nvSpPr>
          <p:spPr bwMode="auto">
            <a:xfrm>
              <a:off x="521" y="3612"/>
              <a:ext cx="4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则称      为一个</a:t>
              </a:r>
              <a:r>
                <a:rPr lang="zh-CN" altLang="en-US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半群（</a:t>
              </a:r>
              <a:r>
                <a:rPr lang="en-US" altLang="zh-CN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Semigroup</a:t>
              </a:r>
              <a:r>
                <a:rPr lang="zh-CN" altLang="en-US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）</a:t>
              </a:r>
            </a:p>
          </p:txBody>
        </p:sp>
        <p:graphicFrame>
          <p:nvGraphicFramePr>
            <p:cNvPr id="56329" name="Object 2148"/>
            <p:cNvGraphicFramePr>
              <a:graphicFrameLocks noChangeAspect="1"/>
            </p:cNvGraphicFramePr>
            <p:nvPr/>
          </p:nvGraphicFramePr>
          <p:xfrm>
            <a:off x="1066" y="3657"/>
            <a:ext cx="590" cy="286"/>
          </p:xfrm>
          <a:graphic>
            <a:graphicData uri="http://schemas.openxmlformats.org/presentationml/2006/ole">
              <p:oleObj spid="_x0000_s56329" name="Equation" r:id="rId9" imgW="419040" imgH="203040" progId="">
                <p:embed/>
              </p:oleObj>
            </a:graphicData>
          </a:graphic>
        </p:graphicFrame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5FCA3-3F52-4D61-959E-78515E3B1B49}" type="slidenum">
              <a:rPr lang="en-US" altLang="zh-CN" sz="1800" smtClean="0"/>
              <a:pPr>
                <a:defRPr/>
              </a:pPr>
              <a:t>5</a:t>
            </a:fld>
            <a:endParaRPr lang="en-US" altLang="zh-CN" sz="1800" dirty="0"/>
          </a:p>
        </p:txBody>
      </p:sp>
      <p:sp>
        <p:nvSpPr>
          <p:cNvPr id="5633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6343" name="Group 23"/>
          <p:cNvGrpSpPr>
            <a:grpSpLocks/>
          </p:cNvGrpSpPr>
          <p:nvPr/>
        </p:nvGrpSpPr>
        <p:grpSpPr bwMode="auto">
          <a:xfrm>
            <a:off x="571500" y="4149725"/>
            <a:ext cx="3713163" cy="603250"/>
            <a:chOff x="360" y="2614"/>
            <a:chExt cx="2339" cy="380"/>
          </a:xfrm>
        </p:grpSpPr>
        <p:sp>
          <p:nvSpPr>
            <p:cNvPr id="2" name="矩形 9"/>
            <p:cNvSpPr>
              <a:spLocks noChangeArrowheads="1"/>
            </p:cNvSpPr>
            <p:nvPr/>
          </p:nvSpPr>
          <p:spPr bwMode="auto">
            <a:xfrm>
              <a:off x="360" y="2614"/>
              <a:ext cx="2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是半群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en-US" altLang="zh-CN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6628" name="Object 13"/>
            <p:cNvGraphicFramePr>
              <a:graphicFrameLocks noChangeAspect="1"/>
            </p:cNvGraphicFramePr>
            <p:nvPr/>
          </p:nvGraphicFramePr>
          <p:xfrm>
            <a:off x="884" y="2646"/>
            <a:ext cx="738" cy="348"/>
          </p:xfrm>
          <a:graphic>
            <a:graphicData uri="http://schemas.openxmlformats.org/presentationml/2006/ole">
              <p:oleObj spid="_x0000_s56333" name="Equation" r:id="rId10" imgW="482400" imgH="228600" progId="">
                <p:embed/>
              </p:oleObj>
            </a:graphicData>
          </a:graphic>
        </p:graphicFrame>
      </p:grpSp>
      <p:sp>
        <p:nvSpPr>
          <p:cNvPr id="56340" name="矩形 9"/>
          <p:cNvSpPr>
            <a:spLocks noChangeArrowheads="1"/>
          </p:cNvSpPr>
          <p:nvPr/>
        </p:nvSpPr>
        <p:spPr bwMode="auto">
          <a:xfrm>
            <a:off x="571500" y="5214938"/>
            <a:ext cx="771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关于乘法运算构成半群。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D645DE41-2ED9-4131-8BF1-CB419216E4F8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50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84002" name="Rectangle 5"/>
          <p:cNvSpPr>
            <a:spLocks noRot="1" noChangeArrowheads="1"/>
          </p:cNvSpPr>
          <p:nvPr/>
        </p:nvSpPr>
        <p:spPr bwMode="auto">
          <a:xfrm>
            <a:off x="323850" y="1052513"/>
            <a:ext cx="85693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Ker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的子环</a:t>
            </a:r>
            <a:endParaRPr lang="zh-CN" altLang="en-US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∀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∈Ker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a-b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)-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)=0</a:t>
            </a: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)=0,</a:t>
            </a: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 故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a-b,ab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∈Ker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Ker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的理想</a:t>
            </a:r>
            <a:endParaRPr lang="zh-CN" altLang="en-US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∀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)=0,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)=0</a:t>
            </a: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故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ra,ar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∈Ker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endParaRPr lang="en-US" altLang="zh-CN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/Ker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2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3200" b="1" baseline="-25000">
                <a:solidFill>
                  <a:srgbClr val="FF3300"/>
                </a:solidFill>
                <a:latin typeface="黑体" pitchFamily="2" charset="-122"/>
                <a:ea typeface="楷体_GB2312" pitchFamily="49" charset="-122"/>
              </a:rPr>
              <a:t>2</a:t>
            </a: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∀</a:t>
            </a:r>
            <a:r>
              <a:rPr lang="en-US" altLang="zh-CN" sz="3200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Kerf∈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i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/Ker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aKerf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证明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是一个同构映射</a:t>
            </a:r>
            <a:endParaRPr lang="zh-CN" altLang="en-US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7675" indent="-447675"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即要证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是映射、满射、单射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同态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8400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环同态基本定理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4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4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4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4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4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4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4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4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4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4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2.3.3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环同态基本定理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6050" name="Text Box 6"/>
          <p:cNvSpPr txBox="1">
            <a:spLocks noChangeArrowheads="1"/>
          </p:cNvSpPr>
          <p:nvPr/>
        </p:nvSpPr>
        <p:spPr bwMode="auto">
          <a:xfrm>
            <a:off x="323850" y="19161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首先，</a:t>
            </a:r>
            <a:r>
              <a:rPr kumimoji="0"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g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的定义是自恰的：</a:t>
            </a:r>
          </a:p>
        </p:txBody>
      </p:sp>
      <p:sp>
        <p:nvSpPr>
          <p:cNvPr id="447494" name="Rectangle 6"/>
          <p:cNvSpPr>
            <a:spLocks noChangeArrowheads="1"/>
          </p:cNvSpPr>
          <p:nvPr/>
        </p:nvSpPr>
        <p:spPr bwMode="auto">
          <a:xfrm>
            <a:off x="673100" y="2420938"/>
            <a:ext cx="7937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a+ker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f=b+kerf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a-b</a:t>
            </a:r>
            <a:r>
              <a:rPr lang="en-US" altLang="zh-CN">
                <a:solidFill>
                  <a:srgbClr val="0033CC"/>
                </a:solidFill>
              </a:rPr>
              <a:t>∈ker </a:t>
            </a:r>
            <a:r>
              <a:rPr lang="en-US" altLang="zh-CN" i="1">
                <a:solidFill>
                  <a:srgbClr val="0033CC"/>
                </a:solidFill>
              </a:rPr>
              <a:t>f</a:t>
            </a:r>
            <a:r>
              <a:rPr lang="zh-CN" altLang="en-US">
                <a:solidFill>
                  <a:srgbClr val="0033CC"/>
                </a:solidFill>
              </a:rPr>
              <a:t>，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f(a)=f(b)</a:t>
            </a:r>
            <a:endParaRPr lang="zh-CN" altLang="en-US" i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684213" y="2997200"/>
            <a:ext cx="5886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CC"/>
                </a:solidFill>
                <a:ea typeface="楷体_GB2312" pitchFamily="49" charset="-122"/>
              </a:rPr>
              <a:t>所以：</a:t>
            </a:r>
            <a:r>
              <a:rPr lang="en-US" altLang="zh-CN">
                <a:solidFill>
                  <a:srgbClr val="0033CC"/>
                </a:solidFill>
              </a:rPr>
              <a:t>g(a+ker </a:t>
            </a:r>
            <a:r>
              <a:rPr lang="en-US" altLang="zh-CN" i="1">
                <a:solidFill>
                  <a:srgbClr val="0033CC"/>
                </a:solidFill>
              </a:rPr>
              <a:t>f)=f(a)=f(b)=g(b+ker f)</a:t>
            </a:r>
            <a:endParaRPr lang="zh-CN" altLang="en-US" i="1">
              <a:solidFill>
                <a:srgbClr val="0033CC"/>
              </a:solidFill>
            </a:endParaRPr>
          </a:p>
        </p:txBody>
      </p:sp>
      <p:sp>
        <p:nvSpPr>
          <p:cNvPr id="447496" name="Text Box 6"/>
          <p:cNvSpPr txBox="1">
            <a:spLocks noChangeArrowheads="1"/>
          </p:cNvSpPr>
          <p:nvPr/>
        </p:nvSpPr>
        <p:spPr bwMode="auto">
          <a:xfrm>
            <a:off x="252413" y="35004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其次，</a:t>
            </a:r>
            <a:r>
              <a:rPr kumimoji="0"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g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  <a:cs typeface="Arial" charset="0"/>
              </a:rPr>
              <a:t>是双射</a:t>
            </a:r>
          </a:p>
        </p:txBody>
      </p:sp>
      <p:sp>
        <p:nvSpPr>
          <p:cNvPr id="386054" name="Rectangle 9"/>
          <p:cNvSpPr>
            <a:spLocks noChangeArrowheads="1"/>
          </p:cNvSpPr>
          <p:nvPr/>
        </p:nvSpPr>
        <p:spPr bwMode="auto">
          <a:xfrm>
            <a:off x="395288" y="1042988"/>
            <a:ext cx="7489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定义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R1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/Ker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r>
              <a:rPr lang="en-US" altLang="zh-CN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0033CC"/>
                </a:solidFill>
              </a:rPr>
              <a:t>∀</a:t>
            </a:r>
            <a:r>
              <a:rPr lang="en-US" altLang="zh-CN" i="1">
                <a:solidFill>
                  <a:srgbClr val="0033CC"/>
                </a:solidFill>
              </a:rPr>
              <a:t>a</a:t>
            </a:r>
            <a:r>
              <a:rPr lang="en-US" altLang="zh-CN">
                <a:solidFill>
                  <a:srgbClr val="0033CC"/>
                </a:solidFill>
              </a:rPr>
              <a:t>Ker f∈</a:t>
            </a:r>
            <a:r>
              <a:rPr lang="en-US" altLang="zh-CN" i="1">
                <a:solidFill>
                  <a:srgbClr val="0033CC"/>
                </a:solidFill>
              </a:rPr>
              <a:t>R1</a:t>
            </a:r>
            <a:r>
              <a:rPr lang="en-US" altLang="zh-CN">
                <a:solidFill>
                  <a:srgbClr val="0033CC"/>
                </a:solidFill>
              </a:rPr>
              <a:t>/Ker </a:t>
            </a:r>
            <a:r>
              <a:rPr lang="en-US" altLang="zh-CN" i="1">
                <a:solidFill>
                  <a:srgbClr val="0033CC"/>
                </a:solidFill>
              </a:rPr>
              <a:t>f</a:t>
            </a:r>
            <a:r>
              <a:rPr lang="zh-CN" altLang="en-US">
                <a:solidFill>
                  <a:srgbClr val="0033CC"/>
                </a:solidFill>
              </a:rPr>
              <a:t>，</a:t>
            </a:r>
            <a:r>
              <a:rPr lang="en-US" altLang="zh-CN" i="1">
                <a:solidFill>
                  <a:srgbClr val="0033CC"/>
                </a:solidFill>
              </a:rPr>
              <a:t>g</a:t>
            </a:r>
            <a:r>
              <a:rPr lang="en-US" altLang="zh-CN">
                <a:solidFill>
                  <a:srgbClr val="0033CC"/>
                </a:solidFill>
              </a:rPr>
              <a:t>(</a:t>
            </a:r>
            <a:r>
              <a:rPr lang="en-US" altLang="zh-CN" i="1">
                <a:solidFill>
                  <a:srgbClr val="0033CC"/>
                </a:solidFill>
              </a:rPr>
              <a:t>aKer f</a:t>
            </a:r>
            <a:r>
              <a:rPr lang="en-US" altLang="zh-CN">
                <a:solidFill>
                  <a:srgbClr val="0033CC"/>
                </a:solidFill>
              </a:rPr>
              <a:t>)=</a:t>
            </a:r>
            <a:r>
              <a:rPr lang="en-US" altLang="zh-CN" i="1">
                <a:solidFill>
                  <a:srgbClr val="0033CC"/>
                </a:solidFill>
              </a:rPr>
              <a:t>f</a:t>
            </a:r>
            <a:r>
              <a:rPr lang="en-US" altLang="zh-CN">
                <a:solidFill>
                  <a:srgbClr val="0033CC"/>
                </a:solidFill>
              </a:rPr>
              <a:t>(</a:t>
            </a:r>
            <a:r>
              <a:rPr lang="en-US" altLang="zh-CN" i="1">
                <a:solidFill>
                  <a:srgbClr val="0033CC"/>
                </a:solidFill>
              </a:rPr>
              <a:t>a</a:t>
            </a:r>
            <a:r>
              <a:rPr lang="en-US" altLang="zh-CN">
                <a:solidFill>
                  <a:srgbClr val="0033CC"/>
                </a:solidFill>
              </a:rPr>
              <a:t>)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900113" y="4005263"/>
            <a:ext cx="445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是满射，所以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是满射</a:t>
            </a:r>
            <a:endParaRPr lang="zh-CN" altLang="en-US" b="1" i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50900" y="4437063"/>
            <a:ext cx="5695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1" hangingPunct="0">
              <a:lnSpc>
                <a:spcPct val="110000"/>
              </a:lnSpc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a+ker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f≠b+kerf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f(a)≠f(b)</a:t>
            </a:r>
            <a:endParaRPr lang="zh-CN" altLang="en-US" i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827088" y="5013325"/>
            <a:ext cx="7608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CC"/>
                </a:solidFill>
                <a:ea typeface="楷体_GB2312" pitchFamily="49" charset="-122"/>
              </a:rPr>
              <a:t>所以：</a:t>
            </a:r>
            <a:r>
              <a:rPr lang="en-US" altLang="zh-CN">
                <a:solidFill>
                  <a:srgbClr val="0033CC"/>
                </a:solidFill>
              </a:rPr>
              <a:t>g(a+ker </a:t>
            </a:r>
            <a:r>
              <a:rPr lang="en-US" altLang="zh-CN" i="1">
                <a:solidFill>
                  <a:srgbClr val="0033CC"/>
                </a:solidFill>
              </a:rPr>
              <a:t>f)=f(a)</a:t>
            </a:r>
            <a:r>
              <a:rPr lang="en-US" altLang="zh-CN" i="1">
                <a:solidFill>
                  <a:srgbClr val="0033CC"/>
                </a:solidFill>
                <a:cs typeface="Times New Roman" pitchFamily="18" charset="0"/>
              </a:rPr>
              <a:t>≠</a:t>
            </a:r>
            <a:r>
              <a:rPr lang="en-US" altLang="zh-CN" i="1">
                <a:solidFill>
                  <a:srgbClr val="0033CC"/>
                </a:solidFill>
              </a:rPr>
              <a:t>f(b)=g(b+ker f)</a:t>
            </a:r>
            <a:r>
              <a:rPr lang="zh-CN" altLang="en-US" i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是单射</a:t>
            </a:r>
          </a:p>
        </p:txBody>
      </p:sp>
      <p:sp>
        <p:nvSpPr>
          <p:cNvPr id="447501" name="Text Box 6"/>
          <p:cNvSpPr txBox="1">
            <a:spLocks noChangeArrowheads="1"/>
          </p:cNvSpPr>
          <p:nvPr/>
        </p:nvSpPr>
        <p:spPr bwMode="auto">
          <a:xfrm>
            <a:off x="252413" y="551656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Arial" charset="0"/>
              </a:rPr>
              <a:t>最后，</a:t>
            </a:r>
            <a:r>
              <a:rPr kumimoji="0"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g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是同态映射</a:t>
            </a:r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827088" y="6021388"/>
            <a:ext cx="5883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是同态映射，所以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是同态映射</a:t>
            </a:r>
            <a:endParaRPr lang="zh-CN" altLang="en-US" b="1" i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4" grpId="0"/>
      <p:bldP spid="447495" grpId="0"/>
      <p:bldP spid="447496" grpId="0"/>
      <p:bldP spid="447498" grpId="0"/>
      <p:bldP spid="447499" grpId="0"/>
      <p:bldP spid="447500" grpId="0"/>
      <p:bldP spid="447501" grpId="0"/>
      <p:bldP spid="44750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062163"/>
            <a:ext cx="8280400" cy="19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77" name="Text Box 5"/>
          <p:cNvSpPr txBox="1">
            <a:spLocks noChangeArrowheads="1"/>
          </p:cNvSpPr>
          <p:nvPr/>
        </p:nvSpPr>
        <p:spPr bwMode="auto">
          <a:xfrm>
            <a:off x="468313" y="1268413"/>
            <a:ext cx="1655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CC0099"/>
                </a:solidFill>
                <a:latin typeface="Arial" charset="0"/>
                <a:ea typeface="楷体_GB2312" pitchFamily="49" charset="-122"/>
              </a:rPr>
              <a:t>定义：</a:t>
            </a:r>
          </a:p>
        </p:txBody>
      </p:sp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757238" y="4510088"/>
          <a:ext cx="6789737" cy="481012"/>
        </p:xfrm>
        <a:graphic>
          <a:graphicData uri="http://schemas.openxmlformats.org/presentationml/2006/ole">
            <p:oleObj spid="_x0000_s391174" name="公式" r:id="rId4" imgW="3047760" imgH="215640" progId="Equation.3">
              <p:embed/>
            </p:oleObj>
          </a:graphicData>
        </a:graphic>
      </p:graphicFrame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757238" y="5086350"/>
          <a:ext cx="5832475" cy="503238"/>
        </p:xfrm>
        <a:graphic>
          <a:graphicData uri="http://schemas.openxmlformats.org/presentationml/2006/ole">
            <p:oleObj spid="_x0000_s391175" name="公式" r:id="rId5" imgW="2501640" imgH="215640" progId="Equation.3">
              <p:embed/>
            </p:oleObj>
          </a:graphicData>
        </a:graphic>
      </p:graphicFrame>
      <p:sp>
        <p:nvSpPr>
          <p:cNvPr id="39117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自然同态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05" name="Rectangle 4"/>
          <p:cNvSpPr>
            <a:spLocks noRot="1" noChangeArrowheads="1"/>
          </p:cNvSpPr>
          <p:nvPr/>
        </p:nvSpPr>
        <p:spPr bwMode="auto">
          <a:xfrm>
            <a:off x="568325" y="1125538"/>
            <a:ext cx="78914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</a:p>
        </p:txBody>
      </p:sp>
      <p:pic>
        <p:nvPicPr>
          <p:cNvPr id="3922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846263"/>
            <a:ext cx="820896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207" name="Text Box 7"/>
          <p:cNvSpPr txBox="1">
            <a:spLocks noChangeArrowheads="1"/>
          </p:cNvSpPr>
          <p:nvPr/>
        </p:nvSpPr>
        <p:spPr bwMode="auto">
          <a:xfrm>
            <a:off x="466725" y="305435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例：</a:t>
            </a:r>
          </a:p>
        </p:txBody>
      </p:sp>
      <p:sp>
        <p:nvSpPr>
          <p:cNvPr id="392208" name="Text Box 9"/>
          <p:cNvSpPr txBox="1">
            <a:spLocks noChangeArrowheads="1"/>
          </p:cNvSpPr>
          <p:nvPr/>
        </p:nvSpPr>
        <p:spPr bwMode="auto">
          <a:xfrm>
            <a:off x="468313" y="3789363"/>
            <a:ext cx="935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pic>
        <p:nvPicPr>
          <p:cNvPr id="39220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3068638"/>
            <a:ext cx="7416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2212" name="Group 20"/>
          <p:cNvGrpSpPr>
            <a:grpSpLocks/>
          </p:cNvGrpSpPr>
          <p:nvPr/>
        </p:nvGrpSpPr>
        <p:grpSpPr bwMode="auto">
          <a:xfrm>
            <a:off x="1619250" y="3932238"/>
            <a:ext cx="6624638" cy="2736850"/>
            <a:chOff x="930" y="2477"/>
            <a:chExt cx="4173" cy="1724"/>
          </a:xfrm>
        </p:grpSpPr>
        <p:pic>
          <p:nvPicPr>
            <p:cNvPr id="2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30" y="2477"/>
              <a:ext cx="4173" cy="1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92204" name="Object 12"/>
            <p:cNvGraphicFramePr>
              <a:graphicFrameLocks noChangeAspect="1"/>
            </p:cNvGraphicFramePr>
            <p:nvPr/>
          </p:nvGraphicFramePr>
          <p:xfrm>
            <a:off x="2851" y="2523"/>
            <a:ext cx="256" cy="277"/>
          </p:xfrm>
          <a:graphic>
            <a:graphicData uri="http://schemas.openxmlformats.org/presentationml/2006/ole">
              <p:oleObj spid="_x0000_s392204" name="公式" r:id="rId6" imgW="152280" imgH="164880" progId="Equation.3">
                <p:embed/>
              </p:oleObj>
            </a:graphicData>
          </a:graphic>
        </p:graphicFrame>
      </p:grpSp>
      <p:sp>
        <p:nvSpPr>
          <p:cNvPr id="39221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素理想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557338"/>
            <a:ext cx="78486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18" name="Rectangle 6"/>
          <p:cNvSpPr>
            <a:spLocks noRot="1" noChangeArrowheads="1"/>
          </p:cNvSpPr>
          <p:nvPr/>
        </p:nvSpPr>
        <p:spPr bwMode="auto">
          <a:xfrm>
            <a:off x="468313" y="981075"/>
            <a:ext cx="78914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138" y="2565400"/>
            <a:ext cx="655161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850" y="249237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例：</a:t>
            </a:r>
          </a:p>
        </p:txBody>
      </p:sp>
      <p:pic>
        <p:nvPicPr>
          <p:cNvPr id="39424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3141663"/>
            <a:ext cx="5543550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2" name="Text Box 9"/>
          <p:cNvSpPr txBox="1">
            <a:spLocks noChangeArrowheads="1"/>
          </p:cNvSpPr>
          <p:nvPr/>
        </p:nvSpPr>
        <p:spPr bwMode="auto">
          <a:xfrm>
            <a:off x="250825" y="3068638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39322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极大理想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Rectangle 4"/>
          <p:cNvSpPr>
            <a:spLocks noRot="1" noChangeArrowheads="1"/>
          </p:cNvSpPr>
          <p:nvPr/>
        </p:nvSpPr>
        <p:spPr bwMode="auto">
          <a:xfrm>
            <a:off x="495300" y="1052513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42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8135938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573463"/>
            <a:ext cx="7777163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4" name="Text Box 7"/>
          <p:cNvSpPr txBox="1">
            <a:spLocks noChangeArrowheads="1"/>
          </p:cNvSpPr>
          <p:nvPr/>
        </p:nvSpPr>
        <p:spPr bwMode="auto">
          <a:xfrm>
            <a:off x="396875" y="3557588"/>
            <a:ext cx="79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sp>
        <p:nvSpPr>
          <p:cNvPr id="39424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素理想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96975"/>
            <a:ext cx="734536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29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205038"/>
            <a:ext cx="74898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67" name="Text Box 6"/>
          <p:cNvSpPr txBox="1">
            <a:spLocks noChangeArrowheads="1"/>
          </p:cNvSpPr>
          <p:nvPr/>
        </p:nvSpPr>
        <p:spPr bwMode="auto">
          <a:xfrm>
            <a:off x="395288" y="1270000"/>
            <a:ext cx="790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</a:p>
        </p:txBody>
      </p:sp>
      <p:sp>
        <p:nvSpPr>
          <p:cNvPr id="39526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极大理想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第二节 环</a:t>
            </a:r>
          </a:p>
        </p:txBody>
      </p:sp>
      <p:grpSp>
        <p:nvGrpSpPr>
          <p:cNvPr id="396290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396315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96316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96319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20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21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96317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环的定义</a:t>
              </a:r>
            </a:p>
          </p:txBody>
        </p:sp>
        <p:sp>
          <p:nvSpPr>
            <p:cNvPr id="396318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396291" name="Group 11"/>
          <p:cNvGrpSpPr>
            <a:grpSpLocks/>
          </p:cNvGrpSpPr>
          <p:nvPr/>
        </p:nvGrpSpPr>
        <p:grpSpPr bwMode="auto">
          <a:xfrm>
            <a:off x="661988" y="2516188"/>
            <a:ext cx="7502525" cy="841375"/>
            <a:chOff x="385" y="1162"/>
            <a:chExt cx="4309" cy="389"/>
          </a:xfrm>
        </p:grpSpPr>
        <p:sp>
          <p:nvSpPr>
            <p:cNvPr id="396308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96309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96312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13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14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96310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理想与主理想</a:t>
              </a:r>
            </a:p>
          </p:txBody>
        </p:sp>
        <p:sp>
          <p:nvSpPr>
            <p:cNvPr id="396311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396292" name="Group 27"/>
          <p:cNvGrpSpPr>
            <a:grpSpLocks/>
          </p:cNvGrpSpPr>
          <p:nvPr/>
        </p:nvGrpSpPr>
        <p:grpSpPr bwMode="auto">
          <a:xfrm>
            <a:off x="690563" y="4587875"/>
            <a:ext cx="7502525" cy="841375"/>
            <a:chOff x="385" y="1162"/>
            <a:chExt cx="4309" cy="389"/>
          </a:xfrm>
        </p:grpSpPr>
        <p:sp>
          <p:nvSpPr>
            <p:cNvPr id="396301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96302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96305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06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07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96303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多项式环</a:t>
              </a:r>
            </a:p>
          </p:txBody>
        </p:sp>
        <p:sp>
          <p:nvSpPr>
            <p:cNvPr id="396304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396293" name="Group 27"/>
          <p:cNvGrpSpPr>
            <a:grpSpLocks/>
          </p:cNvGrpSpPr>
          <p:nvPr/>
        </p:nvGrpSpPr>
        <p:grpSpPr bwMode="auto">
          <a:xfrm>
            <a:off x="661988" y="3516313"/>
            <a:ext cx="7502525" cy="841375"/>
            <a:chOff x="385" y="1162"/>
            <a:chExt cx="4309" cy="389"/>
          </a:xfrm>
        </p:grpSpPr>
        <p:sp>
          <p:nvSpPr>
            <p:cNvPr id="396294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96295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96298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299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96300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96296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商环与环的同态</a:t>
              </a:r>
            </a:p>
          </p:txBody>
        </p:sp>
        <p:sp>
          <p:nvSpPr>
            <p:cNvPr id="396297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</p:spTree>
  </p:cSld>
  <p:clrMapOvr>
    <a:masterClrMapping/>
  </p:clrMapOvr>
  <p:transition spd="slow" advTm="2861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引入</a:t>
            </a:r>
          </a:p>
        </p:txBody>
      </p:sp>
      <p:sp>
        <p:nvSpPr>
          <p:cNvPr id="398338" name="矩形 10"/>
          <p:cNvSpPr>
            <a:spLocks noChangeArrowheads="1"/>
          </p:cNvSpPr>
          <p:nvPr/>
        </p:nvSpPr>
        <p:spPr bwMode="auto">
          <a:xfrm>
            <a:off x="428625" y="1571625"/>
            <a:ext cx="84042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上的多项式全体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关于加法和乘法运算构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成环吗？</a:t>
            </a:r>
          </a:p>
        </p:txBody>
      </p:sp>
      <p:sp>
        <p:nvSpPr>
          <p:cNvPr id="398339" name="矩形 3"/>
          <p:cNvSpPr>
            <a:spLocks noChangeArrowheads="1"/>
          </p:cNvSpPr>
          <p:nvPr/>
        </p:nvSpPr>
        <p:spPr bwMode="auto">
          <a:xfrm>
            <a:off x="428625" y="3141663"/>
            <a:ext cx="840422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上的多项式全体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关于加法和乘法运算构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成环吗？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多项式环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的概念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能计算两个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多项式乘法、加法、次数</a:t>
            </a:r>
            <a:endParaRPr kumimoji="0" lang="zh-CN" altLang="en-US" b="1"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40038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B8E4AA30-5481-41A8-AEA0-3DDC7D00A6A3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59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内容占位符 2"/>
          <p:cNvSpPr>
            <a:spLocks noGrp="1"/>
          </p:cNvSpPr>
          <p:nvPr>
            <p:ph idx="4294967295"/>
          </p:nvPr>
        </p:nvSpPr>
        <p:spPr>
          <a:xfrm>
            <a:off x="468313" y="1214438"/>
            <a:ext cx="8247062" cy="1422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 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设 是一个非空集合，如果在  中定义了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两个代数运算  和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·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，并且两个代数运算满足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408238" y="1285875"/>
          <a:ext cx="369887" cy="400050"/>
        </p:xfrm>
        <a:graphic>
          <a:graphicData uri="http://schemas.openxmlformats.org/presentationml/2006/ole">
            <p:oleObj spid="_x0000_s1026" name="Equation" r:id="rId4" imgW="152268" imgH="164957" progId="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643688" y="1285875"/>
          <a:ext cx="369887" cy="400050"/>
        </p:xfrm>
        <a:graphic>
          <a:graphicData uri="http://schemas.openxmlformats.org/presentationml/2006/ole">
            <p:oleObj spid="_x0000_s1027" name="Equation" r:id="rId5" imgW="152280" imgH="164880" progId="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708275" y="1827213"/>
          <a:ext cx="339725" cy="339725"/>
        </p:xfrm>
        <a:graphic>
          <a:graphicData uri="http://schemas.openxmlformats.org/presentationml/2006/ole">
            <p:oleObj spid="_x0000_s1028" name="Equation" r:id="rId6" imgW="139680" imgH="139680" progId="">
              <p:embed/>
            </p:oleObj>
          </a:graphicData>
        </a:graphic>
      </p:graphicFrame>
      <p:graphicFrame>
        <p:nvGraphicFramePr>
          <p:cNvPr id="24584" name="Object 10"/>
          <p:cNvGraphicFramePr>
            <a:graphicFrameLocks noChangeAspect="1"/>
          </p:cNvGraphicFramePr>
          <p:nvPr/>
        </p:nvGraphicFramePr>
        <p:xfrm>
          <a:off x="3059113" y="3500438"/>
          <a:ext cx="1571625" cy="493712"/>
        </p:xfrm>
        <a:graphic>
          <a:graphicData uri="http://schemas.openxmlformats.org/presentationml/2006/ole">
            <p:oleObj spid="_x0000_s1030" name="Equation" r:id="rId7" imgW="647640" imgH="203040" progId="">
              <p:embed/>
            </p:oleObj>
          </a:graphicData>
        </a:graphic>
      </p:graphicFrame>
      <p:graphicFrame>
        <p:nvGraphicFramePr>
          <p:cNvPr id="24585" name="Object 11"/>
          <p:cNvGraphicFramePr>
            <a:graphicFrameLocks noChangeAspect="1"/>
          </p:cNvGraphicFramePr>
          <p:nvPr/>
        </p:nvGraphicFramePr>
        <p:xfrm>
          <a:off x="2713038" y="4005263"/>
          <a:ext cx="3570287" cy="933450"/>
        </p:xfrm>
        <a:graphic>
          <a:graphicData uri="http://schemas.openxmlformats.org/presentationml/2006/ole">
            <p:oleObj spid="_x0000_s1031" name="Equation" r:id="rId8" imgW="1358640" imgH="355320" progId="">
              <p:embed/>
            </p:oleObj>
          </a:graphicData>
        </a:graphic>
      </p:graphicFrame>
      <p:grpSp>
        <p:nvGrpSpPr>
          <p:cNvPr id="1045" name="Group 28"/>
          <p:cNvGrpSpPr>
            <a:grpSpLocks/>
          </p:cNvGrpSpPr>
          <p:nvPr/>
        </p:nvGrpSpPr>
        <p:grpSpPr bwMode="auto">
          <a:xfrm>
            <a:off x="428625" y="5137150"/>
            <a:ext cx="5014913" cy="523875"/>
            <a:chOff x="270" y="3158"/>
            <a:chExt cx="3159" cy="330"/>
          </a:xfrm>
        </p:grpSpPr>
        <p:sp>
          <p:nvSpPr>
            <p:cNvPr id="1051" name="矩形 20"/>
            <p:cNvSpPr>
              <a:spLocks noChangeArrowheads="1"/>
            </p:cNvSpPr>
            <p:nvPr/>
          </p:nvSpPr>
          <p:spPr bwMode="auto">
            <a:xfrm>
              <a:off x="270" y="3158"/>
              <a:ext cx="31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则称       为一个</a:t>
              </a:r>
              <a:r>
                <a:rPr lang="zh-CN" altLang="en-US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环（</a:t>
              </a:r>
              <a:r>
                <a:rPr lang="en-US" altLang="zh-CN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Ring</a:t>
              </a:r>
              <a:r>
                <a:rPr lang="zh-CN" altLang="en-US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）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4586" name="Object 12"/>
            <p:cNvGraphicFramePr>
              <a:graphicFrameLocks noChangeAspect="1"/>
            </p:cNvGraphicFramePr>
            <p:nvPr/>
          </p:nvGraphicFramePr>
          <p:xfrm>
            <a:off x="796" y="3178"/>
            <a:ext cx="737" cy="310"/>
          </p:xfrm>
          <a:graphic>
            <a:graphicData uri="http://schemas.openxmlformats.org/presentationml/2006/ole">
              <p:oleObj spid="_x0000_s1032" name="Equation" r:id="rId9" imgW="482400" imgH="203040" progId="">
                <p:embed/>
              </p:oleObj>
            </a:graphicData>
          </a:graphic>
        </p:graphicFrame>
      </p:grpSp>
      <p:sp>
        <p:nvSpPr>
          <p:cNvPr id="1046" name="矩形 9"/>
          <p:cNvSpPr>
            <a:spLocks noChangeArrowheads="1"/>
          </p:cNvSpPr>
          <p:nvPr/>
        </p:nvSpPr>
        <p:spPr bwMode="auto">
          <a:xfrm>
            <a:off x="687388" y="2349500"/>
            <a:ext cx="7345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en-US" altLang="zh-CN"/>
              <a:t>R</a:t>
            </a:r>
            <a:r>
              <a:rPr lang="en-US" altLang="zh-CN" b="1"/>
              <a:t>, +</a:t>
            </a:r>
            <a:r>
              <a:rPr lang="zh-CN" altLang="en-US"/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）为一个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交换群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</a:t>
            </a:r>
          </a:p>
        </p:txBody>
      </p:sp>
      <p:sp>
        <p:nvSpPr>
          <p:cNvPr id="1047" name="矩形 9"/>
          <p:cNvSpPr>
            <a:spLocks noChangeArrowheads="1"/>
          </p:cNvSpPr>
          <p:nvPr/>
        </p:nvSpPr>
        <p:spPr bwMode="auto">
          <a:xfrm>
            <a:off x="687388" y="2909888"/>
            <a:ext cx="7345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）（</a:t>
            </a:r>
            <a:r>
              <a:rPr lang="en-US" altLang="zh-CN">
                <a:ea typeface="楷体_GB2312" pitchFamily="49" charset="-122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,·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）为一个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半群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b="1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8" name="矩形 19"/>
          <p:cNvSpPr>
            <a:spLocks noChangeArrowheads="1"/>
          </p:cNvSpPr>
          <p:nvPr/>
        </p:nvSpPr>
        <p:spPr bwMode="auto">
          <a:xfrm>
            <a:off x="884238" y="3390900"/>
            <a:ext cx="7072312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）对任意         ，双边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分配律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成立。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左分配律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右分配律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</a:p>
        </p:txBody>
      </p:sp>
      <p:sp>
        <p:nvSpPr>
          <p:cNvPr id="104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0" name="矩形 9"/>
          <p:cNvSpPr>
            <a:spLocks noChangeArrowheads="1"/>
          </p:cNvSpPr>
          <p:nvPr/>
        </p:nvSpPr>
        <p:spPr bwMode="auto">
          <a:xfrm>
            <a:off x="509588" y="5805488"/>
            <a:ext cx="5214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：为了方便起见，通常记为：    </a:t>
            </a:r>
            <a:endParaRPr lang="en-US" altLang="zh-CN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5435600" y="5918200"/>
          <a:ext cx="1714500" cy="463550"/>
        </p:xfrm>
        <a:graphic>
          <a:graphicData uri="http://schemas.openxmlformats.org/presentationml/2006/ole">
            <p:oleObj spid="_x0000_s1043" name="Equation" r:id="rId10" imgW="609480" imgH="16488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052513"/>
            <a:ext cx="8572500" cy="2592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2.14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　设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是有单位元的交换环，称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</a:t>
            </a:r>
            <a:endParaRPr lang="en-US" altLang="zh-CN" sz="2800" b="1" baseline="-250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上关于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，其中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是未定元，   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全体多项式记为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997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1431925" y="1639888"/>
          <a:ext cx="6288088" cy="571500"/>
        </p:xfrm>
        <a:graphic>
          <a:graphicData uri="http://schemas.openxmlformats.org/presentationml/2006/ole">
            <p:oleObj spid="_x0000_s339972" name="Equation" r:id="rId3" imgW="2654300" imgH="241300" progId="">
              <p:embed/>
            </p:oleObj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6516688" y="2376488"/>
          <a:ext cx="1857375" cy="547687"/>
        </p:xfrm>
        <a:graphic>
          <a:graphicData uri="http://schemas.openxmlformats.org/presentationml/2006/ole">
            <p:oleObj spid="_x0000_s339973" name="Equation" r:id="rId4" imgW="774364" imgH="228501" progId="">
              <p:embed/>
            </p:oleObj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2565400" y="1195388"/>
          <a:ext cx="1430338" cy="487362"/>
        </p:xfrm>
        <a:graphic>
          <a:graphicData uri="http://schemas.openxmlformats.org/presentationml/2006/ole">
            <p:oleObj spid="_x0000_s339974" name="Equation" r:id="rId5" imgW="596641" imgH="203112" progId="">
              <p:embed/>
            </p:oleObj>
          </a:graphicData>
        </a:graphic>
      </p:graphicFrame>
      <p:sp>
        <p:nvSpPr>
          <p:cNvPr id="339978" name="矩形 6"/>
          <p:cNvSpPr>
            <a:spLocks noChangeArrowheads="1"/>
          </p:cNvSpPr>
          <p:nvPr/>
        </p:nvSpPr>
        <p:spPr bwMode="auto">
          <a:xfrm>
            <a:off x="674688" y="3500438"/>
            <a:ext cx="80010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lnSpc>
                <a:spcPct val="12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</a:p>
          <a:p>
            <a:pPr marL="263525" indent="-263525">
              <a:lnSpc>
                <a:spcPct val="12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系数为单位元的系数可以省略不写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为可简记为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endParaRPr lang="en-US" altLang="zh-CN" b="1" i="1" baseline="-25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63525" indent="-263525">
              <a:lnSpc>
                <a:spcPct val="12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系数为零元的多项式可以省略不写，则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上关于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的多项式可以简单记为：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63525" indent="-263525">
              <a:lnSpc>
                <a:spcPct val="120000"/>
              </a:lnSpc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b="1" baseline="-2500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68413"/>
            <a:ext cx="8572500" cy="257651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，则称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的首项，</a:t>
            </a:r>
            <a:r>
              <a:rPr lang="zh-CN" altLang="en-US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</a:t>
            </a:r>
            <a:r>
              <a:rPr lang="en-US" altLang="zh-CN" sz="2800" b="1" i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的次数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，记为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deg(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))=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=1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，则称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首一多项式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全为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时，记为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，称为</a:t>
            </a:r>
            <a:r>
              <a:rPr lang="zh-CN" altLang="en-US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零多项式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4304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3048" name="Rectangle 3"/>
          <p:cNvSpPr txBox="1">
            <a:spLocks noChangeArrowheads="1"/>
          </p:cNvSpPr>
          <p:nvPr/>
        </p:nvSpPr>
        <p:spPr bwMode="auto">
          <a:xfrm>
            <a:off x="611188" y="4508500"/>
            <a:ext cx="7599362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lnSpc>
                <a:spcPct val="130000"/>
              </a:lnSpc>
              <a:spcBef>
                <a:spcPct val="10000"/>
              </a:spcBef>
              <a:buClr>
                <a:srgbClr val="000099"/>
              </a:buClr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环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上的多项式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)=13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+4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是首一多项式，且次数为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1631950" y="1379538"/>
          <a:ext cx="2862263" cy="547687"/>
        </p:xfrm>
        <a:graphic>
          <a:graphicData uri="http://schemas.openxmlformats.org/presentationml/2006/ole">
            <p:oleObj spid="_x0000_s343045" name="Equation" r:id="rId3" imgW="1193800" imgH="228600" progId="">
              <p:embed/>
            </p:oleObj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2411413" y="3789363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零多项式的次数？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8" grpId="0"/>
      <p:bldP spid="34305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Rectangle 4"/>
          <p:cNvSpPr>
            <a:spLocks noRot="1" noChangeArrowheads="1"/>
          </p:cNvSpPr>
          <p:nvPr/>
        </p:nvSpPr>
        <p:spPr bwMode="auto">
          <a:xfrm>
            <a:off x="304800" y="1981200"/>
            <a:ext cx="8540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404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565400"/>
            <a:ext cx="78486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48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690688"/>
            <a:ext cx="82804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06" name="Rectangle 6"/>
          <p:cNvSpPr>
            <a:spLocks noRot="1" noChangeArrowheads="1"/>
          </p:cNvSpPr>
          <p:nvPr/>
        </p:nvSpPr>
        <p:spPr bwMode="auto">
          <a:xfrm>
            <a:off x="304800" y="1052513"/>
            <a:ext cx="8540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0550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9088" y="985838"/>
            <a:ext cx="8501062" cy="2730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：求环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上的两个多项式相加和相乘的结果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11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13</a:t>
            </a:r>
            <a:endParaRPr lang="en-US" altLang="zh-CN" sz="2800" b="1" baseline="300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0653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6533" name="Rectangle 3"/>
          <p:cNvSpPr>
            <a:spLocks noChangeArrowheads="1"/>
          </p:cNvSpPr>
          <p:nvPr/>
        </p:nvSpPr>
        <p:spPr bwMode="auto">
          <a:xfrm>
            <a:off x="250825" y="4724400"/>
            <a:ext cx="74183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lnSpc>
                <a:spcPct val="13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求环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上的两个多项式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相加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相乘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后的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多项式次数。</a:t>
            </a:r>
            <a:endParaRPr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47675" indent="-447675" latinLnBrk="1">
              <a:lnSpc>
                <a:spcPct val="13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412875"/>
            <a:ext cx="7743825" cy="32400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Tx/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2.15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中的任意两个多项式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j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ClrTx/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关于如下加法和乘法构成环，称为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多项式环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</a:t>
            </a:r>
            <a:endParaRPr lang="zh-CN" altLang="en-US" sz="28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1774825" y="4454525"/>
          <a:ext cx="4775200" cy="990600"/>
        </p:xfrm>
        <a:graphic>
          <a:graphicData uri="http://schemas.openxmlformats.org/presentationml/2006/ole">
            <p:oleObj spid="_x0000_s344067" name="Equation" r:id="rId4" imgW="4775200" imgH="990600" progId="">
              <p:embed/>
            </p:oleObj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676400" y="5424488"/>
          <a:ext cx="4826000" cy="1028700"/>
        </p:xfrm>
        <a:graphic>
          <a:graphicData uri="http://schemas.openxmlformats.org/presentationml/2006/ole">
            <p:oleObj spid="_x0000_s344068" name="Equation" r:id="rId5" imgW="4826000" imgH="1028700" progId="">
              <p:embed/>
            </p:oleObj>
          </a:graphicData>
        </a:graphic>
      </p:graphicFrame>
      <p:sp>
        <p:nvSpPr>
          <p:cNvPr id="34407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89138"/>
            <a:ext cx="82089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6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1655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CC0000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41062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Rectangle 4"/>
          <p:cNvSpPr>
            <a:spLocks noRot="1" noChangeArrowheads="1"/>
          </p:cNvSpPr>
          <p:nvPr/>
        </p:nvSpPr>
        <p:spPr bwMode="auto">
          <a:xfrm>
            <a:off x="304800" y="1125538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411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73238"/>
            <a:ext cx="82073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51" name="Rectangle 6"/>
          <p:cNvSpPr>
            <a:spLocks noChangeArrowheads="1"/>
          </p:cNvSpPr>
          <p:nvPr/>
        </p:nvSpPr>
        <p:spPr bwMode="auto">
          <a:xfrm>
            <a:off x="323850" y="3357563"/>
            <a:ext cx="8424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89013" indent="-989013">
              <a:lnSpc>
                <a:spcPct val="130000"/>
              </a:lnSpc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注意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：这个众所周知的结论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在有零因子环上并不成立。</a:t>
            </a:r>
          </a:p>
        </p:txBody>
      </p:sp>
      <p:sp>
        <p:nvSpPr>
          <p:cNvPr id="41165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1654" name="Rectangle 3"/>
          <p:cNvSpPr txBox="1">
            <a:spLocks noChangeArrowheads="1"/>
          </p:cNvSpPr>
          <p:nvPr/>
        </p:nvSpPr>
        <p:spPr bwMode="auto">
          <a:xfrm>
            <a:off x="323850" y="4300538"/>
            <a:ext cx="7200900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lnSpc>
                <a:spcPct val="13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求环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上的两个多项式相加和相乘后的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多项式次数。</a:t>
            </a:r>
            <a:endParaRPr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47675" indent="-447675" latinLnBrk="1">
              <a:lnSpc>
                <a:spcPct val="13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f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x+2x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)=1+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x+3x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endParaRPr lang="zh-CN" altLang="en-US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/>
      <p:bldP spid="4116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1285875"/>
            <a:ext cx="8572500" cy="5064125"/>
          </a:xfrm>
        </p:spPr>
        <p:txBody>
          <a:bodyPr/>
          <a:lstStyle/>
          <a:p>
            <a:pPr marL="0" indent="0" eaLnBrk="1" hangingPunct="1">
              <a:buClrTx/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2.16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中的任意两个多项式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j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 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则：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</a:t>
            </a:r>
            <a:endParaRPr lang="zh-CN" altLang="en-US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spcBef>
                <a:spcPts val="240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且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是整环时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sz="280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1160463" y="3714750"/>
          <a:ext cx="7150100" cy="419100"/>
        </p:xfrm>
        <a:graphic>
          <a:graphicData uri="http://schemas.openxmlformats.org/presentationml/2006/ole">
            <p:oleObj spid="_x0000_s354307" name="Equation" r:id="rId4" imgW="7150100" imgH="419100" progId="">
              <p:embed/>
            </p:oleObj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1143000" y="4292600"/>
          <a:ext cx="6134100" cy="406400"/>
        </p:xfrm>
        <a:graphic>
          <a:graphicData uri="http://schemas.openxmlformats.org/presentationml/2006/ole">
            <p:oleObj spid="_x0000_s354308" name="Equation" r:id="rId5" imgW="6134100" imgH="406400" progId="">
              <p:embed/>
            </p:oleObj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1668463" y="5470525"/>
          <a:ext cx="6134100" cy="406400"/>
        </p:xfrm>
        <a:graphic>
          <a:graphicData uri="http://schemas.openxmlformats.org/presentationml/2006/ole">
            <p:oleObj spid="_x0000_s354310" name="Equation" r:id="rId6" imgW="6134040" imgH="406080" progId="">
              <p:embed/>
            </p:oleObj>
          </a:graphicData>
        </a:graphic>
      </p:graphicFrame>
      <p:sp>
        <p:nvSpPr>
          <p:cNvPr id="35431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4722" name="Rectangle 3"/>
          <p:cNvSpPr txBox="1">
            <a:spLocks noChangeArrowheads="1"/>
          </p:cNvSpPr>
          <p:nvPr/>
        </p:nvSpPr>
        <p:spPr bwMode="auto">
          <a:xfrm>
            <a:off x="285750" y="1571625"/>
            <a:ext cx="8715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有单位元吗，是交换环吗？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4723" name="Rectangle 3"/>
          <p:cNvSpPr txBox="1">
            <a:spLocks noChangeArrowheads="1"/>
          </p:cNvSpPr>
          <p:nvPr/>
        </p:nvSpPr>
        <p:spPr bwMode="auto">
          <a:xfrm>
            <a:off x="285750" y="2428875"/>
            <a:ext cx="87153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零元是什么？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4724" name="Rectangle 3"/>
          <p:cNvSpPr txBox="1">
            <a:spLocks noChangeArrowheads="1"/>
          </p:cNvSpPr>
          <p:nvPr/>
        </p:nvSpPr>
        <p:spPr bwMode="auto">
          <a:xfrm>
            <a:off x="285750" y="3286125"/>
            <a:ext cx="70945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有可逆元，则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中也有可逆元？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矩形 9"/>
          <p:cNvSpPr>
            <a:spLocks noChangeArrowheads="1"/>
          </p:cNvSpPr>
          <p:nvPr/>
        </p:nvSpPr>
        <p:spPr bwMode="auto">
          <a:xfrm>
            <a:off x="498475" y="2636838"/>
            <a:ext cx="83216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环关于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乘法可能没有单位元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，如全体偶数构成环。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环关于乘法有单位元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，就称为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环的单位元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，通常记为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环中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关于乘法逆元如果存在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b="1" i="1" baseline="30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2" name="矩形 9"/>
          <p:cNvSpPr>
            <a:spLocks noChangeArrowheads="1"/>
          </p:cNvSpPr>
          <p:nvPr/>
        </p:nvSpPr>
        <p:spPr bwMode="auto">
          <a:xfrm>
            <a:off x="468313" y="1484313"/>
            <a:ext cx="79200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indent="-263525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环中加法单位元称为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零元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，通常记为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；环中元素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加法逆元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 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一般记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b=a+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环的定义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44" name="矩形 9"/>
          <p:cNvSpPr>
            <a:spLocks noChangeArrowheads="1"/>
          </p:cNvSpPr>
          <p:nvPr/>
        </p:nvSpPr>
        <p:spPr bwMode="auto">
          <a:xfrm>
            <a:off x="500063" y="5445125"/>
            <a:ext cx="695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宋体" charset="-122"/>
                <a:ea typeface="楷体_GB2312" pitchFamily="49" charset="-122"/>
              </a:rPr>
              <a:t>环的加法子群如果构成环，则称为</a:t>
            </a:r>
            <a:r>
              <a:rPr lang="zh-CN" altLang="en-US" b="1">
                <a:solidFill>
                  <a:srgbClr val="C00000"/>
                </a:solidFill>
                <a:latin typeface="宋体" charset="-122"/>
                <a:ea typeface="楷体_GB2312" pitchFamily="49" charset="-122"/>
              </a:rPr>
              <a:t>子环。</a:t>
            </a:r>
            <a:endParaRPr lang="zh-CN" altLang="en-US" b="1" i="1" baseline="3000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/>
      <p:bldP spid="6144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518636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单位元为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单位元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6770" name="Rectangle 3"/>
          <p:cNvSpPr txBox="1">
            <a:spLocks noChangeArrowheads="1"/>
          </p:cNvSpPr>
          <p:nvPr/>
        </p:nvSpPr>
        <p:spPr bwMode="auto">
          <a:xfrm>
            <a:off x="609600" y="2787650"/>
            <a:ext cx="4826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latinLnBrk="1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的零元为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零元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6771" name="矩形 2"/>
          <p:cNvSpPr>
            <a:spLocks noChangeArrowheads="1"/>
          </p:cNvSpPr>
          <p:nvPr/>
        </p:nvSpPr>
        <p:spPr bwMode="auto">
          <a:xfrm>
            <a:off x="285750" y="1279525"/>
            <a:ext cx="7310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2.17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对于多项式环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endParaRPr lang="zh-CN" altLang="en-US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677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多项式环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Rectangle 4"/>
          <p:cNvSpPr>
            <a:spLocks noRot="1" noChangeArrowheads="1"/>
          </p:cNvSpPr>
          <p:nvPr/>
        </p:nvSpPr>
        <p:spPr bwMode="auto">
          <a:xfrm>
            <a:off x="107950" y="1270000"/>
            <a:ext cx="8640763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在实际中用的较多的是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整环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上的多项式环。</a:t>
            </a:r>
          </a:p>
          <a:p>
            <a:pPr marL="447675" indent="-447675" eaLnBrk="0" latinLnBrk="1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2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是一个域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上的多项式环记为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是一个交换的除环，其乘法单位元用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  <a:p>
            <a:pPr marL="447675" indent="-447675" eaLnBrk="0" latinLnBrk="1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3200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3200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中同样有</a:t>
            </a: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带余除法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，可引入</a:t>
            </a: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，因子，</a:t>
            </a:r>
            <a:r>
              <a:rPr lang="zh-CN" altLang="en-US" sz="32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最大公因子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等概念，也可利用欧几里德除法计算两个多项式的最大公因子。</a:t>
            </a:r>
          </a:p>
        </p:txBody>
      </p:sp>
      <p:sp>
        <p:nvSpPr>
          <p:cNvPr id="4188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Rectangle 4"/>
          <p:cNvSpPr>
            <a:spLocks noRot="1" noChangeArrowheads="1"/>
          </p:cNvSpPr>
          <p:nvPr/>
        </p:nvSpPr>
        <p:spPr bwMode="auto">
          <a:xfrm>
            <a:off x="304800" y="1125538"/>
            <a:ext cx="85407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98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73238"/>
            <a:ext cx="8064500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4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4581525"/>
            <a:ext cx="72723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44" name="Text Box 8"/>
          <p:cNvSpPr txBox="1">
            <a:spLocks noChangeArrowheads="1"/>
          </p:cNvSpPr>
          <p:nvPr/>
        </p:nvSpPr>
        <p:spPr bwMode="auto">
          <a:xfrm>
            <a:off x="611188" y="4510088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注：</a:t>
            </a:r>
          </a:p>
        </p:txBody>
      </p:sp>
      <p:sp>
        <p:nvSpPr>
          <p:cNvPr id="41984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311275" y="5464175"/>
            <a:ext cx="5370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r(x)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的系数涉及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的逆元。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1989138"/>
            <a:ext cx="8280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866" name="Rectangle 5"/>
          <p:cNvSpPr>
            <a:spLocks noRot="1" noChangeArrowheads="1"/>
          </p:cNvSpPr>
          <p:nvPr/>
        </p:nvSpPr>
        <p:spPr bwMode="auto">
          <a:xfrm>
            <a:off x="304800" y="1125538"/>
            <a:ext cx="85407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86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4"/>
          <p:cNvSpPr>
            <a:spLocks noRot="1" noChangeArrowheads="1"/>
          </p:cNvSpPr>
          <p:nvPr/>
        </p:nvSpPr>
        <p:spPr bwMode="auto">
          <a:xfrm>
            <a:off x="304800" y="1125538"/>
            <a:ext cx="85407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4218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73238"/>
            <a:ext cx="82804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39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73463"/>
            <a:ext cx="82804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189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8280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060575"/>
            <a:ext cx="82804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91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132013"/>
            <a:ext cx="835342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38" name="Rectangle 5"/>
          <p:cNvSpPr>
            <a:spLocks noRot="1" noChangeArrowheads="1"/>
          </p:cNvSpPr>
          <p:nvPr/>
        </p:nvSpPr>
        <p:spPr bwMode="auto">
          <a:xfrm>
            <a:off x="423863" y="1268413"/>
            <a:ext cx="85407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2393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25538"/>
            <a:ext cx="842486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496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96975"/>
            <a:ext cx="828040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598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500438"/>
            <a:ext cx="82804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598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844675"/>
            <a:ext cx="820737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76700"/>
            <a:ext cx="82804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701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2" name="矩形 9"/>
          <p:cNvSpPr>
            <a:spLocks noChangeArrowheads="1"/>
          </p:cNvSpPr>
          <p:nvPr/>
        </p:nvSpPr>
        <p:spPr bwMode="auto">
          <a:xfrm>
            <a:off x="714375" y="1357313"/>
            <a:ext cx="7715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(Z,+,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 2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(Q,+,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 2" pitchFamily="18" charset="2"/>
              </a:rPr>
              <a:t>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(R,+,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是否构成环？</a:t>
            </a:r>
          </a:p>
        </p:txBody>
      </p:sp>
      <p:sp>
        <p:nvSpPr>
          <p:cNvPr id="148493" name="矩形 9"/>
          <p:cNvSpPr>
            <a:spLocks noChangeArrowheads="1"/>
          </p:cNvSpPr>
          <p:nvPr/>
        </p:nvSpPr>
        <p:spPr bwMode="auto">
          <a:xfrm>
            <a:off x="714375" y="2695575"/>
            <a:ext cx="810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实数域  上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阶方阵          是不是环？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2928938" y="2743200"/>
          <a:ext cx="369887" cy="400050"/>
        </p:xfrm>
        <a:graphic>
          <a:graphicData uri="http://schemas.openxmlformats.org/presentationml/2006/ole">
            <p:oleObj spid="_x0000_s148483" name="Equation" r:id="rId4" imgW="152268" imgH="164957" progId="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000625" y="2643188"/>
          <a:ext cx="1666875" cy="552450"/>
        </p:xfrm>
        <a:graphic>
          <a:graphicData uri="http://schemas.openxmlformats.org/presentationml/2006/ole">
            <p:oleObj spid="_x0000_s148484" name="Equation" r:id="rId5" imgW="685800" imgH="228600" progId="">
              <p:embed/>
            </p:oleObj>
          </a:graphicData>
        </a:graphic>
      </p:graphicFrame>
      <p:sp>
        <p:nvSpPr>
          <p:cNvPr id="148494" name="矩形 9"/>
          <p:cNvSpPr>
            <a:spLocks noChangeArrowheads="1"/>
          </p:cNvSpPr>
          <p:nvPr/>
        </p:nvSpPr>
        <p:spPr bwMode="auto">
          <a:xfrm>
            <a:off x="714375" y="3714750"/>
            <a:ext cx="7715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         是不是环？</a:t>
            </a:r>
          </a:p>
        </p:txBody>
      </p:sp>
      <p:sp>
        <p:nvSpPr>
          <p:cNvPr id="14849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常见环的例子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851275" y="3714750"/>
          <a:ext cx="1573213" cy="552450"/>
        </p:xfrm>
        <a:graphic>
          <a:graphicData uri="http://schemas.openxmlformats.org/presentationml/2006/ole">
            <p:oleObj spid="_x0000_s148485" name="Equation" r:id="rId6" imgW="647640" imgH="228600" progId="">
              <p:embed/>
            </p:oleObj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3500438" y="1500188"/>
          <a:ext cx="349250" cy="388937"/>
        </p:xfrm>
        <a:graphic>
          <a:graphicData uri="http://schemas.openxmlformats.org/presentationml/2006/ole">
            <p:oleObj spid="_x0000_s148486" name="Equation" r:id="rId7" imgW="114120" imgH="126720" progId="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000875" y="1500188"/>
          <a:ext cx="349250" cy="388937"/>
        </p:xfrm>
        <a:graphic>
          <a:graphicData uri="http://schemas.openxmlformats.org/presentationml/2006/ole">
            <p:oleObj spid="_x0000_s148488" name="Equation" r:id="rId8" imgW="114120" imgH="126720" progId="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214938" y="1500188"/>
          <a:ext cx="349250" cy="388937"/>
        </p:xfrm>
        <a:graphic>
          <a:graphicData uri="http://schemas.openxmlformats.org/presentationml/2006/ole">
            <p:oleObj spid="_x0000_s148489" name="Equation" r:id="rId9" imgW="114120" imgH="126720" progId="">
              <p:embed/>
            </p:oleObj>
          </a:graphicData>
        </a:graphic>
      </p:graphicFrame>
      <p:sp>
        <p:nvSpPr>
          <p:cNvPr id="148496" name="矩形 9"/>
          <p:cNvSpPr>
            <a:spLocks noChangeArrowheads="1"/>
          </p:cNvSpPr>
          <p:nvPr/>
        </p:nvSpPr>
        <p:spPr bwMode="auto">
          <a:xfrm>
            <a:off x="744538" y="4581525"/>
            <a:ext cx="77152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(Q,  ,+)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是否构成环？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170238" y="4749800"/>
          <a:ext cx="349250" cy="388938"/>
        </p:xfrm>
        <a:graphic>
          <a:graphicData uri="http://schemas.openxmlformats.org/presentationml/2006/ole">
            <p:oleObj spid="_x0000_s148491" name="Equation" r:id="rId10" imgW="114120" imgH="12672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60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28040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对于多项式环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[x],+,∙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）中所有次数小于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的多项式全体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    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，定义新运算（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x^8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即把高于或等于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x^8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的项直接变成零）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证明：       为环。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56361" name="Rectangle 86"/>
          <p:cNvSpPr>
            <a:spLocks noChangeArrowheads="1"/>
          </p:cNvSpPr>
          <p:nvPr/>
        </p:nvSpPr>
        <p:spPr bwMode="auto">
          <a:xfrm>
            <a:off x="214313" y="5715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kumimoji="0"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2386013" y="2279650"/>
          <a:ext cx="4706937" cy="501650"/>
        </p:xfrm>
        <a:graphic>
          <a:graphicData uri="http://schemas.openxmlformats.org/presentationml/2006/ole">
            <p:oleObj spid="_x0000_s356356" name="Equation" r:id="rId4" imgW="2260440" imgH="241200" progId="">
              <p:embed/>
            </p:oleObj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1843088" y="3910013"/>
          <a:ext cx="5321300" cy="482600"/>
        </p:xfrm>
        <a:graphic>
          <a:graphicData uri="http://schemas.openxmlformats.org/presentationml/2006/ole">
            <p:oleObj spid="_x0000_s356357" name="Equation" r:id="rId5" imgW="5321160" imgH="482400" progId="">
              <p:embed/>
            </p:oleObj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1925638" y="4560888"/>
          <a:ext cx="5156200" cy="482600"/>
        </p:xfrm>
        <a:graphic>
          <a:graphicData uri="http://schemas.openxmlformats.org/presentationml/2006/ole">
            <p:oleObj spid="_x0000_s356358" name="Equation" r:id="rId6" imgW="5155920" imgH="482400" progId="">
              <p:embed/>
            </p:oleObj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1476375" y="5527675"/>
          <a:ext cx="1268413" cy="422275"/>
        </p:xfrm>
        <a:graphic>
          <a:graphicData uri="http://schemas.openxmlformats.org/presentationml/2006/ole">
            <p:oleObj spid="_x0000_s356359" name="Equation" r:id="rId7" imgW="609480" imgH="203040" progId="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20048-E03F-4B84-B31E-E231B22BF1FA}" type="slidenum">
              <a:rPr lang="en-US" altLang="zh-CN" sz="1800" smtClean="0"/>
              <a:pPr>
                <a:defRPr/>
              </a:pPr>
              <a:t>9</a:t>
            </a:fld>
            <a:endParaRPr lang="en-US" altLang="zh-CN" sz="1800" dirty="0"/>
          </a:p>
        </p:txBody>
      </p:sp>
      <p:sp>
        <p:nvSpPr>
          <p:cNvPr id="150530" name="Rectangle 7"/>
          <p:cNvSpPr>
            <a:spLocks noRot="1" noChangeArrowheads="1"/>
          </p:cNvSpPr>
          <p:nvPr/>
        </p:nvSpPr>
        <p:spPr bwMode="auto">
          <a:xfrm>
            <a:off x="468313" y="1123950"/>
            <a:ext cx="85407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整数集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Z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关于整数的加法、乘法构成一个环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263525" indent="-263525" eaLnBrk="0" latinLnBrk="1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ü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是个交换群；</a:t>
            </a:r>
          </a:p>
          <a:p>
            <a:pPr marL="263525" indent="-263525" eaLnBrk="0" latinLnBrk="1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ü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乘法满足结合律；</a:t>
            </a:r>
          </a:p>
          <a:p>
            <a:pPr marL="263525" indent="-263525" eaLnBrk="0" latinLnBrk="1" hangingPunct="0"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ü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乘法对加法满足分配律。</a:t>
            </a:r>
          </a:p>
        </p:txBody>
      </p:sp>
      <p:sp>
        <p:nvSpPr>
          <p:cNvPr id="150531" name="Rectangle 8"/>
          <p:cNvSpPr>
            <a:spLocks noRot="1" noChangeArrowheads="1"/>
          </p:cNvSpPr>
          <p:nvPr/>
        </p:nvSpPr>
        <p:spPr bwMode="auto">
          <a:xfrm>
            <a:off x="495300" y="3143250"/>
            <a:ext cx="7964488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表示实数域上</a:t>
            </a:r>
            <a:r>
              <a:rPr lang="en-US" altLang="zh-CN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阶矩阵的全体，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关于矩阵的加法和乘法构成一个环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263525" indent="-26352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ü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是一个交换群；</a:t>
            </a:r>
          </a:p>
          <a:p>
            <a:pPr marL="263525" indent="-26352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ü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的乘法满足结合律；</a:t>
            </a:r>
          </a:p>
          <a:p>
            <a:pPr marL="263525" indent="-26352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ü"/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中的乘法满足对加法的分配律。</a:t>
            </a:r>
          </a:p>
        </p:txBody>
      </p:sp>
      <p:sp>
        <p:nvSpPr>
          <p:cNvPr id="15053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常见环的例子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theme/theme1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굴림"/>
        <a:ea typeface="굴림"/>
        <a:cs typeface="Tahoma"/>
      </a:majorFont>
      <a:minorFont>
        <a:latin typeface="굴림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13190</TotalTime>
  <Words>4194</Words>
  <Application>Microsoft PowerPoint</Application>
  <PresentationFormat>全屏显示(4:3)</PresentationFormat>
  <Paragraphs>486</Paragraphs>
  <Slides>80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108" baseType="lpstr">
      <vt:lpstr>Times New Roman</vt:lpstr>
      <vt:lpstr>宋体</vt:lpstr>
      <vt:lpstr>Arial</vt:lpstr>
      <vt:lpstr>黑体</vt:lpstr>
      <vt:lpstr>Tahoma</vt:lpstr>
      <vt:lpstr>Wingdings</vt:lpstr>
      <vt:lpstr>Wingdings 2</vt:lpstr>
      <vt:lpstr>Calibri</vt:lpstr>
      <vt:lpstr>굴림</vt:lpstr>
      <vt:lpstr>楷体_GB2312</vt:lpstr>
      <vt:lpstr>微软雅黑</vt:lpstr>
      <vt:lpstr>Symbol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Equation</vt:lpstr>
      <vt:lpstr>公式</vt:lpstr>
      <vt:lpstr>第二节 环</vt:lpstr>
      <vt:lpstr>第二节 环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第二章 环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第二节 环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第二节 环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</vt:vector>
  </TitlesOfParts>
  <Company>ptu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404</cp:revision>
  <dcterms:created xsi:type="dcterms:W3CDTF">2004-02-13T15:49:42Z</dcterms:created>
  <dcterms:modified xsi:type="dcterms:W3CDTF">2020-12-04T15:31:53Z</dcterms:modified>
</cp:coreProperties>
</file>