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03"/>
  </p:notesMasterIdLst>
  <p:handoutMasterIdLst>
    <p:handoutMasterId r:id="rId104"/>
  </p:handoutMasterIdLst>
  <p:sldIdLst>
    <p:sldId id="465" r:id="rId2"/>
    <p:sldId id="428" r:id="rId3"/>
    <p:sldId id="433" r:id="rId4"/>
    <p:sldId id="410" r:id="rId5"/>
    <p:sldId id="430" r:id="rId6"/>
    <p:sldId id="449" r:id="rId7"/>
    <p:sldId id="412" r:id="rId8"/>
    <p:sldId id="453" r:id="rId9"/>
    <p:sldId id="474" r:id="rId10"/>
    <p:sldId id="475" r:id="rId11"/>
    <p:sldId id="476" r:id="rId12"/>
    <p:sldId id="477" r:id="rId13"/>
    <p:sldId id="454" r:id="rId14"/>
    <p:sldId id="466" r:id="rId15"/>
    <p:sldId id="478" r:id="rId16"/>
    <p:sldId id="479" r:id="rId17"/>
    <p:sldId id="480" r:id="rId18"/>
    <p:sldId id="481" r:id="rId19"/>
    <p:sldId id="482" r:id="rId20"/>
    <p:sldId id="483" r:id="rId21"/>
    <p:sldId id="451" r:id="rId22"/>
    <p:sldId id="462" r:id="rId23"/>
    <p:sldId id="381" r:id="rId24"/>
    <p:sldId id="417" r:id="rId25"/>
    <p:sldId id="439" r:id="rId26"/>
    <p:sldId id="440" r:id="rId27"/>
    <p:sldId id="464" r:id="rId28"/>
    <p:sldId id="442" r:id="rId29"/>
    <p:sldId id="438" r:id="rId30"/>
    <p:sldId id="443" r:id="rId31"/>
    <p:sldId id="444" r:id="rId32"/>
    <p:sldId id="459" r:id="rId33"/>
    <p:sldId id="447" r:id="rId34"/>
    <p:sldId id="460" r:id="rId35"/>
    <p:sldId id="455" r:id="rId36"/>
    <p:sldId id="456" r:id="rId37"/>
    <p:sldId id="457" r:id="rId38"/>
    <p:sldId id="458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48" r:id="rId47"/>
    <p:sldId id="484" r:id="rId48"/>
    <p:sldId id="485" r:id="rId49"/>
    <p:sldId id="486" r:id="rId50"/>
    <p:sldId id="487" r:id="rId51"/>
    <p:sldId id="488" r:id="rId52"/>
    <p:sldId id="489" r:id="rId53"/>
    <p:sldId id="490" r:id="rId54"/>
    <p:sldId id="491" r:id="rId55"/>
    <p:sldId id="492" r:id="rId56"/>
    <p:sldId id="494" r:id="rId57"/>
    <p:sldId id="495" r:id="rId58"/>
    <p:sldId id="496" r:id="rId59"/>
    <p:sldId id="538" r:id="rId60"/>
    <p:sldId id="497" r:id="rId61"/>
    <p:sldId id="498" r:id="rId62"/>
    <p:sldId id="499" r:id="rId63"/>
    <p:sldId id="500" r:id="rId64"/>
    <p:sldId id="501" r:id="rId65"/>
    <p:sldId id="502" r:id="rId66"/>
    <p:sldId id="503" r:id="rId67"/>
    <p:sldId id="504" r:id="rId68"/>
    <p:sldId id="505" r:id="rId69"/>
    <p:sldId id="506" r:id="rId70"/>
    <p:sldId id="507" r:id="rId71"/>
    <p:sldId id="508" r:id="rId72"/>
    <p:sldId id="509" r:id="rId73"/>
    <p:sldId id="510" r:id="rId74"/>
    <p:sldId id="511" r:id="rId75"/>
    <p:sldId id="512" r:id="rId76"/>
    <p:sldId id="513" r:id="rId77"/>
    <p:sldId id="514" r:id="rId78"/>
    <p:sldId id="539" r:id="rId79"/>
    <p:sldId id="515" r:id="rId80"/>
    <p:sldId id="516" r:id="rId81"/>
    <p:sldId id="517" r:id="rId82"/>
    <p:sldId id="518" r:id="rId83"/>
    <p:sldId id="519" r:id="rId84"/>
    <p:sldId id="520" r:id="rId85"/>
    <p:sldId id="521" r:id="rId86"/>
    <p:sldId id="522" r:id="rId87"/>
    <p:sldId id="523" r:id="rId88"/>
    <p:sldId id="524" r:id="rId89"/>
    <p:sldId id="525" r:id="rId90"/>
    <p:sldId id="526" r:id="rId91"/>
    <p:sldId id="527" r:id="rId92"/>
    <p:sldId id="528" r:id="rId93"/>
    <p:sldId id="529" r:id="rId94"/>
    <p:sldId id="530" r:id="rId95"/>
    <p:sldId id="531" r:id="rId96"/>
    <p:sldId id="532" r:id="rId97"/>
    <p:sldId id="533" r:id="rId98"/>
    <p:sldId id="534" r:id="rId99"/>
    <p:sldId id="535" r:id="rId100"/>
    <p:sldId id="536" r:id="rId101"/>
    <p:sldId id="537" r:id="rId102"/>
  </p:sldIdLst>
  <p:sldSz cx="9144000" cy="6858000" type="screen4x3"/>
  <p:notesSz cx="6669088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2FA"/>
    <a:srgbClr val="669900"/>
    <a:srgbClr val="CC0099"/>
    <a:srgbClr val="333399"/>
    <a:srgbClr val="666633"/>
    <a:srgbClr val="808000"/>
    <a:srgbClr val="0033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 autoAdjust="0"/>
    <p:restoredTop sz="82205" autoAdjust="0"/>
  </p:normalViewPr>
  <p:slideViewPr>
    <p:cSldViewPr>
      <p:cViewPr varScale="1">
        <p:scale>
          <a:sx n="75" d="100"/>
          <a:sy n="75" d="100"/>
        </p:scale>
        <p:origin x="-12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972" y="-126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564DD-A490-4FE2-9592-933F548B32E1}" type="doc">
      <dgm:prSet loTypeId="urn:microsoft.com/office/officeart/2005/8/layout/hProcess9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F4C903D-BEC6-48EA-8163-2D7384DC2678}">
      <dgm:prSet custT="1"/>
      <dgm:spPr>
        <a:solidFill>
          <a:srgbClr val="2CA2FA"/>
        </a:solidFill>
      </dgm:spPr>
      <dgm:t>
        <a:bodyPr/>
        <a:lstStyle/>
        <a:p>
          <a:pPr rtl="0"/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能描述域的概念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FAD6C-A6B3-4E4A-A42F-8A532B20F458}" type="parTrans" cxnId="{2DC25C90-6774-401E-B90D-93AE2E16B56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A1F6CD-CA42-4042-8BA9-5F93D142C5FB}" type="sibTrans" cxnId="{2DC25C90-6774-401E-B90D-93AE2E16B56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E0D42-056F-48D4-A86D-B10F03FF19CA}">
      <dgm:prSet custT="1"/>
      <dgm:spPr>
        <a:solidFill>
          <a:srgbClr val="2CA2FA"/>
        </a:solidFill>
        <a:ln>
          <a:solidFill>
            <a:srgbClr val="00B0F0"/>
          </a:solidFill>
        </a:ln>
      </dgm:spPr>
      <dgm:t>
        <a:bodyPr/>
        <a:lstStyle/>
        <a:p>
          <a:pPr rtl="0"/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熟悉常见的域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CF79EC-7344-46BE-8577-88A5DF4B4F3C}" type="parTrans" cxnId="{39CAF9DF-E4AB-41ED-B25F-2840F739D9B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46FC-BB50-4379-8E0D-026D1B1B5361}" type="sibTrans" cxnId="{39CAF9DF-E4AB-41ED-B25F-2840F739D9B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D02068-131B-4A7A-94A6-E5A46F1D8D4B}">
      <dgm:prSet custT="1"/>
      <dgm:spPr>
        <a:solidFill>
          <a:srgbClr val="2CA2FA"/>
        </a:solidFill>
      </dgm:spPr>
      <dgm:t>
        <a:bodyPr/>
        <a:lstStyle/>
        <a:p>
          <a:pPr rtl="0"/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域的性质、子域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42DAD2-12A5-44C8-AF63-F7EA076023E5}" type="parTrans" cxnId="{7B8BE633-4141-42E9-9931-9265F302AF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986D44-ABD0-4422-8F05-CBAF0DC38E6C}" type="sibTrans" cxnId="{7B8BE633-4141-42E9-9931-9265F302AF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29CD71-A10C-4BF4-AAFB-E273F1BDFA45}" type="pres">
      <dgm:prSet presAssocID="{FD8564DD-A490-4FE2-9592-933F548B32E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765F3E-7065-470A-A386-93CA26B253AE}" type="pres">
      <dgm:prSet presAssocID="{FD8564DD-A490-4FE2-9592-933F548B32E1}" presName="arrow" presStyleLbl="bgShp" presStyleIdx="0" presStyleCnt="1"/>
      <dgm:spPr>
        <a:solidFill>
          <a:schemeClr val="accent3">
            <a:lumMod val="75000"/>
          </a:schemeClr>
        </a:solidFill>
      </dgm:spPr>
    </dgm:pt>
    <dgm:pt modelId="{CE636342-B586-4403-A730-D61125DDF4F6}" type="pres">
      <dgm:prSet presAssocID="{FD8564DD-A490-4FE2-9592-933F548B32E1}" presName="linearProcess" presStyleCnt="0"/>
      <dgm:spPr/>
    </dgm:pt>
    <dgm:pt modelId="{363D6241-2960-4C84-87B8-5971DAEB08C7}" type="pres">
      <dgm:prSet presAssocID="{1F4C903D-BEC6-48EA-8163-2D7384DC267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2A3FF-264B-4F6C-A392-D317F906A9BC}" type="pres">
      <dgm:prSet presAssocID="{5CA1F6CD-CA42-4042-8BA9-5F93D142C5FB}" presName="sibTrans" presStyleCnt="0"/>
      <dgm:spPr/>
    </dgm:pt>
    <dgm:pt modelId="{5B36A60C-503B-4ACF-9B5D-F20B11F59A65}" type="pres">
      <dgm:prSet presAssocID="{323E0D42-056F-48D4-A86D-B10F03FF19C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94AAC4-6F19-4EB4-8A31-7718B98B6D81}" type="pres">
      <dgm:prSet presAssocID="{E21246FC-BB50-4379-8E0D-026D1B1B5361}" presName="sibTrans" presStyleCnt="0"/>
      <dgm:spPr/>
    </dgm:pt>
    <dgm:pt modelId="{71DF08C0-1423-46C4-AF68-05C20D9EB086}" type="pres">
      <dgm:prSet presAssocID="{E8D02068-131B-4A7A-94A6-E5A46F1D8D4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C25C90-6774-401E-B90D-93AE2E16B564}" srcId="{FD8564DD-A490-4FE2-9592-933F548B32E1}" destId="{1F4C903D-BEC6-48EA-8163-2D7384DC2678}" srcOrd="0" destOrd="0" parTransId="{7C6FAD6C-A6B3-4E4A-A42F-8A532B20F458}" sibTransId="{5CA1F6CD-CA42-4042-8BA9-5F93D142C5FB}"/>
    <dgm:cxn modelId="{7B8BE633-4141-42E9-9931-9265F302AFD9}" srcId="{FD8564DD-A490-4FE2-9592-933F548B32E1}" destId="{E8D02068-131B-4A7A-94A6-E5A46F1D8D4B}" srcOrd="2" destOrd="0" parTransId="{7942DAD2-12A5-44C8-AF63-F7EA076023E5}" sibTransId="{96986D44-ABD0-4422-8F05-CBAF0DC38E6C}"/>
    <dgm:cxn modelId="{9092CE2E-600A-4716-9A2A-C33730CCE2F3}" type="presOf" srcId="{323E0D42-056F-48D4-A86D-B10F03FF19CA}" destId="{5B36A60C-503B-4ACF-9B5D-F20B11F59A65}" srcOrd="0" destOrd="0" presId="urn:microsoft.com/office/officeart/2005/8/layout/hProcess9"/>
    <dgm:cxn modelId="{39CAF9DF-E4AB-41ED-B25F-2840F739D9BE}" srcId="{FD8564DD-A490-4FE2-9592-933F548B32E1}" destId="{323E0D42-056F-48D4-A86D-B10F03FF19CA}" srcOrd="1" destOrd="0" parTransId="{6ECF79EC-7344-46BE-8577-88A5DF4B4F3C}" sibTransId="{E21246FC-BB50-4379-8E0D-026D1B1B5361}"/>
    <dgm:cxn modelId="{EDE5B94A-3071-4F75-9418-DAAF5BF340C3}" type="presOf" srcId="{FD8564DD-A490-4FE2-9592-933F548B32E1}" destId="{0329CD71-A10C-4BF4-AAFB-E273F1BDFA45}" srcOrd="0" destOrd="0" presId="urn:microsoft.com/office/officeart/2005/8/layout/hProcess9"/>
    <dgm:cxn modelId="{0325D43B-6A4E-432A-A2E7-6E56D549A58F}" type="presOf" srcId="{1F4C903D-BEC6-48EA-8163-2D7384DC2678}" destId="{363D6241-2960-4C84-87B8-5971DAEB08C7}" srcOrd="0" destOrd="0" presId="urn:microsoft.com/office/officeart/2005/8/layout/hProcess9"/>
    <dgm:cxn modelId="{60B56E6F-E8BF-42FA-95C6-AC90F7238688}" type="presOf" srcId="{E8D02068-131B-4A7A-94A6-E5A46F1D8D4B}" destId="{71DF08C0-1423-46C4-AF68-05C20D9EB086}" srcOrd="0" destOrd="0" presId="urn:microsoft.com/office/officeart/2005/8/layout/hProcess9"/>
    <dgm:cxn modelId="{34ECA19E-56AC-413B-B5F1-99DF9CBC37D2}" type="presParOf" srcId="{0329CD71-A10C-4BF4-AAFB-E273F1BDFA45}" destId="{74765F3E-7065-470A-A386-93CA26B253AE}" srcOrd="0" destOrd="0" presId="urn:microsoft.com/office/officeart/2005/8/layout/hProcess9"/>
    <dgm:cxn modelId="{96E177E6-16E4-475F-9F5E-998E57884DC5}" type="presParOf" srcId="{0329CD71-A10C-4BF4-AAFB-E273F1BDFA45}" destId="{CE636342-B586-4403-A730-D61125DDF4F6}" srcOrd="1" destOrd="0" presId="urn:microsoft.com/office/officeart/2005/8/layout/hProcess9"/>
    <dgm:cxn modelId="{2ACBB65F-D8B0-4922-B5BE-2B464C628721}" type="presParOf" srcId="{CE636342-B586-4403-A730-D61125DDF4F6}" destId="{363D6241-2960-4C84-87B8-5971DAEB08C7}" srcOrd="0" destOrd="0" presId="urn:microsoft.com/office/officeart/2005/8/layout/hProcess9"/>
    <dgm:cxn modelId="{02800463-A01F-4D3E-AF8B-11340A56BDDF}" type="presParOf" srcId="{CE636342-B586-4403-A730-D61125DDF4F6}" destId="{6FF2A3FF-264B-4F6C-A392-D317F906A9BC}" srcOrd="1" destOrd="0" presId="urn:microsoft.com/office/officeart/2005/8/layout/hProcess9"/>
    <dgm:cxn modelId="{5F5DBD29-69FD-42E0-B2B0-85684AA5EBD4}" type="presParOf" srcId="{CE636342-B586-4403-A730-D61125DDF4F6}" destId="{5B36A60C-503B-4ACF-9B5D-F20B11F59A65}" srcOrd="2" destOrd="0" presId="urn:microsoft.com/office/officeart/2005/8/layout/hProcess9"/>
    <dgm:cxn modelId="{324DA91B-5647-4888-A231-6B9BC940FCBE}" type="presParOf" srcId="{CE636342-B586-4403-A730-D61125DDF4F6}" destId="{0494AAC4-6F19-4EB4-8A31-7718B98B6D81}" srcOrd="3" destOrd="0" presId="urn:microsoft.com/office/officeart/2005/8/layout/hProcess9"/>
    <dgm:cxn modelId="{3AD8CF6E-94CE-4354-A182-ED4D75184C5F}" type="presParOf" srcId="{CE636342-B586-4403-A730-D61125DDF4F6}" destId="{71DF08C0-1423-46C4-AF68-05C20D9EB086}" srcOrd="4" destOrd="0" presId="urn:microsoft.com/office/officeart/2005/8/layout/hProcess9"/>
  </dgm:cxnLst>
  <dgm:bg>
    <a:effectLst>
      <a:outerShdw blurRad="50800" dist="38100" dir="18900000" algn="bl" rotWithShape="0">
        <a:prstClr val="black">
          <a:alpha val="40000"/>
        </a:prstClr>
      </a:outerShdw>
    </a:effectLst>
  </dgm:bg>
  <dgm:whole/>
  <dgm:extLst>
    <a:ext uri="{C62137D5-CB1D-491B-B009-E17868A290BF}"/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59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46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6.wmf"/><Relationship Id="rId2" Type="http://schemas.openxmlformats.org/officeDocument/2006/relationships/image" Target="../media/image87.wmf"/><Relationship Id="rId1" Type="http://schemas.openxmlformats.org/officeDocument/2006/relationships/image" Target="../media/image46.wmf"/><Relationship Id="rId6" Type="http://schemas.openxmlformats.org/officeDocument/2006/relationships/image" Target="../media/image91.wmf"/><Relationship Id="rId11" Type="http://schemas.openxmlformats.org/officeDocument/2006/relationships/image" Target="../media/image95.wmf"/><Relationship Id="rId5" Type="http://schemas.openxmlformats.org/officeDocument/2006/relationships/image" Target="../media/image90.wmf"/><Relationship Id="rId10" Type="http://schemas.openxmlformats.org/officeDocument/2006/relationships/image" Target="../media/image94.wmf"/><Relationship Id="rId4" Type="http://schemas.openxmlformats.org/officeDocument/2006/relationships/image" Target="../media/image89.wmf"/><Relationship Id="rId9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78.wmf"/><Relationship Id="rId7" Type="http://schemas.openxmlformats.org/officeDocument/2006/relationships/image" Target="../media/image91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04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37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17.wmf"/><Relationship Id="rId5" Type="http://schemas.openxmlformats.org/officeDocument/2006/relationships/image" Target="../media/image125.w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26.wmf"/><Relationship Id="rId1" Type="http://schemas.openxmlformats.org/officeDocument/2006/relationships/image" Target="../media/image140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E8F54AF-6AEB-4B18-AAD0-CA7D9FDA5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869332E-7016-47E9-B1E3-76A012A7CE8A}" type="datetimeFigureOut">
              <a:rPr lang="zh-CN" altLang="en-US"/>
              <a:pPr>
                <a:defRPr/>
              </a:pPr>
              <a:t>2020-12-18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29434DB-8CD5-4B7B-9F05-4989EFB3C3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X^2+1  x^3+x^2</a:t>
            </a:r>
            <a:endParaRPr lang="zh-CN" altLang="en-US" smtClean="0"/>
          </a:p>
        </p:txBody>
      </p:sp>
      <p:sp>
        <p:nvSpPr>
          <p:cNvPr id="282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7BD484-674F-4AA1-AA7B-925DEA16D832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4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452983-8DE1-4450-B934-DF3769953E13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问题形式</a:t>
            </a:r>
          </a:p>
        </p:txBody>
      </p:sp>
      <p:sp>
        <p:nvSpPr>
          <p:cNvPr id="289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159D55-2EE0-418C-9B25-C431DAA77FE3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1913DE-00D8-4715-AC01-A7ADCF6D3332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这里</a:t>
            </a:r>
            <a:r>
              <a:rPr lang="en-US" altLang="zh-CN" smtClean="0"/>
              <a:t>1</a:t>
            </a:r>
            <a:r>
              <a:rPr lang="zh-CN" altLang="en-US" smtClean="0"/>
              <a:t>是乘法</a:t>
            </a:r>
          </a:p>
        </p:txBody>
      </p:sp>
      <p:sp>
        <p:nvSpPr>
          <p:cNvPr id="294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7516D2-6337-45F5-88B1-4239CDCA90BB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1-2x+x</a:t>
            </a:r>
            <a:r>
              <a:rPr lang="en-US" altLang="zh-CN" baseline="30000" smtClean="0"/>
              <a:t>3</a:t>
            </a:r>
            <a:r>
              <a:rPr lang="zh-CN" altLang="en-US" baseline="30000" smtClean="0"/>
              <a:t>，</a:t>
            </a:r>
            <a:r>
              <a:rPr lang="en-US" altLang="zh-CN" smtClean="0"/>
              <a:t> (1+x)</a:t>
            </a:r>
            <a:r>
              <a:rPr lang="en-US" altLang="zh-CN" baseline="30000" smtClean="0"/>
              <a:t>2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 PolynomialGCD[(x+1)^3,x^3+x,Modulus-&gt;2]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=1</a:t>
            </a:r>
            <a:r>
              <a:rPr lang="zh-CN" altLang="en-US" smtClean="0"/>
              <a:t>；</a:t>
            </a:r>
            <a:r>
              <a:rPr lang="zh-CN" altLang="en-US" b="1" smtClean="0"/>
              <a:t>王上台讲课</a:t>
            </a:r>
          </a:p>
        </p:txBody>
      </p:sp>
      <p:sp>
        <p:nvSpPr>
          <p:cNvPr id="302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947E59-DD00-4887-AD7C-26F3E56F20AF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4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(X^3+x)f+</a:t>
            </a:r>
            <a:r>
              <a:rPr lang="zh-CN" altLang="en-US" smtClean="0"/>
              <a:t>（</a:t>
            </a:r>
            <a:r>
              <a:rPr lang="en-US" altLang="zh-CN" smtClean="0"/>
              <a:t>x^5+x^2+1)g</a:t>
            </a:r>
            <a:endParaRPr lang="zh-CN" altLang="en-US" smtClean="0"/>
          </a:p>
        </p:txBody>
      </p:sp>
      <p:sp>
        <p:nvSpPr>
          <p:cNvPr id="304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3249B9-876F-4E4C-8BA2-9D7AEFE9BA51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Zp*Zp</a:t>
            </a:r>
            <a:r>
              <a:rPr lang="zh-CN" altLang="en-US" smtClean="0"/>
              <a:t>如何构成有限域？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如何判断，需要先算余数吗，其实不需要</a:t>
            </a:r>
          </a:p>
        </p:txBody>
      </p:sp>
      <p:sp>
        <p:nvSpPr>
          <p:cNvPr id="33280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6B58BC60-8E16-47E8-AADE-A63D1B95BBB9}" type="slidenum">
              <a:rPr lang="zh-CN" altLang="en-US" sz="1200"/>
              <a:pPr algn="r" eaLnBrk="0" hangingPunct="0"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如何判断，需要先算余数吗，其实不需要</a:t>
            </a:r>
          </a:p>
        </p:txBody>
      </p:sp>
      <p:sp>
        <p:nvSpPr>
          <p:cNvPr id="334851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6FDD388-465A-4880-AE02-3E21AD68D1FB}" type="slidenum">
              <a:rPr lang="zh-CN" altLang="en-US" sz="1200"/>
              <a:pPr algn="r" eaLnBrk="0" hangingPunct="0"/>
              <a:t>50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如何证明，很容易看出用定理</a:t>
            </a:r>
            <a:r>
              <a:rPr lang="en-US" altLang="zh-CN" b="1" smtClean="0"/>
              <a:t>3.21</a:t>
            </a:r>
          </a:p>
          <a:p>
            <a:r>
              <a:rPr lang="zh-CN" altLang="en-US" b="1" smtClean="0"/>
              <a:t>通过一些例子，来发现规律？</a:t>
            </a:r>
          </a:p>
        </p:txBody>
      </p:sp>
      <p:sp>
        <p:nvSpPr>
          <p:cNvPr id="336899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B539D7-181A-4589-8720-A050FEC8F713}" type="slidenum">
              <a:rPr lang="zh-CN" altLang="en-US" sz="1200"/>
              <a:pPr algn="r" eaLnBrk="0" hangingPunct="0"/>
              <a:t>51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8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0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这是集合，如何定义运算构成群吗，</a:t>
            </a:r>
          </a:p>
        </p:txBody>
      </p:sp>
      <p:sp>
        <p:nvSpPr>
          <p:cNvPr id="340995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1B2E259-E2E6-43F8-AC06-2AED036BAF83}" type="slidenum">
              <a:rPr lang="zh-CN" altLang="en-US" sz="1200"/>
              <a:pPr algn="r" eaLnBrk="0" hangingPunct="0"/>
              <a:t>53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加法为群，乘法为半群</a:t>
            </a:r>
            <a:r>
              <a:rPr lang="en-US" altLang="zh-CN" b="1" smtClean="0"/>
              <a:t>,</a:t>
            </a:r>
            <a:r>
              <a:rPr lang="zh-CN" altLang="en-US" b="1" smtClean="0"/>
              <a:t>如果不是什么时候为群</a:t>
            </a:r>
          </a:p>
        </p:txBody>
      </p:sp>
      <p:sp>
        <p:nvSpPr>
          <p:cNvPr id="34304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11CD291-A1A8-4D0A-9C19-AC69F2F64E2D}" type="slidenum">
              <a:rPr lang="zh-CN" altLang="en-US" sz="1200"/>
              <a:pPr algn="r" eaLnBrk="0" hangingPunct="0"/>
              <a:t>54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宋体" charset="-122"/>
              </a:rPr>
              <a:t>此时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zh-CN" altLang="en-US" b="1" smtClean="0">
                <a:cs typeface="Times New Roman" pitchFamily="18" charset="0"/>
              </a:rPr>
              <a:t>是</a:t>
            </a:r>
            <a:r>
              <a:rPr lang="en-US" altLang="zh-CN" b="1" i="1" smtClean="0">
                <a:cs typeface="Times New Roman" pitchFamily="18" charset="0"/>
              </a:rPr>
              <a:t>f</a:t>
            </a:r>
            <a:r>
              <a:rPr lang="en-US" altLang="zh-CN" b="1" smtClean="0">
                <a:cs typeface="Times New Roman" pitchFamily="18" charset="0"/>
              </a:rPr>
              <a:t>(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en-US" altLang="zh-CN" b="1" smtClean="0">
                <a:cs typeface="Times New Roman" pitchFamily="18" charset="0"/>
              </a:rPr>
              <a:t>)</a:t>
            </a:r>
            <a:r>
              <a:rPr lang="zh-CN" altLang="en-US" b="1" smtClean="0">
                <a:latin typeface="宋体" charset="-122"/>
              </a:rPr>
              <a:t>的根。</a:t>
            </a:r>
            <a:endParaRPr lang="en-US" altLang="zh-CN" b="1" smtClean="0">
              <a:latin typeface="宋体" charset="-122"/>
            </a:endParaRPr>
          </a:p>
          <a:p>
            <a:r>
              <a:rPr lang="zh-CN" altLang="en-US" b="1" smtClean="0"/>
              <a:t>注</a:t>
            </a:r>
            <a:r>
              <a:rPr lang="en-US" altLang="zh-CN" b="1" smtClean="0"/>
              <a:t>3</a:t>
            </a:r>
            <a:r>
              <a:rPr lang="zh-CN" altLang="en-US" b="1" smtClean="0"/>
              <a:t>：任意一个有限域的阶数一定是素数的幂次。</a:t>
            </a:r>
          </a:p>
          <a:p>
            <a:endParaRPr lang="en-US" altLang="zh-CN" b="1" smtClean="0">
              <a:latin typeface="宋体" charset="-122"/>
            </a:endParaRPr>
          </a:p>
          <a:p>
            <a:endParaRPr lang="zh-CN" altLang="en-US" smtClean="0"/>
          </a:p>
        </p:txBody>
      </p:sp>
      <p:sp>
        <p:nvSpPr>
          <p:cNvPr id="345091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5FD07FF-7341-4CF6-8814-CC69BAAA2D8A}" type="slidenum">
              <a:rPr lang="zh-CN" altLang="en-US" sz="1200"/>
              <a:pPr algn="r" eaLnBrk="0" hangingPunct="0"/>
              <a:t>55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=(x+1)*(x^4+2x^3+x^2+1)</a:t>
            </a:r>
            <a:endParaRPr lang="zh-CN" altLang="en-US" smtClean="0"/>
          </a:p>
        </p:txBody>
      </p:sp>
      <p:sp>
        <p:nvSpPr>
          <p:cNvPr id="34816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09A0E7E-45CB-4785-8A7B-DD0705F8A2D9}" type="slidenum">
              <a:rPr lang="zh-CN" altLang="en-US" sz="1200"/>
              <a:pPr algn="r" eaLnBrk="0" hangingPunct="0"/>
              <a:t>56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宋体" charset="-122"/>
              </a:rPr>
              <a:t>全体有理数关于加法和乘法</a:t>
            </a:r>
            <a:r>
              <a:rPr lang="zh-CN" altLang="en-US" b="1" smtClean="0"/>
              <a:t>是</a:t>
            </a:r>
            <a:r>
              <a:rPr lang="zh-CN" altLang="en-US" b="1" smtClean="0">
                <a:latin typeface="宋体" charset="-122"/>
              </a:rPr>
              <a:t>域，实数全体是域，</a:t>
            </a:r>
          </a:p>
          <a:p>
            <a:endParaRPr lang="zh-CN" altLang="en-US" smtClean="0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6C1256-9AC7-463F-A081-4BA7514C8E09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宋体" charset="-122"/>
              </a:rPr>
              <a:t>此时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zh-CN" altLang="en-US" b="1" smtClean="0">
                <a:cs typeface="Times New Roman" pitchFamily="18" charset="0"/>
              </a:rPr>
              <a:t>是</a:t>
            </a:r>
            <a:r>
              <a:rPr lang="en-US" altLang="zh-CN" b="1" i="1" smtClean="0">
                <a:cs typeface="Times New Roman" pitchFamily="18" charset="0"/>
              </a:rPr>
              <a:t>f</a:t>
            </a:r>
            <a:r>
              <a:rPr lang="en-US" altLang="zh-CN" b="1" smtClean="0">
                <a:cs typeface="Times New Roman" pitchFamily="18" charset="0"/>
              </a:rPr>
              <a:t>(</a:t>
            </a:r>
            <a:r>
              <a:rPr lang="en-US" altLang="zh-CN" b="1" i="1" smtClean="0">
                <a:cs typeface="Times New Roman" pitchFamily="18" charset="0"/>
              </a:rPr>
              <a:t>x</a:t>
            </a:r>
            <a:r>
              <a:rPr lang="en-US" altLang="zh-CN" b="1" smtClean="0">
                <a:cs typeface="Times New Roman" pitchFamily="18" charset="0"/>
              </a:rPr>
              <a:t>)</a:t>
            </a:r>
            <a:r>
              <a:rPr lang="zh-CN" altLang="en-US" b="1" smtClean="0">
                <a:latin typeface="宋体" charset="-122"/>
              </a:rPr>
              <a:t>的根。</a:t>
            </a:r>
            <a:endParaRPr lang="en-US" altLang="zh-CN" b="1" smtClean="0">
              <a:latin typeface="宋体" charset="-122"/>
            </a:endParaRPr>
          </a:p>
          <a:p>
            <a:r>
              <a:rPr lang="zh-CN" altLang="en-US" b="1" smtClean="0"/>
              <a:t>注</a:t>
            </a:r>
            <a:r>
              <a:rPr lang="en-US" altLang="zh-CN" b="1" smtClean="0"/>
              <a:t>3</a:t>
            </a:r>
            <a:r>
              <a:rPr lang="zh-CN" altLang="en-US" b="1" smtClean="0"/>
              <a:t>：任意一个有限域的阶数一定是素数的幂次。</a:t>
            </a:r>
          </a:p>
          <a:p>
            <a:endParaRPr lang="en-US" altLang="zh-CN" b="1" smtClean="0">
              <a:latin typeface="宋体" charset="-122"/>
            </a:endParaRPr>
          </a:p>
          <a:p>
            <a:endParaRPr lang="zh-CN" altLang="en-US" smtClean="0"/>
          </a:p>
        </p:txBody>
      </p:sp>
      <p:sp>
        <p:nvSpPr>
          <p:cNvPr id="350211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2FDD082-45D0-455E-BC75-267CF979177C}" type="slidenum">
              <a:rPr lang="zh-CN" altLang="en-US" sz="1200"/>
              <a:pPr algn="r" eaLnBrk="0" hangingPunct="0"/>
              <a:t>57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b="1" smtClean="0"/>
          </a:p>
        </p:txBody>
      </p:sp>
      <p:sp>
        <p:nvSpPr>
          <p:cNvPr id="359427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B885545-B540-4519-AD4F-9EDDC63984C7}" type="slidenum">
              <a:rPr lang="zh-CN" altLang="en-US" sz="1200"/>
              <a:pPr algn="r" eaLnBrk="0" hangingPunct="0"/>
              <a:t>62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每个小组写上答案，得分最低的惩罚，上课讲解，或多做作业题</a:t>
            </a:r>
            <a:endParaRPr lang="en-US" altLang="zh-CN" b="1" smtClean="0"/>
          </a:p>
          <a:p>
            <a:r>
              <a:rPr lang="zh-CN" altLang="en-US" b="1" smtClean="0"/>
              <a:t>发现规律？</a:t>
            </a:r>
          </a:p>
        </p:txBody>
      </p:sp>
      <p:sp>
        <p:nvSpPr>
          <p:cNvPr id="361475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F162DD7-FB4F-49A5-8973-6B21D1BA150F}" type="slidenum">
              <a:rPr lang="zh-CN" altLang="en-US" sz="1200"/>
              <a:pPr algn="r" eaLnBrk="0" hangingPunct="0"/>
              <a:t>63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每个小组写上答案，得分最低的惩罚，上课讲解，或多做作业题</a:t>
            </a:r>
            <a:endParaRPr lang="en-US" altLang="zh-CN" b="1" smtClean="0"/>
          </a:p>
          <a:p>
            <a:r>
              <a:rPr lang="zh-CN" altLang="en-US" b="1" smtClean="0"/>
              <a:t>发现规律？</a:t>
            </a:r>
          </a:p>
        </p:txBody>
      </p:sp>
      <p:sp>
        <p:nvSpPr>
          <p:cNvPr id="371715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DFD1B8-55B5-4E14-B0F9-CAF12394D3C4}" type="slidenum">
              <a:rPr lang="zh-CN" altLang="en-US" sz="1200"/>
              <a:pPr algn="r" eaLnBrk="0" hangingPunct="0"/>
              <a:t>71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书本定理</a:t>
            </a:r>
            <a:r>
              <a:rPr lang="en-US" altLang="zh-CN" smtClean="0"/>
              <a:t>3.19</a:t>
            </a:r>
            <a:endParaRPr lang="zh-CN" altLang="en-US" smtClean="0"/>
          </a:p>
        </p:txBody>
      </p:sp>
      <p:sp>
        <p:nvSpPr>
          <p:cNvPr id="393219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4A375F-97BD-429B-9C49-375BDA8233A1}" type="slidenum">
              <a:rPr lang="zh-CN" altLang="en-US" sz="1200"/>
              <a:pPr algn="r" eaLnBrk="0" hangingPunct="0"/>
              <a:t>73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0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用</a:t>
            </a:r>
            <a:r>
              <a:rPr lang="en-US" altLang="zh-CN" b="1" smtClean="0"/>
              <a:t>magam</a:t>
            </a:r>
            <a:r>
              <a:rPr lang="zh-CN" altLang="en-US" b="1" smtClean="0"/>
              <a:t>计算例题</a:t>
            </a:r>
            <a:r>
              <a:rPr lang="en-US" altLang="zh-CN" b="1" smtClean="0"/>
              <a:t>2</a:t>
            </a:r>
            <a:r>
              <a:rPr lang="zh-CN" altLang="en-US" b="1" smtClean="0"/>
              <a:t>，学生自己计算例题</a:t>
            </a:r>
            <a:r>
              <a:rPr lang="en-US" altLang="zh-CN" b="1" smtClean="0"/>
              <a:t>1</a:t>
            </a:r>
            <a:endParaRPr lang="zh-CN" altLang="en-US" b="1" smtClean="0"/>
          </a:p>
        </p:txBody>
      </p:sp>
      <p:sp>
        <p:nvSpPr>
          <p:cNvPr id="390147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2D5D2F1-0C78-41C0-B17B-F7D503B84261}" type="slidenum">
              <a:rPr lang="zh-CN" altLang="en-US" sz="1200"/>
              <a:pPr algn="r" eaLnBrk="0" hangingPunct="0"/>
              <a:t>75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40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X^6=x^2+1;x^4=x^2+x;x5=x^2+x+1</a:t>
            </a:r>
            <a:endParaRPr lang="zh-CN" altLang="en-US" smtClean="0"/>
          </a:p>
        </p:txBody>
      </p:sp>
      <p:sp>
        <p:nvSpPr>
          <p:cNvPr id="38400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D80983C-DDAA-4187-9285-52780AFAA124}" type="slidenum">
              <a:rPr lang="zh-CN" altLang="en-US" sz="1200"/>
              <a:pPr algn="r" eaLnBrk="0" hangingPunct="0"/>
              <a:t>76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latin typeface="宋体" charset="-122"/>
              </a:rPr>
              <a:t>问题</a:t>
            </a:r>
            <a:r>
              <a:rPr lang="en-US" altLang="zh-CN" b="1" smtClean="0">
                <a:latin typeface="宋体" charset="-122"/>
              </a:rPr>
              <a:t>4</a:t>
            </a:r>
            <a:r>
              <a:rPr lang="zh-CN" altLang="en-US" b="1" smtClean="0">
                <a:latin typeface="宋体" charset="-122"/>
              </a:rPr>
              <a:t>：阶为</a:t>
            </a:r>
            <a:r>
              <a:rPr lang="en-US" altLang="zh-CN" b="1" smtClean="0"/>
              <a:t>11</a:t>
            </a:r>
            <a:r>
              <a:rPr lang="zh-CN" altLang="en-US" b="1" smtClean="0"/>
              <a:t>的域是否存在</a:t>
            </a:r>
            <a:r>
              <a:rPr lang="zh-CN" altLang="en-US" b="1" smtClean="0">
                <a:latin typeface="宋体" charset="-122"/>
              </a:rPr>
              <a:t>？阶为</a:t>
            </a:r>
            <a:r>
              <a:rPr lang="en-US" altLang="zh-CN" b="1" smtClean="0"/>
              <a:t>9</a:t>
            </a:r>
            <a:r>
              <a:rPr lang="zh-CN" altLang="en-US" b="1" smtClean="0"/>
              <a:t>的域是否存在</a:t>
            </a:r>
            <a:r>
              <a:rPr lang="zh-CN" altLang="en-US" b="1" smtClean="0">
                <a:latin typeface="宋体" charset="-122"/>
              </a:rPr>
              <a:t>？阶为</a:t>
            </a:r>
            <a:r>
              <a:rPr lang="en-US" altLang="zh-CN" b="1" smtClean="0"/>
              <a:t>6</a:t>
            </a:r>
            <a:r>
              <a:rPr lang="zh-CN" altLang="en-US" b="1" smtClean="0"/>
              <a:t>的域是否存在</a:t>
            </a:r>
            <a:r>
              <a:rPr lang="zh-CN" altLang="en-US" b="1" smtClean="0">
                <a:latin typeface="宋体" charset="-122"/>
              </a:rPr>
              <a:t>？</a:t>
            </a:r>
          </a:p>
          <a:p>
            <a:endParaRPr lang="zh-CN" altLang="en-US" b="1" smtClean="0"/>
          </a:p>
        </p:txBody>
      </p:sp>
      <p:sp>
        <p:nvSpPr>
          <p:cNvPr id="161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5A8A3F-B4DA-43CF-B7C4-87690D83A02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生成元的数目</a:t>
            </a:r>
          </a:p>
        </p:txBody>
      </p:sp>
      <p:sp>
        <p:nvSpPr>
          <p:cNvPr id="387075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1628F8C3-430D-462F-A9B0-2222EE23C243}" type="slidenum">
              <a:rPr lang="zh-CN" altLang="en-US" sz="1200"/>
              <a:pPr algn="r" eaLnBrk="0" hangingPunct="0"/>
              <a:t>77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i="1" smtClean="0"/>
              <a:t>x</a:t>
            </a:r>
            <a:r>
              <a:rPr lang="zh-CN" altLang="en-US" b="1" smtClean="0"/>
              <a:t>不是本原元</a:t>
            </a:r>
            <a:r>
              <a:rPr lang="en-US" altLang="zh-CN" b="1" smtClean="0"/>
              <a:t>, </a:t>
            </a:r>
            <a:r>
              <a:rPr lang="en-US" altLang="zh-CN" b="1" i="1" smtClean="0"/>
              <a:t>x</a:t>
            </a:r>
            <a:r>
              <a:rPr lang="en-US" altLang="zh-CN" b="1" smtClean="0"/>
              <a:t>+1</a:t>
            </a:r>
            <a:r>
              <a:rPr lang="zh-CN" altLang="en-US" b="1" smtClean="0"/>
              <a:t>是本原元</a:t>
            </a:r>
            <a:endParaRPr lang="en-US" altLang="zh-CN" b="1" smtClean="0"/>
          </a:p>
          <a:p>
            <a:endParaRPr lang="zh-CN" altLang="en-US" smtClean="0"/>
          </a:p>
        </p:txBody>
      </p:sp>
      <p:sp>
        <p:nvSpPr>
          <p:cNvPr id="391171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F1C60C8-D773-4EC3-A55A-843E2ABDC795}" type="slidenum">
              <a:rPr lang="zh-CN" altLang="en-US" sz="1200"/>
              <a:pPr algn="r" eaLnBrk="0" hangingPunct="0"/>
              <a:t>79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4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生成元的数目</a:t>
            </a:r>
          </a:p>
        </p:txBody>
      </p:sp>
      <p:sp>
        <p:nvSpPr>
          <p:cNvPr id="39424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91C7050-C5B8-40EA-A51C-8C7B25DE140A}" type="slidenum">
              <a:rPr lang="zh-CN" altLang="en-US" sz="1200"/>
              <a:pPr algn="r" eaLnBrk="0" hangingPunct="0"/>
              <a:t>80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99363" name="灯片编号占位符 3"/>
          <p:cNvSpPr txBox="1">
            <a:spLocks noGrp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61C96C2-846E-42FB-8DD1-639250AA1B7E}" type="slidenum">
              <a:rPr lang="zh-CN" altLang="en-US" sz="1200"/>
              <a:pPr algn="r" eaLnBrk="0" hangingPunct="0"/>
              <a:t>84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[x^2+sqrt(2)+x*sqrt(sqrt(8))]* [x^2+sqrt(2)-x*sqrt(sqrt(8))]</a:t>
            </a:r>
          </a:p>
          <a:p>
            <a:r>
              <a:rPr lang="zh-CN" altLang="en-US" b="1" smtClean="0"/>
              <a:t>（</a:t>
            </a:r>
            <a:r>
              <a:rPr lang="en-US" altLang="zh-CN" b="1" smtClean="0"/>
              <a:t>x-1</a:t>
            </a:r>
            <a:r>
              <a:rPr lang="zh-CN" altLang="en-US" b="1" smtClean="0"/>
              <a:t>）</a:t>
            </a:r>
            <a:r>
              <a:rPr lang="en-US" altLang="zh-CN" b="1" smtClean="0"/>
              <a:t>(x+1)(x^2+1)</a:t>
            </a:r>
            <a:endParaRPr lang="zh-CN" altLang="en-US" b="1" smtClean="0"/>
          </a:p>
          <a:p>
            <a:endParaRPr lang="zh-CN" altLang="en-US" smtClean="0"/>
          </a:p>
        </p:txBody>
      </p:sp>
      <p:sp>
        <p:nvSpPr>
          <p:cNvPr id="273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B5EC39-74FE-4A55-8FDF-CF88E1F37D26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8838" y="746125"/>
            <a:ext cx="4959350" cy="3719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如何定义次数</a:t>
            </a:r>
          </a:p>
        </p:txBody>
      </p:sp>
      <p:sp>
        <p:nvSpPr>
          <p:cNvPr id="280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032B81-8A5F-494D-876F-06B79DC54A89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/>
        </p:nvPicPr>
        <p:blipFill>
          <a:blip r:embed="rId2">
            <a:lum bright="30000" contrast="-36000"/>
          </a:blip>
          <a:srcRect/>
          <a:stretch>
            <a:fillRect/>
          </a:stretch>
        </p:blipFill>
        <p:spPr bwMode="auto">
          <a:xfrm>
            <a:off x="0" y="4343400"/>
            <a:ext cx="91440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1" descr="Untitled-5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268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3184525" y="1300163"/>
            <a:ext cx="5224463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9" y="823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6" y="821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4" y="820"/>
              <a:ext cx="97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4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3" y="821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5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6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9" y="943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6" y="941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4" y="940"/>
              <a:ext cx="97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4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3" y="941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5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6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9" y="1073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6" y="1071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4" y="1070"/>
              <a:ext cx="97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4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3" y="1071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5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6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0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5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4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5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4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defRPr/>
              </a:pPr>
              <a:endParaRPr lang="zh-TW" altLang="zh-TW" sz="1800">
                <a:ea typeface="Gulim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920" y="1600205"/>
            <a:ext cx="82296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1203" y="274643"/>
            <a:ext cx="205632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922" y="274643"/>
            <a:ext cx="603504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20" y="-26988"/>
            <a:ext cx="8229601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922" y="1268418"/>
            <a:ext cx="4044961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123" y="1268418"/>
            <a:ext cx="4046400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441" y="2130430"/>
            <a:ext cx="777312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323" y="3886200"/>
            <a:ext cx="640079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920" y="1600205"/>
            <a:ext cx="82296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881" y="4406905"/>
            <a:ext cx="777168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881" y="2906713"/>
            <a:ext cx="777168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922" y="1600205"/>
            <a:ext cx="404496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1123" y="1600205"/>
            <a:ext cx="404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920" y="1535113"/>
            <a:ext cx="40392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920" y="2174875"/>
            <a:ext cx="403920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442" y="1535113"/>
            <a:ext cx="404208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442" y="2174875"/>
            <a:ext cx="404208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0" y="274638"/>
            <a:ext cx="82296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5313" y="6429375"/>
            <a:ext cx="928687" cy="428625"/>
          </a:xfr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D016AF2E-DB69-49F6-B453-1415FD2F21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5313" y="6429375"/>
            <a:ext cx="928687" cy="428625"/>
          </a:xfr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13647943-5D6B-4BDE-BC09-D44D763BEE4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922" y="273050"/>
            <a:ext cx="3008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521" y="273055"/>
            <a:ext cx="51120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922" y="1435103"/>
            <a:ext cx="300816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802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802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802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bar"/>
          <p:cNvPicPr>
            <a:picLocks noChangeAspect="1" noChangeArrowheads="1"/>
          </p:cNvPicPr>
          <p:nvPr/>
        </p:nvPicPr>
        <p:blipFill>
          <a:blip r:embed="rId15">
            <a:lum bright="-36000"/>
          </a:blip>
          <a:srcRect l="189" r="267"/>
          <a:stretch>
            <a:fillRect/>
          </a:stretch>
        </p:blipFill>
        <p:spPr bwMode="auto">
          <a:xfrm>
            <a:off x="0" y="0"/>
            <a:ext cx="91440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72500" y="6429375"/>
            <a:ext cx="571500" cy="4286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C7EBA97-7438-47C9-BE31-498ED6C93C9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</p:sldLayoutIdLst>
  <p:transition>
    <p:pull dir="ru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黑体" pitchFamily="2" charset="-122"/>
          <a:ea typeface="黑体" pitchFamily="2" charset="-122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Ø"/>
        <a:defRPr kumimoji="1" sz="32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itchFamily="18" charset="2"/>
        <a:buBlip>
          <a:blip r:embed="rId16"/>
        </a:buBlip>
        <a:defRPr kumimoji="1" sz="28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kumimoji="1" sz="24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u"/>
        <a:defRPr kumimoji="1" sz="20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6699FF"/>
        </a:buClr>
        <a:buFont typeface="Wingdings 2" pitchFamily="18" charset="2"/>
        <a:buChar char="ò"/>
        <a:defRPr kumimoji="1" sz="2000">
          <a:solidFill>
            <a:srgbClr val="333399"/>
          </a:solidFill>
          <a:latin typeface="黑体" pitchFamily="2" charset="-122"/>
          <a:ea typeface="黑体" pitchFamily="2" charset="-122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7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6.bin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7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10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oleObject" Target="../embeddings/oleObject111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1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4.bin"/><Relationship Id="rId18" Type="http://schemas.openxmlformats.org/officeDocument/2006/relationships/oleObject" Target="../embeddings/oleObject12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3.bin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6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4" Type="http://schemas.openxmlformats.org/officeDocument/2006/relationships/oleObject" Target="../embeddings/oleObject15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8.bin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67.bin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oleObject" Target="../embeddings/oleObject191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85.bin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4.bin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93.bin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Relationship Id="rId14" Type="http://schemas.openxmlformats.org/officeDocument/2006/relationships/oleObject" Target="../embeddings/oleObject19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04.bin"/><Relationship Id="rId12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03.bin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2.bin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1.bin"/><Relationship Id="rId9" Type="http://schemas.openxmlformats.org/officeDocument/2006/relationships/oleObject" Target="../embeddings/oleObject20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7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215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216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217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oleObject" Target="../embeddings/oleObject231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225.bin"/><Relationship Id="rId12" Type="http://schemas.openxmlformats.org/officeDocument/2006/relationships/oleObject" Target="../embeddings/oleObject230.bin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4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33.bin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2.bin"/><Relationship Id="rId9" Type="http://schemas.openxmlformats.org/officeDocument/2006/relationships/oleObject" Target="../embeddings/oleObject227.bin"/><Relationship Id="rId14" Type="http://schemas.openxmlformats.org/officeDocument/2006/relationships/oleObject" Target="../embeddings/oleObject23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1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ChangeArrowheads="1"/>
          </p:cNvSpPr>
          <p:nvPr/>
        </p:nvSpPr>
        <p:spPr bwMode="auto">
          <a:xfrm>
            <a:off x="0" y="-26988"/>
            <a:ext cx="75438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zh-CN" altLang="en-US" sz="44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第三节 域</a:t>
            </a:r>
          </a:p>
        </p:txBody>
      </p:sp>
      <p:sp>
        <p:nvSpPr>
          <p:cNvPr id="17410" name="Rectangle 5"/>
          <p:cNvSpPr>
            <a:spLocks noRot="1" noChangeArrowheads="1"/>
          </p:cNvSpPr>
          <p:nvPr/>
        </p:nvSpPr>
        <p:spPr bwMode="auto">
          <a:xfrm>
            <a:off x="395288" y="1339850"/>
            <a:ext cx="799306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交换的除环（</a:t>
            </a:r>
            <a:r>
              <a:rPr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体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）称为域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89000" lvl="1" indent="-439738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交换环、有单位元、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无零因子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889000" lvl="1" indent="-439738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若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ab=0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a≠0,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300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ab=0,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b=0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3357563"/>
            <a:ext cx="81375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33CC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99"/>
                </a:solidFill>
                <a:ea typeface="楷体_GB2312" pitchFamily="49" charset="-122"/>
              </a:rPr>
              <a:t>      在域上不仅可以进行</a:t>
            </a:r>
            <a:r>
              <a:rPr lang="zh-CN" altLang="en-US" b="1">
                <a:solidFill>
                  <a:srgbClr val="CC0099"/>
                </a:solidFill>
                <a:ea typeface="楷体_GB2312" pitchFamily="49" charset="-122"/>
              </a:rPr>
              <a:t>加、减、乘法</a:t>
            </a:r>
            <a:r>
              <a:rPr lang="zh-CN" altLang="en-US" b="1">
                <a:solidFill>
                  <a:srgbClr val="333399"/>
                </a:solidFill>
                <a:ea typeface="楷体_GB2312" pitchFamily="49" charset="-122"/>
              </a:rPr>
              <a:t>运算，而且可以进行</a:t>
            </a:r>
            <a:r>
              <a:rPr lang="zh-CN" altLang="en-US" b="1">
                <a:solidFill>
                  <a:srgbClr val="CC0099"/>
                </a:solidFill>
                <a:ea typeface="楷体_GB2312" pitchFamily="49" charset="-122"/>
              </a:rPr>
              <a:t>除法</a:t>
            </a:r>
            <a:r>
              <a:rPr lang="zh-CN" altLang="en-US" b="1">
                <a:solidFill>
                  <a:srgbClr val="333399"/>
                </a:solidFill>
                <a:ea typeface="楷体_GB2312" pitchFamily="49" charset="-122"/>
              </a:rPr>
              <a:t>运算，因此域的应用比环更为广泛。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133600"/>
            <a:ext cx="77771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184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分式域</a:t>
            </a:r>
          </a:p>
        </p:txBody>
      </p:sp>
      <p:sp>
        <p:nvSpPr>
          <p:cNvPr id="291843" name="Rectangle 4"/>
          <p:cNvSpPr>
            <a:spLocks noRot="1" noChangeArrowheads="1"/>
          </p:cNvSpPr>
          <p:nvPr/>
        </p:nvSpPr>
        <p:spPr bwMode="auto">
          <a:xfrm>
            <a:off x="323850" y="1484313"/>
            <a:ext cx="1871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11" name="Text Box 44"/>
          <p:cNvSpPr txBox="1">
            <a:spLocks noChangeArrowheads="1"/>
          </p:cNvSpPr>
          <p:nvPr/>
        </p:nvSpPr>
        <p:spPr bwMode="auto">
          <a:xfrm>
            <a:off x="357188" y="1285875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习题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：对于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的剩余类域，写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出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05512" name="内容占位符 2"/>
          <p:cNvSpPr txBox="1">
            <a:spLocks/>
          </p:cNvSpPr>
          <p:nvPr/>
        </p:nvSpPr>
        <p:spPr bwMode="auto">
          <a:xfrm>
            <a:off x="357188" y="1928813"/>
            <a:ext cx="4862512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该域所有本原元，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阶的元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0551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作业题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F5479322-C4D8-4822-8A89-E5E7CFBCBB6A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100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graphicFrame>
        <p:nvGraphicFramePr>
          <p:cNvPr id="405510" name="Object 6"/>
          <p:cNvGraphicFramePr>
            <a:graphicFrameLocks noChangeAspect="1"/>
          </p:cNvGraphicFramePr>
          <p:nvPr/>
        </p:nvGraphicFramePr>
        <p:xfrm>
          <a:off x="2195513" y="3644900"/>
          <a:ext cx="3397250" cy="658813"/>
        </p:xfrm>
        <a:graphic>
          <a:graphicData uri="http://schemas.openxmlformats.org/presentationml/2006/ole">
            <p:oleObj spid="_x0000_s405510" name="Equation" r:id="rId3" imgW="1307532" imgH="253890" progId="">
              <p:embed/>
            </p:oleObj>
          </a:graphicData>
        </a:graphic>
      </p:graphicFrame>
      <p:sp>
        <p:nvSpPr>
          <p:cNvPr id="405515" name="矩形 6"/>
          <p:cNvSpPr>
            <a:spLocks noChangeArrowheads="1"/>
          </p:cNvSpPr>
          <p:nvPr/>
        </p:nvSpPr>
        <p:spPr bwMode="auto">
          <a:xfrm>
            <a:off x="428625" y="3071813"/>
            <a:ext cx="7715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习题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：设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的特征为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的任意元素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endParaRPr lang="zh-CN" altLang="en-US" i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本章总结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EE455BD-591D-4AA8-9D1B-17AD17B6957C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101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418819" name="内容占位符 2"/>
          <p:cNvSpPr txBox="1">
            <a:spLocks/>
          </p:cNvSpPr>
          <p:nvPr/>
        </p:nvSpPr>
        <p:spPr bwMode="auto">
          <a:xfrm>
            <a:off x="1044575" y="1196975"/>
            <a:ext cx="61198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b="1">
                <a:ea typeface="楷体_GB2312" pitchFamily="49" charset="-122"/>
                <a:cs typeface="Times New Roman" pitchFamily="18" charset="0"/>
              </a:rPr>
              <a:t>群</a:t>
            </a:r>
            <a:endParaRPr lang="en-US" altLang="zh-CN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定义、性质、陪集、子群、正规子群</a:t>
            </a:r>
            <a:endParaRPr lang="en-US" altLang="zh-CN" sz="2400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循环群、置换群</a:t>
            </a:r>
            <a:endParaRPr lang="en-US" altLang="zh-CN" sz="2400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商群、群同态、群同构</a:t>
            </a:r>
            <a:endParaRPr lang="en-US" altLang="zh-CN" sz="2400" b="1">
              <a:ea typeface="楷体_GB2312" pitchFamily="49" charset="-122"/>
              <a:cs typeface="Times New Roman" pitchFamily="18" charset="0"/>
            </a:endParaRPr>
          </a:p>
          <a:p>
            <a:pPr marL="447675" indent="-447675" eaLnBrk="0" latinLnBrk="1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b="1">
                <a:ea typeface="楷体_GB2312" pitchFamily="49" charset="-122"/>
                <a:cs typeface="Times New Roman" pitchFamily="18" charset="0"/>
              </a:rPr>
              <a:t>环</a:t>
            </a:r>
            <a:endParaRPr lang="en-US" altLang="zh-CN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定义、性质、子环、理想</a:t>
            </a:r>
            <a:endParaRPr lang="en-US" altLang="zh-CN" sz="2400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商环、环同态、环同构</a:t>
            </a:r>
            <a:endParaRPr lang="en-US" altLang="zh-CN" b="1">
              <a:ea typeface="楷体_GB2312" pitchFamily="49" charset="-122"/>
              <a:cs typeface="Times New Roman" pitchFamily="18" charset="0"/>
            </a:endParaRPr>
          </a:p>
          <a:p>
            <a:pPr marL="447675" indent="-447675" eaLnBrk="0" latinLnBrk="1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b="1">
                <a:ea typeface="楷体_GB2312" pitchFamily="49" charset="-122"/>
                <a:cs typeface="Times New Roman" pitchFamily="18" charset="0"/>
              </a:rPr>
              <a:t>域</a:t>
            </a:r>
            <a:endParaRPr lang="en-US" altLang="zh-CN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定义、不可约多项式</a:t>
            </a:r>
            <a:endParaRPr lang="en-US" altLang="zh-CN" sz="2400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有限域构造</a:t>
            </a:r>
            <a:endParaRPr lang="en-US" altLang="zh-CN" sz="2400" b="1">
              <a:ea typeface="楷体_GB2312" pitchFamily="49" charset="-122"/>
              <a:cs typeface="Times New Roman" pitchFamily="18" charset="0"/>
            </a:endParaRP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2400" b="1">
                <a:ea typeface="楷体_GB2312" pitchFamily="49" charset="-122"/>
                <a:cs typeface="Times New Roman" pitchFamily="18" charset="0"/>
              </a:rPr>
              <a:t>特征、加法特性、乘法特性</a:t>
            </a:r>
          </a:p>
          <a:p>
            <a:pPr marL="889000" lvl="1" indent="-439738" eaLnBrk="0" latinLnBrk="1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kumimoji="0" lang="zh-CN" altLang="en-US" sz="2400" b="1">
                <a:ea typeface="楷体_GB2312" pitchFamily="49" charset="-122"/>
              </a:rPr>
              <a:t>有限域中元素的</a:t>
            </a:r>
            <a:r>
              <a:rPr kumimoji="0" lang="zh-CN" altLang="en-US" sz="2400" b="1">
                <a:solidFill>
                  <a:srgbClr val="FF0000"/>
                </a:solidFill>
                <a:ea typeface="楷体_GB2312" pitchFamily="49" charset="-122"/>
              </a:rPr>
              <a:t>三种表示方式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773238"/>
            <a:ext cx="835342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5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4941888"/>
            <a:ext cx="835342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5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分式域</a:t>
            </a:r>
          </a:p>
        </p:txBody>
      </p:sp>
      <p:sp>
        <p:nvSpPr>
          <p:cNvPr id="301060" name="Rectangle 4"/>
          <p:cNvSpPr>
            <a:spLocks noRot="1" noChangeArrowheads="1"/>
          </p:cNvSpPr>
          <p:nvPr/>
        </p:nvSpPr>
        <p:spPr bwMode="auto">
          <a:xfrm>
            <a:off x="179388" y="1125538"/>
            <a:ext cx="194468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5" name="Rectangle 4"/>
          <p:cNvSpPr>
            <a:spLocks noRot="1" noChangeArrowheads="1"/>
          </p:cNvSpPr>
          <p:nvPr/>
        </p:nvSpPr>
        <p:spPr bwMode="auto">
          <a:xfrm>
            <a:off x="611188" y="1052513"/>
            <a:ext cx="41941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eaLnBrk="0" latinLnBrk="1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3.5</a:t>
            </a:r>
            <a:endParaRPr lang="en-US" altLang="zh-CN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010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620838"/>
            <a:ext cx="82089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010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2924175"/>
            <a:ext cx="82089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8" name="Text Box 7"/>
          <p:cNvSpPr txBox="1">
            <a:spLocks noChangeArrowheads="1"/>
          </p:cNvSpPr>
          <p:nvPr/>
        </p:nvSpPr>
        <p:spPr bwMode="auto">
          <a:xfrm>
            <a:off x="468313" y="2203450"/>
            <a:ext cx="1655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证明要点：</a:t>
            </a:r>
          </a:p>
        </p:txBody>
      </p:sp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2555875" y="2276475"/>
          <a:ext cx="1681163" cy="434975"/>
        </p:xfrm>
        <a:graphic>
          <a:graphicData uri="http://schemas.openxmlformats.org/presentationml/2006/ole">
            <p:oleObj spid="_x0000_s260104" name="公式" r:id="rId5" imgW="736560" imgH="190440" progId="Equation.3">
              <p:embed/>
            </p:oleObj>
          </a:graphicData>
        </a:graphic>
      </p:graphicFrame>
      <p:sp>
        <p:nvSpPr>
          <p:cNvPr id="26010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分式域</a:t>
            </a:r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3817938" y="5141913"/>
            <a:ext cx="433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sym typeface="Symbol" pitchFamily="18" charset="2"/>
              </a:rPr>
              <a:t>aD</a:t>
            </a:r>
            <a:r>
              <a:rPr lang="zh-CN" altLang="en-US" b="1">
                <a:solidFill>
                  <a:srgbClr val="0033CC"/>
                </a:solidFill>
                <a:ea typeface="楷体_GB2312" pitchFamily="49" charset="-122"/>
                <a:sym typeface="Symbol" pitchFamily="18" charset="2"/>
              </a:rPr>
              <a:t>有</a:t>
            </a:r>
            <a:r>
              <a:rPr lang="en-US" altLang="zh-CN" b="1">
                <a:solidFill>
                  <a:srgbClr val="0033CC"/>
                </a:solidFill>
              </a:rPr>
              <a:t>a=abb</a:t>
            </a:r>
            <a:r>
              <a:rPr lang="en-US" altLang="zh-CN" b="1" baseline="30000">
                <a:solidFill>
                  <a:srgbClr val="0033CC"/>
                </a:solidFill>
              </a:rPr>
              <a:t>-1</a:t>
            </a:r>
            <a:r>
              <a:rPr lang="en-US" altLang="zh-CN" b="1">
                <a:solidFill>
                  <a:srgbClr val="0033CC"/>
                </a:solidFill>
              </a:rPr>
              <a:t>=(ab)b</a:t>
            </a:r>
            <a:r>
              <a:rPr lang="en-US" altLang="zh-CN" b="1" baseline="30000">
                <a:solidFill>
                  <a:srgbClr val="0033CC"/>
                </a:solidFill>
              </a:rPr>
              <a:t>-1</a:t>
            </a:r>
            <a:r>
              <a:rPr lang="en-US" altLang="zh-CN" b="1">
                <a:solidFill>
                  <a:srgbClr val="0033CC"/>
                </a:solidFill>
                <a:sym typeface="Symbol" pitchFamily="18" charset="2"/>
              </a:rPr>
              <a:t>F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9" name="矩形 4"/>
          <p:cNvSpPr>
            <a:spLocks noChangeArrowheads="1"/>
          </p:cNvSpPr>
          <p:nvPr/>
        </p:nvSpPr>
        <p:spPr bwMode="auto">
          <a:xfrm>
            <a:off x="179388" y="1196975"/>
            <a:ext cx="89646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3.5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若域</a:t>
            </a:r>
            <a:r>
              <a:rPr kumimoji="0" lang="zh-CN" altLang="en-US" i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的子环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关于加法与乘法构成域，则称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子域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扩域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7168" name="Object 16"/>
          <p:cNvGraphicFramePr>
            <a:graphicFrameLocks noChangeAspect="1"/>
          </p:cNvGraphicFramePr>
          <p:nvPr/>
        </p:nvGraphicFramePr>
        <p:xfrm>
          <a:off x="2452688" y="1322388"/>
          <a:ext cx="1331912" cy="492125"/>
        </p:xfrm>
        <a:graphic>
          <a:graphicData uri="http://schemas.openxmlformats.org/presentationml/2006/ole">
            <p:oleObj spid="_x0000_s177168" name="Equation" r:id="rId3" imgW="494870" imgH="203024" progId="">
              <p:embed/>
            </p:oleObj>
          </a:graphicData>
        </a:graphic>
      </p:graphicFrame>
      <p:sp>
        <p:nvSpPr>
          <p:cNvPr id="177170" name="矩形 17"/>
          <p:cNvSpPr>
            <a:spLocks noChangeArrowheads="1"/>
          </p:cNvSpPr>
          <p:nvPr/>
        </p:nvSpPr>
        <p:spPr bwMode="auto">
          <a:xfrm>
            <a:off x="179388" y="2349500"/>
            <a:ext cx="864076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有理数域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实数域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的子域，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实数域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复数域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的子域；反过来，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复数域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实数域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的扩域，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实数域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有理数域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的扩域。</a:t>
            </a:r>
          </a:p>
        </p:txBody>
      </p:sp>
      <p:sp>
        <p:nvSpPr>
          <p:cNvPr id="17717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C8351-F8F0-406E-98D6-460A2AD31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250825" y="4238625"/>
            <a:ext cx="85693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kumimoji="0" lang="zh-CN" altLang="en-US" b="1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任何一个域都是其子域的扩张</a:t>
            </a:r>
            <a:endParaRPr kumimoji="0" lang="zh-CN" altLang="en-US">
              <a:latin typeface="Arial" charset="0"/>
              <a:ea typeface="楷体_GB2312" pitchFamily="49" charset="-122"/>
            </a:endParaRPr>
          </a:p>
          <a:p>
            <a:pPr marL="723900" lvl="1" indent="-266700">
              <a:lnSpc>
                <a:spcPct val="120000"/>
              </a:lnSpc>
              <a:buFont typeface="Wingdings" pitchFamily="2" charset="2"/>
              <a:buChar char="ü"/>
            </a:pPr>
            <a:r>
              <a:rPr kumimoji="0" lang="zh-CN" altLang="en-US">
                <a:latin typeface="Arial" charset="0"/>
                <a:ea typeface="楷体_GB2312" pitchFamily="49" charset="-122"/>
              </a:rPr>
              <a:t>或者说</a:t>
            </a: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任何一个域都可以从其子域通过扩张得到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kumimoji="0" lang="zh-CN" altLang="en-US">
                <a:latin typeface="Arial" charset="0"/>
                <a:ea typeface="楷体_GB2312" pitchFamily="49" charset="-122"/>
              </a:rPr>
              <a:t>如果能弄清楚</a:t>
            </a:r>
            <a:r>
              <a:rPr kumimoji="0" lang="zh-CN" altLang="en-US" b="1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扩张的结构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以及</a:t>
            </a:r>
            <a:r>
              <a:rPr kumimoji="0" lang="zh-CN" altLang="en-US" b="1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最小域的结构</a:t>
            </a:r>
          </a:p>
          <a:p>
            <a:pPr marL="723900" lvl="1" indent="-266700">
              <a:lnSpc>
                <a:spcPct val="120000"/>
              </a:lnSpc>
              <a:buFont typeface="Wingdings" pitchFamily="2" charset="2"/>
              <a:buChar char="ü"/>
            </a:pPr>
            <a:r>
              <a:rPr kumimoji="0" lang="zh-CN" altLang="en-US" b="1">
                <a:latin typeface="Arial" charset="0"/>
                <a:ea typeface="楷体_GB2312" pitchFamily="49" charset="-122"/>
              </a:rPr>
              <a:t>那么</a:t>
            </a: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任一个域的结构</a:t>
            </a:r>
            <a:r>
              <a:rPr kumimoji="0" lang="zh-CN" altLang="en-US" b="1">
                <a:latin typeface="Arial" charset="0"/>
                <a:ea typeface="楷体_GB2312" pitchFamily="49" charset="-122"/>
              </a:rPr>
              <a:t>从理论上都可以弄清楚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5"/>
          <p:cNvSpPr>
            <a:spLocks noRot="1" noChangeArrowheads="1"/>
          </p:cNvSpPr>
          <p:nvPr/>
        </p:nvSpPr>
        <p:spPr bwMode="auto">
          <a:xfrm>
            <a:off x="323850" y="1196975"/>
            <a:ext cx="820896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eaLnBrk="0" latinLnBrk="1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如果一个域不含真子域，则称之为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素域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352425" y="1628775"/>
            <a:ext cx="8540750" cy="2305050"/>
            <a:chOff x="176" y="1524"/>
            <a:chExt cx="5380" cy="1452"/>
          </a:xfrm>
        </p:grpSpPr>
        <p:sp>
          <p:nvSpPr>
            <p:cNvPr id="263172" name="Rectangle 7"/>
            <p:cNvSpPr>
              <a:spLocks noRot="1" noChangeArrowheads="1"/>
            </p:cNvSpPr>
            <p:nvPr/>
          </p:nvSpPr>
          <p:spPr bwMode="auto">
            <a:xfrm>
              <a:off x="176" y="1524"/>
              <a:ext cx="538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55600" indent="-355600" eaLnBrk="0" latinLnBrk="1" hangingPunct="0">
                <a:spcBef>
                  <a:spcPct val="20000"/>
                </a:spcBef>
                <a:buClr>
                  <a:srgbClr val="CC0000"/>
                </a:buClr>
                <a:buSzPct val="90000"/>
                <a:buFont typeface="Wingdings" pitchFamily="2" charset="2"/>
                <a:buChar char="Ø"/>
              </a:pPr>
              <a:r>
                <a:rPr lang="zh-CN" altLang="en-US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3.6</a:t>
              </a:r>
              <a:r>
                <a:rPr lang="en-US" altLang="zh-CN" sz="320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pic>
          <p:nvPicPr>
            <p:cNvPr id="263173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3" y="1932"/>
              <a:ext cx="5262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317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196975"/>
            <a:ext cx="820896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13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5" y="3716338"/>
            <a:ext cx="8353425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1131" name="Group 16"/>
          <p:cNvGrpSpPr>
            <a:grpSpLocks/>
          </p:cNvGrpSpPr>
          <p:nvPr/>
        </p:nvGrpSpPr>
        <p:grpSpPr bwMode="auto">
          <a:xfrm>
            <a:off x="5364163" y="4267200"/>
            <a:ext cx="2330450" cy="457200"/>
            <a:chOff x="3379" y="2723"/>
            <a:chExt cx="1468" cy="288"/>
          </a:xfrm>
        </p:grpSpPr>
        <p:sp>
          <p:nvSpPr>
            <p:cNvPr id="261134" name="Text Box 7"/>
            <p:cNvSpPr txBox="1">
              <a:spLocks noChangeArrowheads="1"/>
            </p:cNvSpPr>
            <p:nvPr/>
          </p:nvSpPr>
          <p:spPr bwMode="auto">
            <a:xfrm>
              <a:off x="3379" y="2723"/>
              <a:ext cx="1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2400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因为  同构映射</a:t>
              </a:r>
            </a:p>
          </p:txBody>
        </p:sp>
        <p:graphicFrame>
          <p:nvGraphicFramePr>
            <p:cNvPr id="261128" name="Object 8"/>
            <p:cNvGraphicFramePr>
              <a:graphicFrameLocks noChangeAspect="1"/>
            </p:cNvGraphicFramePr>
            <p:nvPr/>
          </p:nvGraphicFramePr>
          <p:xfrm>
            <a:off x="3822" y="2779"/>
            <a:ext cx="192" cy="227"/>
          </p:xfrm>
          <a:graphic>
            <a:graphicData uri="http://schemas.openxmlformats.org/presentationml/2006/ole">
              <p:oleObj spid="_x0000_s261128" name="公式" r:id="rId5" imgW="139680" imgH="164880" progId="Equation.3">
                <p:embed/>
              </p:oleObj>
            </a:graphicData>
          </a:graphic>
        </p:graphicFrame>
      </p:grpSp>
      <p:sp>
        <p:nvSpPr>
          <p:cNvPr id="26113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  <p:sp>
        <p:nvSpPr>
          <p:cNvPr id="261133" name="Text Box 15"/>
          <p:cNvSpPr txBox="1">
            <a:spLocks noChangeArrowheads="1"/>
          </p:cNvSpPr>
          <p:nvPr/>
        </p:nvSpPr>
        <p:spPr bwMode="auto">
          <a:xfrm>
            <a:off x="5795963" y="2205038"/>
            <a:ext cx="3221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无零因子，可交换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17" name="Group 13"/>
          <p:cNvGrpSpPr>
            <a:grpSpLocks/>
          </p:cNvGrpSpPr>
          <p:nvPr/>
        </p:nvGrpSpPr>
        <p:grpSpPr bwMode="auto">
          <a:xfrm>
            <a:off x="304800" y="1557338"/>
            <a:ext cx="8540750" cy="1087437"/>
            <a:chOff x="192" y="2659"/>
            <a:chExt cx="5380" cy="685"/>
          </a:xfrm>
        </p:grpSpPr>
        <p:sp>
          <p:nvSpPr>
            <p:cNvPr id="265220" name="Rectangle 10"/>
            <p:cNvSpPr>
              <a:spLocks noRot="1" noChangeArrowheads="1"/>
            </p:cNvSpPr>
            <p:nvPr/>
          </p:nvSpPr>
          <p:spPr bwMode="auto">
            <a:xfrm>
              <a:off x="192" y="2659"/>
              <a:ext cx="538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55600" indent="-355600" eaLnBrk="0" latinLnBrk="1" hangingPunct="0">
                <a:spcBef>
                  <a:spcPct val="20000"/>
                </a:spcBef>
                <a:buClr>
                  <a:srgbClr val="CC0000"/>
                </a:buClr>
                <a:buSzPct val="90000"/>
                <a:buFont typeface="Wingdings" pitchFamily="2" charset="2"/>
                <a:buChar char="Ø"/>
              </a:pPr>
              <a:r>
                <a:rPr lang="zh-CN" altLang="en-US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推论</a:t>
              </a:r>
              <a:r>
                <a:rPr lang="zh-CN" altLang="en-US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</a:p>
          </p:txBody>
        </p:sp>
        <p:pic>
          <p:nvPicPr>
            <p:cNvPr id="265221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1" y="3022"/>
              <a:ext cx="5080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860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997200"/>
            <a:ext cx="7056437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1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268413"/>
            <a:ext cx="82804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4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284538"/>
            <a:ext cx="82804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341438"/>
            <a:ext cx="72009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133600"/>
            <a:ext cx="82089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726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5724525" y="6092825"/>
            <a:ext cx="304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可以证明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F(S)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4"/>
          <p:cNvSpPr>
            <a:spLocks noRot="1" noChangeArrowheads="1"/>
          </p:cNvSpPr>
          <p:nvPr/>
        </p:nvSpPr>
        <p:spPr bwMode="auto">
          <a:xfrm>
            <a:off x="495300" y="1125538"/>
            <a:ext cx="73898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82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773238"/>
            <a:ext cx="8064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82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789363"/>
            <a:ext cx="7993062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8292" name="Text Box 7"/>
          <p:cNvSpPr txBox="1">
            <a:spLocks noChangeArrowheads="1"/>
          </p:cNvSpPr>
          <p:nvPr/>
        </p:nvSpPr>
        <p:spPr bwMode="auto">
          <a:xfrm>
            <a:off x="539750" y="3141663"/>
            <a:ext cx="1079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26829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第三节 域</a:t>
            </a:r>
          </a:p>
        </p:txBody>
      </p:sp>
      <p:grpSp>
        <p:nvGrpSpPr>
          <p:cNvPr id="18434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18459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8460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8463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64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65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8461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域的定义与基本性质</a:t>
              </a:r>
            </a:p>
          </p:txBody>
        </p:sp>
        <p:sp>
          <p:nvSpPr>
            <p:cNvPr id="18462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661988" y="2435225"/>
            <a:ext cx="7502525" cy="841375"/>
            <a:chOff x="385" y="1162"/>
            <a:chExt cx="4309" cy="389"/>
          </a:xfrm>
        </p:grpSpPr>
        <p:sp>
          <p:nvSpPr>
            <p:cNvPr id="18452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8453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8456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57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58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8454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域上的多项式</a:t>
              </a:r>
            </a:p>
          </p:txBody>
        </p:sp>
        <p:sp>
          <p:nvSpPr>
            <p:cNvPr id="18455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18436" name="Group 27"/>
          <p:cNvGrpSpPr>
            <a:grpSpLocks/>
          </p:cNvGrpSpPr>
          <p:nvPr/>
        </p:nvGrpSpPr>
        <p:grpSpPr bwMode="auto">
          <a:xfrm>
            <a:off x="690563" y="4387850"/>
            <a:ext cx="7502525" cy="841375"/>
            <a:chOff x="385" y="1162"/>
            <a:chExt cx="4309" cy="389"/>
          </a:xfrm>
        </p:grpSpPr>
        <p:sp>
          <p:nvSpPr>
            <p:cNvPr id="18445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8446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8449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50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51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8447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有限域的特性</a:t>
              </a:r>
            </a:p>
          </p:txBody>
        </p:sp>
        <p:sp>
          <p:nvSpPr>
            <p:cNvPr id="18448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四</a:t>
              </a:r>
            </a:p>
          </p:txBody>
        </p:sp>
      </p:grpSp>
      <p:grpSp>
        <p:nvGrpSpPr>
          <p:cNvPr id="18437" name="Group 27"/>
          <p:cNvGrpSpPr>
            <a:grpSpLocks/>
          </p:cNvGrpSpPr>
          <p:nvPr/>
        </p:nvGrpSpPr>
        <p:grpSpPr bwMode="auto">
          <a:xfrm>
            <a:off x="661988" y="3402013"/>
            <a:ext cx="7502525" cy="841375"/>
            <a:chOff x="385" y="1162"/>
            <a:chExt cx="4309" cy="389"/>
          </a:xfrm>
        </p:grpSpPr>
        <p:sp>
          <p:nvSpPr>
            <p:cNvPr id="18438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8439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18442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43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18444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18440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有限域的构造</a:t>
              </a:r>
              <a:endParaRPr lang="zh-CN" altLang="en-US" sz="3200" b="1">
                <a:solidFill>
                  <a:srgbClr val="C00000"/>
                </a:solidFill>
                <a:ea typeface="楷体_GB2312" pitchFamily="49" charset="-122"/>
              </a:endParaRPr>
            </a:p>
          </p:txBody>
        </p:sp>
        <p:sp>
          <p:nvSpPr>
            <p:cNvPr id="18441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</p:spTree>
  </p:cSld>
  <p:clrMapOvr>
    <a:masterClrMapping/>
  </p:clrMapOvr>
  <p:transition spd="slow" advTm="2861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708275"/>
            <a:ext cx="8280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9314" name="Rectangle 5"/>
          <p:cNvSpPr>
            <a:spLocks noRot="1" noChangeArrowheads="1"/>
          </p:cNvSpPr>
          <p:nvPr/>
        </p:nvSpPr>
        <p:spPr bwMode="auto">
          <a:xfrm>
            <a:off x="395288" y="1773238"/>
            <a:ext cx="1746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eaLnBrk="0" latinLnBrk="1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推论：</a:t>
            </a:r>
          </a:p>
        </p:txBody>
      </p:sp>
      <p:sp>
        <p:nvSpPr>
          <p:cNvPr id="26931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域的扩张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57D0B-01B3-45F5-BC77-2F3B0B83D723}" type="slidenum">
              <a:rPr lang="en-US" altLang="zh-CN" sz="1800" smtClean="0"/>
              <a:pPr>
                <a:defRPr/>
              </a:pPr>
              <a:t>21</a:t>
            </a:fld>
            <a:endParaRPr lang="en-US" altLang="zh-CN" sz="1800" dirty="0"/>
          </a:p>
        </p:txBody>
      </p:sp>
      <p:sp>
        <p:nvSpPr>
          <p:cNvPr id="270339" name="矩形 2"/>
          <p:cNvSpPr>
            <a:spLocks noChangeArrowheads="1"/>
          </p:cNvSpPr>
          <p:nvPr/>
        </p:nvSpPr>
        <p:spPr bwMode="auto">
          <a:xfrm>
            <a:off x="357188" y="1571625"/>
            <a:ext cx="7929562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域的概念</a:t>
            </a:r>
          </a:p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常见的域</a:t>
            </a:r>
          </a:p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域性质</a:t>
            </a:r>
          </a:p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子域</a:t>
            </a:r>
          </a:p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分式域</a:t>
            </a:r>
          </a:p>
          <a:p>
            <a:pPr>
              <a:lnSpc>
                <a:spcPct val="15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域的扩张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8" name="内容占位符 2"/>
          <p:cNvSpPr txBox="1">
            <a:spLocks/>
          </p:cNvSpPr>
          <p:nvPr/>
        </p:nvSpPr>
        <p:spPr bwMode="auto">
          <a:xfrm>
            <a:off x="571500" y="1428750"/>
            <a:ext cx="82867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问：     是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吗？若是给出分解。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1284288" y="1550988"/>
          <a:ext cx="927100" cy="406400"/>
        </p:xfrm>
        <a:graphic>
          <a:graphicData uri="http://schemas.openxmlformats.org/presentationml/2006/ole">
            <p:oleObj spid="_x0000_s182277" name="Equation" r:id="rId4" imgW="926698" imgH="406224" progId="">
              <p:embed/>
            </p:oleObj>
          </a:graphicData>
        </a:graphic>
      </p:graphicFrame>
      <p:sp>
        <p:nvSpPr>
          <p:cNvPr id="18227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引入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D964F9-F8C3-4E69-8F4F-B52FDBD9265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第三节 域</a:t>
            </a:r>
          </a:p>
        </p:txBody>
      </p:sp>
      <p:grpSp>
        <p:nvGrpSpPr>
          <p:cNvPr id="274434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274460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74461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74464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65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66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74462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域的定义与基本性质</a:t>
              </a:r>
            </a:p>
          </p:txBody>
        </p:sp>
        <p:sp>
          <p:nvSpPr>
            <p:cNvPr id="274463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274435" name="Group 11"/>
          <p:cNvGrpSpPr>
            <a:grpSpLocks/>
          </p:cNvGrpSpPr>
          <p:nvPr/>
        </p:nvGrpSpPr>
        <p:grpSpPr bwMode="auto">
          <a:xfrm>
            <a:off x="661988" y="2435225"/>
            <a:ext cx="7502525" cy="841375"/>
            <a:chOff x="385" y="1162"/>
            <a:chExt cx="4309" cy="389"/>
          </a:xfrm>
        </p:grpSpPr>
        <p:sp>
          <p:nvSpPr>
            <p:cNvPr id="274453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74454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74457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58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59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74455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域上的多项式</a:t>
              </a:r>
            </a:p>
          </p:txBody>
        </p:sp>
        <p:sp>
          <p:nvSpPr>
            <p:cNvPr id="274456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274436" name="Group 27"/>
          <p:cNvGrpSpPr>
            <a:grpSpLocks/>
          </p:cNvGrpSpPr>
          <p:nvPr/>
        </p:nvGrpSpPr>
        <p:grpSpPr bwMode="auto">
          <a:xfrm>
            <a:off x="690563" y="4387850"/>
            <a:ext cx="7502525" cy="841375"/>
            <a:chOff x="385" y="1162"/>
            <a:chExt cx="4309" cy="389"/>
          </a:xfrm>
        </p:grpSpPr>
        <p:sp>
          <p:nvSpPr>
            <p:cNvPr id="274446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74447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74450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51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52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74448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有限域上的本原多项式</a:t>
              </a:r>
            </a:p>
          </p:txBody>
        </p:sp>
        <p:sp>
          <p:nvSpPr>
            <p:cNvPr id="274449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四</a:t>
              </a:r>
            </a:p>
          </p:txBody>
        </p:sp>
      </p:grpSp>
      <p:grpSp>
        <p:nvGrpSpPr>
          <p:cNvPr id="274437" name="Group 27"/>
          <p:cNvGrpSpPr>
            <a:grpSpLocks/>
          </p:cNvGrpSpPr>
          <p:nvPr/>
        </p:nvGrpSpPr>
        <p:grpSpPr bwMode="auto">
          <a:xfrm>
            <a:off x="661988" y="3402013"/>
            <a:ext cx="7502525" cy="841375"/>
            <a:chOff x="385" y="1162"/>
            <a:chExt cx="4309" cy="389"/>
          </a:xfrm>
        </p:grpSpPr>
        <p:sp>
          <p:nvSpPr>
            <p:cNvPr id="274439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274440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274443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44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74445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274441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有限域的特性</a:t>
              </a:r>
            </a:p>
          </p:txBody>
        </p:sp>
        <p:sp>
          <p:nvSpPr>
            <p:cNvPr id="274442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821A8-D022-454E-9461-E098EA38537F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ransition spd="slow" advTm="2861"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域的多项式环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的概念</a:t>
            </a: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能解释域上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多项式的带余除法</a:t>
            </a:r>
          </a:p>
        </p:txBody>
      </p:sp>
      <p:sp>
        <p:nvSpPr>
          <p:cNvPr id="27648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第一小节学习目标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2F90F-35C5-4C9E-97CB-945A55FCAE03}" type="slidenum">
              <a:rPr lang="en-US" altLang="zh-CN" sz="1800" smtClean="0"/>
              <a:pPr>
                <a:defRPr/>
              </a:pPr>
              <a:t>24</a:t>
            </a:fld>
            <a:endParaRPr lang="en-US" altLang="zh-CN" sz="18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412875"/>
            <a:ext cx="8786812" cy="2447925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SzPct val="90000"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中的任意两个多项式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endParaRPr lang="zh-CN" altLang="en-US" sz="2800" b="1" i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g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i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i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30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baseline="-250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j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</a:p>
          <a:p>
            <a:pPr eaLnBrk="1" hangingPunct="1">
              <a:spcBef>
                <a:spcPct val="35000"/>
              </a:spcBef>
              <a:buClr>
                <a:srgbClr val="CC0000"/>
              </a:buClr>
              <a:buSzPct val="90000"/>
            </a:pP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上的加法和乘法分别如下：</a:t>
            </a:r>
            <a:endParaRPr lang="zh-CN" altLang="en-US" sz="2400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026" name="Object 84"/>
          <p:cNvGraphicFramePr>
            <a:graphicFrameLocks noChangeAspect="1"/>
          </p:cNvGraphicFramePr>
          <p:nvPr/>
        </p:nvGraphicFramePr>
        <p:xfrm>
          <a:off x="1831975" y="3806825"/>
          <a:ext cx="4660900" cy="990600"/>
        </p:xfrm>
        <a:graphic>
          <a:graphicData uri="http://schemas.openxmlformats.org/presentationml/2006/ole">
            <p:oleObj spid="_x0000_s164948" name="Equation" r:id="rId3" imgW="4660900" imgH="990600" progId="">
              <p:embed/>
            </p:oleObj>
          </a:graphicData>
        </a:graphic>
      </p:graphicFrame>
      <p:graphicFrame>
        <p:nvGraphicFramePr>
          <p:cNvPr id="1027" name="Object 85"/>
          <p:cNvGraphicFramePr>
            <a:graphicFrameLocks noChangeAspect="1"/>
          </p:cNvGraphicFramePr>
          <p:nvPr/>
        </p:nvGraphicFramePr>
        <p:xfrm>
          <a:off x="1911350" y="4705350"/>
          <a:ext cx="4356100" cy="1028700"/>
        </p:xfrm>
        <a:graphic>
          <a:graphicData uri="http://schemas.openxmlformats.org/presentationml/2006/ole">
            <p:oleObj spid="_x0000_s164949" name="Equation" r:id="rId4" imgW="4356100" imgH="1028700" progId="">
              <p:embed/>
            </p:oleObj>
          </a:graphicData>
        </a:graphic>
      </p:graphicFrame>
      <p:sp>
        <p:nvSpPr>
          <p:cNvPr id="16495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域上的多项式除法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42CF9-A04D-4EA6-A467-FEB84E49A5A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28" name="矩形 4"/>
          <p:cNvSpPr>
            <a:spLocks noChangeArrowheads="1"/>
          </p:cNvSpPr>
          <p:nvPr/>
        </p:nvSpPr>
        <p:spPr bwMode="auto">
          <a:xfrm>
            <a:off x="428625" y="1470025"/>
            <a:ext cx="82153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3.7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设  为一个域，    关于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的多项式全体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关于多项式加法和乘法为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有单位元的整环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。 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6025" name="Object 137"/>
          <p:cNvGraphicFramePr>
            <a:graphicFrameLocks noChangeAspect="1"/>
          </p:cNvGraphicFramePr>
          <p:nvPr/>
        </p:nvGraphicFramePr>
        <p:xfrm>
          <a:off x="2301875" y="1541463"/>
          <a:ext cx="401638" cy="400050"/>
        </p:xfrm>
        <a:graphic>
          <a:graphicData uri="http://schemas.openxmlformats.org/presentationml/2006/ole">
            <p:oleObj spid="_x0000_s166025" name="Equation" r:id="rId4" imgW="164885" imgH="164885" progId="">
              <p:embed/>
            </p:oleObj>
          </a:graphicData>
        </a:graphic>
      </p:graphicFrame>
      <p:graphicFrame>
        <p:nvGraphicFramePr>
          <p:cNvPr id="166026" name="Object 138"/>
          <p:cNvGraphicFramePr>
            <a:graphicFrameLocks noChangeAspect="1"/>
          </p:cNvGraphicFramePr>
          <p:nvPr/>
        </p:nvGraphicFramePr>
        <p:xfrm>
          <a:off x="4381500" y="1508125"/>
          <a:ext cx="800100" cy="492125"/>
        </p:xfrm>
        <a:graphic>
          <a:graphicData uri="http://schemas.openxmlformats.org/presentationml/2006/ole">
            <p:oleObj spid="_x0000_s166026" name="Equation" r:id="rId5" imgW="330057" imgH="203112" progId="">
              <p:embed/>
            </p:oleObj>
          </a:graphicData>
        </a:graphic>
      </p:graphicFrame>
      <p:graphicFrame>
        <p:nvGraphicFramePr>
          <p:cNvPr id="166027" name="Object 139"/>
          <p:cNvGraphicFramePr>
            <a:graphicFrameLocks noChangeAspect="1"/>
          </p:cNvGraphicFramePr>
          <p:nvPr/>
        </p:nvGraphicFramePr>
        <p:xfrm>
          <a:off x="1285875" y="2028825"/>
          <a:ext cx="6369050" cy="584200"/>
        </p:xfrm>
        <a:graphic>
          <a:graphicData uri="http://schemas.openxmlformats.org/presentationml/2006/ole">
            <p:oleObj spid="_x0000_s166027" name="Equation" r:id="rId6" imgW="2628900" imgH="241300" progId="">
              <p:embed/>
            </p:oleObj>
          </a:graphicData>
        </a:graphic>
      </p:graphicFrame>
      <p:sp>
        <p:nvSpPr>
          <p:cNvPr id="16602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3.2.1 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域上的多项式除法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C76BA-4ECD-48E3-B65E-733D3B1CD63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166031" name="矩形 1"/>
          <p:cNvSpPr>
            <a:spLocks noChangeArrowheads="1"/>
          </p:cNvSpPr>
          <p:nvPr/>
        </p:nvSpPr>
        <p:spPr bwMode="auto">
          <a:xfrm>
            <a:off x="569913" y="4083050"/>
            <a:ext cx="781843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R=F[x],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R[y]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关于多项式加法和乘法也是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交换整环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0" name="矩形 4"/>
          <p:cNvSpPr>
            <a:spLocks noChangeArrowheads="1"/>
          </p:cNvSpPr>
          <p:nvPr/>
        </p:nvSpPr>
        <p:spPr bwMode="auto">
          <a:xfrm>
            <a:off x="571500" y="1285875"/>
            <a:ext cx="78581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：设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上两个多项式，则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                                  </a:t>
            </a:r>
            <a:endParaRPr kumimoji="0"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2" name="矩形 21"/>
          <p:cNvSpPr>
            <a:spLocks noChangeArrowheads="1"/>
          </p:cNvSpPr>
          <p:nvPr/>
        </p:nvSpPr>
        <p:spPr bwMode="auto">
          <a:xfrm>
            <a:off x="642938" y="3716338"/>
            <a:ext cx="7970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：如果上例中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上两个多项式，则：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2051050" y="1290638"/>
          <a:ext cx="5956300" cy="482600"/>
        </p:xfrm>
        <a:graphic>
          <a:graphicData uri="http://schemas.openxmlformats.org/presentationml/2006/ole">
            <p:oleObj spid="_x0000_s183307" name="Equation" r:id="rId4" imgW="5956300" imgH="482600" progId="">
              <p:embed/>
            </p:oleObj>
          </a:graphicData>
        </a:graphic>
      </p:graphicFrame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2124075" y="2276475"/>
          <a:ext cx="4851400" cy="482600"/>
        </p:xfrm>
        <a:graphic>
          <a:graphicData uri="http://schemas.openxmlformats.org/presentationml/2006/ole">
            <p:oleObj spid="_x0000_s183308" name="Equation" r:id="rId5" imgW="4851400" imgH="482600" progId="">
              <p:embed/>
            </p:oleObj>
          </a:graphicData>
        </a:graphic>
      </p:graphicFrame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1979613" y="4365625"/>
          <a:ext cx="5245100" cy="482600"/>
        </p:xfrm>
        <a:graphic>
          <a:graphicData uri="http://schemas.openxmlformats.org/presentationml/2006/ole">
            <p:oleObj spid="_x0000_s183309" name="Equation" r:id="rId6" imgW="5245100" imgH="482600" progId="">
              <p:embed/>
            </p:oleObj>
          </a:graphicData>
        </a:graphic>
      </p:graphicFrame>
      <p:sp>
        <p:nvSpPr>
          <p:cNvPr id="18331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除法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A5D0DA-37E9-415B-B083-DD93B66FED3C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44" name="矩形 4"/>
          <p:cNvSpPr>
            <a:spLocks noChangeArrowheads="1"/>
          </p:cNvSpPr>
          <p:nvPr/>
        </p:nvSpPr>
        <p:spPr bwMode="auto">
          <a:xfrm>
            <a:off x="428625" y="1285875"/>
            <a:ext cx="8001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3.8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设    ，         ，      ，则存在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唯一两个多项式    ，   ，使得：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其中       或                    。 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                          </a:t>
            </a:r>
            <a:endParaRPr kumimoji="0"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7530" name="Object 618"/>
          <p:cNvGraphicFramePr>
            <a:graphicFrameLocks noChangeAspect="1"/>
          </p:cNvGraphicFramePr>
          <p:nvPr/>
        </p:nvGraphicFramePr>
        <p:xfrm>
          <a:off x="2297113" y="1365250"/>
          <a:ext cx="762000" cy="449263"/>
        </p:xfrm>
        <a:graphic>
          <a:graphicData uri="http://schemas.openxmlformats.org/presentationml/2006/ole">
            <p:oleObj spid="_x0000_s167530" name="Equation" r:id="rId4" imgW="342751" imgH="203112" progId="">
              <p:embed/>
            </p:oleObj>
          </a:graphicData>
        </a:graphic>
      </p:graphicFrame>
      <p:graphicFrame>
        <p:nvGraphicFramePr>
          <p:cNvPr id="167531" name="Object 619"/>
          <p:cNvGraphicFramePr>
            <a:graphicFrameLocks noChangeAspect="1"/>
          </p:cNvGraphicFramePr>
          <p:nvPr/>
        </p:nvGraphicFramePr>
        <p:xfrm>
          <a:off x="3248025" y="1344613"/>
          <a:ext cx="1785938" cy="474662"/>
        </p:xfrm>
        <a:graphic>
          <a:graphicData uri="http://schemas.openxmlformats.org/presentationml/2006/ole">
            <p:oleObj spid="_x0000_s167531" name="Equation" r:id="rId5" imgW="761669" imgH="203112" progId="">
              <p:embed/>
            </p:oleObj>
          </a:graphicData>
        </a:graphic>
      </p:graphicFrame>
      <p:graphicFrame>
        <p:nvGraphicFramePr>
          <p:cNvPr id="167532" name="Object 620"/>
          <p:cNvGraphicFramePr>
            <a:graphicFrameLocks noChangeAspect="1"/>
          </p:cNvGraphicFramePr>
          <p:nvPr/>
        </p:nvGraphicFramePr>
        <p:xfrm>
          <a:off x="5210175" y="1339850"/>
          <a:ext cx="1285875" cy="465138"/>
        </p:xfrm>
        <a:graphic>
          <a:graphicData uri="http://schemas.openxmlformats.org/presentationml/2006/ole">
            <p:oleObj spid="_x0000_s167532" name="Equation" r:id="rId6" imgW="558558" imgH="203112" progId="">
              <p:embed/>
            </p:oleObj>
          </a:graphicData>
        </a:graphic>
      </p:graphicFrame>
      <p:graphicFrame>
        <p:nvGraphicFramePr>
          <p:cNvPr id="167533" name="Object 621"/>
          <p:cNvGraphicFramePr>
            <a:graphicFrameLocks noChangeAspect="1"/>
          </p:cNvGraphicFramePr>
          <p:nvPr/>
        </p:nvGraphicFramePr>
        <p:xfrm>
          <a:off x="3071813" y="1773238"/>
          <a:ext cx="700087" cy="446087"/>
        </p:xfrm>
        <a:graphic>
          <a:graphicData uri="http://schemas.openxmlformats.org/presentationml/2006/ole">
            <p:oleObj spid="_x0000_s167533" name="Equation" r:id="rId7" imgW="317225" imgH="203024" progId="">
              <p:embed/>
            </p:oleObj>
          </a:graphicData>
        </a:graphic>
      </p:graphicFrame>
      <p:graphicFrame>
        <p:nvGraphicFramePr>
          <p:cNvPr id="167534" name="Object 622"/>
          <p:cNvGraphicFramePr>
            <a:graphicFrameLocks noChangeAspect="1"/>
          </p:cNvGraphicFramePr>
          <p:nvPr/>
        </p:nvGraphicFramePr>
        <p:xfrm>
          <a:off x="3929063" y="1773238"/>
          <a:ext cx="714375" cy="474662"/>
        </p:xfrm>
        <a:graphic>
          <a:graphicData uri="http://schemas.openxmlformats.org/presentationml/2006/ole">
            <p:oleObj spid="_x0000_s167534" name="Equation" r:id="rId8" imgW="304536" imgH="203024" progId="">
              <p:embed/>
            </p:oleObj>
          </a:graphicData>
        </a:graphic>
      </p:graphicFrame>
      <p:graphicFrame>
        <p:nvGraphicFramePr>
          <p:cNvPr id="167535" name="Object 623"/>
          <p:cNvGraphicFramePr>
            <a:graphicFrameLocks noChangeAspect="1"/>
          </p:cNvGraphicFramePr>
          <p:nvPr/>
        </p:nvGraphicFramePr>
        <p:xfrm>
          <a:off x="2771775" y="2384425"/>
          <a:ext cx="3386138" cy="473075"/>
        </p:xfrm>
        <a:graphic>
          <a:graphicData uri="http://schemas.openxmlformats.org/presentationml/2006/ole">
            <p:oleObj spid="_x0000_s167535" name="Equation" r:id="rId9" imgW="1447172" imgH="203112" progId="">
              <p:embed/>
            </p:oleObj>
          </a:graphicData>
        </a:graphic>
      </p:graphicFrame>
      <p:graphicFrame>
        <p:nvGraphicFramePr>
          <p:cNvPr id="167536" name="Object 624"/>
          <p:cNvGraphicFramePr>
            <a:graphicFrameLocks noChangeAspect="1"/>
          </p:cNvGraphicFramePr>
          <p:nvPr/>
        </p:nvGraphicFramePr>
        <p:xfrm>
          <a:off x="1285875" y="3071813"/>
          <a:ext cx="1214438" cy="460375"/>
        </p:xfrm>
        <a:graphic>
          <a:graphicData uri="http://schemas.openxmlformats.org/presentationml/2006/ole">
            <p:oleObj spid="_x0000_s167536" name="Equation" r:id="rId10" imgW="533169" imgH="203112" progId="">
              <p:embed/>
            </p:oleObj>
          </a:graphicData>
        </a:graphic>
      </p:graphicFrame>
      <p:graphicFrame>
        <p:nvGraphicFramePr>
          <p:cNvPr id="167537" name="Object 625"/>
          <p:cNvGraphicFramePr>
            <a:graphicFrameLocks noChangeAspect="1"/>
          </p:cNvGraphicFramePr>
          <p:nvPr/>
        </p:nvGraphicFramePr>
        <p:xfrm>
          <a:off x="3090863" y="3000375"/>
          <a:ext cx="3409950" cy="592138"/>
        </p:xfrm>
        <a:graphic>
          <a:graphicData uri="http://schemas.openxmlformats.org/presentationml/2006/ole">
            <p:oleObj spid="_x0000_s167537" name="Equation" r:id="rId11" imgW="1459866" imgH="253890" progId="">
              <p:embed/>
            </p:oleObj>
          </a:graphicData>
        </a:graphic>
      </p:graphicFrame>
      <p:sp>
        <p:nvSpPr>
          <p:cNvPr id="167545" name="矩形 13"/>
          <p:cNvSpPr>
            <a:spLocks noChangeArrowheads="1"/>
          </p:cNvSpPr>
          <p:nvPr/>
        </p:nvSpPr>
        <p:spPr bwMode="auto">
          <a:xfrm>
            <a:off x="571500" y="3702050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 称为    除    的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商式；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7538" name="Object 626"/>
          <p:cNvGraphicFramePr>
            <a:graphicFrameLocks noChangeAspect="1"/>
          </p:cNvGraphicFramePr>
          <p:nvPr/>
        </p:nvGraphicFramePr>
        <p:xfrm>
          <a:off x="1071563" y="3779838"/>
          <a:ext cx="700087" cy="446087"/>
        </p:xfrm>
        <a:graphic>
          <a:graphicData uri="http://schemas.openxmlformats.org/presentationml/2006/ole">
            <p:oleObj spid="_x0000_s167538" name="Equation" r:id="rId12" imgW="317225" imgH="203024" progId="">
              <p:embed/>
            </p:oleObj>
          </a:graphicData>
        </a:graphic>
      </p:graphicFrame>
      <p:graphicFrame>
        <p:nvGraphicFramePr>
          <p:cNvPr id="167539" name="Object 627"/>
          <p:cNvGraphicFramePr>
            <a:graphicFrameLocks noChangeAspect="1"/>
          </p:cNvGraphicFramePr>
          <p:nvPr/>
        </p:nvGraphicFramePr>
        <p:xfrm>
          <a:off x="2500313" y="3779838"/>
          <a:ext cx="728662" cy="446087"/>
        </p:xfrm>
        <a:graphic>
          <a:graphicData uri="http://schemas.openxmlformats.org/presentationml/2006/ole">
            <p:oleObj spid="_x0000_s167539" name="Equation" r:id="rId13" imgW="330057" imgH="203112" progId="">
              <p:embed/>
            </p:oleObj>
          </a:graphicData>
        </a:graphic>
      </p:graphicFrame>
      <p:graphicFrame>
        <p:nvGraphicFramePr>
          <p:cNvPr id="167540" name="Object 628"/>
          <p:cNvGraphicFramePr>
            <a:graphicFrameLocks noChangeAspect="1"/>
          </p:cNvGraphicFramePr>
          <p:nvPr/>
        </p:nvGraphicFramePr>
        <p:xfrm>
          <a:off x="3571875" y="3779838"/>
          <a:ext cx="755650" cy="446087"/>
        </p:xfrm>
        <a:graphic>
          <a:graphicData uri="http://schemas.openxmlformats.org/presentationml/2006/ole">
            <p:oleObj spid="_x0000_s167540" name="Equation" r:id="rId14" imgW="342751" imgH="203112" progId="">
              <p:embed/>
            </p:oleObj>
          </a:graphicData>
        </a:graphic>
      </p:graphicFrame>
      <p:sp>
        <p:nvSpPr>
          <p:cNvPr id="167546" name="矩形 17"/>
          <p:cNvSpPr>
            <a:spLocks noChangeArrowheads="1"/>
          </p:cNvSpPr>
          <p:nvPr/>
        </p:nvSpPr>
        <p:spPr bwMode="auto">
          <a:xfrm>
            <a:off x="571500" y="4278313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 称为    除    的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余式；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7541" name="Object 629"/>
          <p:cNvGraphicFramePr>
            <a:graphicFrameLocks noChangeAspect="1"/>
          </p:cNvGraphicFramePr>
          <p:nvPr/>
        </p:nvGraphicFramePr>
        <p:xfrm>
          <a:off x="1071563" y="4351338"/>
          <a:ext cx="673100" cy="446087"/>
        </p:xfrm>
        <a:graphic>
          <a:graphicData uri="http://schemas.openxmlformats.org/presentationml/2006/ole">
            <p:oleObj spid="_x0000_s167541" name="Equation" r:id="rId15" imgW="304536" imgH="203024" progId="">
              <p:embed/>
            </p:oleObj>
          </a:graphicData>
        </a:graphic>
      </p:graphicFrame>
      <p:graphicFrame>
        <p:nvGraphicFramePr>
          <p:cNvPr id="167542" name="Object 630"/>
          <p:cNvGraphicFramePr>
            <a:graphicFrameLocks noChangeAspect="1"/>
          </p:cNvGraphicFramePr>
          <p:nvPr/>
        </p:nvGraphicFramePr>
        <p:xfrm>
          <a:off x="2343150" y="4351338"/>
          <a:ext cx="728663" cy="446087"/>
        </p:xfrm>
        <a:graphic>
          <a:graphicData uri="http://schemas.openxmlformats.org/presentationml/2006/ole">
            <p:oleObj spid="_x0000_s167542" name="Equation" r:id="rId16" imgW="330057" imgH="203112" progId="">
              <p:embed/>
            </p:oleObj>
          </a:graphicData>
        </a:graphic>
      </p:graphicFrame>
      <p:graphicFrame>
        <p:nvGraphicFramePr>
          <p:cNvPr id="167543" name="Object 631"/>
          <p:cNvGraphicFramePr>
            <a:graphicFrameLocks noChangeAspect="1"/>
          </p:cNvGraphicFramePr>
          <p:nvPr/>
        </p:nvGraphicFramePr>
        <p:xfrm>
          <a:off x="3500438" y="4351338"/>
          <a:ext cx="755650" cy="446087"/>
        </p:xfrm>
        <a:graphic>
          <a:graphicData uri="http://schemas.openxmlformats.org/presentationml/2006/ole">
            <p:oleObj spid="_x0000_s167543" name="Equation" r:id="rId17" imgW="342751" imgH="203112" progId="">
              <p:embed/>
            </p:oleObj>
          </a:graphicData>
        </a:graphic>
      </p:graphicFrame>
      <p:sp>
        <p:nvSpPr>
          <p:cNvPr id="167547" name="矩形 21"/>
          <p:cNvSpPr>
            <a:spLocks noChangeArrowheads="1"/>
          </p:cNvSpPr>
          <p:nvPr/>
        </p:nvSpPr>
        <p:spPr bwMode="auto">
          <a:xfrm>
            <a:off x="571500" y="5143500"/>
            <a:ext cx="764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上述定理中性质称为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带余除法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。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754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除法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F86A2-B019-4316-A98C-E7D0C95A0FE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因式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定义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能解释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因式性质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最大公因式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概念</a:t>
            </a:r>
          </a:p>
        </p:txBody>
      </p:sp>
      <p:sp>
        <p:nvSpPr>
          <p:cNvPr id="28569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第二小节学习目标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432FD1-0CD5-4135-8C2F-823DEAC6ECF5}" type="slidenum">
              <a:rPr lang="en-US" altLang="zh-CN" sz="1800" smtClean="0"/>
              <a:pPr>
                <a:defRPr/>
              </a:pPr>
              <a:t>29</a:t>
            </a:fld>
            <a:endParaRPr lang="en-US" altLang="zh-CN" sz="18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357158" y="1571613"/>
          <a:ext cx="7929618" cy="333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48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本节学习目标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EB91B-F90F-4AE1-9348-B70BCCD33532}" type="slidenum">
              <a:rPr lang="en-US" altLang="zh-CN" sz="1800" smtClean="0"/>
              <a:pPr>
                <a:defRPr/>
              </a:pPr>
              <a:t>3</a:t>
            </a:fld>
            <a:endParaRPr lang="en-US" altLang="zh-CN" sz="18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10" name="内容占位符 2"/>
          <p:cNvSpPr>
            <a:spLocks noGrp="1"/>
          </p:cNvSpPr>
          <p:nvPr>
            <p:ph idx="4294967295"/>
          </p:nvPr>
        </p:nvSpPr>
        <p:spPr>
          <a:xfrm>
            <a:off x="571500" y="1500188"/>
            <a:ext cx="8501063" cy="2000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3.8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    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          ,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如果    除        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的余式         ，则称     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，记为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        ，这时称    为    的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因式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。否则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称     不整除    ，记为          。</a:t>
            </a: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8497" name="Object 561"/>
          <p:cNvGraphicFramePr>
            <a:graphicFrameLocks noChangeAspect="1"/>
          </p:cNvGraphicFramePr>
          <p:nvPr/>
        </p:nvGraphicFramePr>
        <p:xfrm>
          <a:off x="2462213" y="1571625"/>
          <a:ext cx="762000" cy="449263"/>
        </p:xfrm>
        <a:graphic>
          <a:graphicData uri="http://schemas.openxmlformats.org/presentationml/2006/ole">
            <p:oleObj spid="_x0000_s168497" name="Equation" r:id="rId3" imgW="342751" imgH="203112" progId="">
              <p:embed/>
            </p:oleObj>
          </a:graphicData>
        </a:graphic>
      </p:graphicFrame>
      <p:graphicFrame>
        <p:nvGraphicFramePr>
          <p:cNvPr id="168498" name="Object 562"/>
          <p:cNvGraphicFramePr>
            <a:graphicFrameLocks noChangeAspect="1"/>
          </p:cNvGraphicFramePr>
          <p:nvPr/>
        </p:nvGraphicFramePr>
        <p:xfrm>
          <a:off x="3429000" y="1571625"/>
          <a:ext cx="1785938" cy="474663"/>
        </p:xfrm>
        <a:graphic>
          <a:graphicData uri="http://schemas.openxmlformats.org/presentationml/2006/ole">
            <p:oleObj spid="_x0000_s168498" name="Equation" r:id="rId4" imgW="761669" imgH="203112" progId="">
              <p:embed/>
            </p:oleObj>
          </a:graphicData>
        </a:graphic>
      </p:graphicFrame>
      <p:graphicFrame>
        <p:nvGraphicFramePr>
          <p:cNvPr id="168499" name="Object 563"/>
          <p:cNvGraphicFramePr>
            <a:graphicFrameLocks noChangeAspect="1"/>
          </p:cNvGraphicFramePr>
          <p:nvPr/>
        </p:nvGraphicFramePr>
        <p:xfrm>
          <a:off x="1852613" y="2097088"/>
          <a:ext cx="1250950" cy="474662"/>
        </p:xfrm>
        <a:graphic>
          <a:graphicData uri="http://schemas.openxmlformats.org/presentationml/2006/ole">
            <p:oleObj spid="_x0000_s168499" name="Equation" r:id="rId5" imgW="533169" imgH="203112" progId="">
              <p:embed/>
            </p:oleObj>
          </a:graphicData>
        </a:graphic>
      </p:graphicFrame>
      <p:graphicFrame>
        <p:nvGraphicFramePr>
          <p:cNvPr id="168500" name="Object 564"/>
          <p:cNvGraphicFramePr>
            <a:graphicFrameLocks noChangeAspect="1"/>
          </p:cNvGraphicFramePr>
          <p:nvPr/>
        </p:nvGraphicFramePr>
        <p:xfrm>
          <a:off x="4518025" y="2071688"/>
          <a:ext cx="774700" cy="474662"/>
        </p:xfrm>
        <a:graphic>
          <a:graphicData uri="http://schemas.openxmlformats.org/presentationml/2006/ole">
            <p:oleObj spid="_x0000_s168500" name="Equation" r:id="rId6" imgW="330057" imgH="203112" progId="">
              <p:embed/>
            </p:oleObj>
          </a:graphicData>
        </a:graphic>
      </p:graphicFrame>
      <p:graphicFrame>
        <p:nvGraphicFramePr>
          <p:cNvPr id="168501" name="Object 565"/>
          <p:cNvGraphicFramePr>
            <a:graphicFrameLocks noChangeAspect="1"/>
          </p:cNvGraphicFramePr>
          <p:nvPr/>
        </p:nvGraphicFramePr>
        <p:xfrm>
          <a:off x="6000750" y="2071688"/>
          <a:ext cx="762000" cy="449262"/>
        </p:xfrm>
        <a:graphic>
          <a:graphicData uri="http://schemas.openxmlformats.org/presentationml/2006/ole">
            <p:oleObj spid="_x0000_s168501" name="Equation" r:id="rId7" imgW="342751" imgH="203112" progId="">
              <p:embed/>
            </p:oleObj>
          </a:graphicData>
        </a:graphic>
      </p:graphicFrame>
      <p:graphicFrame>
        <p:nvGraphicFramePr>
          <p:cNvPr id="168502" name="Object 566"/>
          <p:cNvGraphicFramePr>
            <a:graphicFrameLocks noChangeAspect="1"/>
          </p:cNvGraphicFramePr>
          <p:nvPr/>
        </p:nvGraphicFramePr>
        <p:xfrm>
          <a:off x="714375" y="2622550"/>
          <a:ext cx="1552575" cy="449263"/>
        </p:xfrm>
        <a:graphic>
          <a:graphicData uri="http://schemas.openxmlformats.org/presentationml/2006/ole">
            <p:oleObj spid="_x0000_s168502" name="Equation" r:id="rId8" imgW="698197" imgH="203112" progId="">
              <p:embed/>
            </p:oleObj>
          </a:graphicData>
        </a:graphic>
      </p:graphicFrame>
      <p:graphicFrame>
        <p:nvGraphicFramePr>
          <p:cNvPr id="168503" name="Object 567"/>
          <p:cNvGraphicFramePr>
            <a:graphicFrameLocks noChangeAspect="1"/>
          </p:cNvGraphicFramePr>
          <p:nvPr/>
        </p:nvGraphicFramePr>
        <p:xfrm>
          <a:off x="3714750" y="2571750"/>
          <a:ext cx="774700" cy="474663"/>
        </p:xfrm>
        <a:graphic>
          <a:graphicData uri="http://schemas.openxmlformats.org/presentationml/2006/ole">
            <p:oleObj spid="_x0000_s168503" name="Equation" r:id="rId9" imgW="330057" imgH="203112" progId="">
              <p:embed/>
            </p:oleObj>
          </a:graphicData>
        </a:graphic>
      </p:graphicFrame>
      <p:graphicFrame>
        <p:nvGraphicFramePr>
          <p:cNvPr id="168504" name="Object 568"/>
          <p:cNvGraphicFramePr>
            <a:graphicFrameLocks noChangeAspect="1"/>
          </p:cNvGraphicFramePr>
          <p:nvPr/>
        </p:nvGraphicFramePr>
        <p:xfrm>
          <a:off x="4786313" y="2622550"/>
          <a:ext cx="762000" cy="449263"/>
        </p:xfrm>
        <a:graphic>
          <a:graphicData uri="http://schemas.openxmlformats.org/presentationml/2006/ole">
            <p:oleObj spid="_x0000_s168504" name="Equation" r:id="rId10" imgW="342751" imgH="203112" progId="">
              <p:embed/>
            </p:oleObj>
          </a:graphicData>
        </a:graphic>
      </p:graphicFrame>
      <p:graphicFrame>
        <p:nvGraphicFramePr>
          <p:cNvPr id="168505" name="Object 569"/>
          <p:cNvGraphicFramePr>
            <a:graphicFrameLocks noChangeAspect="1"/>
          </p:cNvGraphicFramePr>
          <p:nvPr/>
        </p:nvGraphicFramePr>
        <p:xfrm>
          <a:off x="1071563" y="3071813"/>
          <a:ext cx="774700" cy="474662"/>
        </p:xfrm>
        <a:graphic>
          <a:graphicData uri="http://schemas.openxmlformats.org/presentationml/2006/ole">
            <p:oleObj spid="_x0000_s168505" name="Equation" r:id="rId11" imgW="330057" imgH="203112" progId="">
              <p:embed/>
            </p:oleObj>
          </a:graphicData>
        </a:graphic>
      </p:graphicFrame>
      <p:graphicFrame>
        <p:nvGraphicFramePr>
          <p:cNvPr id="168506" name="Object 570"/>
          <p:cNvGraphicFramePr>
            <a:graphicFrameLocks noChangeAspect="1"/>
          </p:cNvGraphicFramePr>
          <p:nvPr/>
        </p:nvGraphicFramePr>
        <p:xfrm>
          <a:off x="3000375" y="3138488"/>
          <a:ext cx="762000" cy="449262"/>
        </p:xfrm>
        <a:graphic>
          <a:graphicData uri="http://schemas.openxmlformats.org/presentationml/2006/ole">
            <p:oleObj spid="_x0000_s168506" name="Equation" r:id="rId12" imgW="342751" imgH="203112" progId="">
              <p:embed/>
            </p:oleObj>
          </a:graphicData>
        </a:graphic>
      </p:graphicFrame>
      <p:graphicFrame>
        <p:nvGraphicFramePr>
          <p:cNvPr id="168507" name="Object 571"/>
          <p:cNvGraphicFramePr>
            <a:graphicFrameLocks noChangeAspect="1"/>
          </p:cNvGraphicFramePr>
          <p:nvPr/>
        </p:nvGraphicFramePr>
        <p:xfrm>
          <a:off x="4860925" y="3071813"/>
          <a:ext cx="1639888" cy="449262"/>
        </p:xfrm>
        <a:graphic>
          <a:graphicData uri="http://schemas.openxmlformats.org/presentationml/2006/ole">
            <p:oleObj spid="_x0000_s168507" name="Equation" r:id="rId13" imgW="736600" imgH="203200" progId="">
              <p:embed/>
            </p:oleObj>
          </a:graphicData>
        </a:graphic>
      </p:graphicFrame>
      <p:graphicFrame>
        <p:nvGraphicFramePr>
          <p:cNvPr id="168508" name="Object 572"/>
          <p:cNvGraphicFramePr>
            <a:graphicFrameLocks noChangeAspect="1"/>
          </p:cNvGraphicFramePr>
          <p:nvPr/>
        </p:nvGraphicFramePr>
        <p:xfrm>
          <a:off x="6011863" y="1543050"/>
          <a:ext cx="774700" cy="474663"/>
        </p:xfrm>
        <a:graphic>
          <a:graphicData uri="http://schemas.openxmlformats.org/presentationml/2006/ole">
            <p:oleObj spid="_x0000_s168508" name="Equation" r:id="rId14" imgW="330057" imgH="203112" progId="">
              <p:embed/>
            </p:oleObj>
          </a:graphicData>
        </a:graphic>
      </p:graphicFrame>
      <p:graphicFrame>
        <p:nvGraphicFramePr>
          <p:cNvPr id="168509" name="Object 573"/>
          <p:cNvGraphicFramePr>
            <a:graphicFrameLocks noChangeAspect="1"/>
          </p:cNvGraphicFramePr>
          <p:nvPr/>
        </p:nvGraphicFramePr>
        <p:xfrm>
          <a:off x="7164388" y="1555750"/>
          <a:ext cx="762000" cy="449263"/>
        </p:xfrm>
        <a:graphic>
          <a:graphicData uri="http://schemas.openxmlformats.org/presentationml/2006/ole">
            <p:oleObj spid="_x0000_s168509" name="Equation" r:id="rId15" imgW="342751" imgH="203112" progId="">
              <p:embed/>
            </p:oleObj>
          </a:graphicData>
        </a:graphic>
      </p:graphicFrame>
      <p:sp>
        <p:nvSpPr>
          <p:cNvPr id="16851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多项式因式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FDB2E-8EF7-4D1D-B2C8-8E9F223FFDB0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71" name="矩形 19"/>
          <p:cNvSpPr>
            <a:spLocks noChangeArrowheads="1"/>
          </p:cNvSpPr>
          <p:nvPr/>
        </p:nvSpPr>
        <p:spPr bwMode="auto">
          <a:xfrm>
            <a:off x="644525" y="1185863"/>
            <a:ext cx="6664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>
              <a:lnSpc>
                <a:spcPct val="13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零次多项式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是任意多项式的因式；即：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|f(x)</a:t>
            </a:r>
          </a:p>
          <a:p>
            <a:pPr marL="266700" indent="-266700">
              <a:lnSpc>
                <a:spcPct val="130000"/>
              </a:lnSpc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任意多项式都是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零多项式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的因式；即：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f(x)|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grpSp>
        <p:nvGrpSpPr>
          <p:cNvPr id="169278" name="Group 318"/>
          <p:cNvGrpSpPr>
            <a:grpSpLocks/>
          </p:cNvGrpSpPr>
          <p:nvPr/>
        </p:nvGrpSpPr>
        <p:grpSpPr bwMode="auto">
          <a:xfrm>
            <a:off x="642938" y="4997450"/>
            <a:ext cx="6808787" cy="519113"/>
            <a:chOff x="405" y="2639"/>
            <a:chExt cx="4289" cy="327"/>
          </a:xfrm>
        </p:grpSpPr>
        <p:sp>
          <p:nvSpPr>
            <p:cNvPr id="169277" name="矩形 29"/>
            <p:cNvSpPr>
              <a:spLocks noChangeArrowheads="1"/>
            </p:cNvSpPr>
            <p:nvPr/>
          </p:nvSpPr>
          <p:spPr bwMode="auto">
            <a:xfrm>
              <a:off x="405" y="2639"/>
              <a:ext cx="3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CC0000"/>
                </a:buClr>
                <a:buSzPct val="90000"/>
                <a:buFont typeface="Wingdings" pitchFamily="2" charset="2"/>
                <a:buChar char="Ø"/>
              </a:pP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如果         ，        ，则      </a:t>
              </a: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69266" name="Object 306"/>
            <p:cNvGraphicFramePr>
              <a:graphicFrameLocks noChangeAspect="1"/>
            </p:cNvGraphicFramePr>
            <p:nvPr/>
          </p:nvGraphicFramePr>
          <p:xfrm>
            <a:off x="1086" y="2674"/>
            <a:ext cx="978" cy="283"/>
          </p:xfrm>
          <a:graphic>
            <a:graphicData uri="http://schemas.openxmlformats.org/presentationml/2006/ole">
              <p:oleObj spid="_x0000_s169266" name="Equation" r:id="rId4" imgW="698197" imgH="203112" progId="">
                <p:embed/>
              </p:oleObj>
            </a:graphicData>
          </a:graphic>
        </p:graphicFrame>
        <p:graphicFrame>
          <p:nvGraphicFramePr>
            <p:cNvPr id="169267" name="Object 307"/>
            <p:cNvGraphicFramePr>
              <a:graphicFrameLocks noChangeAspect="1"/>
            </p:cNvGraphicFramePr>
            <p:nvPr/>
          </p:nvGraphicFramePr>
          <p:xfrm>
            <a:off x="2290" y="2659"/>
            <a:ext cx="943" cy="283"/>
          </p:xfrm>
          <a:graphic>
            <a:graphicData uri="http://schemas.openxmlformats.org/presentationml/2006/ole">
              <p:oleObj spid="_x0000_s169267" name="Equation" r:id="rId5" imgW="672808" imgH="203112" progId="">
                <p:embed/>
              </p:oleObj>
            </a:graphicData>
          </a:graphic>
        </p:graphicFrame>
        <p:graphicFrame>
          <p:nvGraphicFramePr>
            <p:cNvPr id="169268" name="Object 308"/>
            <p:cNvGraphicFramePr>
              <a:graphicFrameLocks noChangeAspect="1"/>
            </p:cNvGraphicFramePr>
            <p:nvPr/>
          </p:nvGraphicFramePr>
          <p:xfrm>
            <a:off x="3681" y="2659"/>
            <a:ext cx="1013" cy="283"/>
          </p:xfrm>
          <a:graphic>
            <a:graphicData uri="http://schemas.openxmlformats.org/presentationml/2006/ole">
              <p:oleObj spid="_x0000_s169268" name="Equation" r:id="rId6" imgW="723586" imgH="203112" progId="">
                <p:embed/>
              </p:oleObj>
            </a:graphicData>
          </a:graphic>
        </p:graphicFrame>
      </p:grpSp>
      <p:sp>
        <p:nvSpPr>
          <p:cNvPr id="16927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3.2.2 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多项式因式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36BB15-99E7-4056-9F2F-71BDC9F5E9D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grpSp>
        <p:nvGrpSpPr>
          <p:cNvPr id="169279" name="Group 319"/>
          <p:cNvGrpSpPr>
            <a:grpSpLocks/>
          </p:cNvGrpSpPr>
          <p:nvPr/>
        </p:nvGrpSpPr>
        <p:grpSpPr bwMode="auto">
          <a:xfrm>
            <a:off x="642938" y="3584575"/>
            <a:ext cx="6089650" cy="1139825"/>
            <a:chOff x="405" y="2258"/>
            <a:chExt cx="3836" cy="718"/>
          </a:xfrm>
        </p:grpSpPr>
        <p:sp>
          <p:nvSpPr>
            <p:cNvPr id="169276" name="矩形 20"/>
            <p:cNvSpPr>
              <a:spLocks noChangeArrowheads="1"/>
            </p:cNvSpPr>
            <p:nvPr/>
          </p:nvSpPr>
          <p:spPr bwMode="auto">
            <a:xfrm>
              <a:off x="405" y="2258"/>
              <a:ext cx="383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CC0000"/>
                </a:buClr>
                <a:buSzPct val="90000"/>
                <a:buFont typeface="Wingdings" pitchFamily="2" charset="2"/>
                <a:buChar char="Ø"/>
              </a:pP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如果         ，        ，则           </a:t>
              </a: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  <a:p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               </a:t>
              </a: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69264" name="Object 304"/>
            <p:cNvGraphicFramePr>
              <a:graphicFrameLocks noChangeAspect="1"/>
            </p:cNvGraphicFramePr>
            <p:nvPr/>
          </p:nvGraphicFramePr>
          <p:xfrm>
            <a:off x="1111" y="2290"/>
            <a:ext cx="978" cy="283"/>
          </p:xfrm>
          <a:graphic>
            <a:graphicData uri="http://schemas.openxmlformats.org/presentationml/2006/ole">
              <p:oleObj spid="_x0000_s169264" name="Equation" r:id="rId7" imgW="698197" imgH="203112" progId="">
                <p:embed/>
              </p:oleObj>
            </a:graphicData>
          </a:graphic>
        </p:graphicFrame>
        <p:graphicFrame>
          <p:nvGraphicFramePr>
            <p:cNvPr id="169265" name="Object 305"/>
            <p:cNvGraphicFramePr>
              <a:graphicFrameLocks noChangeAspect="1"/>
            </p:cNvGraphicFramePr>
            <p:nvPr/>
          </p:nvGraphicFramePr>
          <p:xfrm>
            <a:off x="2245" y="2279"/>
            <a:ext cx="978" cy="283"/>
          </p:xfrm>
          <a:graphic>
            <a:graphicData uri="http://schemas.openxmlformats.org/presentationml/2006/ole">
              <p:oleObj spid="_x0000_s169265" name="Equation" r:id="rId8" imgW="698197" imgH="203112" progId="">
                <p:embed/>
              </p:oleObj>
            </a:graphicData>
          </a:graphic>
        </p:graphicFrame>
        <p:graphicFrame>
          <p:nvGraphicFramePr>
            <p:cNvPr id="169269" name="Object 309"/>
            <p:cNvGraphicFramePr>
              <a:graphicFrameLocks noChangeAspect="1"/>
            </p:cNvGraphicFramePr>
            <p:nvPr/>
          </p:nvGraphicFramePr>
          <p:xfrm>
            <a:off x="1526" y="2677"/>
            <a:ext cx="1369" cy="283"/>
          </p:xfrm>
          <a:graphic>
            <a:graphicData uri="http://schemas.openxmlformats.org/presentationml/2006/ole">
              <p:oleObj spid="_x0000_s169269" name="Equation" r:id="rId9" imgW="977476" imgH="203112" progId="">
                <p:embed/>
              </p:oleObj>
            </a:graphicData>
          </a:graphic>
        </p:graphicFrame>
        <p:graphicFrame>
          <p:nvGraphicFramePr>
            <p:cNvPr id="169270" name="Object 310"/>
            <p:cNvGraphicFramePr>
              <a:graphicFrameLocks noChangeAspect="1"/>
            </p:cNvGraphicFramePr>
            <p:nvPr/>
          </p:nvGraphicFramePr>
          <p:xfrm>
            <a:off x="3011" y="2677"/>
            <a:ext cx="994" cy="299"/>
          </p:xfrm>
          <a:graphic>
            <a:graphicData uri="http://schemas.openxmlformats.org/presentationml/2006/ole">
              <p:oleObj spid="_x0000_s169270" name="Equation" r:id="rId10" imgW="672808" imgH="203112" progId="">
                <p:embed/>
              </p:oleObj>
            </a:graphicData>
          </a:graphic>
        </p:graphicFrame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34" name="内容占位符 2"/>
          <p:cNvSpPr>
            <a:spLocks noGrp="1"/>
          </p:cNvSpPr>
          <p:nvPr>
            <p:ph idx="4294967295"/>
          </p:nvPr>
        </p:nvSpPr>
        <p:spPr>
          <a:xfrm>
            <a:off x="428625" y="1285875"/>
            <a:ext cx="6664325" cy="4873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3.9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    ，   ，        。如果</a:t>
            </a:r>
            <a:endParaRPr lang="zh-CN" altLang="en-US" b="1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78321" name="Object 145"/>
          <p:cNvGraphicFramePr>
            <a:graphicFrameLocks noChangeAspect="1"/>
          </p:cNvGraphicFramePr>
          <p:nvPr/>
        </p:nvGraphicFramePr>
        <p:xfrm>
          <a:off x="2286000" y="1365250"/>
          <a:ext cx="714375" cy="439738"/>
        </p:xfrm>
        <a:graphic>
          <a:graphicData uri="http://schemas.openxmlformats.org/presentationml/2006/ole">
            <p:oleObj spid="_x0000_s178321" name="Equation" r:id="rId4" imgW="330057" imgH="203112" progId="">
              <p:embed/>
            </p:oleObj>
          </a:graphicData>
        </a:graphic>
      </p:graphicFrame>
      <p:graphicFrame>
        <p:nvGraphicFramePr>
          <p:cNvPr id="178322" name="Object 146"/>
          <p:cNvGraphicFramePr>
            <a:graphicFrameLocks noChangeAspect="1"/>
          </p:cNvGraphicFramePr>
          <p:nvPr/>
        </p:nvGraphicFramePr>
        <p:xfrm>
          <a:off x="3143250" y="1357313"/>
          <a:ext cx="714375" cy="422275"/>
        </p:xfrm>
        <a:graphic>
          <a:graphicData uri="http://schemas.openxmlformats.org/presentationml/2006/ole">
            <p:oleObj spid="_x0000_s178322" name="Equation" r:id="rId5" imgW="342751" imgH="203112" progId="">
              <p:embed/>
            </p:oleObj>
          </a:graphicData>
        </a:graphic>
      </p:graphicFrame>
      <p:graphicFrame>
        <p:nvGraphicFramePr>
          <p:cNvPr id="178323" name="Object 147"/>
          <p:cNvGraphicFramePr>
            <a:graphicFrameLocks noChangeAspect="1"/>
          </p:cNvGraphicFramePr>
          <p:nvPr/>
        </p:nvGraphicFramePr>
        <p:xfrm>
          <a:off x="4071938" y="1330325"/>
          <a:ext cx="1714500" cy="455613"/>
        </p:xfrm>
        <a:graphic>
          <a:graphicData uri="http://schemas.openxmlformats.org/presentationml/2006/ole">
            <p:oleObj spid="_x0000_s178323" name="Equation" r:id="rId6" imgW="761669" imgH="203112" progId="">
              <p:embed/>
            </p:oleObj>
          </a:graphicData>
        </a:graphic>
      </p:graphicFrame>
      <p:sp>
        <p:nvSpPr>
          <p:cNvPr id="178335" name="矩形 8"/>
          <p:cNvSpPr>
            <a:spLocks noChangeArrowheads="1"/>
          </p:cNvSpPr>
          <p:nvPr/>
        </p:nvSpPr>
        <p:spPr bwMode="auto">
          <a:xfrm>
            <a:off x="611188" y="1714500"/>
            <a:ext cx="302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         ，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8324" name="Object 148"/>
          <p:cNvGraphicFramePr>
            <a:graphicFrameLocks noChangeAspect="1"/>
          </p:cNvGraphicFramePr>
          <p:nvPr/>
        </p:nvGraphicFramePr>
        <p:xfrm>
          <a:off x="1290638" y="1789113"/>
          <a:ext cx="1552575" cy="449262"/>
        </p:xfrm>
        <a:graphic>
          <a:graphicData uri="http://schemas.openxmlformats.org/presentationml/2006/ole">
            <p:oleObj spid="_x0000_s178324" name="Equation" r:id="rId7" imgW="698197" imgH="203112" progId="">
              <p:embed/>
            </p:oleObj>
          </a:graphicData>
        </a:graphic>
      </p:graphicFrame>
      <p:graphicFrame>
        <p:nvGraphicFramePr>
          <p:cNvPr id="178325" name="Object 149"/>
          <p:cNvGraphicFramePr>
            <a:graphicFrameLocks noChangeAspect="1"/>
          </p:cNvGraphicFramePr>
          <p:nvPr/>
        </p:nvGraphicFramePr>
        <p:xfrm>
          <a:off x="3132138" y="1809750"/>
          <a:ext cx="1524000" cy="449263"/>
        </p:xfrm>
        <a:graphic>
          <a:graphicData uri="http://schemas.openxmlformats.org/presentationml/2006/ole">
            <p:oleObj spid="_x0000_s178325" name="Equation" r:id="rId8" imgW="685800" imgH="203200" progId="">
              <p:embed/>
            </p:oleObj>
          </a:graphicData>
        </a:graphic>
      </p:graphicFrame>
      <p:sp>
        <p:nvSpPr>
          <p:cNvPr id="178336" name="矩形 11"/>
          <p:cNvSpPr>
            <a:spLocks noChangeArrowheads="1"/>
          </p:cNvSpPr>
          <p:nvPr/>
        </p:nvSpPr>
        <p:spPr bwMode="auto">
          <a:xfrm>
            <a:off x="598488" y="2238375"/>
            <a:ext cx="8366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对    和    的任意共同的因式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公因子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)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，均有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8326" name="Object 150"/>
          <p:cNvGraphicFramePr>
            <a:graphicFrameLocks noChangeAspect="1"/>
          </p:cNvGraphicFramePr>
          <p:nvPr/>
        </p:nvGraphicFramePr>
        <p:xfrm>
          <a:off x="1560513" y="2336800"/>
          <a:ext cx="714375" cy="422275"/>
        </p:xfrm>
        <a:graphic>
          <a:graphicData uri="http://schemas.openxmlformats.org/presentationml/2006/ole">
            <p:oleObj spid="_x0000_s178326" name="Equation" r:id="rId9" imgW="342751" imgH="203112" progId="">
              <p:embed/>
            </p:oleObj>
          </a:graphicData>
        </a:graphic>
      </p:graphicFrame>
      <p:graphicFrame>
        <p:nvGraphicFramePr>
          <p:cNvPr id="178327" name="Object 151"/>
          <p:cNvGraphicFramePr>
            <a:graphicFrameLocks noChangeAspect="1"/>
          </p:cNvGraphicFramePr>
          <p:nvPr/>
        </p:nvGraphicFramePr>
        <p:xfrm>
          <a:off x="2700338" y="2282825"/>
          <a:ext cx="742950" cy="455613"/>
        </p:xfrm>
        <a:graphic>
          <a:graphicData uri="http://schemas.openxmlformats.org/presentationml/2006/ole">
            <p:oleObj spid="_x0000_s178327" name="Equation" r:id="rId10" imgW="330057" imgH="203112" progId="">
              <p:embed/>
            </p:oleObj>
          </a:graphicData>
        </a:graphic>
      </p:graphicFrame>
      <p:graphicFrame>
        <p:nvGraphicFramePr>
          <p:cNvPr id="178328" name="Object 152"/>
          <p:cNvGraphicFramePr>
            <a:graphicFrameLocks noChangeAspect="1"/>
          </p:cNvGraphicFramePr>
          <p:nvPr/>
        </p:nvGraphicFramePr>
        <p:xfrm>
          <a:off x="7618413" y="2286000"/>
          <a:ext cx="769937" cy="495300"/>
        </p:xfrm>
        <a:graphic>
          <a:graphicData uri="http://schemas.openxmlformats.org/presentationml/2006/ole">
            <p:oleObj spid="_x0000_s178328" name="Equation" r:id="rId11" imgW="355446" imgH="228501" progId="">
              <p:embed/>
            </p:oleObj>
          </a:graphicData>
        </a:graphic>
      </p:graphicFrame>
      <p:graphicFrame>
        <p:nvGraphicFramePr>
          <p:cNvPr id="178329" name="Object 153"/>
          <p:cNvGraphicFramePr>
            <a:graphicFrameLocks noChangeAspect="1"/>
          </p:cNvGraphicFramePr>
          <p:nvPr/>
        </p:nvGraphicFramePr>
        <p:xfrm>
          <a:off x="1476375" y="2784475"/>
          <a:ext cx="1566863" cy="495300"/>
        </p:xfrm>
        <a:graphic>
          <a:graphicData uri="http://schemas.openxmlformats.org/presentationml/2006/ole">
            <p:oleObj spid="_x0000_s178329" name="Equation" r:id="rId12" imgW="723586" imgH="228501" progId="">
              <p:embed/>
            </p:oleObj>
          </a:graphicData>
        </a:graphic>
      </p:graphicFrame>
      <p:sp>
        <p:nvSpPr>
          <p:cNvPr id="178337" name="矩形 16"/>
          <p:cNvSpPr>
            <a:spLocks noChangeArrowheads="1"/>
          </p:cNvSpPr>
          <p:nvPr/>
        </p:nvSpPr>
        <p:spPr bwMode="auto">
          <a:xfrm>
            <a:off x="571500" y="3297238"/>
            <a:ext cx="8215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则称    为    和    的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最大公因式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记为 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8330" name="Object 154"/>
          <p:cNvGraphicFramePr>
            <a:graphicFrameLocks noChangeAspect="1"/>
          </p:cNvGraphicFramePr>
          <p:nvPr/>
        </p:nvGraphicFramePr>
        <p:xfrm>
          <a:off x="1357313" y="3368675"/>
          <a:ext cx="714375" cy="439738"/>
        </p:xfrm>
        <a:graphic>
          <a:graphicData uri="http://schemas.openxmlformats.org/presentationml/2006/ole">
            <p:oleObj spid="_x0000_s178330" name="Equation" r:id="rId13" imgW="330057" imgH="203112" progId="">
              <p:embed/>
            </p:oleObj>
          </a:graphicData>
        </a:graphic>
      </p:graphicFrame>
      <p:graphicFrame>
        <p:nvGraphicFramePr>
          <p:cNvPr id="178331" name="Object 155"/>
          <p:cNvGraphicFramePr>
            <a:graphicFrameLocks noChangeAspect="1"/>
          </p:cNvGraphicFramePr>
          <p:nvPr/>
        </p:nvGraphicFramePr>
        <p:xfrm>
          <a:off x="2428875" y="3368675"/>
          <a:ext cx="714375" cy="422275"/>
        </p:xfrm>
        <a:graphic>
          <a:graphicData uri="http://schemas.openxmlformats.org/presentationml/2006/ole">
            <p:oleObj spid="_x0000_s178331" name="Equation" r:id="rId14" imgW="342751" imgH="203112" progId="">
              <p:embed/>
            </p:oleObj>
          </a:graphicData>
        </a:graphic>
      </p:graphicFrame>
      <p:graphicFrame>
        <p:nvGraphicFramePr>
          <p:cNvPr id="178332" name="Object 156"/>
          <p:cNvGraphicFramePr>
            <a:graphicFrameLocks noChangeAspect="1"/>
          </p:cNvGraphicFramePr>
          <p:nvPr/>
        </p:nvGraphicFramePr>
        <p:xfrm>
          <a:off x="3571875" y="3341688"/>
          <a:ext cx="742950" cy="455612"/>
        </p:xfrm>
        <a:graphic>
          <a:graphicData uri="http://schemas.openxmlformats.org/presentationml/2006/ole">
            <p:oleObj spid="_x0000_s178332" name="Equation" r:id="rId15" imgW="330057" imgH="203112" progId="">
              <p:embed/>
            </p:oleObj>
          </a:graphicData>
        </a:graphic>
      </p:graphicFrame>
      <p:graphicFrame>
        <p:nvGraphicFramePr>
          <p:cNvPr id="178333" name="Object 157"/>
          <p:cNvGraphicFramePr>
            <a:graphicFrameLocks noChangeAspect="1"/>
          </p:cNvGraphicFramePr>
          <p:nvPr/>
        </p:nvGraphicFramePr>
        <p:xfrm>
          <a:off x="2643188" y="3797300"/>
          <a:ext cx="2771775" cy="568325"/>
        </p:xfrm>
        <a:graphic>
          <a:graphicData uri="http://schemas.openxmlformats.org/presentationml/2006/ole">
            <p:oleObj spid="_x0000_s178333" name="Equation" r:id="rId16" imgW="1231366" imgH="253890" progId="">
              <p:embed/>
            </p:oleObj>
          </a:graphicData>
        </a:graphic>
      </p:graphicFrame>
      <p:sp>
        <p:nvSpPr>
          <p:cNvPr id="17833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3.2.2 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多项式因式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37ADD-58FB-4A49-900E-3FEB6188AA6B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08" name="内容占位符 2"/>
          <p:cNvSpPr txBox="1">
            <a:spLocks/>
          </p:cNvSpPr>
          <p:nvPr/>
        </p:nvSpPr>
        <p:spPr bwMode="auto">
          <a:xfrm>
            <a:off x="500063" y="2428875"/>
            <a:ext cx="8115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    是   与     的最大公因式，则       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55600" indent="-355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也是    与    的最大公因式，一般用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55600" indent="-355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表示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最高项系数为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的最大公因式；</a:t>
            </a:r>
          </a:p>
        </p:txBody>
      </p:sp>
      <p:graphicFrame>
        <p:nvGraphicFramePr>
          <p:cNvPr id="172790" name="Object 758"/>
          <p:cNvGraphicFramePr>
            <a:graphicFrameLocks noChangeAspect="1"/>
          </p:cNvGraphicFramePr>
          <p:nvPr/>
        </p:nvGraphicFramePr>
        <p:xfrm>
          <a:off x="2268538" y="2482850"/>
          <a:ext cx="762000" cy="449263"/>
        </p:xfrm>
        <a:graphic>
          <a:graphicData uri="http://schemas.openxmlformats.org/presentationml/2006/ole">
            <p:oleObj spid="_x0000_s172790" name="Equation" r:id="rId4" imgW="342751" imgH="203112" progId="">
              <p:embed/>
            </p:oleObj>
          </a:graphicData>
        </a:graphic>
      </p:graphicFrame>
      <p:graphicFrame>
        <p:nvGraphicFramePr>
          <p:cNvPr id="172791" name="Object 759"/>
          <p:cNvGraphicFramePr>
            <a:graphicFrameLocks noChangeAspect="1"/>
          </p:cNvGraphicFramePr>
          <p:nvPr/>
        </p:nvGraphicFramePr>
        <p:xfrm>
          <a:off x="3333750" y="2482850"/>
          <a:ext cx="733425" cy="449263"/>
        </p:xfrm>
        <a:graphic>
          <a:graphicData uri="http://schemas.openxmlformats.org/presentationml/2006/ole">
            <p:oleObj spid="_x0000_s172791" name="Equation" r:id="rId5" imgW="330057" imgH="203112" progId="">
              <p:embed/>
            </p:oleObj>
          </a:graphicData>
        </a:graphic>
      </p:graphicFrame>
      <p:graphicFrame>
        <p:nvGraphicFramePr>
          <p:cNvPr id="172792" name="Object 760"/>
          <p:cNvGraphicFramePr>
            <a:graphicFrameLocks noChangeAspect="1"/>
          </p:cNvGraphicFramePr>
          <p:nvPr/>
        </p:nvGraphicFramePr>
        <p:xfrm>
          <a:off x="7034213" y="2955925"/>
          <a:ext cx="1714500" cy="544513"/>
        </p:xfrm>
        <a:graphic>
          <a:graphicData uri="http://schemas.openxmlformats.org/presentationml/2006/ole">
            <p:oleObj spid="_x0000_s172792" name="Equation" r:id="rId6" imgW="799753" imgH="253890" progId="">
              <p:embed/>
            </p:oleObj>
          </a:graphicData>
        </a:graphic>
      </p:graphicFrame>
      <p:sp>
        <p:nvSpPr>
          <p:cNvPr id="172809" name="内容占位符 2"/>
          <p:cNvSpPr txBox="1">
            <a:spLocks/>
          </p:cNvSpPr>
          <p:nvPr/>
        </p:nvSpPr>
        <p:spPr bwMode="auto">
          <a:xfrm>
            <a:off x="500063" y="4429125"/>
            <a:ext cx="8104187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    与    不全为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时，   为    与      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266700" indent="-2667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的最大公因式        为    与    的次数最高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266700" indent="-2667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的公因式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2793" name="Object 761"/>
          <p:cNvGraphicFramePr>
            <a:graphicFrameLocks noChangeAspect="1"/>
          </p:cNvGraphicFramePr>
          <p:nvPr/>
        </p:nvGraphicFramePr>
        <p:xfrm>
          <a:off x="1217613" y="4500563"/>
          <a:ext cx="762000" cy="449262"/>
        </p:xfrm>
        <a:graphic>
          <a:graphicData uri="http://schemas.openxmlformats.org/presentationml/2006/ole">
            <p:oleObj spid="_x0000_s172793" name="Equation" r:id="rId7" imgW="342751" imgH="203112" progId="">
              <p:embed/>
            </p:oleObj>
          </a:graphicData>
        </a:graphic>
      </p:graphicFrame>
      <p:graphicFrame>
        <p:nvGraphicFramePr>
          <p:cNvPr id="172794" name="Object 762"/>
          <p:cNvGraphicFramePr>
            <a:graphicFrameLocks noChangeAspect="1"/>
          </p:cNvGraphicFramePr>
          <p:nvPr/>
        </p:nvGraphicFramePr>
        <p:xfrm>
          <a:off x="4859338" y="4500563"/>
          <a:ext cx="733425" cy="449262"/>
        </p:xfrm>
        <a:graphic>
          <a:graphicData uri="http://schemas.openxmlformats.org/presentationml/2006/ole">
            <p:oleObj spid="_x0000_s172794" name="Equation" r:id="rId8" imgW="330057" imgH="203112" progId="">
              <p:embed/>
            </p:oleObj>
          </a:graphicData>
        </a:graphic>
      </p:graphicFrame>
      <p:graphicFrame>
        <p:nvGraphicFramePr>
          <p:cNvPr id="172795" name="Object 763"/>
          <p:cNvGraphicFramePr>
            <a:graphicFrameLocks noChangeAspect="1"/>
          </p:cNvGraphicFramePr>
          <p:nvPr/>
        </p:nvGraphicFramePr>
        <p:xfrm>
          <a:off x="5867400" y="4508500"/>
          <a:ext cx="762000" cy="449263"/>
        </p:xfrm>
        <a:graphic>
          <a:graphicData uri="http://schemas.openxmlformats.org/presentationml/2006/ole">
            <p:oleObj spid="_x0000_s172795" name="Equation" r:id="rId9" imgW="342751" imgH="203112" progId="">
              <p:embed/>
            </p:oleObj>
          </a:graphicData>
        </a:graphic>
      </p:graphicFrame>
      <p:graphicFrame>
        <p:nvGraphicFramePr>
          <p:cNvPr id="172796" name="Object 764"/>
          <p:cNvGraphicFramePr>
            <a:graphicFrameLocks noChangeAspect="1"/>
          </p:cNvGraphicFramePr>
          <p:nvPr/>
        </p:nvGraphicFramePr>
        <p:xfrm>
          <a:off x="6981825" y="4475163"/>
          <a:ext cx="733425" cy="449262"/>
        </p:xfrm>
        <a:graphic>
          <a:graphicData uri="http://schemas.openxmlformats.org/presentationml/2006/ole">
            <p:oleObj spid="_x0000_s172796" name="Equation" r:id="rId10" imgW="330057" imgH="203112" progId="">
              <p:embed/>
            </p:oleObj>
          </a:graphicData>
        </a:graphic>
      </p:graphicFrame>
      <p:graphicFrame>
        <p:nvGraphicFramePr>
          <p:cNvPr id="172797" name="Object 765"/>
          <p:cNvGraphicFramePr>
            <a:graphicFrameLocks noChangeAspect="1"/>
          </p:cNvGraphicFramePr>
          <p:nvPr/>
        </p:nvGraphicFramePr>
        <p:xfrm>
          <a:off x="3157538" y="5037138"/>
          <a:ext cx="479425" cy="336550"/>
        </p:xfrm>
        <a:graphic>
          <a:graphicData uri="http://schemas.openxmlformats.org/presentationml/2006/ole">
            <p:oleObj spid="_x0000_s172797" name="Equation" r:id="rId11" imgW="215713" imgH="152268" progId="">
              <p:embed/>
            </p:oleObj>
          </a:graphicData>
        </a:graphic>
      </p:graphicFrame>
      <p:graphicFrame>
        <p:nvGraphicFramePr>
          <p:cNvPr id="172798" name="Object 766"/>
          <p:cNvGraphicFramePr>
            <a:graphicFrameLocks noChangeAspect="1"/>
          </p:cNvGraphicFramePr>
          <p:nvPr/>
        </p:nvGraphicFramePr>
        <p:xfrm>
          <a:off x="3767138" y="5030788"/>
          <a:ext cx="733425" cy="449262"/>
        </p:xfrm>
        <a:graphic>
          <a:graphicData uri="http://schemas.openxmlformats.org/presentationml/2006/ole">
            <p:oleObj spid="_x0000_s172798" name="Equation" r:id="rId12" imgW="330057" imgH="203112" progId="">
              <p:embed/>
            </p:oleObj>
          </a:graphicData>
        </a:graphic>
      </p:graphicFrame>
      <p:graphicFrame>
        <p:nvGraphicFramePr>
          <p:cNvPr id="172799" name="Object 767"/>
          <p:cNvGraphicFramePr>
            <a:graphicFrameLocks noChangeAspect="1"/>
          </p:cNvGraphicFramePr>
          <p:nvPr/>
        </p:nvGraphicFramePr>
        <p:xfrm>
          <a:off x="4818063" y="5000625"/>
          <a:ext cx="762000" cy="449263"/>
        </p:xfrm>
        <a:graphic>
          <a:graphicData uri="http://schemas.openxmlformats.org/presentationml/2006/ole">
            <p:oleObj spid="_x0000_s172799" name="Equation" r:id="rId13" imgW="342751" imgH="203112" progId="">
              <p:embed/>
            </p:oleObj>
          </a:graphicData>
        </a:graphic>
      </p:graphicFrame>
      <p:graphicFrame>
        <p:nvGraphicFramePr>
          <p:cNvPr id="172800" name="Object 768"/>
          <p:cNvGraphicFramePr>
            <a:graphicFrameLocks noChangeAspect="1"/>
          </p:cNvGraphicFramePr>
          <p:nvPr/>
        </p:nvGraphicFramePr>
        <p:xfrm>
          <a:off x="5926138" y="5000625"/>
          <a:ext cx="733425" cy="449263"/>
        </p:xfrm>
        <a:graphic>
          <a:graphicData uri="http://schemas.openxmlformats.org/presentationml/2006/ole">
            <p:oleObj spid="_x0000_s172800" name="Equation" r:id="rId14" imgW="330057" imgH="203112" progId="">
              <p:embed/>
            </p:oleObj>
          </a:graphicData>
        </a:graphic>
      </p:graphicFrame>
      <p:graphicFrame>
        <p:nvGraphicFramePr>
          <p:cNvPr id="172801" name="Object 769"/>
          <p:cNvGraphicFramePr>
            <a:graphicFrameLocks noChangeAspect="1"/>
          </p:cNvGraphicFramePr>
          <p:nvPr/>
        </p:nvGraphicFramePr>
        <p:xfrm>
          <a:off x="1331913" y="2482850"/>
          <a:ext cx="698500" cy="419100"/>
        </p:xfrm>
        <a:graphic>
          <a:graphicData uri="http://schemas.openxmlformats.org/presentationml/2006/ole">
            <p:oleObj spid="_x0000_s172801" name="Equation" r:id="rId15" imgW="698500" imgH="419100" progId="">
              <p:embed/>
            </p:oleObj>
          </a:graphicData>
        </a:graphic>
      </p:graphicFrame>
      <p:graphicFrame>
        <p:nvGraphicFramePr>
          <p:cNvPr id="172802" name="Object 770"/>
          <p:cNvGraphicFramePr>
            <a:graphicFrameLocks noChangeAspect="1"/>
          </p:cNvGraphicFramePr>
          <p:nvPr/>
        </p:nvGraphicFramePr>
        <p:xfrm>
          <a:off x="7092950" y="2482850"/>
          <a:ext cx="863600" cy="419100"/>
        </p:xfrm>
        <a:graphic>
          <a:graphicData uri="http://schemas.openxmlformats.org/presentationml/2006/ole">
            <p:oleObj spid="_x0000_s172802" name="Equation" r:id="rId16" imgW="863225" imgH="418918" progId="">
              <p:embed/>
            </p:oleObj>
          </a:graphicData>
        </a:graphic>
      </p:graphicFrame>
      <p:graphicFrame>
        <p:nvGraphicFramePr>
          <p:cNvPr id="172803" name="Object 771"/>
          <p:cNvGraphicFramePr>
            <a:graphicFrameLocks noChangeAspect="1"/>
          </p:cNvGraphicFramePr>
          <p:nvPr/>
        </p:nvGraphicFramePr>
        <p:xfrm>
          <a:off x="1649413" y="2979738"/>
          <a:ext cx="762000" cy="449262"/>
        </p:xfrm>
        <a:graphic>
          <a:graphicData uri="http://schemas.openxmlformats.org/presentationml/2006/ole">
            <p:oleObj spid="_x0000_s172803" name="Equation" r:id="rId17" imgW="342751" imgH="203112" progId="">
              <p:embed/>
            </p:oleObj>
          </a:graphicData>
        </a:graphic>
      </p:graphicFrame>
      <p:graphicFrame>
        <p:nvGraphicFramePr>
          <p:cNvPr id="172804" name="Object 772"/>
          <p:cNvGraphicFramePr>
            <a:graphicFrameLocks noChangeAspect="1"/>
          </p:cNvGraphicFramePr>
          <p:nvPr/>
        </p:nvGraphicFramePr>
        <p:xfrm>
          <a:off x="2686050" y="2979738"/>
          <a:ext cx="733425" cy="449262"/>
        </p:xfrm>
        <a:graphic>
          <a:graphicData uri="http://schemas.openxmlformats.org/presentationml/2006/ole">
            <p:oleObj spid="_x0000_s172804" name="Equation" r:id="rId18" imgW="330057" imgH="203112" progId="">
              <p:embed/>
            </p:oleObj>
          </a:graphicData>
        </a:graphic>
      </p:graphicFrame>
      <p:graphicFrame>
        <p:nvGraphicFramePr>
          <p:cNvPr id="172805" name="Object 773"/>
          <p:cNvGraphicFramePr>
            <a:graphicFrameLocks noChangeAspect="1"/>
          </p:cNvGraphicFramePr>
          <p:nvPr/>
        </p:nvGraphicFramePr>
        <p:xfrm>
          <a:off x="2339975" y="4492625"/>
          <a:ext cx="733425" cy="449263"/>
        </p:xfrm>
        <a:graphic>
          <a:graphicData uri="http://schemas.openxmlformats.org/presentationml/2006/ole">
            <p:oleObj spid="_x0000_s172805" name="Equation" r:id="rId19" imgW="330057" imgH="203112" progId="">
              <p:embed/>
            </p:oleObj>
          </a:graphicData>
        </a:graphic>
      </p:graphicFrame>
      <p:sp>
        <p:nvSpPr>
          <p:cNvPr id="17281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域上的多项式</a:t>
            </a:r>
            <a:r>
              <a:rPr kumimoji="0" lang="en-US" altLang="zh-CN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0" lang="zh-CN" altLang="en-US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最大公因式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0"/>
          </p:nvPr>
        </p:nvSpPr>
        <p:spPr>
          <a:xfrm>
            <a:off x="8215313" y="6357938"/>
            <a:ext cx="928687" cy="428625"/>
          </a:xfrm>
        </p:spPr>
        <p:txBody>
          <a:bodyPr/>
          <a:lstStyle/>
          <a:p>
            <a:pPr>
              <a:defRPr/>
            </a:pPr>
            <a:fld id="{337CA5E9-D83B-4683-9BEC-38D79C039439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172812" name="内容占位符 2"/>
          <p:cNvSpPr txBox="1">
            <a:spLocks/>
          </p:cNvSpPr>
          <p:nvPr/>
        </p:nvSpPr>
        <p:spPr bwMode="auto">
          <a:xfrm>
            <a:off x="530225" y="1500188"/>
            <a:ext cx="792956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            时，规定</a:t>
            </a:r>
          </a:p>
        </p:txBody>
      </p:sp>
      <p:graphicFrame>
        <p:nvGraphicFramePr>
          <p:cNvPr id="172806" name="Object 774"/>
          <p:cNvGraphicFramePr>
            <a:graphicFrameLocks noChangeAspect="1"/>
          </p:cNvGraphicFramePr>
          <p:nvPr/>
        </p:nvGraphicFramePr>
        <p:xfrm>
          <a:off x="1428750" y="1571625"/>
          <a:ext cx="2089150" cy="422275"/>
        </p:xfrm>
        <a:graphic>
          <a:graphicData uri="http://schemas.openxmlformats.org/presentationml/2006/ole">
            <p:oleObj spid="_x0000_s172806" name="Equation" r:id="rId20" imgW="1002865" imgH="203112" progId="">
              <p:embed/>
            </p:oleObj>
          </a:graphicData>
        </a:graphic>
      </p:graphicFrame>
      <p:graphicFrame>
        <p:nvGraphicFramePr>
          <p:cNvPr id="172807" name="Object 775"/>
          <p:cNvGraphicFramePr>
            <a:graphicFrameLocks noChangeAspect="1"/>
          </p:cNvGraphicFramePr>
          <p:nvPr/>
        </p:nvGraphicFramePr>
        <p:xfrm>
          <a:off x="5072063" y="1544638"/>
          <a:ext cx="2222500" cy="527050"/>
        </p:xfrm>
        <a:graphic>
          <a:graphicData uri="http://schemas.openxmlformats.org/presentationml/2006/ole">
            <p:oleObj spid="_x0000_s172807" name="Equation" r:id="rId21" imgW="1066337" imgH="25389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3"/>
          <p:cNvSpPr>
            <a:spLocks noChangeArrowheads="1"/>
          </p:cNvSpPr>
          <p:nvPr/>
        </p:nvSpPr>
        <p:spPr bwMode="auto">
          <a:xfrm>
            <a:off x="357188" y="1571625"/>
            <a:ext cx="62309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已知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实数域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上多项式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f=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x+1,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g=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已知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上多项式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f=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(x+1)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g=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+x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求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(f, g)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你觉得求最大公因子有什么方法？</a:t>
            </a:r>
          </a:p>
        </p:txBody>
      </p:sp>
      <p:sp>
        <p:nvSpPr>
          <p:cNvPr id="29593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DC90AE-38D9-4216-92DA-C72D8371F3AC}" type="slidenum">
              <a:rPr lang="en-US" altLang="zh-CN" sz="1800" smtClean="0"/>
              <a:pPr>
                <a:defRPr/>
              </a:pPr>
              <a:t>34</a:t>
            </a:fld>
            <a:endParaRPr lang="en-US" altLang="zh-CN" sz="1800" dirty="0"/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6372225" y="1700213"/>
            <a:ext cx="2333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f, g</a:t>
            </a:r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=x+1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3851275" y="3284538"/>
            <a:ext cx="3654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f, g</a:t>
            </a:r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=(x+1)</a:t>
            </a:r>
            <a:r>
              <a:rPr lang="en-US" altLang="zh-CN" b="1" baseline="300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=x</a:t>
            </a:r>
            <a:r>
              <a:rPr lang="en-US" altLang="zh-CN" b="1" baseline="300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  <p:bldP spid="2959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会用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辗转相除法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计算最大公因式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能解释关于多项式的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扩展欧几里德定理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能理解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多项式互素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微软雅黑"/>
              </a:rPr>
              <a:t>的概念和性质</a:t>
            </a:r>
          </a:p>
        </p:txBody>
      </p:sp>
      <p:sp>
        <p:nvSpPr>
          <p:cNvPr id="29798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第三小节学习目标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493D0-C3E5-4451-9AEA-67217405F7ED}" type="slidenum">
              <a:rPr lang="en-US" altLang="zh-CN" sz="1800" smtClean="0"/>
              <a:pPr>
                <a:defRPr/>
              </a:pPr>
              <a:t>35</a:t>
            </a:fld>
            <a:endParaRPr lang="en-US" altLang="zh-CN" sz="18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09" name="内容占位符 2"/>
          <p:cNvSpPr txBox="1">
            <a:spLocks/>
          </p:cNvSpPr>
          <p:nvPr/>
        </p:nvSpPr>
        <p:spPr bwMode="auto">
          <a:xfrm>
            <a:off x="428625" y="1428750"/>
            <a:ext cx="835818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90000"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3.8(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最大公因式的计算方法：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辗转相除法</a:t>
            </a:r>
            <a:r>
              <a:rPr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)</a:t>
            </a:r>
            <a:endParaRPr lang="zh-CN" altLang="en-US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9310" name="矩形 5"/>
          <p:cNvSpPr>
            <a:spLocks noChangeArrowheads="1"/>
          </p:cNvSpPr>
          <p:nvPr/>
        </p:nvSpPr>
        <p:spPr bwMode="auto">
          <a:xfrm>
            <a:off x="142875" y="2071688"/>
            <a:ext cx="5221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  设    ，   ，       ，如果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9290" name="Object 90"/>
          <p:cNvGraphicFramePr>
            <a:graphicFrameLocks noChangeAspect="1"/>
          </p:cNvGraphicFramePr>
          <p:nvPr/>
        </p:nvGraphicFramePr>
        <p:xfrm>
          <a:off x="1000125" y="2143125"/>
          <a:ext cx="762000" cy="449263"/>
        </p:xfrm>
        <a:graphic>
          <a:graphicData uri="http://schemas.openxmlformats.org/presentationml/2006/ole">
            <p:oleObj spid="_x0000_s179290" name="Equation" r:id="rId4" imgW="342751" imgH="203112" progId="">
              <p:embed/>
            </p:oleObj>
          </a:graphicData>
        </a:graphic>
      </p:graphicFrame>
      <p:graphicFrame>
        <p:nvGraphicFramePr>
          <p:cNvPr id="179291" name="Object 91"/>
          <p:cNvGraphicFramePr>
            <a:graphicFrameLocks noChangeAspect="1"/>
          </p:cNvGraphicFramePr>
          <p:nvPr/>
        </p:nvGraphicFramePr>
        <p:xfrm>
          <a:off x="1785938" y="2122488"/>
          <a:ext cx="733425" cy="449262"/>
        </p:xfrm>
        <a:graphic>
          <a:graphicData uri="http://schemas.openxmlformats.org/presentationml/2006/ole">
            <p:oleObj spid="_x0000_s179291" name="Equation" r:id="rId5" imgW="330057" imgH="203112" progId="">
              <p:embed/>
            </p:oleObj>
          </a:graphicData>
        </a:graphic>
      </p:graphicFrame>
      <p:graphicFrame>
        <p:nvGraphicFramePr>
          <p:cNvPr id="179292" name="Object 92"/>
          <p:cNvGraphicFramePr>
            <a:graphicFrameLocks noChangeAspect="1"/>
          </p:cNvGraphicFramePr>
          <p:nvPr/>
        </p:nvGraphicFramePr>
        <p:xfrm>
          <a:off x="2643188" y="2143125"/>
          <a:ext cx="1636712" cy="449263"/>
        </p:xfrm>
        <a:graphic>
          <a:graphicData uri="http://schemas.openxmlformats.org/presentationml/2006/ole">
            <p:oleObj spid="_x0000_s179292" name="Equation" r:id="rId6" imgW="736600" imgH="203200" progId="">
              <p:embed/>
            </p:oleObj>
          </a:graphicData>
        </a:graphic>
      </p:graphicFrame>
      <p:graphicFrame>
        <p:nvGraphicFramePr>
          <p:cNvPr id="179293" name="Object 93"/>
          <p:cNvGraphicFramePr>
            <a:graphicFrameLocks noChangeAspect="1"/>
          </p:cNvGraphicFramePr>
          <p:nvPr/>
        </p:nvGraphicFramePr>
        <p:xfrm>
          <a:off x="5214938" y="2143125"/>
          <a:ext cx="3189287" cy="449263"/>
        </p:xfrm>
        <a:graphic>
          <a:graphicData uri="http://schemas.openxmlformats.org/presentationml/2006/ole">
            <p:oleObj spid="_x0000_s179293" name="Equation" r:id="rId7" imgW="1435100" imgH="203200" progId="">
              <p:embed/>
            </p:oleObj>
          </a:graphicData>
        </a:graphic>
      </p:graphicFrame>
      <p:sp>
        <p:nvSpPr>
          <p:cNvPr id="179311" name="内容占位符 2"/>
          <p:cNvSpPr txBox="1">
            <a:spLocks/>
          </p:cNvSpPr>
          <p:nvPr/>
        </p:nvSpPr>
        <p:spPr bwMode="auto">
          <a:xfrm>
            <a:off x="323850" y="2643188"/>
            <a:ext cx="93503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则</a:t>
            </a:r>
          </a:p>
        </p:txBody>
      </p:sp>
      <p:graphicFrame>
        <p:nvGraphicFramePr>
          <p:cNvPr id="179294" name="Object 94"/>
          <p:cNvGraphicFramePr>
            <a:graphicFrameLocks noChangeAspect="1"/>
          </p:cNvGraphicFramePr>
          <p:nvPr/>
        </p:nvGraphicFramePr>
        <p:xfrm>
          <a:off x="1049338" y="2643188"/>
          <a:ext cx="3951287" cy="561975"/>
        </p:xfrm>
        <a:graphic>
          <a:graphicData uri="http://schemas.openxmlformats.org/presentationml/2006/ole">
            <p:oleObj spid="_x0000_s179294" name="Equation" r:id="rId8" imgW="1777229" imgH="253890" progId="">
              <p:embed/>
            </p:oleObj>
          </a:graphicData>
        </a:graphic>
      </p:graphicFrame>
      <p:sp>
        <p:nvSpPr>
          <p:cNvPr id="17931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3.2.3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辗转相除法</a:t>
            </a:r>
            <a:endParaRPr kumimoji="0" lang="zh-CN" altLang="en-US" sz="36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9638C-AF10-4E55-8C46-F2676AC599F8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179314" name="内容占位符 2"/>
          <p:cNvSpPr txBox="1">
            <a:spLocks/>
          </p:cNvSpPr>
          <p:nvPr/>
        </p:nvSpPr>
        <p:spPr bwMode="auto">
          <a:xfrm>
            <a:off x="500063" y="3429000"/>
            <a:ext cx="14795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79295" name="Object 95"/>
          <p:cNvGraphicFramePr>
            <a:graphicFrameLocks noChangeAspect="1"/>
          </p:cNvGraphicFramePr>
          <p:nvPr/>
        </p:nvGraphicFramePr>
        <p:xfrm>
          <a:off x="1881188" y="3429000"/>
          <a:ext cx="2906712" cy="506413"/>
        </p:xfrm>
        <a:graphic>
          <a:graphicData uri="http://schemas.openxmlformats.org/presentationml/2006/ole">
            <p:oleObj spid="_x0000_s179295" name="Equation" r:id="rId9" imgW="1308100" imgH="228600" progId="">
              <p:embed/>
            </p:oleObj>
          </a:graphicData>
        </a:graphic>
      </p:graphicFrame>
      <p:graphicFrame>
        <p:nvGraphicFramePr>
          <p:cNvPr id="179296" name="Object 96"/>
          <p:cNvGraphicFramePr>
            <a:graphicFrameLocks noChangeAspect="1"/>
          </p:cNvGraphicFramePr>
          <p:nvPr/>
        </p:nvGraphicFramePr>
        <p:xfrm>
          <a:off x="1870075" y="3905250"/>
          <a:ext cx="4430713" cy="533400"/>
        </p:xfrm>
        <a:graphic>
          <a:graphicData uri="http://schemas.openxmlformats.org/presentationml/2006/ole">
            <p:oleObj spid="_x0000_s179296" name="Equation" r:id="rId10" imgW="1993900" imgH="241300" progId="">
              <p:embed/>
            </p:oleObj>
          </a:graphicData>
        </a:graphic>
      </p:graphicFrame>
      <p:graphicFrame>
        <p:nvGraphicFramePr>
          <p:cNvPr id="179297" name="Object 97"/>
          <p:cNvGraphicFramePr>
            <a:graphicFrameLocks noChangeAspect="1"/>
          </p:cNvGraphicFramePr>
          <p:nvPr/>
        </p:nvGraphicFramePr>
        <p:xfrm>
          <a:off x="971550" y="4514850"/>
          <a:ext cx="1892300" cy="561975"/>
        </p:xfrm>
        <a:graphic>
          <a:graphicData uri="http://schemas.openxmlformats.org/presentationml/2006/ole">
            <p:oleObj spid="_x0000_s179297" name="Equation" r:id="rId11" imgW="850531" imgH="253890" progId="">
              <p:embed/>
            </p:oleObj>
          </a:graphicData>
        </a:graphic>
      </p:graphicFrame>
      <p:graphicFrame>
        <p:nvGraphicFramePr>
          <p:cNvPr id="4099" name="Object 105"/>
          <p:cNvGraphicFramePr>
            <a:graphicFrameLocks noChangeAspect="1"/>
          </p:cNvGraphicFramePr>
          <p:nvPr/>
        </p:nvGraphicFramePr>
        <p:xfrm>
          <a:off x="1547813" y="5106988"/>
          <a:ext cx="4851400" cy="482600"/>
        </p:xfrm>
        <a:graphic>
          <a:graphicData uri="http://schemas.openxmlformats.org/presentationml/2006/ole">
            <p:oleObj spid="_x0000_s179305" name="Equation" r:id="rId12" imgW="4851400" imgH="482600" progId="">
              <p:embed/>
            </p:oleObj>
          </a:graphicData>
        </a:graphic>
      </p:graphicFrame>
      <p:graphicFrame>
        <p:nvGraphicFramePr>
          <p:cNvPr id="179306" name="Object 106"/>
          <p:cNvGraphicFramePr>
            <a:graphicFrameLocks noChangeAspect="1"/>
          </p:cNvGraphicFramePr>
          <p:nvPr/>
        </p:nvGraphicFramePr>
        <p:xfrm>
          <a:off x="1476375" y="5589588"/>
          <a:ext cx="5400675" cy="534987"/>
        </p:xfrm>
        <a:graphic>
          <a:graphicData uri="http://schemas.openxmlformats.org/presentationml/2006/ole">
            <p:oleObj spid="_x0000_s179306" name="公式" r:id="rId13" imgW="2311200" imgH="228600" progId="Equation.3">
              <p:embed/>
            </p:oleObj>
          </a:graphicData>
        </a:graphic>
      </p:graphicFrame>
      <p:graphicFrame>
        <p:nvGraphicFramePr>
          <p:cNvPr id="179307" name="Object 107"/>
          <p:cNvGraphicFramePr>
            <a:graphicFrameLocks noChangeAspect="1"/>
          </p:cNvGraphicFramePr>
          <p:nvPr/>
        </p:nvGraphicFramePr>
        <p:xfrm>
          <a:off x="1474788" y="6092825"/>
          <a:ext cx="3744912" cy="547688"/>
        </p:xfrm>
        <a:graphic>
          <a:graphicData uri="http://schemas.openxmlformats.org/presentationml/2006/ole">
            <p:oleObj spid="_x0000_s179307" name="公式" r:id="rId14" imgW="1562040" imgH="228600" progId="Equation.3">
              <p:embed/>
            </p:oleObj>
          </a:graphicData>
        </a:graphic>
      </p:graphicFrame>
      <p:graphicFrame>
        <p:nvGraphicFramePr>
          <p:cNvPr id="179308" name="Object 108"/>
          <p:cNvGraphicFramePr>
            <a:graphicFrameLocks noChangeAspect="1"/>
          </p:cNvGraphicFramePr>
          <p:nvPr/>
        </p:nvGraphicFramePr>
        <p:xfrm>
          <a:off x="5614988" y="6092825"/>
          <a:ext cx="3060700" cy="511175"/>
        </p:xfrm>
        <a:graphic>
          <a:graphicData uri="http://schemas.openxmlformats.org/presentationml/2006/ole">
            <p:oleObj spid="_x0000_s179308" name="公式" r:id="rId15" imgW="1371600" imgH="228600" progId="Equation.3">
              <p:embed/>
            </p:oleObj>
          </a:graphicData>
        </a:graphic>
      </p:graphicFrame>
      <p:sp>
        <p:nvSpPr>
          <p:cNvPr id="2" name="Text Box 109"/>
          <p:cNvSpPr txBox="1">
            <a:spLocks noChangeArrowheads="1"/>
          </p:cNvSpPr>
          <p:nvPr/>
        </p:nvSpPr>
        <p:spPr bwMode="auto">
          <a:xfrm>
            <a:off x="2890838" y="4565650"/>
            <a:ext cx="56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=1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1793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17930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930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7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7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70" name="矩形 4"/>
          <p:cNvSpPr>
            <a:spLocks noChangeArrowheads="1"/>
          </p:cNvSpPr>
          <p:nvPr/>
        </p:nvSpPr>
        <p:spPr bwMode="auto">
          <a:xfrm>
            <a:off x="500063" y="1143000"/>
            <a:ext cx="77866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3.9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    ，         ，则    与    的最大公因式一定存在，并且可以表示为    与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的一个组合：  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其中   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180358" name="Object 134"/>
          <p:cNvGraphicFramePr>
            <a:graphicFrameLocks noChangeAspect="1"/>
          </p:cNvGraphicFramePr>
          <p:nvPr/>
        </p:nvGraphicFramePr>
        <p:xfrm>
          <a:off x="2378075" y="1277938"/>
          <a:ext cx="762000" cy="449262"/>
        </p:xfrm>
        <a:graphic>
          <a:graphicData uri="http://schemas.openxmlformats.org/presentationml/2006/ole">
            <p:oleObj spid="_x0000_s180358" name="Equation" r:id="rId4" imgW="342751" imgH="203112" progId="">
              <p:embed/>
            </p:oleObj>
          </a:graphicData>
        </a:graphic>
      </p:graphicFrame>
      <p:graphicFrame>
        <p:nvGraphicFramePr>
          <p:cNvPr id="180359" name="Object 135"/>
          <p:cNvGraphicFramePr>
            <a:graphicFrameLocks noChangeAspect="1"/>
          </p:cNvGraphicFramePr>
          <p:nvPr/>
        </p:nvGraphicFramePr>
        <p:xfrm>
          <a:off x="3286125" y="1265238"/>
          <a:ext cx="1785938" cy="474662"/>
        </p:xfrm>
        <a:graphic>
          <a:graphicData uri="http://schemas.openxmlformats.org/presentationml/2006/ole">
            <p:oleObj spid="_x0000_s180359" name="Equation" r:id="rId5" imgW="761669" imgH="203112" progId="">
              <p:embed/>
            </p:oleObj>
          </a:graphicData>
        </a:graphic>
      </p:graphicFrame>
      <p:graphicFrame>
        <p:nvGraphicFramePr>
          <p:cNvPr id="180360" name="Object 136"/>
          <p:cNvGraphicFramePr>
            <a:graphicFrameLocks noChangeAspect="1"/>
          </p:cNvGraphicFramePr>
          <p:nvPr/>
        </p:nvGraphicFramePr>
        <p:xfrm>
          <a:off x="5807075" y="1277938"/>
          <a:ext cx="762000" cy="449262"/>
        </p:xfrm>
        <a:graphic>
          <a:graphicData uri="http://schemas.openxmlformats.org/presentationml/2006/ole">
            <p:oleObj spid="_x0000_s180360" name="Equation" r:id="rId6" imgW="342751" imgH="203112" progId="">
              <p:embed/>
            </p:oleObj>
          </a:graphicData>
        </a:graphic>
      </p:graphicFrame>
      <p:graphicFrame>
        <p:nvGraphicFramePr>
          <p:cNvPr id="180361" name="Object 137"/>
          <p:cNvGraphicFramePr>
            <a:graphicFrameLocks noChangeAspect="1"/>
          </p:cNvGraphicFramePr>
          <p:nvPr/>
        </p:nvGraphicFramePr>
        <p:xfrm>
          <a:off x="6873875" y="1277938"/>
          <a:ext cx="733425" cy="449262"/>
        </p:xfrm>
        <a:graphic>
          <a:graphicData uri="http://schemas.openxmlformats.org/presentationml/2006/ole">
            <p:oleObj spid="_x0000_s180361" name="Equation" r:id="rId7" imgW="330057" imgH="203112" progId="">
              <p:embed/>
            </p:oleObj>
          </a:graphicData>
        </a:graphic>
      </p:graphicFrame>
      <p:graphicFrame>
        <p:nvGraphicFramePr>
          <p:cNvPr id="180362" name="Object 138"/>
          <p:cNvGraphicFramePr>
            <a:graphicFrameLocks noChangeAspect="1"/>
          </p:cNvGraphicFramePr>
          <p:nvPr/>
        </p:nvGraphicFramePr>
        <p:xfrm>
          <a:off x="3346450" y="2290763"/>
          <a:ext cx="5083175" cy="561975"/>
        </p:xfrm>
        <a:graphic>
          <a:graphicData uri="http://schemas.openxmlformats.org/presentationml/2006/ole">
            <p:oleObj spid="_x0000_s180362" name="Equation" r:id="rId8" imgW="2286000" imgH="254000" progId="">
              <p:embed/>
            </p:oleObj>
          </a:graphicData>
        </a:graphic>
      </p:graphicFrame>
      <p:graphicFrame>
        <p:nvGraphicFramePr>
          <p:cNvPr id="180363" name="Object 139"/>
          <p:cNvGraphicFramePr>
            <a:graphicFrameLocks noChangeAspect="1"/>
          </p:cNvGraphicFramePr>
          <p:nvPr/>
        </p:nvGraphicFramePr>
        <p:xfrm>
          <a:off x="6638925" y="1827213"/>
          <a:ext cx="762000" cy="449262"/>
        </p:xfrm>
        <a:graphic>
          <a:graphicData uri="http://schemas.openxmlformats.org/presentationml/2006/ole">
            <p:oleObj spid="_x0000_s180363" name="Equation" r:id="rId9" imgW="342751" imgH="203112" progId="">
              <p:embed/>
            </p:oleObj>
          </a:graphicData>
        </a:graphic>
      </p:graphicFrame>
      <p:graphicFrame>
        <p:nvGraphicFramePr>
          <p:cNvPr id="180364" name="Object 140"/>
          <p:cNvGraphicFramePr>
            <a:graphicFrameLocks noChangeAspect="1"/>
          </p:cNvGraphicFramePr>
          <p:nvPr/>
        </p:nvGraphicFramePr>
        <p:xfrm>
          <a:off x="642938" y="2357438"/>
          <a:ext cx="733425" cy="449262"/>
        </p:xfrm>
        <a:graphic>
          <a:graphicData uri="http://schemas.openxmlformats.org/presentationml/2006/ole">
            <p:oleObj spid="_x0000_s180364" name="Equation" r:id="rId10" imgW="330057" imgH="203112" progId="">
              <p:embed/>
            </p:oleObj>
          </a:graphicData>
        </a:graphic>
      </p:graphicFrame>
      <p:graphicFrame>
        <p:nvGraphicFramePr>
          <p:cNvPr id="180365" name="Object 141"/>
          <p:cNvGraphicFramePr>
            <a:graphicFrameLocks noChangeAspect="1"/>
          </p:cNvGraphicFramePr>
          <p:nvPr/>
        </p:nvGraphicFramePr>
        <p:xfrm>
          <a:off x="1319213" y="2886075"/>
          <a:ext cx="704850" cy="449263"/>
        </p:xfrm>
        <a:graphic>
          <a:graphicData uri="http://schemas.openxmlformats.org/presentationml/2006/ole">
            <p:oleObj spid="_x0000_s180365" name="Equation" r:id="rId11" imgW="317225" imgH="203024" progId="">
              <p:embed/>
            </p:oleObj>
          </a:graphicData>
        </a:graphic>
      </p:graphicFrame>
      <p:graphicFrame>
        <p:nvGraphicFramePr>
          <p:cNvPr id="180366" name="Object 142"/>
          <p:cNvGraphicFramePr>
            <a:graphicFrameLocks noChangeAspect="1"/>
          </p:cNvGraphicFramePr>
          <p:nvPr/>
        </p:nvGraphicFramePr>
        <p:xfrm>
          <a:off x="2214563" y="2900363"/>
          <a:ext cx="1727200" cy="474662"/>
        </p:xfrm>
        <a:graphic>
          <a:graphicData uri="http://schemas.openxmlformats.org/presentationml/2006/ole">
            <p:oleObj spid="_x0000_s180366" name="Equation" r:id="rId12" imgW="736600" imgH="203200" progId="">
              <p:embed/>
            </p:oleObj>
          </a:graphicData>
        </a:graphic>
      </p:graphicFrame>
      <p:sp>
        <p:nvSpPr>
          <p:cNvPr id="18037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3.2.3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辗转相除法</a:t>
            </a:r>
            <a:endParaRPr kumimoji="0" lang="zh-CN" altLang="en-US" sz="36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0372" name="内容占位符 2"/>
          <p:cNvSpPr txBox="1">
            <a:spLocks/>
          </p:cNvSpPr>
          <p:nvPr/>
        </p:nvSpPr>
        <p:spPr bwMode="auto">
          <a:xfrm>
            <a:off x="463550" y="3714750"/>
            <a:ext cx="85010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使得</a:t>
            </a:r>
          </a:p>
        </p:txBody>
      </p:sp>
      <p:graphicFrame>
        <p:nvGraphicFramePr>
          <p:cNvPr id="180367" name="Object 143"/>
          <p:cNvGraphicFramePr>
            <a:graphicFrameLocks noChangeAspect="1"/>
          </p:cNvGraphicFramePr>
          <p:nvPr/>
        </p:nvGraphicFramePr>
        <p:xfrm>
          <a:off x="1808163" y="3714750"/>
          <a:ext cx="2906712" cy="506413"/>
        </p:xfrm>
        <a:graphic>
          <a:graphicData uri="http://schemas.openxmlformats.org/presentationml/2006/ole">
            <p:oleObj spid="_x0000_s180367" name="Equation" r:id="rId13" imgW="1308100" imgH="228600" progId="">
              <p:embed/>
            </p:oleObj>
          </a:graphicData>
        </a:graphic>
      </p:graphicFrame>
      <p:graphicFrame>
        <p:nvGraphicFramePr>
          <p:cNvPr id="180368" name="Object 144"/>
          <p:cNvGraphicFramePr>
            <a:graphicFrameLocks noChangeAspect="1"/>
          </p:cNvGraphicFramePr>
          <p:nvPr/>
        </p:nvGraphicFramePr>
        <p:xfrm>
          <a:off x="2117725" y="5243513"/>
          <a:ext cx="4151313" cy="506412"/>
        </p:xfrm>
        <a:graphic>
          <a:graphicData uri="http://schemas.openxmlformats.org/presentationml/2006/ole">
            <p:oleObj spid="_x0000_s180368" name="Equation" r:id="rId14" imgW="1866900" imgH="228600" progId="">
              <p:embed/>
            </p:oleObj>
          </a:graphicData>
        </a:graphic>
      </p:graphicFrame>
      <p:graphicFrame>
        <p:nvGraphicFramePr>
          <p:cNvPr id="180369" name="Object 145"/>
          <p:cNvGraphicFramePr>
            <a:graphicFrameLocks noChangeAspect="1"/>
          </p:cNvGraphicFramePr>
          <p:nvPr/>
        </p:nvGraphicFramePr>
        <p:xfrm>
          <a:off x="1763713" y="4191000"/>
          <a:ext cx="4430712" cy="533400"/>
        </p:xfrm>
        <a:graphic>
          <a:graphicData uri="http://schemas.openxmlformats.org/presentationml/2006/ole">
            <p:oleObj spid="_x0000_s180369" name="Equation" r:id="rId15" imgW="1993900" imgH="241300" progId="">
              <p:embed/>
            </p:oleObj>
          </a:graphicData>
        </a:graphic>
      </p:graphicFrame>
      <p:sp>
        <p:nvSpPr>
          <p:cNvPr id="180374" name="Text Box 150"/>
          <p:cNvSpPr txBox="1">
            <a:spLocks noChangeArrowheads="1"/>
          </p:cNvSpPr>
          <p:nvPr/>
        </p:nvSpPr>
        <p:spPr bwMode="auto">
          <a:xfrm>
            <a:off x="1258888" y="5934075"/>
            <a:ext cx="4856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-(x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+x)f(x)+(x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+1)g(x)=1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42" name="内容占位符 2"/>
          <p:cNvSpPr>
            <a:spLocks noGrp="1"/>
          </p:cNvSpPr>
          <p:nvPr>
            <p:ph idx="4294967295"/>
          </p:nvPr>
        </p:nvSpPr>
        <p:spPr>
          <a:xfrm>
            <a:off x="571500" y="1285875"/>
            <a:ext cx="6161088" cy="1643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3.10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    ，         。如果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则称    与    互素。</a:t>
            </a:r>
            <a:endParaRPr lang="zh-CN" altLang="en-US" b="1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81426" name="Object 178"/>
          <p:cNvGraphicFramePr>
            <a:graphicFrameLocks noChangeAspect="1"/>
          </p:cNvGraphicFramePr>
          <p:nvPr/>
        </p:nvGraphicFramePr>
        <p:xfrm>
          <a:off x="2643188" y="1428750"/>
          <a:ext cx="714375" cy="422275"/>
        </p:xfrm>
        <a:graphic>
          <a:graphicData uri="http://schemas.openxmlformats.org/presentationml/2006/ole">
            <p:oleObj spid="_x0000_s181426" name="Equation" r:id="rId3" imgW="342751" imgH="203112" progId="">
              <p:embed/>
            </p:oleObj>
          </a:graphicData>
        </a:graphic>
      </p:graphicFrame>
      <p:graphicFrame>
        <p:nvGraphicFramePr>
          <p:cNvPr id="181427" name="Object 179"/>
          <p:cNvGraphicFramePr>
            <a:graphicFrameLocks noChangeAspect="1"/>
          </p:cNvGraphicFramePr>
          <p:nvPr/>
        </p:nvGraphicFramePr>
        <p:xfrm>
          <a:off x="3505200" y="1389063"/>
          <a:ext cx="1714500" cy="455612"/>
        </p:xfrm>
        <a:graphic>
          <a:graphicData uri="http://schemas.openxmlformats.org/presentationml/2006/ole">
            <p:oleObj spid="_x0000_s181427" name="Equation" r:id="rId4" imgW="761669" imgH="203112" progId="">
              <p:embed/>
            </p:oleObj>
          </a:graphicData>
        </a:graphic>
      </p:graphicFrame>
      <p:graphicFrame>
        <p:nvGraphicFramePr>
          <p:cNvPr id="181428" name="Object 180"/>
          <p:cNvGraphicFramePr>
            <a:graphicFrameLocks noChangeAspect="1"/>
          </p:cNvGraphicFramePr>
          <p:nvPr/>
        </p:nvGraphicFramePr>
        <p:xfrm>
          <a:off x="2773363" y="1866900"/>
          <a:ext cx="2370137" cy="561975"/>
        </p:xfrm>
        <a:graphic>
          <a:graphicData uri="http://schemas.openxmlformats.org/presentationml/2006/ole">
            <p:oleObj spid="_x0000_s181428" name="Equation" r:id="rId5" imgW="1066337" imgH="253890" progId="">
              <p:embed/>
            </p:oleObj>
          </a:graphicData>
        </a:graphic>
      </p:graphicFrame>
      <p:graphicFrame>
        <p:nvGraphicFramePr>
          <p:cNvPr id="181429" name="Object 181"/>
          <p:cNvGraphicFramePr>
            <a:graphicFrameLocks noChangeAspect="1"/>
          </p:cNvGraphicFramePr>
          <p:nvPr/>
        </p:nvGraphicFramePr>
        <p:xfrm>
          <a:off x="1428750" y="2435225"/>
          <a:ext cx="714375" cy="422275"/>
        </p:xfrm>
        <a:graphic>
          <a:graphicData uri="http://schemas.openxmlformats.org/presentationml/2006/ole">
            <p:oleObj spid="_x0000_s181429" name="Equation" r:id="rId6" imgW="342751" imgH="203112" progId="">
              <p:embed/>
            </p:oleObj>
          </a:graphicData>
        </a:graphic>
      </p:graphicFrame>
      <p:graphicFrame>
        <p:nvGraphicFramePr>
          <p:cNvPr id="181430" name="Object 182"/>
          <p:cNvGraphicFramePr>
            <a:graphicFrameLocks noChangeAspect="1"/>
          </p:cNvGraphicFramePr>
          <p:nvPr/>
        </p:nvGraphicFramePr>
        <p:xfrm>
          <a:off x="2428875" y="2428875"/>
          <a:ext cx="688975" cy="422275"/>
        </p:xfrm>
        <a:graphic>
          <a:graphicData uri="http://schemas.openxmlformats.org/presentationml/2006/ole">
            <p:oleObj spid="_x0000_s181430" name="Equation" r:id="rId7" imgW="330057" imgH="203112" progId="">
              <p:embed/>
            </p:oleObj>
          </a:graphicData>
        </a:graphic>
      </p:graphicFrame>
      <p:grpSp>
        <p:nvGrpSpPr>
          <p:cNvPr id="181450" name="Group 202"/>
          <p:cNvGrpSpPr>
            <a:grpSpLocks/>
          </p:cNvGrpSpPr>
          <p:nvPr/>
        </p:nvGrpSpPr>
        <p:grpSpPr bwMode="auto">
          <a:xfrm>
            <a:off x="500063" y="3357563"/>
            <a:ext cx="8286750" cy="3071812"/>
            <a:chOff x="315" y="2115"/>
            <a:chExt cx="5220" cy="1935"/>
          </a:xfrm>
        </p:grpSpPr>
        <p:sp>
          <p:nvSpPr>
            <p:cNvPr id="181446" name="内容占位符 2"/>
            <p:cNvSpPr txBox="1">
              <a:spLocks/>
            </p:cNvSpPr>
            <p:nvPr/>
          </p:nvSpPr>
          <p:spPr bwMode="auto">
            <a:xfrm>
              <a:off x="315" y="2115"/>
              <a:ext cx="51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CC0000"/>
                </a:buClr>
                <a:buSzPct val="90000"/>
                <a:buFont typeface="Wingdings" pitchFamily="2" charset="2"/>
                <a:buChar char="Ø"/>
              </a:pPr>
              <a:r>
                <a:rPr lang="zh-CN" altLang="en-US" b="1">
                  <a:latin typeface="宋体" charset="-122"/>
                  <a:ea typeface="楷体_GB2312" pitchFamily="49" charset="-122"/>
                  <a:sym typeface="Wingdings" pitchFamily="2" charset="2"/>
                </a:rPr>
                <a:t>互素具有如下性质：</a:t>
              </a:r>
              <a:endParaRPr lang="zh-CN" altLang="en-US" b="1">
                <a:latin typeface="宋体" charset="-122"/>
                <a:ea typeface="楷体_GB2312" pitchFamily="49" charset="-122"/>
              </a:endParaRPr>
            </a:p>
          </p:txBody>
        </p:sp>
        <p:sp>
          <p:nvSpPr>
            <p:cNvPr id="181447" name="内容占位符 2"/>
            <p:cNvSpPr txBox="1">
              <a:spLocks/>
            </p:cNvSpPr>
            <p:nvPr/>
          </p:nvSpPr>
          <p:spPr bwMode="auto">
            <a:xfrm>
              <a:off x="540" y="2430"/>
              <a:ext cx="70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(1)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   </a:t>
              </a:r>
            </a:p>
          </p:txBody>
        </p:sp>
        <p:graphicFrame>
          <p:nvGraphicFramePr>
            <p:cNvPr id="181431" name="Object 183"/>
            <p:cNvGraphicFramePr>
              <a:graphicFrameLocks noChangeAspect="1"/>
            </p:cNvGraphicFramePr>
            <p:nvPr/>
          </p:nvGraphicFramePr>
          <p:xfrm>
            <a:off x="1055" y="2458"/>
            <a:ext cx="1450" cy="332"/>
          </p:xfrm>
          <a:graphic>
            <a:graphicData uri="http://schemas.openxmlformats.org/presentationml/2006/ole">
              <p:oleObj spid="_x0000_s181431" name="Equation" r:id="rId8" imgW="1104900" imgH="254000" progId="">
                <p:embed/>
              </p:oleObj>
            </a:graphicData>
          </a:graphic>
        </p:graphicFrame>
        <p:graphicFrame>
          <p:nvGraphicFramePr>
            <p:cNvPr id="181432" name="Object 184"/>
            <p:cNvGraphicFramePr>
              <a:graphicFrameLocks noChangeAspect="1"/>
            </p:cNvGraphicFramePr>
            <p:nvPr/>
          </p:nvGraphicFramePr>
          <p:xfrm>
            <a:off x="2475" y="2520"/>
            <a:ext cx="284" cy="200"/>
          </p:xfrm>
          <a:graphic>
            <a:graphicData uri="http://schemas.openxmlformats.org/presentationml/2006/ole">
              <p:oleObj spid="_x0000_s181432" name="Equation" r:id="rId9" imgW="215713" imgH="152268" progId="">
                <p:embed/>
              </p:oleObj>
            </a:graphicData>
          </a:graphic>
        </p:graphicFrame>
        <p:graphicFrame>
          <p:nvGraphicFramePr>
            <p:cNvPr id="181433" name="Object 185"/>
            <p:cNvGraphicFramePr>
              <a:graphicFrameLocks noChangeAspect="1"/>
            </p:cNvGraphicFramePr>
            <p:nvPr/>
          </p:nvGraphicFramePr>
          <p:xfrm>
            <a:off x="1125" y="2790"/>
            <a:ext cx="1634" cy="266"/>
          </p:xfrm>
          <a:graphic>
            <a:graphicData uri="http://schemas.openxmlformats.org/presentationml/2006/ole">
              <p:oleObj spid="_x0000_s181433" name="Equation" r:id="rId10" imgW="1244600" imgH="203200" progId="">
                <p:embed/>
              </p:oleObj>
            </a:graphicData>
          </a:graphic>
        </p:graphicFrame>
        <p:graphicFrame>
          <p:nvGraphicFramePr>
            <p:cNvPr id="181434" name="Object 186"/>
            <p:cNvGraphicFramePr>
              <a:graphicFrameLocks noChangeAspect="1"/>
            </p:cNvGraphicFramePr>
            <p:nvPr/>
          </p:nvGraphicFramePr>
          <p:xfrm>
            <a:off x="2790" y="2790"/>
            <a:ext cx="1950" cy="266"/>
          </p:xfrm>
          <a:graphic>
            <a:graphicData uri="http://schemas.openxmlformats.org/presentationml/2006/ole">
              <p:oleObj spid="_x0000_s181434" name="Equation" r:id="rId11" imgW="1485900" imgH="203200" progId="">
                <p:embed/>
              </p:oleObj>
            </a:graphicData>
          </a:graphic>
        </p:graphicFrame>
        <p:sp>
          <p:nvSpPr>
            <p:cNvPr id="181448" name="内容占位符 2"/>
            <p:cNvSpPr txBox="1">
              <a:spLocks/>
            </p:cNvSpPr>
            <p:nvPr/>
          </p:nvSpPr>
          <p:spPr bwMode="auto">
            <a:xfrm>
              <a:off x="540" y="3015"/>
              <a:ext cx="429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(2)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若             ，           ，则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   </a:t>
              </a:r>
            </a:p>
          </p:txBody>
        </p:sp>
        <p:graphicFrame>
          <p:nvGraphicFramePr>
            <p:cNvPr id="181435" name="Object 187"/>
            <p:cNvGraphicFramePr>
              <a:graphicFrameLocks noChangeAspect="1"/>
            </p:cNvGraphicFramePr>
            <p:nvPr/>
          </p:nvGraphicFramePr>
          <p:xfrm>
            <a:off x="1295" y="3043"/>
            <a:ext cx="1450" cy="332"/>
          </p:xfrm>
          <a:graphic>
            <a:graphicData uri="http://schemas.openxmlformats.org/presentationml/2006/ole">
              <p:oleObj spid="_x0000_s181435" name="Equation" r:id="rId12" imgW="1104900" imgH="254000" progId="">
                <p:embed/>
              </p:oleObj>
            </a:graphicData>
          </a:graphic>
        </p:graphicFrame>
        <p:graphicFrame>
          <p:nvGraphicFramePr>
            <p:cNvPr id="181436" name="Object 188"/>
            <p:cNvGraphicFramePr>
              <a:graphicFrameLocks noChangeAspect="1"/>
            </p:cNvGraphicFramePr>
            <p:nvPr/>
          </p:nvGraphicFramePr>
          <p:xfrm>
            <a:off x="2823" y="3060"/>
            <a:ext cx="1317" cy="266"/>
          </p:xfrm>
          <a:graphic>
            <a:graphicData uri="http://schemas.openxmlformats.org/presentationml/2006/ole">
              <p:oleObj spid="_x0000_s181436" name="Equation" r:id="rId13" imgW="1002865" imgH="203112" progId="">
                <p:embed/>
              </p:oleObj>
            </a:graphicData>
          </a:graphic>
        </p:graphicFrame>
        <p:graphicFrame>
          <p:nvGraphicFramePr>
            <p:cNvPr id="181437" name="Object 189"/>
            <p:cNvGraphicFramePr>
              <a:graphicFrameLocks noChangeAspect="1"/>
            </p:cNvGraphicFramePr>
            <p:nvPr/>
          </p:nvGraphicFramePr>
          <p:xfrm>
            <a:off x="4634" y="3060"/>
            <a:ext cx="901" cy="266"/>
          </p:xfrm>
          <a:graphic>
            <a:graphicData uri="http://schemas.openxmlformats.org/presentationml/2006/ole">
              <p:oleObj spid="_x0000_s181437" name="Equation" r:id="rId14" imgW="685800" imgH="203200" progId="">
                <p:embed/>
              </p:oleObj>
            </a:graphicData>
          </a:graphic>
        </p:graphicFrame>
        <p:sp>
          <p:nvSpPr>
            <p:cNvPr id="181449" name="内容占位符 2"/>
            <p:cNvSpPr txBox="1">
              <a:spLocks/>
            </p:cNvSpPr>
            <p:nvPr/>
          </p:nvSpPr>
          <p:spPr bwMode="auto">
            <a:xfrm>
              <a:off x="540" y="3379"/>
              <a:ext cx="447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(3)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若        ，       ，           则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   </a:t>
              </a:r>
            </a:p>
          </p:txBody>
        </p:sp>
        <p:graphicFrame>
          <p:nvGraphicFramePr>
            <p:cNvPr id="181438" name="Object 190"/>
            <p:cNvGraphicFramePr>
              <a:graphicFrameLocks noChangeAspect="1"/>
            </p:cNvGraphicFramePr>
            <p:nvPr/>
          </p:nvGraphicFramePr>
          <p:xfrm>
            <a:off x="1260" y="3424"/>
            <a:ext cx="901" cy="266"/>
          </p:xfrm>
          <a:graphic>
            <a:graphicData uri="http://schemas.openxmlformats.org/presentationml/2006/ole">
              <p:oleObj spid="_x0000_s181438" name="Equation" r:id="rId15" imgW="685800" imgH="203200" progId="">
                <p:embed/>
              </p:oleObj>
            </a:graphicData>
          </a:graphic>
        </p:graphicFrame>
        <p:graphicFrame>
          <p:nvGraphicFramePr>
            <p:cNvPr id="181439" name="Object 191"/>
            <p:cNvGraphicFramePr>
              <a:graphicFrameLocks noChangeAspect="1"/>
            </p:cNvGraphicFramePr>
            <p:nvPr/>
          </p:nvGraphicFramePr>
          <p:xfrm>
            <a:off x="2295" y="3424"/>
            <a:ext cx="885" cy="266"/>
          </p:xfrm>
          <a:graphic>
            <a:graphicData uri="http://schemas.openxmlformats.org/presentationml/2006/ole">
              <p:oleObj spid="_x0000_s181439" name="Equation" r:id="rId16" imgW="672808" imgH="203112" progId="">
                <p:embed/>
              </p:oleObj>
            </a:graphicData>
          </a:graphic>
        </p:graphicFrame>
        <p:graphicFrame>
          <p:nvGraphicFramePr>
            <p:cNvPr id="181440" name="Object 192"/>
            <p:cNvGraphicFramePr>
              <a:graphicFrameLocks noChangeAspect="1"/>
            </p:cNvGraphicFramePr>
            <p:nvPr/>
          </p:nvGraphicFramePr>
          <p:xfrm>
            <a:off x="3243" y="3407"/>
            <a:ext cx="1451" cy="332"/>
          </p:xfrm>
          <a:graphic>
            <a:graphicData uri="http://schemas.openxmlformats.org/presentationml/2006/ole">
              <p:oleObj spid="_x0000_s181440" name="Equation" r:id="rId17" imgW="1104900" imgH="254000" progId="">
                <p:embed/>
              </p:oleObj>
            </a:graphicData>
          </a:graphic>
        </p:graphicFrame>
        <p:graphicFrame>
          <p:nvGraphicFramePr>
            <p:cNvPr id="181441" name="Object 193"/>
            <p:cNvGraphicFramePr>
              <a:graphicFrameLocks noChangeAspect="1"/>
            </p:cNvGraphicFramePr>
            <p:nvPr/>
          </p:nvGraphicFramePr>
          <p:xfrm>
            <a:off x="1125" y="3784"/>
            <a:ext cx="1318" cy="266"/>
          </p:xfrm>
          <a:graphic>
            <a:graphicData uri="http://schemas.openxmlformats.org/presentationml/2006/ole">
              <p:oleObj spid="_x0000_s181441" name="Equation" r:id="rId18" imgW="1002865" imgH="203112" progId="">
                <p:embed/>
              </p:oleObj>
            </a:graphicData>
          </a:graphic>
        </p:graphicFrame>
      </p:grpSp>
      <p:sp>
        <p:nvSpPr>
          <p:cNvPr id="35" name="灯片编号占位符 3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CB575-4214-4283-A748-565F5D3B717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18144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3.2.3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多项式的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辗转相除法</a:t>
            </a:r>
            <a:endParaRPr kumimoji="0" lang="zh-CN" altLang="en-US" sz="36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能描述</a:t>
            </a:r>
            <a:r>
              <a:rPr kumimoji="0" lang="zh-CN" altLang="en-US" b="1">
                <a:solidFill>
                  <a:srgbClr val="CC0000"/>
                </a:solidFill>
                <a:latin typeface="微软雅黑"/>
                <a:ea typeface="楷体_GB2312" pitchFamily="49" charset="-122"/>
                <a:cs typeface="微软雅黑"/>
              </a:rPr>
              <a:t>不可约多项式</a:t>
            </a: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概念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能列出</a:t>
            </a:r>
            <a:r>
              <a:rPr kumimoji="0" lang="zh-CN" altLang="en-US" b="1">
                <a:solidFill>
                  <a:srgbClr val="0033CC"/>
                </a:solidFill>
                <a:latin typeface="微软雅黑"/>
                <a:ea typeface="楷体_GB2312" pitchFamily="49" charset="-122"/>
                <a:cs typeface="微软雅黑"/>
              </a:rPr>
              <a:t>常见域上的不可约多项式</a:t>
            </a:r>
            <a:endParaRPr kumimoji="0" lang="zh-CN" altLang="en-US" b="1">
              <a:solidFill>
                <a:srgbClr val="0033CC"/>
              </a:solidFill>
              <a:latin typeface="宋体" charset="-122"/>
              <a:ea typeface="楷体_GB2312" pitchFamily="49" charset="-122"/>
              <a:cs typeface="微软雅黑"/>
            </a:endParaRPr>
          </a:p>
        </p:txBody>
      </p:sp>
      <p:sp>
        <p:nvSpPr>
          <p:cNvPr id="30617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第四小节学习目标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0B85F1E3-D9E9-40E4-9CDB-A70233F789F1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39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50" name="矩形 4"/>
          <p:cNvSpPr>
            <a:spLocks noChangeArrowheads="1"/>
          </p:cNvSpPr>
          <p:nvPr/>
        </p:nvSpPr>
        <p:spPr bwMode="auto">
          <a:xfrm>
            <a:off x="428625" y="1285875"/>
            <a:ext cx="82867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环</a:t>
            </a:r>
            <a:r>
              <a:rPr kumimoji="0" lang="zh-CN" altLang="en-US" i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的所有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非零元关于乘法构成一个交换群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为域，简称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为域。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148" name="Object 84"/>
          <p:cNvGraphicFramePr>
            <a:graphicFrameLocks noChangeAspect="1"/>
          </p:cNvGraphicFramePr>
          <p:nvPr/>
        </p:nvGraphicFramePr>
        <p:xfrm>
          <a:off x="2714625" y="1936750"/>
          <a:ext cx="1200150" cy="492125"/>
        </p:xfrm>
        <a:graphic>
          <a:graphicData uri="http://schemas.openxmlformats.org/presentationml/2006/ole">
            <p:oleObj spid="_x0000_s88148" name="Equation" r:id="rId4" imgW="494870" imgH="203024" progId="">
              <p:embed/>
            </p:oleObj>
          </a:graphicData>
        </a:graphic>
      </p:graphicFrame>
      <p:graphicFrame>
        <p:nvGraphicFramePr>
          <p:cNvPr id="88149" name="Object 85"/>
          <p:cNvGraphicFramePr>
            <a:graphicFrameLocks noChangeAspect="1"/>
          </p:cNvGraphicFramePr>
          <p:nvPr/>
        </p:nvGraphicFramePr>
        <p:xfrm>
          <a:off x="2363788" y="1416050"/>
          <a:ext cx="1200150" cy="492125"/>
        </p:xfrm>
        <a:graphic>
          <a:graphicData uri="http://schemas.openxmlformats.org/presentationml/2006/ole">
            <p:oleObj spid="_x0000_s88149" name="Equation" r:id="rId5" imgW="494870" imgH="203024" progId="">
              <p:embed/>
            </p:oleObj>
          </a:graphicData>
        </a:graphic>
      </p:graphicFrame>
      <p:sp>
        <p:nvSpPr>
          <p:cNvPr id="8815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8B60CF-B6C7-4535-9EDA-91D52F62701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8153" name="矩形 15"/>
          <p:cNvSpPr>
            <a:spLocks noChangeArrowheads="1"/>
          </p:cNvSpPr>
          <p:nvPr/>
        </p:nvSpPr>
        <p:spPr bwMode="auto">
          <a:xfrm>
            <a:off x="428625" y="4184650"/>
            <a:ext cx="85359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若域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有无限个元素，则称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无限域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；否则称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有限域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，并把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元素个数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。若</a:t>
            </a:r>
            <a:r>
              <a:rPr kumimoji="0"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的阶为</a:t>
            </a:r>
            <a:r>
              <a:rPr kumimoji="0" lang="en-US" altLang="zh-CN" b="1" i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，记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GF(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8154" name="矩形 17"/>
          <p:cNvSpPr>
            <a:spLocks noChangeArrowheads="1"/>
          </p:cNvSpPr>
          <p:nvPr/>
        </p:nvSpPr>
        <p:spPr bwMode="auto">
          <a:xfrm>
            <a:off x="458788" y="2708275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：全体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实数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关于加法和乘法是域。</a:t>
            </a:r>
          </a:p>
        </p:txBody>
      </p:sp>
      <p:sp>
        <p:nvSpPr>
          <p:cNvPr id="88155" name="矩形 17"/>
          <p:cNvSpPr>
            <a:spLocks noChangeArrowheads="1"/>
          </p:cNvSpPr>
          <p:nvPr/>
        </p:nvSpPr>
        <p:spPr bwMode="auto">
          <a:xfrm>
            <a:off x="458788" y="3414713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：全体</a:t>
            </a:r>
            <a:r>
              <a:rPr kumimoji="0"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关于加法和乘法不是域。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53" grpId="0"/>
      <p:bldP spid="88154" grpId="0"/>
      <p:bldP spid="881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内容占位符 2"/>
          <p:cNvSpPr>
            <a:spLocks/>
          </p:cNvSpPr>
          <p:nvPr/>
        </p:nvSpPr>
        <p:spPr bwMode="auto">
          <a:xfrm>
            <a:off x="500063" y="1370013"/>
            <a:ext cx="821531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设         ，          ，如果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的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  <a:sym typeface="Wingdings" pitchFamily="2" charset="2"/>
            </a:endParaRPr>
          </a:p>
          <a:p>
            <a:pPr marL="447675" indent="-447675" eaLnBrk="0" latinLnBrk="1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因式只有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非零常数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以及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自身的非零常数倍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，则称    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  <a:sym typeface="Wingdings" pitchFamily="2" charset="2"/>
            </a:endParaRPr>
          </a:p>
          <a:p>
            <a:pPr marL="447675" indent="-447675" eaLnBrk="0" latinLnBrk="1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    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或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既约多项式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，否则称    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  <a:sym typeface="Wingdings" pitchFamily="2" charset="2"/>
            </a:endParaRPr>
          </a:p>
          <a:p>
            <a:pPr marL="447675" indent="-447675" eaLnBrk="0" latinLnBrk="1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可约多项式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。</a:t>
            </a:r>
            <a:endParaRPr lang="zh-CN" altLang="en-US" sz="3200" b="1">
              <a:solidFill>
                <a:srgbClr val="333399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2501900" y="1425575"/>
          <a:ext cx="1587500" cy="422275"/>
        </p:xfrm>
        <a:graphic>
          <a:graphicData uri="http://schemas.openxmlformats.org/presentationml/2006/ole">
            <p:oleObj spid="_x0000_s236549" name="Equation" r:id="rId3" imgW="761669" imgH="203112" progId="">
              <p:embed/>
            </p:oleObj>
          </a:graphicData>
        </a:graphic>
      </p:graphicFrame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4337050" y="1414463"/>
          <a:ext cx="1878013" cy="527050"/>
        </p:xfrm>
        <a:graphic>
          <a:graphicData uri="http://schemas.openxmlformats.org/presentationml/2006/ole">
            <p:oleObj spid="_x0000_s236550" name="Equation" r:id="rId4" imgW="901309" imgH="253890" progId="">
              <p:embed/>
            </p:oleObj>
          </a:graphicData>
        </a:graphic>
      </p:graphicFrame>
      <p:graphicFrame>
        <p:nvGraphicFramePr>
          <p:cNvPr id="236551" name="Object 7"/>
          <p:cNvGraphicFramePr>
            <a:graphicFrameLocks noChangeAspect="1"/>
          </p:cNvGraphicFramePr>
          <p:nvPr/>
        </p:nvGraphicFramePr>
        <p:xfrm>
          <a:off x="7358063" y="1441450"/>
          <a:ext cx="688975" cy="422275"/>
        </p:xfrm>
        <a:graphic>
          <a:graphicData uri="http://schemas.openxmlformats.org/presentationml/2006/ole">
            <p:oleObj spid="_x0000_s236551" name="Equation" r:id="rId5" imgW="330057" imgH="203112" progId="">
              <p:embed/>
            </p:oleObj>
          </a:graphicData>
        </a:graphic>
      </p:graphicFrame>
      <p:graphicFrame>
        <p:nvGraphicFramePr>
          <p:cNvPr id="236552" name="Object 8"/>
          <p:cNvGraphicFramePr>
            <a:graphicFrameLocks noChangeAspect="1"/>
          </p:cNvGraphicFramePr>
          <p:nvPr/>
        </p:nvGraphicFramePr>
        <p:xfrm>
          <a:off x="571500" y="2519363"/>
          <a:ext cx="688975" cy="422275"/>
        </p:xfrm>
        <a:graphic>
          <a:graphicData uri="http://schemas.openxmlformats.org/presentationml/2006/ole">
            <p:oleObj spid="_x0000_s236552" name="Equation" r:id="rId6" imgW="330057" imgH="203112" progId="">
              <p:embed/>
            </p:oleObj>
          </a:graphicData>
        </a:graphic>
      </p:graphicFrame>
      <p:graphicFrame>
        <p:nvGraphicFramePr>
          <p:cNvPr id="236553" name="Object 9"/>
          <p:cNvGraphicFramePr>
            <a:graphicFrameLocks noChangeAspect="1"/>
          </p:cNvGraphicFramePr>
          <p:nvPr/>
        </p:nvGraphicFramePr>
        <p:xfrm>
          <a:off x="7500938" y="2441575"/>
          <a:ext cx="688975" cy="422275"/>
        </p:xfrm>
        <a:graphic>
          <a:graphicData uri="http://schemas.openxmlformats.org/presentationml/2006/ole">
            <p:oleObj spid="_x0000_s236553" name="Equation" r:id="rId7" imgW="330057" imgH="203112" progId="">
              <p:embed/>
            </p:oleObj>
          </a:graphicData>
        </a:graphic>
      </p:graphicFrame>
      <p:sp>
        <p:nvSpPr>
          <p:cNvPr id="23655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域上不可约多项式</a:t>
            </a:r>
          </a:p>
        </p:txBody>
      </p:sp>
      <p:sp>
        <p:nvSpPr>
          <p:cNvPr id="17" name="灯片编号占位符 16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30FFBBC9-C674-480B-A8E4-F08FB65DD33B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40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grpSp>
        <p:nvGrpSpPr>
          <p:cNvPr id="236561" name="Group 20"/>
          <p:cNvGrpSpPr>
            <a:grpSpLocks/>
          </p:cNvGrpSpPr>
          <p:nvPr/>
        </p:nvGrpSpPr>
        <p:grpSpPr bwMode="auto">
          <a:xfrm>
            <a:off x="611188" y="4076700"/>
            <a:ext cx="7489825" cy="1343025"/>
            <a:chOff x="385" y="2568"/>
            <a:chExt cx="4718" cy="846"/>
          </a:xfrm>
        </p:grpSpPr>
        <p:sp>
          <p:nvSpPr>
            <p:cNvPr id="236562" name="内容占位符 2"/>
            <p:cNvSpPr txBox="1">
              <a:spLocks/>
            </p:cNvSpPr>
            <p:nvPr/>
          </p:nvSpPr>
          <p:spPr bwMode="auto">
            <a:xfrm>
              <a:off x="385" y="2568"/>
              <a:ext cx="471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5000"/>
                </a:lnSpc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注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AES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算法的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盒采用了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Z</a:t>
              </a:r>
              <a:r>
                <a:rPr kumimoji="0" lang="en-US" altLang="zh-CN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上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不可约多项式：</a:t>
              </a:r>
            </a:p>
          </p:txBody>
        </p:sp>
        <p:graphicFrame>
          <p:nvGraphicFramePr>
            <p:cNvPr id="236557" name="Object 13"/>
            <p:cNvGraphicFramePr>
              <a:graphicFrameLocks noChangeAspect="1"/>
            </p:cNvGraphicFramePr>
            <p:nvPr/>
          </p:nvGraphicFramePr>
          <p:xfrm>
            <a:off x="1247" y="3022"/>
            <a:ext cx="2495" cy="392"/>
          </p:xfrm>
          <a:graphic>
            <a:graphicData uri="http://schemas.openxmlformats.org/presentationml/2006/ole">
              <p:oleObj spid="_x0000_s236557" name="Equation" r:id="rId8" imgW="1574800" imgH="228600" progId="">
                <p:embed/>
              </p:oleObj>
            </a:graphicData>
          </a:graphic>
        </p:graphicFrame>
      </p:grp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86"/>
          <p:cNvSpPr>
            <a:spLocks noChangeArrowheads="1"/>
          </p:cNvSpPr>
          <p:nvPr/>
        </p:nvSpPr>
        <p:spPr bwMode="auto">
          <a:xfrm>
            <a:off x="214313" y="635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3.2.4 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域上不可约多项式</a:t>
            </a:r>
          </a:p>
        </p:txBody>
      </p:sp>
      <p:sp>
        <p:nvSpPr>
          <p:cNvPr id="11" name="灯片编号占位符 10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FEA04A00-C252-4390-8DA1-091567995E0B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41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08227" name="内容占位符 2"/>
          <p:cNvSpPr txBox="1">
            <a:spLocks/>
          </p:cNvSpPr>
          <p:nvPr/>
        </p:nvSpPr>
        <p:spPr bwMode="auto">
          <a:xfrm>
            <a:off x="642938" y="1412875"/>
            <a:ext cx="8032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x+1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在有理数域、实数域、复数域、域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中分别是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吗？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7580" name="内容占位符 2"/>
          <p:cNvSpPr txBox="1">
            <a:spLocks/>
          </p:cNvSpPr>
          <p:nvPr/>
        </p:nvSpPr>
        <p:spPr bwMode="auto">
          <a:xfrm>
            <a:off x="684213" y="2708275"/>
            <a:ext cx="79914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00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在有理数域、实数域、复数域、域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中分别是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吗？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6" name="Rectangle 86"/>
          <p:cNvSpPr>
            <a:spLocks noChangeArrowheads="1"/>
          </p:cNvSpPr>
          <p:nvPr/>
        </p:nvSpPr>
        <p:spPr bwMode="auto">
          <a:xfrm>
            <a:off x="214313" y="635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3.2.4 </a:t>
            </a:r>
            <a:r>
              <a:rPr kumimoji="0" lang="zh-CN" altLang="en-US" sz="36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域上不可约多项式</a:t>
            </a:r>
          </a:p>
        </p:txBody>
      </p:sp>
      <p:sp>
        <p:nvSpPr>
          <p:cNvPr id="11" name="灯片编号占位符 10"/>
          <p:cNvSpPr txBox="1">
            <a:spLocks noGrp="1"/>
          </p:cNvSpPr>
          <p:nvPr/>
        </p:nvSpPr>
        <p:spPr>
          <a:xfrm>
            <a:off x="8207375" y="6381750"/>
            <a:ext cx="928688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3A4CFE8-2400-4C82-A4D1-C479E2FA6682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42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238608" name="内容占位符 2"/>
          <p:cNvSpPr txBox="1">
            <a:spLocks/>
          </p:cNvSpPr>
          <p:nvPr/>
        </p:nvSpPr>
        <p:spPr bwMode="auto">
          <a:xfrm>
            <a:off x="500063" y="1844675"/>
            <a:ext cx="70961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一次多项式总是不可约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多项式的可约性与其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所在的域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密切相关。</a:t>
            </a:r>
          </a:p>
        </p:txBody>
      </p:sp>
      <p:sp>
        <p:nvSpPr>
          <p:cNvPr id="238609" name="矩形 1"/>
          <p:cNvSpPr>
            <a:spLocks noChangeArrowheads="1"/>
          </p:cNvSpPr>
          <p:nvPr/>
        </p:nvSpPr>
        <p:spPr bwMode="auto">
          <a:xfrm>
            <a:off x="323850" y="1193800"/>
            <a:ext cx="733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关于</a:t>
            </a:r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，有如下结论： </a:t>
            </a:r>
            <a:endParaRPr lang="zh-CN" altLang="en-US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38610" name="内容占位符 2"/>
          <p:cNvSpPr txBox="1">
            <a:spLocks/>
          </p:cNvSpPr>
          <p:nvPr/>
        </p:nvSpPr>
        <p:spPr bwMode="auto">
          <a:xfrm>
            <a:off x="531813" y="2997200"/>
            <a:ext cx="80724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为不可约多项式       不能分解成两个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次数更低的多项式的乘积。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FF0066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对于任意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    </a:t>
            </a:r>
          </a:p>
        </p:txBody>
      </p:sp>
      <p:graphicFrame>
        <p:nvGraphicFramePr>
          <p:cNvPr id="238601" name="Object 9"/>
          <p:cNvGraphicFramePr>
            <a:graphicFrameLocks noChangeAspect="1"/>
          </p:cNvGraphicFramePr>
          <p:nvPr/>
        </p:nvGraphicFramePr>
        <p:xfrm>
          <a:off x="892175" y="3087688"/>
          <a:ext cx="688975" cy="422275"/>
        </p:xfrm>
        <a:graphic>
          <a:graphicData uri="http://schemas.openxmlformats.org/presentationml/2006/ole">
            <p:oleObj spid="_x0000_s238601" name="Equation" r:id="rId3" imgW="330057" imgH="203112" progId="">
              <p:embed/>
            </p:oleObj>
          </a:graphicData>
        </a:graphic>
      </p:graphicFrame>
      <p:graphicFrame>
        <p:nvGraphicFramePr>
          <p:cNvPr id="238602" name="Object 10"/>
          <p:cNvGraphicFramePr>
            <a:graphicFrameLocks noChangeAspect="1"/>
          </p:cNvGraphicFramePr>
          <p:nvPr/>
        </p:nvGraphicFramePr>
        <p:xfrm>
          <a:off x="4132263" y="3144838"/>
          <a:ext cx="450850" cy="317500"/>
        </p:xfrm>
        <a:graphic>
          <a:graphicData uri="http://schemas.openxmlformats.org/presentationml/2006/ole">
            <p:oleObj spid="_x0000_s238602" name="Equation" r:id="rId4" imgW="215713" imgH="152268" progId="">
              <p:embed/>
            </p:oleObj>
          </a:graphicData>
        </a:graphic>
      </p:graphicFrame>
      <p:graphicFrame>
        <p:nvGraphicFramePr>
          <p:cNvPr id="238603" name="Object 11"/>
          <p:cNvGraphicFramePr>
            <a:graphicFrameLocks noChangeAspect="1"/>
          </p:cNvGraphicFramePr>
          <p:nvPr/>
        </p:nvGraphicFramePr>
        <p:xfrm>
          <a:off x="4492625" y="3071813"/>
          <a:ext cx="688975" cy="422275"/>
        </p:xfrm>
        <a:graphic>
          <a:graphicData uri="http://schemas.openxmlformats.org/presentationml/2006/ole">
            <p:oleObj spid="_x0000_s238603" name="Equation" r:id="rId5" imgW="330057" imgH="203112" progId="">
              <p:embed/>
            </p:oleObj>
          </a:graphicData>
        </a:graphic>
      </p:graphicFrame>
      <p:graphicFrame>
        <p:nvGraphicFramePr>
          <p:cNvPr id="238604" name="Object 12"/>
          <p:cNvGraphicFramePr>
            <a:graphicFrameLocks noChangeAspect="1"/>
          </p:cNvGraphicFramePr>
          <p:nvPr/>
        </p:nvGraphicFramePr>
        <p:xfrm>
          <a:off x="2411413" y="4076700"/>
          <a:ext cx="792162" cy="466725"/>
        </p:xfrm>
        <a:graphic>
          <a:graphicData uri="http://schemas.openxmlformats.org/presentationml/2006/ole">
            <p:oleObj spid="_x0000_s238604" name="Equation" r:id="rId6" imgW="342751" imgH="203112" progId="">
              <p:embed/>
            </p:oleObj>
          </a:graphicData>
        </a:graphic>
      </p:graphicFrame>
      <p:graphicFrame>
        <p:nvGraphicFramePr>
          <p:cNvPr id="238605" name="Object 13"/>
          <p:cNvGraphicFramePr>
            <a:graphicFrameLocks noChangeAspect="1"/>
          </p:cNvGraphicFramePr>
          <p:nvPr/>
        </p:nvGraphicFramePr>
        <p:xfrm>
          <a:off x="1908175" y="4652963"/>
          <a:ext cx="4356100" cy="419100"/>
        </p:xfrm>
        <a:graphic>
          <a:graphicData uri="http://schemas.openxmlformats.org/presentationml/2006/ole">
            <p:oleObj spid="_x0000_s238605" name="Equation" r:id="rId7" imgW="4356100" imgH="4191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9" name="内容占位符 2"/>
          <p:cNvSpPr txBox="1">
            <a:spLocks/>
          </p:cNvSpPr>
          <p:nvPr/>
        </p:nvSpPr>
        <p:spPr bwMode="auto">
          <a:xfrm>
            <a:off x="571500" y="1428750"/>
            <a:ext cx="8286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     是有理数域上、实数域、复数域、域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吗？若是给出分解。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：在实数域中、复数域和域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中分别分解如下：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1481138" y="1538288"/>
          <a:ext cx="927100" cy="406400"/>
        </p:xfrm>
        <a:graphic>
          <a:graphicData uri="http://schemas.openxmlformats.org/presentationml/2006/ole">
            <p:oleObj spid="_x0000_s239621" name="Equation" r:id="rId3" imgW="926698" imgH="406224" progId="">
              <p:embed/>
            </p:oleObj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1285875" y="3357563"/>
          <a:ext cx="6197600" cy="520700"/>
        </p:xfrm>
        <a:graphic>
          <a:graphicData uri="http://schemas.openxmlformats.org/presentationml/2006/ole">
            <p:oleObj spid="_x0000_s239622" name="Equation" r:id="rId4" imgW="6197600" imgH="520700" progId="">
              <p:embed/>
            </p:oleObj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1258888" y="4797425"/>
          <a:ext cx="6769100" cy="482600"/>
        </p:xfrm>
        <a:graphic>
          <a:graphicData uri="http://schemas.openxmlformats.org/presentationml/2006/ole">
            <p:oleObj spid="_x0000_s239623" name="Equation" r:id="rId5" imgW="6769100" imgH="482600" progId="">
              <p:embed/>
            </p:oleObj>
          </a:graphicData>
        </a:graphic>
      </p:graphicFrame>
      <p:sp>
        <p:nvSpPr>
          <p:cNvPr id="23963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域上不可约多项式</a:t>
            </a:r>
          </a:p>
        </p:txBody>
      </p:sp>
      <p:sp>
        <p:nvSpPr>
          <p:cNvPr id="8" name="灯片编号占位符 7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8BEFF555-E810-4A83-9F0A-431380F2C17A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43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graphicFrame>
        <p:nvGraphicFramePr>
          <p:cNvPr id="239628" name="Object 12"/>
          <p:cNvGraphicFramePr>
            <a:graphicFrameLocks noChangeAspect="1"/>
          </p:cNvGraphicFramePr>
          <p:nvPr/>
        </p:nvGraphicFramePr>
        <p:xfrm>
          <a:off x="1187450" y="3933825"/>
          <a:ext cx="7345363" cy="682625"/>
        </p:xfrm>
        <a:graphic>
          <a:graphicData uri="http://schemas.openxmlformats.org/presentationml/2006/ole">
            <p:oleObj spid="_x0000_s239628" name="公式" r:id="rId6" imgW="3555720" imgH="330120" progId="Equation.3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68" name="内容占位符 2"/>
          <p:cNvSpPr txBox="1">
            <a:spLocks/>
          </p:cNvSpPr>
          <p:nvPr/>
        </p:nvSpPr>
        <p:spPr bwMode="auto">
          <a:xfrm>
            <a:off x="468313" y="1125538"/>
            <a:ext cx="72723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3.13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</a:t>
            </a:r>
            <a:r>
              <a:rPr kumimoji="0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域上的多项式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，有如下结论：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1)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复数域上不可约多项式只有一次多项式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40669" name="内容占位符 2"/>
          <p:cNvSpPr txBox="1">
            <a:spLocks/>
          </p:cNvSpPr>
          <p:nvPr/>
        </p:nvSpPr>
        <p:spPr bwMode="auto">
          <a:xfrm>
            <a:off x="500063" y="2047875"/>
            <a:ext cx="8113712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b="1">
              <a:latin typeface="宋体" charset="-122"/>
            </a:endParaRPr>
          </a:p>
        </p:txBody>
      </p:sp>
      <p:sp>
        <p:nvSpPr>
          <p:cNvPr id="24067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域上不可约多项式</a:t>
            </a:r>
          </a:p>
        </p:txBody>
      </p:sp>
      <p:sp>
        <p:nvSpPr>
          <p:cNvPr id="7" name="灯片编号占位符 6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C7732059-611F-4D72-810C-C52F589FF13D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44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8625" y="2351088"/>
            <a:ext cx="8572500" cy="1143000"/>
            <a:chOff x="270" y="1481"/>
            <a:chExt cx="5400" cy="720"/>
          </a:xfrm>
        </p:grpSpPr>
        <p:sp>
          <p:nvSpPr>
            <p:cNvPr id="240679" name="内容占位符 2"/>
            <p:cNvSpPr txBox="1">
              <a:spLocks/>
            </p:cNvSpPr>
            <p:nvPr/>
          </p:nvSpPr>
          <p:spPr bwMode="auto">
            <a:xfrm>
              <a:off x="270" y="1481"/>
              <a:ext cx="540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2)</a:t>
              </a:r>
              <a:r>
                <a:rPr lang="zh-CN" altLang="en-US" b="1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实数域不可约多项式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只有一次多项式与某些</a:t>
              </a:r>
              <a:endPara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endParaRPr>
            </a:p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  二次多项式，并且         不可约           。      </a:t>
              </a:r>
            </a:p>
          </p:txBody>
        </p:sp>
        <p:graphicFrame>
          <p:nvGraphicFramePr>
            <p:cNvPr id="240649" name="Object 9"/>
            <p:cNvGraphicFramePr>
              <a:graphicFrameLocks noChangeAspect="1"/>
            </p:cNvGraphicFramePr>
            <p:nvPr/>
          </p:nvGraphicFramePr>
          <p:xfrm>
            <a:off x="2385" y="1841"/>
            <a:ext cx="984" cy="266"/>
          </p:xfrm>
          <a:graphic>
            <a:graphicData uri="http://schemas.openxmlformats.org/presentationml/2006/ole">
              <p:oleObj spid="_x0000_s240649" name="Equation" r:id="rId3" imgW="748975" imgH="203112" progId="">
                <p:embed/>
              </p:oleObj>
            </a:graphicData>
          </a:graphic>
        </p:graphicFrame>
        <p:graphicFrame>
          <p:nvGraphicFramePr>
            <p:cNvPr id="240650" name="Object 10"/>
            <p:cNvGraphicFramePr>
              <a:graphicFrameLocks noChangeAspect="1"/>
            </p:cNvGraphicFramePr>
            <p:nvPr/>
          </p:nvGraphicFramePr>
          <p:xfrm>
            <a:off x="4050" y="1886"/>
            <a:ext cx="284" cy="200"/>
          </p:xfrm>
          <a:graphic>
            <a:graphicData uri="http://schemas.openxmlformats.org/presentationml/2006/ole">
              <p:oleObj spid="_x0000_s240650" name="Equation" r:id="rId4" imgW="215713" imgH="152268" progId="">
                <p:embed/>
              </p:oleObj>
            </a:graphicData>
          </a:graphic>
        </p:graphicFrame>
        <p:graphicFrame>
          <p:nvGraphicFramePr>
            <p:cNvPr id="240651" name="Object 11"/>
            <p:cNvGraphicFramePr>
              <a:graphicFrameLocks noChangeAspect="1"/>
            </p:cNvGraphicFramePr>
            <p:nvPr/>
          </p:nvGraphicFramePr>
          <p:xfrm>
            <a:off x="4275" y="1850"/>
            <a:ext cx="1018" cy="266"/>
          </p:xfrm>
          <a:graphic>
            <a:graphicData uri="http://schemas.openxmlformats.org/presentationml/2006/ole">
              <p:oleObj spid="_x0000_s240651" name="Equation" r:id="rId5" imgW="774364" imgH="203112" progId="">
                <p:embed/>
              </p:oleObj>
            </a:graphicData>
          </a:graphic>
        </p:graphicFrame>
      </p:grpSp>
      <p:sp>
        <p:nvSpPr>
          <p:cNvPr id="240662" name="内容占位符 2"/>
          <p:cNvSpPr txBox="1">
            <a:spLocks/>
          </p:cNvSpPr>
          <p:nvPr/>
        </p:nvSpPr>
        <p:spPr bwMode="auto">
          <a:xfrm>
            <a:off x="468313" y="4783138"/>
            <a:ext cx="8042275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有限域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上总存在任意次不可约多项式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8625" y="3486150"/>
            <a:ext cx="8072438" cy="1166813"/>
            <a:chOff x="270" y="2196"/>
            <a:chExt cx="5085" cy="735"/>
          </a:xfrm>
        </p:grpSpPr>
        <p:sp>
          <p:nvSpPr>
            <p:cNvPr id="240677" name="内容占位符 2"/>
            <p:cNvSpPr txBox="1">
              <a:spLocks/>
            </p:cNvSpPr>
            <p:nvPr/>
          </p:nvSpPr>
          <p:spPr bwMode="auto">
            <a:xfrm>
              <a:off x="270" y="2196"/>
              <a:ext cx="508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3)</a:t>
              </a:r>
              <a:r>
                <a:rPr lang="zh-CN" altLang="en-US" b="1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有理数域上存在任意次不可约多项式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，并且</a:t>
              </a:r>
            </a:p>
          </p:txBody>
        </p:sp>
        <p:sp>
          <p:nvSpPr>
            <p:cNvPr id="240678" name="Rectangle 12"/>
            <p:cNvSpPr>
              <a:spLocks noChangeArrowheads="1"/>
            </p:cNvSpPr>
            <p:nvPr/>
          </p:nvSpPr>
          <p:spPr bwMode="auto">
            <a:xfrm>
              <a:off x="518" y="2604"/>
              <a:ext cx="2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是不可约多项式。</a:t>
              </a:r>
            </a:p>
          </p:txBody>
        </p:sp>
        <p:graphicFrame>
          <p:nvGraphicFramePr>
            <p:cNvPr id="240655" name="Object 15"/>
            <p:cNvGraphicFramePr>
              <a:graphicFrameLocks noChangeAspect="1"/>
            </p:cNvGraphicFramePr>
            <p:nvPr/>
          </p:nvGraphicFramePr>
          <p:xfrm>
            <a:off x="527" y="2630"/>
            <a:ext cx="584" cy="256"/>
          </p:xfrm>
          <a:graphic>
            <a:graphicData uri="http://schemas.openxmlformats.org/presentationml/2006/ole">
              <p:oleObj spid="_x0000_s240655" name="Equation" r:id="rId6" imgW="926698" imgH="406224" progId="">
                <p:embed/>
              </p:oleObj>
            </a:graphicData>
          </a:graphic>
        </p:graphicFrame>
      </p:grpSp>
      <p:grpSp>
        <p:nvGrpSpPr>
          <p:cNvPr id="240665" name="Group 25"/>
          <p:cNvGrpSpPr>
            <a:grpSpLocks/>
          </p:cNvGrpSpPr>
          <p:nvPr/>
        </p:nvGrpSpPr>
        <p:grpSpPr bwMode="auto">
          <a:xfrm>
            <a:off x="754063" y="5445125"/>
            <a:ext cx="7489825" cy="1343025"/>
            <a:chOff x="385" y="2568"/>
            <a:chExt cx="4718" cy="846"/>
          </a:xfrm>
        </p:grpSpPr>
        <p:sp>
          <p:nvSpPr>
            <p:cNvPr id="240676" name="内容占位符 2"/>
            <p:cNvSpPr txBox="1">
              <a:spLocks/>
            </p:cNvSpPr>
            <p:nvPr/>
          </p:nvSpPr>
          <p:spPr bwMode="auto">
            <a:xfrm>
              <a:off x="385" y="2568"/>
              <a:ext cx="471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5000"/>
                </a:lnSpc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注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AES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算法的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盒采用了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Z</a:t>
              </a:r>
              <a:r>
                <a:rPr kumimoji="0" lang="en-US" altLang="zh-CN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上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不可约多项式：</a:t>
              </a:r>
            </a:p>
          </p:txBody>
        </p:sp>
        <p:graphicFrame>
          <p:nvGraphicFramePr>
            <p:cNvPr id="240667" name="Object 27"/>
            <p:cNvGraphicFramePr>
              <a:graphicFrameLocks noChangeAspect="1"/>
            </p:cNvGraphicFramePr>
            <p:nvPr/>
          </p:nvGraphicFramePr>
          <p:xfrm>
            <a:off x="1247" y="3022"/>
            <a:ext cx="2495" cy="392"/>
          </p:xfrm>
          <a:graphic>
            <a:graphicData uri="http://schemas.openxmlformats.org/presentationml/2006/ole">
              <p:oleObj spid="_x0000_s240667" name="Equation" r:id="rId7" imgW="1574800" imgH="228600" progId="">
                <p:embed/>
              </p:oleObj>
            </a:graphicData>
          </a:graphic>
        </p:graphicFrame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5" name="矩形 4"/>
          <p:cNvSpPr>
            <a:spLocks noChangeArrowheads="1"/>
          </p:cNvSpPr>
          <p:nvPr/>
        </p:nvSpPr>
        <p:spPr bwMode="auto">
          <a:xfrm>
            <a:off x="428625" y="1214438"/>
            <a:ext cx="8143875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3.14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中每一个次数   的首一多项式均可唯一表示成    中首一的不可约多项式的乘积。这里的唯一是指，若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                      ， 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    ，并且适当交换因式的秩序，有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2051050" y="1363663"/>
          <a:ext cx="687388" cy="422275"/>
        </p:xfrm>
        <a:graphic>
          <a:graphicData uri="http://schemas.openxmlformats.org/presentationml/2006/ole">
            <p:oleObj spid="_x0000_s241669" name="Equation" r:id="rId3" imgW="330057" imgH="203112" progId="">
              <p:embed/>
            </p:oleObj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5000625" y="1371600"/>
          <a:ext cx="449263" cy="342900"/>
        </p:xfrm>
        <a:graphic>
          <a:graphicData uri="http://schemas.openxmlformats.org/presentationml/2006/ole">
            <p:oleObj spid="_x0000_s241670" name="Equation" r:id="rId4" imgW="215619" imgH="164885" progId="">
              <p:embed/>
            </p:oleObj>
          </a:graphicData>
        </a:graphic>
      </p:graphicFrame>
      <p:graphicFrame>
        <p:nvGraphicFramePr>
          <p:cNvPr id="241671" name="Object 7"/>
          <p:cNvGraphicFramePr>
            <a:graphicFrameLocks noChangeAspect="1"/>
          </p:cNvGraphicFramePr>
          <p:nvPr/>
        </p:nvGraphicFramePr>
        <p:xfrm>
          <a:off x="2357438" y="1916113"/>
          <a:ext cx="687387" cy="422275"/>
        </p:xfrm>
        <a:graphic>
          <a:graphicData uri="http://schemas.openxmlformats.org/presentationml/2006/ole">
            <p:oleObj spid="_x0000_s241671" name="Equation" r:id="rId5" imgW="330057" imgH="203112" progId="">
              <p:embed/>
            </p:oleObj>
          </a:graphicData>
        </a:graphic>
      </p:graphicFrame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1285875" y="2952750"/>
          <a:ext cx="6080125" cy="476250"/>
        </p:xfrm>
        <a:graphic>
          <a:graphicData uri="http://schemas.openxmlformats.org/presentationml/2006/ole">
            <p:oleObj spid="_x0000_s241672" name="Equation" r:id="rId6" imgW="2921000" imgH="228600" progId="">
              <p:embed/>
            </p:oleObj>
          </a:graphicData>
        </a:graphic>
      </p:graphicFrame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928688" y="3540125"/>
          <a:ext cx="661987" cy="317500"/>
        </p:xfrm>
        <a:graphic>
          <a:graphicData uri="http://schemas.openxmlformats.org/presentationml/2006/ole">
            <p:oleObj spid="_x0000_s241673" name="Equation" r:id="rId7" imgW="317225" imgH="152268" progId="">
              <p:embed/>
            </p:oleObj>
          </a:graphicData>
        </a:graphic>
      </p:graphicFrame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1744663" y="3952875"/>
          <a:ext cx="4256087" cy="476250"/>
        </p:xfrm>
        <a:graphic>
          <a:graphicData uri="http://schemas.openxmlformats.org/presentationml/2006/ole">
            <p:oleObj spid="_x0000_s241674" name="Equation" r:id="rId8" imgW="2044700" imgH="228600" progId="">
              <p:embed/>
            </p:oleObj>
          </a:graphicData>
        </a:graphic>
      </p:graphicFrame>
      <p:sp>
        <p:nvSpPr>
          <p:cNvPr id="24167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3.2.4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域上不可约多项式</a:t>
            </a:r>
          </a:p>
        </p:txBody>
      </p:sp>
      <p:sp>
        <p:nvSpPr>
          <p:cNvPr id="13" name="灯片编号占位符 12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DF6D17E0-1C72-4AF1-8399-38AFD8295EF2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45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74" name="Rectangle 86"/>
          <p:cNvSpPr>
            <a:spLocks noChangeArrowheads="1"/>
          </p:cNvSpPr>
          <p:nvPr/>
        </p:nvSpPr>
        <p:spPr bwMode="auto">
          <a:xfrm>
            <a:off x="2270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40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习题</a:t>
            </a:r>
          </a:p>
        </p:txBody>
      </p:sp>
      <p:sp>
        <p:nvSpPr>
          <p:cNvPr id="173175" name="矩形 4"/>
          <p:cNvSpPr>
            <a:spLocks noChangeArrowheads="1"/>
          </p:cNvSpPr>
          <p:nvPr/>
        </p:nvSpPr>
        <p:spPr bwMode="auto">
          <a:xfrm>
            <a:off x="395288" y="1268413"/>
            <a:ext cx="78581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：设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上两个多项式，求带余除法的商式和余式</a:t>
            </a:r>
            <a:r>
              <a:rPr kumimoji="0"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                          </a:t>
            </a:r>
            <a:endParaRPr kumimoji="0" lang="en-US" altLang="zh-CN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3173" name="Object 117"/>
          <p:cNvGraphicFramePr>
            <a:graphicFrameLocks noChangeAspect="1"/>
          </p:cNvGraphicFramePr>
          <p:nvPr/>
        </p:nvGraphicFramePr>
        <p:xfrm>
          <a:off x="2168525" y="1293813"/>
          <a:ext cx="5410200" cy="482600"/>
        </p:xfrm>
        <a:graphic>
          <a:graphicData uri="http://schemas.openxmlformats.org/presentationml/2006/ole">
            <p:oleObj spid="_x0000_s173173" name="Equation" r:id="rId3" imgW="5410200" imgH="482600" progId="">
              <p:embed/>
            </p:oleObj>
          </a:graphicData>
        </a:graphic>
      </p:graphicFrame>
      <p:sp>
        <p:nvSpPr>
          <p:cNvPr id="173176" name="Rectangle 3"/>
          <p:cNvSpPr>
            <a:spLocks noChangeArrowheads="1"/>
          </p:cNvSpPr>
          <p:nvPr/>
        </p:nvSpPr>
        <p:spPr bwMode="auto">
          <a:xfrm>
            <a:off x="357188" y="2636838"/>
            <a:ext cx="792956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习题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：已知实数域上多项式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25000"/>
              </a:lnSpc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f(x)=x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+5x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-x-3; </a:t>
            </a:r>
          </a:p>
          <a:p>
            <a:pPr marL="457200" indent="-457200">
              <a:lnSpc>
                <a:spcPct val="125000"/>
              </a:lnSpc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g(x)=x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+5x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-3x-1;</a:t>
            </a:r>
          </a:p>
          <a:p>
            <a:pPr marL="457200" indent="-457200">
              <a:lnSpc>
                <a:spcPct val="125000"/>
              </a:lnSpc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求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(f, g)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第三节 域</a:t>
            </a:r>
          </a:p>
        </p:txBody>
      </p:sp>
      <p:grpSp>
        <p:nvGrpSpPr>
          <p:cNvPr id="314370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314396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97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400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401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402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98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域的定义与基本性质</a:t>
              </a:r>
            </a:p>
          </p:txBody>
        </p:sp>
        <p:sp>
          <p:nvSpPr>
            <p:cNvPr id="314399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314371" name="Group 11"/>
          <p:cNvGrpSpPr>
            <a:grpSpLocks/>
          </p:cNvGrpSpPr>
          <p:nvPr/>
        </p:nvGrpSpPr>
        <p:grpSpPr bwMode="auto">
          <a:xfrm>
            <a:off x="661988" y="2435225"/>
            <a:ext cx="7502525" cy="841375"/>
            <a:chOff x="385" y="1162"/>
            <a:chExt cx="4309" cy="389"/>
          </a:xfrm>
        </p:grpSpPr>
        <p:sp>
          <p:nvSpPr>
            <p:cNvPr id="314389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90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393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94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95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91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域上的多项式</a:t>
              </a:r>
            </a:p>
          </p:txBody>
        </p:sp>
        <p:sp>
          <p:nvSpPr>
            <p:cNvPr id="314392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314372" name="Group 27"/>
          <p:cNvGrpSpPr>
            <a:grpSpLocks/>
          </p:cNvGrpSpPr>
          <p:nvPr/>
        </p:nvGrpSpPr>
        <p:grpSpPr bwMode="auto">
          <a:xfrm>
            <a:off x="690563" y="4387850"/>
            <a:ext cx="7502525" cy="841375"/>
            <a:chOff x="385" y="1162"/>
            <a:chExt cx="4309" cy="389"/>
          </a:xfrm>
        </p:grpSpPr>
        <p:sp>
          <p:nvSpPr>
            <p:cNvPr id="314382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83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386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87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88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84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有限域的特性</a:t>
              </a:r>
            </a:p>
          </p:txBody>
        </p:sp>
        <p:sp>
          <p:nvSpPr>
            <p:cNvPr id="314385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四</a:t>
              </a:r>
            </a:p>
          </p:txBody>
        </p:sp>
      </p:grpSp>
      <p:grpSp>
        <p:nvGrpSpPr>
          <p:cNvPr id="314373" name="Group 27"/>
          <p:cNvGrpSpPr>
            <a:grpSpLocks/>
          </p:cNvGrpSpPr>
          <p:nvPr/>
        </p:nvGrpSpPr>
        <p:grpSpPr bwMode="auto">
          <a:xfrm>
            <a:off x="661988" y="3402013"/>
            <a:ext cx="7502525" cy="841375"/>
            <a:chOff x="385" y="1162"/>
            <a:chExt cx="4309" cy="389"/>
          </a:xfrm>
        </p:grpSpPr>
        <p:sp>
          <p:nvSpPr>
            <p:cNvPr id="314375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14376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14379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80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14381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14377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有限域的构造</a:t>
              </a:r>
            </a:p>
          </p:txBody>
        </p:sp>
        <p:sp>
          <p:nvSpPr>
            <p:cNvPr id="314378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  <p:sp>
        <p:nvSpPr>
          <p:cNvPr id="43" name="灯片编号占位符 42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D09736F4-9AB9-47ED-8594-FB425B2A7810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47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Rectangle 3"/>
          <p:cNvSpPr>
            <a:spLocks noChangeArrowheads="1"/>
          </p:cNvSpPr>
          <p:nvPr/>
        </p:nvSpPr>
        <p:spPr bwMode="auto">
          <a:xfrm>
            <a:off x="357188" y="1500188"/>
            <a:ext cx="7929562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sz="3200" b="1">
                <a:latin typeface="微软雅黑"/>
                <a:ea typeface="楷体_GB2312" pitchFamily="49" charset="-122"/>
                <a:cs typeface="微软雅黑"/>
              </a:rPr>
              <a:t>能描述</a:t>
            </a:r>
            <a:r>
              <a:rPr kumimoji="0" lang="zh-CN" altLang="en-US" sz="3200" b="1">
                <a:solidFill>
                  <a:srgbClr val="FF0000"/>
                </a:solidFill>
                <a:latin typeface="微软雅黑"/>
                <a:ea typeface="楷体_GB2312" pitchFamily="49" charset="-122"/>
                <a:cs typeface="微软雅黑"/>
              </a:rPr>
              <a:t>多项式模同余</a:t>
            </a:r>
            <a:r>
              <a:rPr kumimoji="0" lang="zh-CN" altLang="en-US" sz="3200" b="1">
                <a:latin typeface="微软雅黑"/>
                <a:ea typeface="楷体_GB2312" pitchFamily="49" charset="-122"/>
                <a:cs typeface="微软雅黑"/>
              </a:rPr>
              <a:t>定义</a:t>
            </a:r>
          </a:p>
          <a:p>
            <a:pPr>
              <a:lnSpc>
                <a:spcPct val="130000"/>
              </a:lnSpc>
              <a:spcBef>
                <a:spcPts val="3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sz="3200" b="1">
                <a:latin typeface="微软雅黑"/>
                <a:ea typeface="楷体_GB2312" pitchFamily="49" charset="-122"/>
                <a:cs typeface="微软雅黑"/>
              </a:rPr>
              <a:t>能解释</a:t>
            </a:r>
            <a:r>
              <a:rPr kumimoji="0" lang="zh-CN" altLang="en-US" sz="3200" b="1">
                <a:solidFill>
                  <a:srgbClr val="FF0000"/>
                </a:solidFill>
                <a:latin typeface="微软雅黑"/>
                <a:ea typeface="楷体_GB2312" pitchFamily="49" charset="-122"/>
                <a:cs typeface="微软雅黑"/>
              </a:rPr>
              <a:t>模运算性质</a:t>
            </a:r>
            <a:endParaRPr kumimoji="0" lang="zh-CN" altLang="en-US" sz="3200" b="1">
              <a:latin typeface="宋体" charset="-122"/>
              <a:ea typeface="楷体_GB2312" pitchFamily="49" charset="-122"/>
              <a:cs typeface="微软雅黑"/>
            </a:endParaRPr>
          </a:p>
        </p:txBody>
      </p:sp>
      <p:sp>
        <p:nvSpPr>
          <p:cNvPr id="3164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第一阶段学习目标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AE304CD0-0B6F-49A7-A931-63F2A6C631BB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48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2" name="矩形 15"/>
          <p:cNvSpPr>
            <a:spLocks noChangeArrowheads="1"/>
          </p:cNvSpPr>
          <p:nvPr/>
        </p:nvSpPr>
        <p:spPr bwMode="auto">
          <a:xfrm>
            <a:off x="428625" y="1341438"/>
            <a:ext cx="82867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3.15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若域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上多项式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被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除有相同的余式，则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</a:t>
            </a:r>
            <a:r>
              <a:rPr kumimoji="0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kumimoji="0" lang="en-US" altLang="zh-CN" b="1" i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同余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，简记为</a:t>
            </a:r>
          </a:p>
          <a:p>
            <a:pPr>
              <a:lnSpc>
                <a:spcPct val="125000"/>
              </a:lnSpc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(x)=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 mod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endParaRPr kumimoji="0" lang="zh-CN" altLang="en-US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331787" name="Group 11"/>
          <p:cNvGrpSpPr>
            <a:grpSpLocks/>
          </p:cNvGrpSpPr>
          <p:nvPr/>
        </p:nvGrpSpPr>
        <p:grpSpPr bwMode="auto">
          <a:xfrm>
            <a:off x="428625" y="3219450"/>
            <a:ext cx="8094663" cy="1649413"/>
            <a:chOff x="270" y="2246"/>
            <a:chExt cx="5099" cy="1039"/>
          </a:xfrm>
        </p:grpSpPr>
        <p:sp>
          <p:nvSpPr>
            <p:cNvPr id="2" name="矩形 17"/>
            <p:cNvSpPr>
              <a:spLocks noChangeArrowheads="1"/>
            </p:cNvSpPr>
            <p:nvPr/>
          </p:nvSpPr>
          <p:spPr bwMode="auto">
            <a:xfrm>
              <a:off x="270" y="2246"/>
              <a:ext cx="4950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0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：</a:t>
              </a:r>
              <a:endParaRPr kumimoji="0" lang="en-US" altLang="zh-CN" b="1"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lang="en-US" altLang="zh-CN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Z</a:t>
              </a:r>
              <a:r>
                <a:rPr lang="en-US" altLang="zh-CN" b="1" baseline="-25000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上的多项式，则</a:t>
              </a:r>
            </a:p>
          </p:txBody>
        </p:sp>
        <p:graphicFrame>
          <p:nvGraphicFramePr>
            <p:cNvPr id="331780" name="Object 4"/>
            <p:cNvGraphicFramePr>
              <a:graphicFrameLocks noChangeAspect="1"/>
            </p:cNvGraphicFramePr>
            <p:nvPr/>
          </p:nvGraphicFramePr>
          <p:xfrm>
            <a:off x="721" y="2306"/>
            <a:ext cx="4648" cy="304"/>
          </p:xfrm>
          <a:graphic>
            <a:graphicData uri="http://schemas.openxmlformats.org/presentationml/2006/ole">
              <p:oleObj spid="_x0000_s331780" name="Equation" r:id="rId4" imgW="7378700" imgH="482600" progId="">
                <p:embed/>
              </p:oleObj>
            </a:graphicData>
          </a:graphic>
        </p:graphicFrame>
        <p:graphicFrame>
          <p:nvGraphicFramePr>
            <p:cNvPr id="331781" name="Object 5"/>
            <p:cNvGraphicFramePr>
              <a:graphicFrameLocks noChangeAspect="1"/>
            </p:cNvGraphicFramePr>
            <p:nvPr/>
          </p:nvGraphicFramePr>
          <p:xfrm>
            <a:off x="1429" y="3021"/>
            <a:ext cx="2480" cy="264"/>
          </p:xfrm>
          <a:graphic>
            <a:graphicData uri="http://schemas.openxmlformats.org/presentationml/2006/ole">
              <p:oleObj spid="_x0000_s331781" name="Equation" r:id="rId5" imgW="3937000" imgH="419100" progId="">
                <p:embed/>
              </p:oleObj>
            </a:graphicData>
          </a:graphic>
        </p:graphicFrame>
      </p:grpSp>
      <p:sp>
        <p:nvSpPr>
          <p:cNvPr id="33178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多项式模运算</a:t>
            </a:r>
          </a:p>
        </p:txBody>
      </p:sp>
      <p:sp>
        <p:nvSpPr>
          <p:cNvPr id="9" name="灯片编号占位符 8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A746E72D-7D4B-460C-B33B-08122A859274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49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1788" name="Text Box 12"/>
          <p:cNvSpPr txBox="1">
            <a:spLocks noChangeArrowheads="1"/>
          </p:cNvSpPr>
          <p:nvPr/>
        </p:nvSpPr>
        <p:spPr bwMode="auto">
          <a:xfrm>
            <a:off x="1239838" y="5321300"/>
            <a:ext cx="2157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f(x)=m(x)+x</a:t>
            </a:r>
          </a:p>
        </p:txBody>
      </p:sp>
      <p:sp>
        <p:nvSpPr>
          <p:cNvPr id="331789" name="Text Box 13"/>
          <p:cNvSpPr txBox="1">
            <a:spLocks noChangeArrowheads="1"/>
          </p:cNvSpPr>
          <p:nvPr/>
        </p:nvSpPr>
        <p:spPr bwMode="auto">
          <a:xfrm>
            <a:off x="1190625" y="5862638"/>
            <a:ext cx="3176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g(x)=(x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+1)m(x)+x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8" grpId="0"/>
      <p:bldP spid="3317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A05136-ABCD-4A49-8AE9-66E2D1CDC1C6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60863" name="Text Box 15"/>
          <p:cNvSpPr txBox="1">
            <a:spLocks noChangeArrowheads="1"/>
          </p:cNvSpPr>
          <p:nvPr/>
        </p:nvSpPr>
        <p:spPr bwMode="auto">
          <a:xfrm>
            <a:off x="419100" y="2205038"/>
            <a:ext cx="84010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57300" indent="-1257300">
              <a:lnSpc>
                <a:spcPct val="130000"/>
              </a:lnSpc>
              <a:spcBef>
                <a:spcPts val="100"/>
              </a:spcBef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9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={0,1,2,3,4,5,6,7,8}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，是不是域？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为什么？</a:t>
            </a:r>
            <a:endParaRPr lang="zh-CN" altLang="en-US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864" name="Text Box 15"/>
          <p:cNvSpPr txBox="1">
            <a:spLocks noChangeArrowheads="1"/>
          </p:cNvSpPr>
          <p:nvPr/>
        </p:nvSpPr>
        <p:spPr bwMode="auto">
          <a:xfrm>
            <a:off x="357188" y="3284538"/>
            <a:ext cx="840105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57300" indent="-1257300">
              <a:lnSpc>
                <a:spcPct val="130000"/>
              </a:lnSpc>
              <a:spcBef>
                <a:spcPts val="100"/>
              </a:spcBef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={0,1,2,3,4,5,6}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，是不是域？</a:t>
            </a:r>
            <a:r>
              <a:rPr kumimoji="0" lang="zh-CN" altLang="en-US" b="1">
                <a:solidFill>
                  <a:srgbClr val="0033CC"/>
                </a:solidFill>
                <a:ea typeface="楷体_GB2312" pitchFamily="49" charset="-122"/>
              </a:rPr>
              <a:t>为什么？</a:t>
            </a:r>
          </a:p>
        </p:txBody>
      </p:sp>
      <p:sp>
        <p:nvSpPr>
          <p:cNvPr id="16086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866" name="矩形 7"/>
          <p:cNvSpPr>
            <a:spLocks noChangeArrowheads="1"/>
          </p:cNvSpPr>
          <p:nvPr/>
        </p:nvSpPr>
        <p:spPr bwMode="auto">
          <a:xfrm>
            <a:off x="428625" y="1643063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kumimoji="0"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         是不是域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?</a:t>
            </a:r>
            <a:endParaRPr kumimoji="0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0859" name="Object 91"/>
          <p:cNvGraphicFramePr>
            <a:graphicFrameLocks noChangeAspect="1"/>
          </p:cNvGraphicFramePr>
          <p:nvPr/>
        </p:nvGraphicFramePr>
        <p:xfrm>
          <a:off x="1827213" y="1733550"/>
          <a:ext cx="1536700" cy="444500"/>
        </p:xfrm>
        <a:graphic>
          <a:graphicData uri="http://schemas.openxmlformats.org/presentationml/2006/ole">
            <p:oleObj spid="_x0000_s160859" name="Equation" r:id="rId4" imgW="1536033" imgH="444307" progId="">
              <p:embed/>
            </p:oleObj>
          </a:graphicData>
        </a:graphic>
      </p:graphicFrame>
      <p:sp>
        <p:nvSpPr>
          <p:cNvPr id="160867" name="矩形 17"/>
          <p:cNvSpPr>
            <a:spLocks noChangeArrowheads="1"/>
          </p:cNvSpPr>
          <p:nvPr/>
        </p:nvSpPr>
        <p:spPr bwMode="auto">
          <a:xfrm>
            <a:off x="395288" y="4494213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：全体</a:t>
            </a:r>
            <a:r>
              <a:rPr kumimoji="0"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有理数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关于加法和乘法是不是域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?</a:t>
            </a:r>
            <a:endParaRPr kumimoji="0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0868" name="矩形 9"/>
          <p:cNvSpPr>
            <a:spLocks noChangeArrowheads="1"/>
          </p:cNvSpPr>
          <p:nvPr/>
        </p:nvSpPr>
        <p:spPr bwMode="auto">
          <a:xfrm>
            <a:off x="385763" y="5141913"/>
            <a:ext cx="8434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：实数域  上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阶方阵环    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是不是域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?</a:t>
            </a:r>
            <a:endParaRPr kumimoji="0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0860" name="Object 92"/>
          <p:cNvGraphicFramePr>
            <a:graphicFrameLocks noChangeAspect="1"/>
          </p:cNvGraphicFramePr>
          <p:nvPr/>
        </p:nvGraphicFramePr>
        <p:xfrm>
          <a:off x="2833688" y="5203825"/>
          <a:ext cx="369887" cy="400050"/>
        </p:xfrm>
        <a:graphic>
          <a:graphicData uri="http://schemas.openxmlformats.org/presentationml/2006/ole">
            <p:oleObj spid="_x0000_s160860" name="Equation" r:id="rId5" imgW="152268" imgH="164957" progId="">
              <p:embed/>
            </p:oleObj>
          </a:graphicData>
        </a:graphic>
      </p:graphicFrame>
      <p:graphicFrame>
        <p:nvGraphicFramePr>
          <p:cNvPr id="160861" name="Object 93"/>
          <p:cNvGraphicFramePr>
            <a:graphicFrameLocks noChangeAspect="1"/>
          </p:cNvGraphicFramePr>
          <p:nvPr/>
        </p:nvGraphicFramePr>
        <p:xfrm>
          <a:off x="5137150" y="5108575"/>
          <a:ext cx="1666875" cy="552450"/>
        </p:xfrm>
        <a:graphic>
          <a:graphicData uri="http://schemas.openxmlformats.org/presentationml/2006/ole">
            <p:oleObj spid="_x0000_s160861" name="Equation" r:id="rId6" imgW="685800" imgH="2286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3" name="矩形 17"/>
          <p:cNvSpPr>
            <a:spLocks noChangeArrowheads="1"/>
          </p:cNvSpPr>
          <p:nvPr/>
        </p:nvSpPr>
        <p:spPr bwMode="auto">
          <a:xfrm>
            <a:off x="428625" y="3422650"/>
            <a:ext cx="78581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上的多项式，则</a:t>
            </a:r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1144588" y="3535363"/>
          <a:ext cx="7378700" cy="482600"/>
        </p:xfrm>
        <a:graphic>
          <a:graphicData uri="http://schemas.openxmlformats.org/presentationml/2006/ole">
            <p:oleObj spid="_x0000_s333827" name="Equation" r:id="rId4" imgW="7378700" imgH="482600" progId="">
              <p:embed/>
            </p:oleObj>
          </a:graphicData>
        </a:graphic>
      </p:graphicFrame>
      <p:graphicFrame>
        <p:nvGraphicFramePr>
          <p:cNvPr id="333828" name="Object 4"/>
          <p:cNvGraphicFramePr>
            <a:graphicFrameLocks noChangeAspect="1"/>
          </p:cNvGraphicFramePr>
          <p:nvPr/>
        </p:nvGraphicFramePr>
        <p:xfrm>
          <a:off x="2268538" y="4670425"/>
          <a:ext cx="3937000" cy="419100"/>
        </p:xfrm>
        <a:graphic>
          <a:graphicData uri="http://schemas.openxmlformats.org/presentationml/2006/ole">
            <p:oleObj spid="_x0000_s333828" name="Equation" r:id="rId5" imgW="3937000" imgH="419100" progId="">
              <p:embed/>
            </p:oleObj>
          </a:graphicData>
        </a:graphic>
      </p:graphicFrame>
      <p:sp>
        <p:nvSpPr>
          <p:cNvPr id="333834" name="矩形 15"/>
          <p:cNvSpPr>
            <a:spLocks noChangeArrowheads="1"/>
          </p:cNvSpPr>
          <p:nvPr/>
        </p:nvSpPr>
        <p:spPr bwMode="auto">
          <a:xfrm>
            <a:off x="428625" y="1484313"/>
            <a:ext cx="68802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3.16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(x)=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 mod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当且仅当  </a:t>
            </a:r>
          </a:p>
          <a:p>
            <a:pPr>
              <a:lnSpc>
                <a:spcPct val="115000"/>
              </a:lnSpc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(x)|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(x)-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(x)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   </a:t>
            </a:r>
            <a:endParaRPr kumimoji="0" lang="zh-CN" altLang="en-US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3383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多项式模运算</a:t>
            </a:r>
          </a:p>
        </p:txBody>
      </p:sp>
      <p:sp>
        <p:nvSpPr>
          <p:cNvPr id="9" name="灯片编号占位符 8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2ED745CC-640C-4237-BD9F-AADBCBB64577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50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graphicFrame>
        <p:nvGraphicFramePr>
          <p:cNvPr id="197719" name="Object 8"/>
          <p:cNvGraphicFramePr>
            <a:graphicFrameLocks noChangeAspect="1"/>
          </p:cNvGraphicFramePr>
          <p:nvPr/>
        </p:nvGraphicFramePr>
        <p:xfrm>
          <a:off x="1403350" y="5589588"/>
          <a:ext cx="5832475" cy="642937"/>
        </p:xfrm>
        <a:graphic>
          <a:graphicData uri="http://schemas.openxmlformats.org/presentationml/2006/ole">
            <p:oleObj spid="_x0000_s333832" name="公式" r:id="rId6" imgW="2070000" imgH="228600" progId="Equation.3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矩形 15"/>
          <p:cNvSpPr>
            <a:spLocks noChangeArrowheads="1"/>
          </p:cNvSpPr>
          <p:nvPr/>
        </p:nvSpPr>
        <p:spPr bwMode="auto">
          <a:xfrm>
            <a:off x="179388" y="1125538"/>
            <a:ext cx="8640762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3.17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给定域上的多项式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则有：</a:t>
            </a:r>
          </a:p>
          <a:p>
            <a:pPr marL="533400" indent="-533400">
              <a:lnSpc>
                <a:spcPct val="130000"/>
              </a:lnSpc>
              <a:spcBef>
                <a:spcPts val="6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1)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mod 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mod 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kumimoji="0"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</a:p>
          <a:p>
            <a:pPr marL="533400" indent="-533400">
              <a:lnSpc>
                <a:spcPct val="130000"/>
              </a:lnSpc>
              <a:spcBef>
                <a:spcPts val="600"/>
              </a:spcBef>
            </a:pP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)mod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)=k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)mod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533400" indent="-533400">
              <a:lnSpc>
                <a:spcPct val="130000"/>
              </a:lnSpc>
              <a:spcBef>
                <a:spcPts val="6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2)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mod 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mod 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kumimoji="0" lang="en-US" altLang="zh-CN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</a:p>
          <a:p>
            <a:pPr marL="533400" indent="-533400">
              <a:lnSpc>
                <a:spcPct val="130000"/>
              </a:lnSpc>
              <a:spcBef>
                <a:spcPts val="600"/>
              </a:spcBef>
            </a:pP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)mod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k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k 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mod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kumimoji="0" lang="zh-CN" altLang="en-US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533400" indent="-533400">
              <a:lnSpc>
                <a:spcPct val="130000"/>
              </a:lnSpc>
              <a:spcBef>
                <a:spcPts val="6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3)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mod 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))=1,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mod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       </a:t>
            </a:r>
            <a:endParaRPr kumimoji="0" lang="zh-CN" altLang="en-US" b="1" i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3587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3.3.1 </a:t>
            </a:r>
            <a:r>
              <a:rPr kumimoji="0" lang="zh-CN" altLang="en-US" sz="3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多项式模运算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B22691A-EE23-4170-8A2D-B1410D5421DB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51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3"/>
          <p:cNvSpPr>
            <a:spLocks noChangeArrowheads="1"/>
          </p:cNvSpPr>
          <p:nvPr/>
        </p:nvSpPr>
        <p:spPr bwMode="auto">
          <a:xfrm>
            <a:off x="357188" y="1500188"/>
            <a:ext cx="79295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sz="3200" b="1">
                <a:latin typeface="微软雅黑"/>
                <a:ea typeface="楷体_GB2312" pitchFamily="49" charset="-122"/>
                <a:cs typeface="微软雅黑"/>
              </a:rPr>
              <a:t>能描述并解释</a:t>
            </a:r>
            <a:r>
              <a:rPr kumimoji="0" lang="zh-CN" altLang="en-US" sz="3200" b="1">
                <a:solidFill>
                  <a:srgbClr val="FF0000"/>
                </a:solidFill>
                <a:latin typeface="微软雅黑"/>
                <a:ea typeface="楷体_GB2312" pitchFamily="49" charset="-122"/>
                <a:cs typeface="微软雅黑"/>
              </a:rPr>
              <a:t>剩余类域</a:t>
            </a:r>
            <a:endParaRPr kumimoji="0" lang="zh-CN" altLang="en-US" sz="3200" b="1">
              <a:solidFill>
                <a:srgbClr val="FF0000"/>
              </a:solidFill>
              <a:latin typeface="宋体" charset="-122"/>
              <a:ea typeface="楷体_GB2312" pitchFamily="49" charset="-122"/>
              <a:cs typeface="微软雅黑"/>
            </a:endParaRPr>
          </a:p>
        </p:txBody>
      </p:sp>
      <p:sp>
        <p:nvSpPr>
          <p:cNvPr id="33792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第二阶段学习目标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068963F-D150-42BE-8A8A-B97F4E8B304C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52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内容占位符 2"/>
          <p:cNvSpPr txBox="1">
            <a:spLocks/>
          </p:cNvSpPr>
          <p:nvPr/>
        </p:nvSpPr>
        <p:spPr bwMode="auto">
          <a:xfrm>
            <a:off x="500063" y="1357313"/>
            <a:ext cx="78581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多项式全体被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f(x)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除后的余式有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个：</a:t>
            </a:r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1785938" y="1341438"/>
          <a:ext cx="1928812" cy="523875"/>
        </p:xfrm>
        <a:graphic>
          <a:graphicData uri="http://schemas.openxmlformats.org/presentationml/2006/ole">
            <p:oleObj spid="_x0000_s339971" name="Equation" r:id="rId4" imgW="838200" imgH="228600" progId="">
              <p:embed/>
            </p:oleObj>
          </a:graphicData>
        </a:graphic>
      </p:graphicFrame>
      <p:graphicFrame>
        <p:nvGraphicFramePr>
          <p:cNvPr id="198819" name="Object 4"/>
          <p:cNvGraphicFramePr>
            <a:graphicFrameLocks noChangeAspect="1"/>
          </p:cNvGraphicFramePr>
          <p:nvPr/>
        </p:nvGraphicFramePr>
        <p:xfrm>
          <a:off x="1347788" y="2492375"/>
          <a:ext cx="6032500" cy="469900"/>
        </p:xfrm>
        <a:graphic>
          <a:graphicData uri="http://schemas.openxmlformats.org/presentationml/2006/ole">
            <p:oleObj spid="_x0000_s339972" name="Equation" r:id="rId5" imgW="6032500" imgH="469900" progId="">
              <p:embed/>
            </p:oleObj>
          </a:graphicData>
        </a:graphic>
      </p:graphicFrame>
      <p:sp>
        <p:nvSpPr>
          <p:cNvPr id="33997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3.3.2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剩余类域的构造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灯片编号占位符 14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4D1FA71F-E71A-4567-9FA2-FB4668B75A47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53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9981" name="内容占位符 2"/>
          <p:cNvSpPr txBox="1">
            <a:spLocks/>
          </p:cNvSpPr>
          <p:nvPr/>
        </p:nvSpPr>
        <p:spPr bwMode="auto">
          <a:xfrm>
            <a:off x="500063" y="3857625"/>
            <a:ext cx="82867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上的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多项式全体被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f(x)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除后的余式有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个：</a:t>
            </a:r>
          </a:p>
        </p:txBody>
      </p:sp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1411288" y="5013325"/>
          <a:ext cx="5905500" cy="393700"/>
        </p:xfrm>
        <a:graphic>
          <a:graphicData uri="http://schemas.openxmlformats.org/presentationml/2006/ole">
            <p:oleObj spid="_x0000_s339976" name="Equation" r:id="rId6" imgW="5905500" imgH="393700" progId="">
              <p:embed/>
            </p:oleObj>
          </a:graphicData>
        </a:graphic>
      </p:graphicFrame>
      <p:graphicFrame>
        <p:nvGraphicFramePr>
          <p:cNvPr id="339977" name="Object 9"/>
          <p:cNvGraphicFramePr>
            <a:graphicFrameLocks noChangeAspect="1"/>
          </p:cNvGraphicFramePr>
          <p:nvPr/>
        </p:nvGraphicFramePr>
        <p:xfrm>
          <a:off x="1928813" y="3857625"/>
          <a:ext cx="1898650" cy="523875"/>
        </p:xfrm>
        <a:graphic>
          <a:graphicData uri="http://schemas.openxmlformats.org/presentationml/2006/ole">
            <p:oleObj spid="_x0000_s339977" name="Equation" r:id="rId7" imgW="825500" imgH="228600" progId="">
              <p:embed/>
            </p:oleObj>
          </a:graphicData>
        </a:graphic>
      </p:graphicFrame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2176463" y="3087688"/>
            <a:ext cx="156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en-US" altLang="zh-CN" b="1" baseline="300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+bx+c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2411413" y="55895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ax+b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3" grpId="0"/>
      <p:bldP spid="3399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3.3.2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剩余类域的构造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灯片编号占位符 19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AE57A5A6-8DFA-4B4F-BC11-97E4E5069054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54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42031" name="内容占位符 2"/>
          <p:cNvSpPr txBox="1">
            <a:spLocks/>
          </p:cNvSpPr>
          <p:nvPr/>
        </p:nvSpPr>
        <p:spPr bwMode="auto">
          <a:xfrm>
            <a:off x="571500" y="1436688"/>
            <a:ext cx="7672388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 eaLnBrk="0" hangingPunct="0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    为    的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次多项式，   中所有多项式除以    的全体余式为</a:t>
            </a:r>
            <a:endParaRPr lang="en-US" altLang="zh-CN" b="1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</a:t>
            </a:r>
          </a:p>
          <a:p>
            <a:pPr marL="271463" indent="-271463" eaLnBrk="0" hangingPunct="0">
              <a:lnSpc>
                <a:spcPct val="120000"/>
              </a:lnSpc>
              <a:spcBef>
                <a:spcPts val="18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该集合记为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ts val="18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加法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271463" indent="-271463" eaLnBrk="0" hangingPunct="0">
              <a:lnSpc>
                <a:spcPct val="120000"/>
              </a:lnSpc>
              <a:spcBef>
                <a:spcPts val="12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乘法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1306513" y="1558925"/>
          <a:ext cx="687387" cy="422275"/>
        </p:xfrm>
        <a:graphic>
          <a:graphicData uri="http://schemas.openxmlformats.org/presentationml/2006/ole">
            <p:oleObj spid="_x0000_s342021" name="Equation" r:id="rId4" imgW="330057" imgH="203112" progId="">
              <p:embed/>
            </p:oleObj>
          </a:graphicData>
        </a:graphic>
      </p:graphicFrame>
      <p:graphicFrame>
        <p:nvGraphicFramePr>
          <p:cNvPr id="342022" name="Object 6"/>
          <p:cNvGraphicFramePr>
            <a:graphicFrameLocks noChangeAspect="1"/>
          </p:cNvGraphicFramePr>
          <p:nvPr/>
        </p:nvGraphicFramePr>
        <p:xfrm>
          <a:off x="2386013" y="1597025"/>
          <a:ext cx="687387" cy="428625"/>
        </p:xfrm>
        <a:graphic>
          <a:graphicData uri="http://schemas.openxmlformats.org/presentationml/2006/ole">
            <p:oleObj spid="_x0000_s342022" name="Equation" r:id="rId5" imgW="330057" imgH="203112" progId="">
              <p:embed/>
            </p:oleObj>
          </a:graphicData>
        </a:graphic>
      </p:graphicFrame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5292725" y="1611313"/>
          <a:ext cx="687388" cy="428625"/>
        </p:xfrm>
        <a:graphic>
          <a:graphicData uri="http://schemas.openxmlformats.org/presentationml/2006/ole">
            <p:oleObj spid="_x0000_s342023" name="Equation" r:id="rId6" imgW="330057" imgH="203112" progId="">
              <p:embed/>
            </p:oleObj>
          </a:graphicData>
        </a:graphic>
      </p:graphicFrame>
      <p:graphicFrame>
        <p:nvGraphicFramePr>
          <p:cNvPr id="342024" name="Object 8"/>
          <p:cNvGraphicFramePr>
            <a:graphicFrameLocks noChangeAspect="1"/>
          </p:cNvGraphicFramePr>
          <p:nvPr/>
        </p:nvGraphicFramePr>
        <p:xfrm>
          <a:off x="1673225" y="2090738"/>
          <a:ext cx="687388" cy="422275"/>
        </p:xfrm>
        <a:graphic>
          <a:graphicData uri="http://schemas.openxmlformats.org/presentationml/2006/ole">
            <p:oleObj spid="_x0000_s342024" name="Equation" r:id="rId7" imgW="330057" imgH="203112" progId="">
              <p:embed/>
            </p:oleObj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2524125" y="4149725"/>
          <a:ext cx="5287963" cy="401638"/>
        </p:xfrm>
        <a:graphic>
          <a:graphicData uri="http://schemas.openxmlformats.org/presentationml/2006/ole">
            <p:oleObj spid="_x0000_s342025" name="Equation" r:id="rId8" imgW="5524500" imgH="419100" progId="">
              <p:embed/>
            </p:oleObj>
          </a:graphicData>
        </a:graphic>
      </p:graphicFrame>
      <p:graphicFrame>
        <p:nvGraphicFramePr>
          <p:cNvPr id="342026" name="Object 10"/>
          <p:cNvGraphicFramePr>
            <a:graphicFrameLocks noChangeAspect="1"/>
          </p:cNvGraphicFramePr>
          <p:nvPr/>
        </p:nvGraphicFramePr>
        <p:xfrm>
          <a:off x="2528888" y="4797425"/>
          <a:ext cx="5211762" cy="406400"/>
        </p:xfrm>
        <a:graphic>
          <a:graphicData uri="http://schemas.openxmlformats.org/presentationml/2006/ole">
            <p:oleObj spid="_x0000_s342026" name="Equation" r:id="rId9" imgW="5372100" imgH="419100" progId="">
              <p:embed/>
            </p:oleObj>
          </a:graphicData>
        </a:graphic>
      </p:graphicFrame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2379663" y="2700338"/>
          <a:ext cx="4151312" cy="501650"/>
        </p:xfrm>
        <a:graphic>
          <a:graphicData uri="http://schemas.openxmlformats.org/presentationml/2006/ole">
            <p:oleObj spid="_x0000_s342027" name="Equation" r:id="rId10" imgW="1993900" imgH="241300" progId="">
              <p:embed/>
            </p:oleObj>
          </a:graphicData>
        </a:graphic>
      </p:graphicFrame>
      <p:graphicFrame>
        <p:nvGraphicFramePr>
          <p:cNvPr id="342028" name="Object 12"/>
          <p:cNvGraphicFramePr>
            <a:graphicFrameLocks noChangeAspect="1"/>
          </p:cNvGraphicFramePr>
          <p:nvPr/>
        </p:nvGraphicFramePr>
        <p:xfrm>
          <a:off x="2532063" y="3406775"/>
          <a:ext cx="1851025" cy="527050"/>
        </p:xfrm>
        <a:graphic>
          <a:graphicData uri="http://schemas.openxmlformats.org/presentationml/2006/ole">
            <p:oleObj spid="_x0000_s342028" name="Equation" r:id="rId11" imgW="888614" imgH="25389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8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3.3.2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剩余类域的构造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灯片编号占位符 19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0342AC4-7AA9-4330-A401-A5A7165F8686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55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44085" name="内容占位符 2"/>
          <p:cNvSpPr txBox="1">
            <a:spLocks/>
          </p:cNvSpPr>
          <p:nvPr/>
        </p:nvSpPr>
        <p:spPr bwMode="auto">
          <a:xfrm>
            <a:off x="468313" y="1412875"/>
            <a:ext cx="83581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3.18          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kumimoji="0"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阶为</a:t>
            </a:r>
            <a:r>
              <a:rPr kumimoji="0"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0" lang="en-US" altLang="zh-CN" b="1" baseline="300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且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Wingdings" pitchFamily="2" charset="2"/>
              </a:rPr>
              <a:t>            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关于模    的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乘法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构成环，称为模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剩余类环</a:t>
            </a:r>
          </a:p>
        </p:txBody>
      </p:sp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1682750" y="2197100"/>
          <a:ext cx="687388" cy="422275"/>
        </p:xfrm>
        <a:graphic>
          <a:graphicData uri="http://schemas.openxmlformats.org/presentationml/2006/ole">
            <p:oleObj spid="_x0000_s344069" name="Equation" r:id="rId4" imgW="330057" imgH="203112" progId="">
              <p:embed/>
            </p:oleObj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7019925" y="2133600"/>
          <a:ext cx="758825" cy="466725"/>
        </p:xfrm>
        <a:graphic>
          <a:graphicData uri="http://schemas.openxmlformats.org/presentationml/2006/ole">
            <p:oleObj spid="_x0000_s344070" name="Equation" r:id="rId5" imgW="330057" imgH="203112" progId="">
              <p:embed/>
            </p:oleObj>
          </a:graphicData>
        </a:graphic>
      </p:graphicFrame>
      <p:graphicFrame>
        <p:nvGraphicFramePr>
          <p:cNvPr id="344071" name="Object 7"/>
          <p:cNvGraphicFramePr>
            <a:graphicFrameLocks noChangeAspect="1"/>
          </p:cNvGraphicFramePr>
          <p:nvPr/>
        </p:nvGraphicFramePr>
        <p:xfrm>
          <a:off x="5940425" y="1533525"/>
          <a:ext cx="1770063" cy="527050"/>
        </p:xfrm>
        <a:graphic>
          <a:graphicData uri="http://schemas.openxmlformats.org/presentationml/2006/ole">
            <p:oleObj spid="_x0000_s344071" name="Equation" r:id="rId6" imgW="850531" imgH="253890" progId="">
              <p:embed/>
            </p:oleObj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/>
        </p:nvGraphicFramePr>
        <p:xfrm>
          <a:off x="2124075" y="1533525"/>
          <a:ext cx="1770063" cy="527050"/>
        </p:xfrm>
        <a:graphic>
          <a:graphicData uri="http://schemas.openxmlformats.org/presentationml/2006/ole">
            <p:oleObj spid="_x0000_s344072" name="Equation" r:id="rId7" imgW="850531" imgH="253890" progId="">
              <p:embed/>
            </p:oleObj>
          </a:graphicData>
        </a:graphic>
      </p:graphicFrame>
      <p:grpSp>
        <p:nvGrpSpPr>
          <p:cNvPr id="344077" name="Group 13"/>
          <p:cNvGrpSpPr>
            <a:grpSpLocks/>
          </p:cNvGrpSpPr>
          <p:nvPr/>
        </p:nvGrpSpPr>
        <p:grpSpPr bwMode="auto">
          <a:xfrm>
            <a:off x="428625" y="3932238"/>
            <a:ext cx="8358188" cy="1944687"/>
            <a:chOff x="270" y="754"/>
            <a:chExt cx="5265" cy="1225"/>
          </a:xfrm>
        </p:grpSpPr>
        <p:sp>
          <p:nvSpPr>
            <p:cNvPr id="344087" name="内容占位符 2"/>
            <p:cNvSpPr txBox="1">
              <a:spLocks/>
            </p:cNvSpPr>
            <p:nvPr/>
          </p:nvSpPr>
          <p:spPr bwMode="auto">
            <a:xfrm>
              <a:off x="270" y="754"/>
              <a:ext cx="5265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5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kumimoji="0" lang="zh-CN" altLang="en-US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定理</a:t>
              </a:r>
              <a:r>
                <a:rPr kumimoji="0" lang="en-US" altLang="zh-CN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3.19 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如果    是</a:t>
              </a:r>
              <a:r>
                <a:rPr kumimoji="0" lang="zh-CN" altLang="en-US" b="1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不可约多项式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则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Wingdings" pitchFamily="2" charset="2"/>
                </a:rPr>
                <a:t>             </a:t>
              </a:r>
            </a:p>
            <a:p>
              <a:pPr marL="342900" indent="-342900" eaLnBrk="0" hangingPunct="0">
                <a:lnSpc>
                  <a:spcPct val="125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关于模    的</a:t>
              </a:r>
              <a:r>
                <a:rPr lang="zh-CN" altLang="en-US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加法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与</a:t>
              </a:r>
              <a:r>
                <a:rPr lang="zh-CN" altLang="en-US" b="1">
                  <a:solidFill>
                    <a:srgbClr val="0033CC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乘法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构成域，称之为模</a:t>
              </a:r>
              <a:endPara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endParaRPr>
            </a:p>
            <a:p>
              <a:pPr marL="342900" indent="-342900" eaLnBrk="0" hangingPunct="0">
                <a:lnSpc>
                  <a:spcPct val="125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的</a:t>
              </a:r>
              <a:r>
                <a:rPr lang="zh-CN" altLang="en-US" b="1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剩余类域</a:t>
              </a:r>
            </a:p>
          </p:txBody>
        </p:sp>
        <p:graphicFrame>
          <p:nvGraphicFramePr>
            <p:cNvPr id="344079" name="Object 15"/>
            <p:cNvGraphicFramePr>
              <a:graphicFrameLocks noChangeAspect="1"/>
            </p:cNvGraphicFramePr>
            <p:nvPr/>
          </p:nvGraphicFramePr>
          <p:xfrm>
            <a:off x="1019" y="1256"/>
            <a:ext cx="433" cy="266"/>
          </p:xfrm>
          <a:graphic>
            <a:graphicData uri="http://schemas.openxmlformats.org/presentationml/2006/ole">
              <p:oleObj spid="_x0000_s344079" name="Equation" r:id="rId8" imgW="330057" imgH="203112" progId="">
                <p:embed/>
              </p:oleObj>
            </a:graphicData>
          </a:graphic>
        </p:graphicFrame>
        <p:graphicFrame>
          <p:nvGraphicFramePr>
            <p:cNvPr id="344080" name="Object 16"/>
            <p:cNvGraphicFramePr>
              <a:graphicFrameLocks noChangeAspect="1"/>
            </p:cNvGraphicFramePr>
            <p:nvPr/>
          </p:nvGraphicFramePr>
          <p:xfrm>
            <a:off x="4635" y="1228"/>
            <a:ext cx="478" cy="294"/>
          </p:xfrm>
          <a:graphic>
            <a:graphicData uri="http://schemas.openxmlformats.org/presentationml/2006/ole">
              <p:oleObj spid="_x0000_s344080" name="Equation" r:id="rId9" imgW="330057" imgH="203112" progId="">
                <p:embed/>
              </p:oleObj>
            </a:graphicData>
          </a:graphic>
        </p:graphicFrame>
        <p:graphicFrame>
          <p:nvGraphicFramePr>
            <p:cNvPr id="344081" name="Object 17"/>
            <p:cNvGraphicFramePr>
              <a:graphicFrameLocks noChangeAspect="1"/>
            </p:cNvGraphicFramePr>
            <p:nvPr/>
          </p:nvGraphicFramePr>
          <p:xfrm>
            <a:off x="4260" y="845"/>
            <a:ext cx="1115" cy="332"/>
          </p:xfrm>
          <a:graphic>
            <a:graphicData uri="http://schemas.openxmlformats.org/presentationml/2006/ole">
              <p:oleObj spid="_x0000_s344081" name="Equation" r:id="rId10" imgW="850531" imgH="253890" progId="">
                <p:embed/>
              </p:oleObj>
            </a:graphicData>
          </a:graphic>
        </p:graphicFrame>
        <p:graphicFrame>
          <p:nvGraphicFramePr>
            <p:cNvPr id="344082" name="Object 18"/>
            <p:cNvGraphicFramePr>
              <a:graphicFrameLocks noChangeAspect="1"/>
            </p:cNvGraphicFramePr>
            <p:nvPr/>
          </p:nvGraphicFramePr>
          <p:xfrm>
            <a:off x="1811" y="860"/>
            <a:ext cx="433" cy="266"/>
          </p:xfrm>
          <a:graphic>
            <a:graphicData uri="http://schemas.openxmlformats.org/presentationml/2006/ole">
              <p:oleObj spid="_x0000_s344082" name="Equation" r:id="rId11" imgW="330057" imgH="203112" progId="">
                <p:embed/>
              </p:oleObj>
            </a:graphicData>
          </a:graphic>
        </p:graphicFrame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4" name="内容占位符 2"/>
          <p:cNvSpPr txBox="1">
            <a:spLocks/>
          </p:cNvSpPr>
          <p:nvPr/>
        </p:nvSpPr>
        <p:spPr bwMode="auto">
          <a:xfrm>
            <a:off x="323850" y="1125538"/>
            <a:ext cx="8358188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F=Z</a:t>
            </a:r>
            <a:r>
              <a:rPr lang="en-US" altLang="zh-CN" b="1" baseline="-25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    中，取            ，则</a:t>
            </a:r>
          </a:p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    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                    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元域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2849563" y="1274763"/>
          <a:ext cx="688975" cy="422275"/>
        </p:xfrm>
        <a:graphic>
          <a:graphicData uri="http://schemas.openxmlformats.org/presentationml/2006/ole">
            <p:oleObj spid="_x0000_s347139" name="Equation" r:id="rId4" imgW="330057" imgH="203112" progId="">
              <p:embed/>
            </p:oleObj>
          </a:graphicData>
        </a:graphic>
      </p:graphicFrame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4610100" y="1260475"/>
          <a:ext cx="2225675" cy="474663"/>
        </p:xfrm>
        <a:graphic>
          <a:graphicData uri="http://schemas.openxmlformats.org/presentationml/2006/ole">
            <p:oleObj spid="_x0000_s347140" name="Equation" r:id="rId5" imgW="1066800" imgH="228600" progId="">
              <p:embed/>
            </p:oleObj>
          </a:graphicData>
        </a:graphic>
      </p:graphicFrame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7480300" y="1293813"/>
          <a:ext cx="715963" cy="422275"/>
        </p:xfrm>
        <a:graphic>
          <a:graphicData uri="http://schemas.openxmlformats.org/presentationml/2006/ole">
            <p:oleObj spid="_x0000_s347141" name="Equation" r:id="rId6" imgW="342751" imgH="203112" progId="">
              <p:embed/>
            </p:oleObj>
          </a:graphicData>
        </a:graphic>
      </p:graphicFrame>
      <p:graphicFrame>
        <p:nvGraphicFramePr>
          <p:cNvPr id="347142" name="Object 6"/>
          <p:cNvGraphicFramePr>
            <a:graphicFrameLocks noChangeAspect="1"/>
          </p:cNvGraphicFramePr>
          <p:nvPr/>
        </p:nvGraphicFramePr>
        <p:xfrm>
          <a:off x="803275" y="1825625"/>
          <a:ext cx="688975" cy="422275"/>
        </p:xfrm>
        <a:graphic>
          <a:graphicData uri="http://schemas.openxmlformats.org/presentationml/2006/ole">
            <p:oleObj spid="_x0000_s347142" name="Equation" r:id="rId7" imgW="330057" imgH="203112" progId="">
              <p:embed/>
            </p:oleObj>
          </a:graphicData>
        </a:graphic>
      </p:graphicFrame>
      <p:graphicFrame>
        <p:nvGraphicFramePr>
          <p:cNvPr id="347143" name="Object 7"/>
          <p:cNvGraphicFramePr>
            <a:graphicFrameLocks noChangeAspect="1"/>
          </p:cNvGraphicFramePr>
          <p:nvPr/>
        </p:nvGraphicFramePr>
        <p:xfrm>
          <a:off x="1420813" y="2241550"/>
          <a:ext cx="5022850" cy="598488"/>
        </p:xfrm>
        <a:graphic>
          <a:graphicData uri="http://schemas.openxmlformats.org/presentationml/2006/ole">
            <p:oleObj spid="_x0000_s347143" name="Equation" r:id="rId8" imgW="2120900" imgH="254000" progId="">
              <p:embed/>
            </p:oleObj>
          </a:graphicData>
        </a:graphic>
      </p:graphicFrame>
      <p:sp>
        <p:nvSpPr>
          <p:cNvPr id="34715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3.3.2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剩余类域的构造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灯片编号占位符 15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5B15C4BF-2110-46B4-A144-B11E623CE3CE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56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47157" name="内容占位符 2"/>
          <p:cNvSpPr txBox="1">
            <a:spLocks/>
          </p:cNvSpPr>
          <p:nvPr/>
        </p:nvSpPr>
        <p:spPr bwMode="auto">
          <a:xfrm>
            <a:off x="357188" y="3784600"/>
            <a:ext cx="8429625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F=Z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    中，取               ，则</a:t>
            </a:r>
          </a:p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为    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次多项式。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                        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25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元环，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不是域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47147" name="Object 11"/>
          <p:cNvGraphicFramePr>
            <a:graphicFrameLocks noChangeAspect="1"/>
          </p:cNvGraphicFramePr>
          <p:nvPr/>
        </p:nvGraphicFramePr>
        <p:xfrm>
          <a:off x="2874963" y="3933825"/>
          <a:ext cx="688975" cy="422275"/>
        </p:xfrm>
        <a:graphic>
          <a:graphicData uri="http://schemas.openxmlformats.org/presentationml/2006/ole">
            <p:oleObj spid="_x0000_s347147" name="Equation" r:id="rId9" imgW="330057" imgH="203112" progId="">
              <p:embed/>
            </p:oleObj>
          </a:graphicData>
        </a:graphic>
      </p:graphicFrame>
      <p:graphicFrame>
        <p:nvGraphicFramePr>
          <p:cNvPr id="347148" name="Object 12"/>
          <p:cNvGraphicFramePr>
            <a:graphicFrameLocks noChangeAspect="1"/>
          </p:cNvGraphicFramePr>
          <p:nvPr/>
        </p:nvGraphicFramePr>
        <p:xfrm>
          <a:off x="831850" y="4519613"/>
          <a:ext cx="715963" cy="422275"/>
        </p:xfrm>
        <a:graphic>
          <a:graphicData uri="http://schemas.openxmlformats.org/presentationml/2006/ole">
            <p:oleObj spid="_x0000_s347148" name="Equation" r:id="rId10" imgW="342751" imgH="203112" progId="">
              <p:embed/>
            </p:oleObj>
          </a:graphicData>
        </a:graphic>
      </p:graphicFrame>
      <p:graphicFrame>
        <p:nvGraphicFramePr>
          <p:cNvPr id="347149" name="Object 13"/>
          <p:cNvGraphicFramePr>
            <a:graphicFrameLocks noChangeAspect="1"/>
          </p:cNvGraphicFramePr>
          <p:nvPr/>
        </p:nvGraphicFramePr>
        <p:xfrm>
          <a:off x="1866900" y="4519613"/>
          <a:ext cx="688975" cy="422275"/>
        </p:xfrm>
        <a:graphic>
          <a:graphicData uri="http://schemas.openxmlformats.org/presentationml/2006/ole">
            <p:oleObj spid="_x0000_s347149" name="Equation" r:id="rId11" imgW="330057" imgH="203112" progId="">
              <p:embed/>
            </p:oleObj>
          </a:graphicData>
        </a:graphic>
      </p:graphicFrame>
      <p:graphicFrame>
        <p:nvGraphicFramePr>
          <p:cNvPr id="347150" name="Object 14"/>
          <p:cNvGraphicFramePr>
            <a:graphicFrameLocks noChangeAspect="1"/>
          </p:cNvGraphicFramePr>
          <p:nvPr/>
        </p:nvGraphicFramePr>
        <p:xfrm>
          <a:off x="1403350" y="4941888"/>
          <a:ext cx="1895475" cy="571500"/>
        </p:xfrm>
        <a:graphic>
          <a:graphicData uri="http://schemas.openxmlformats.org/presentationml/2006/ole">
            <p:oleObj spid="_x0000_s347150" name="Equation" r:id="rId12" imgW="837836" imgH="253890" progId="">
              <p:embed/>
            </p:oleObj>
          </a:graphicData>
        </a:graphic>
      </p:graphicFrame>
      <p:graphicFrame>
        <p:nvGraphicFramePr>
          <p:cNvPr id="347151" name="Object 15"/>
          <p:cNvGraphicFramePr>
            <a:graphicFrameLocks noChangeAspect="1"/>
          </p:cNvGraphicFramePr>
          <p:nvPr/>
        </p:nvGraphicFramePr>
        <p:xfrm>
          <a:off x="3346450" y="4967288"/>
          <a:ext cx="4897438" cy="479425"/>
        </p:xfrm>
        <a:graphic>
          <a:graphicData uri="http://schemas.openxmlformats.org/presentationml/2006/ole">
            <p:oleObj spid="_x0000_s347151" name="公式" r:id="rId13" imgW="2463480" imgH="241200" progId="Equation.3">
              <p:embed/>
            </p:oleObj>
          </a:graphicData>
        </a:graphic>
      </p:graphicFrame>
      <p:graphicFrame>
        <p:nvGraphicFramePr>
          <p:cNvPr id="347152" name="Object 16"/>
          <p:cNvGraphicFramePr>
            <a:graphicFrameLocks noChangeAspect="1"/>
          </p:cNvGraphicFramePr>
          <p:nvPr/>
        </p:nvGraphicFramePr>
        <p:xfrm>
          <a:off x="4716463" y="3933825"/>
          <a:ext cx="2663825" cy="465138"/>
        </p:xfrm>
        <a:graphic>
          <a:graphicData uri="http://schemas.openxmlformats.org/presentationml/2006/ole">
            <p:oleObj spid="_x0000_s347152" name="公式" r:id="rId14" imgW="1307880" imgH="228600" progId="Equation.3">
              <p:embed/>
            </p:oleObj>
          </a:graphicData>
        </a:graphic>
      </p:graphicFrame>
      <p:graphicFrame>
        <p:nvGraphicFramePr>
          <p:cNvPr id="204190" name="Object 17"/>
          <p:cNvGraphicFramePr>
            <a:graphicFrameLocks noChangeAspect="1"/>
          </p:cNvGraphicFramePr>
          <p:nvPr/>
        </p:nvGraphicFramePr>
        <p:xfrm>
          <a:off x="1619250" y="6092825"/>
          <a:ext cx="3802063" cy="465138"/>
        </p:xfrm>
        <a:graphic>
          <a:graphicData uri="http://schemas.openxmlformats.org/presentationml/2006/ole">
            <p:oleObj spid="_x0000_s347153" name="公式" r:id="rId15" imgW="1866600" imgH="228600" progId="Equation.3">
              <p:embed/>
            </p:oleObj>
          </a:graphicData>
        </a:graphic>
      </p:graphicFrame>
      <p:sp>
        <p:nvSpPr>
          <p:cNvPr id="204196" name="Text Box 420"/>
          <p:cNvSpPr txBox="1">
            <a:spLocks noChangeArrowheads="1"/>
          </p:cNvSpPr>
          <p:nvPr/>
        </p:nvSpPr>
        <p:spPr bwMode="auto">
          <a:xfrm>
            <a:off x="2411413" y="2852738"/>
            <a:ext cx="5329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一次多项式只有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x+1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它们的乘积只有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:x</a:t>
            </a:r>
            <a:r>
              <a:rPr lang="en-US" altLang="zh-CN" b="1" baseline="300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300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+x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5554663" y="544512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66"/>
                </a:solidFill>
                <a:ea typeface="楷体_GB2312" pitchFamily="49" charset="-122"/>
              </a:rPr>
              <a:t>有零因子！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196" grpId="0"/>
      <p:bldP spid="3471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7" name="Rectangle 20"/>
          <p:cNvSpPr>
            <a:spLocks noChangeArrowheads="1"/>
          </p:cNvSpPr>
          <p:nvPr/>
        </p:nvSpPr>
        <p:spPr bwMode="auto">
          <a:xfrm>
            <a:off x="411163" y="1341438"/>
            <a:ext cx="7820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：对于素数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如何构造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baseline="300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阶有限域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34919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3.3.2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剩余类域的构造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灯片编号占位符 19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387155B1-EA04-4228-AF8E-64DC119B0C4A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57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00063" y="2060575"/>
            <a:ext cx="7888287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lnSpc>
                <a:spcPct val="125000"/>
              </a:lnSpc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  阶有限域时， 为素数，取    为    中一个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            为一个  元域。</a:t>
            </a:r>
          </a:p>
          <a:p>
            <a:pPr marL="358775" indent="-358775" eaLnBrk="0" hangingPunct="0">
              <a:lnSpc>
                <a:spcPct val="125000"/>
              </a:lnSpc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有限域存在任意次不可约多项式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，故对于任意素数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和任意正整数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，一定存在   元有限域。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860550" y="2274888"/>
          <a:ext cx="317500" cy="342900"/>
        </p:xfrm>
        <a:graphic>
          <a:graphicData uri="http://schemas.openxmlformats.org/presentationml/2006/ole">
            <p:oleObj spid="_x0000_s349190" name="Equation" r:id="rId4" imgW="152268" imgH="164957" progId="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259263" y="2281238"/>
          <a:ext cx="317500" cy="342900"/>
        </p:xfrm>
        <a:graphic>
          <a:graphicData uri="http://schemas.openxmlformats.org/presentationml/2006/ole">
            <p:oleObj spid="_x0000_s349191" name="Equation" r:id="rId5" imgW="152268" imgH="164957" progId="">
              <p:embed/>
            </p:oleObj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6372225" y="2208213"/>
          <a:ext cx="712788" cy="428625"/>
        </p:xfrm>
        <a:graphic>
          <a:graphicData uri="http://schemas.openxmlformats.org/presentationml/2006/ole">
            <p:oleObj spid="_x0000_s349192" name="Equation" r:id="rId6" imgW="342751" imgH="203112" progId="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7392988" y="2255838"/>
          <a:ext cx="685800" cy="428625"/>
        </p:xfrm>
        <a:graphic>
          <a:graphicData uri="http://schemas.openxmlformats.org/presentationml/2006/ole">
            <p:oleObj spid="_x0000_s349193" name="Equation" r:id="rId7" imgW="330057" imgH="203112" progId="">
              <p:embed/>
            </p:oleObj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5386388" y="2684463"/>
          <a:ext cx="2065337" cy="600075"/>
        </p:xfrm>
        <a:graphic>
          <a:graphicData uri="http://schemas.openxmlformats.org/presentationml/2006/ole">
            <p:oleObj spid="_x0000_s349194" name="Equation" r:id="rId8" imgW="875920" imgH="253890" progId="">
              <p:embed/>
            </p:oleObj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1258888" y="3141663"/>
          <a:ext cx="500062" cy="560387"/>
        </p:xfrm>
        <a:graphic>
          <a:graphicData uri="http://schemas.openxmlformats.org/presentationml/2006/ole">
            <p:oleObj spid="_x0000_s349195" name="Equation" r:id="rId9" imgW="203112" imgH="228501" progId="">
              <p:embed/>
            </p:oleObj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6732588" y="4233863"/>
          <a:ext cx="487362" cy="546100"/>
        </p:xfrm>
        <a:graphic>
          <a:graphicData uri="http://schemas.openxmlformats.org/presentationml/2006/ole">
            <p:oleObj spid="_x0000_s349196" name="Equation" r:id="rId10" imgW="203112" imgH="228501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196975"/>
            <a:ext cx="82089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3.3.2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剩余类域的构造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95288" y="2060575"/>
            <a:ext cx="83121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de-DE">
                <a:latin typeface="楷体_GB2312" pitchFamily="49" charset="-122"/>
                <a:ea typeface="楷体_GB2312" pitchFamily="49" charset="-122"/>
              </a:rPr>
              <a:t>∵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de-DE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[x]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中的一次多项式只有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x+1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de-DE">
                <a:latin typeface="楷体_GB2312" pitchFamily="49" charset="-122"/>
                <a:ea typeface="楷体_GB2312" pitchFamily="49" charset="-122"/>
              </a:rPr>
              <a:t>           二次多项式只有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de-DE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, x</a:t>
            </a:r>
            <a:r>
              <a:rPr lang="de-DE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+1, x</a:t>
            </a:r>
            <a:r>
              <a:rPr lang="de-DE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+x, x</a:t>
            </a:r>
            <a:r>
              <a:rPr lang="de-DE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+x+1</a:t>
            </a:r>
            <a:endParaRPr lang="zh-CN" altLang="de-DE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de-DE">
                <a:latin typeface="楷体_GB2312" pitchFamily="49" charset="-122"/>
                <a:ea typeface="楷体_GB2312" pitchFamily="49" charset="-122"/>
              </a:rPr>
              <a:t>    所有一次多项式和二次多项的乘积如下表：</a:t>
            </a:r>
          </a:p>
        </p:txBody>
      </p:sp>
      <p:graphicFrame>
        <p:nvGraphicFramePr>
          <p:cNvPr id="351343" name="Group 111"/>
          <p:cNvGraphicFramePr>
            <a:graphicFrameLocks noGrp="1"/>
          </p:cNvGraphicFramePr>
          <p:nvPr/>
        </p:nvGraphicFramePr>
        <p:xfrm>
          <a:off x="1258888" y="3789363"/>
          <a:ext cx="3960812" cy="2286000"/>
        </p:xfrm>
        <a:graphic>
          <a:graphicData uri="http://schemas.openxmlformats.org/drawingml/2006/table">
            <a:tbl>
              <a:tblPr/>
              <a:tblGrid>
                <a:gridCol w="1122362"/>
                <a:gridCol w="1328738"/>
                <a:gridCol w="150971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338" name="Rectangle 106"/>
          <p:cNvSpPr>
            <a:spLocks noChangeArrowheads="1"/>
          </p:cNvSpPr>
          <p:nvPr/>
        </p:nvSpPr>
        <p:spPr bwMode="auto">
          <a:xfrm>
            <a:off x="5435600" y="4076700"/>
            <a:ext cx="31686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de-DE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不是一次多项式和二次多项式的乘积</a:t>
            </a:r>
          </a:p>
        </p:txBody>
      </p:sp>
      <p:sp>
        <p:nvSpPr>
          <p:cNvPr id="351339" name="Rectangle 107"/>
          <p:cNvSpPr>
            <a:spLocks noChangeArrowheads="1"/>
          </p:cNvSpPr>
          <p:nvPr/>
        </p:nvSpPr>
        <p:spPr bwMode="auto">
          <a:xfrm>
            <a:off x="468313" y="6237288"/>
            <a:ext cx="5494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∴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+x+1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是不可约多项式。 </a:t>
            </a:r>
          </a:p>
        </p:txBody>
      </p:sp>
      <p:sp>
        <p:nvSpPr>
          <p:cNvPr id="351264" name="Text Box 108"/>
          <p:cNvSpPr txBox="1">
            <a:spLocks noChangeArrowheads="1"/>
          </p:cNvSpPr>
          <p:nvPr/>
        </p:nvSpPr>
        <p:spPr bwMode="auto">
          <a:xfrm>
            <a:off x="1588" y="11811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66"/>
                </a:solidFill>
                <a:ea typeface="楷体_GB2312" pitchFamily="49" charset="-122"/>
              </a:rPr>
              <a:t>证明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338" grpId="0"/>
      <p:bldP spid="35133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565400"/>
            <a:ext cx="820896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22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412875"/>
            <a:ext cx="8208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225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3.3.2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剩余类域的构造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20871" name="Rectangle 7"/>
          <p:cNvSpPr>
            <a:spLocks noChangeArrowheads="1"/>
          </p:cNvSpPr>
          <p:nvPr/>
        </p:nvSpPr>
        <p:spPr bwMode="auto">
          <a:xfrm>
            <a:off x="455613" y="6021388"/>
            <a:ext cx="786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F</a:t>
            </a:r>
            <a:r>
              <a:rPr lang="en-US" altLang="zh-CN" b="1" baseline="-25000">
                <a:solidFill>
                  <a:srgbClr val="0033CC"/>
                </a:solidFill>
              </a:rPr>
              <a:t>8</a:t>
            </a:r>
            <a:r>
              <a:rPr lang="en-US" altLang="zh-CN" b="1">
                <a:solidFill>
                  <a:srgbClr val="0033CC"/>
                </a:solidFill>
              </a:rPr>
              <a:t>={0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1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zh-CN" altLang="en-US"/>
              <a:t> </a:t>
            </a:r>
            <a:r>
              <a:rPr lang="en-US" altLang="zh-CN" b="1">
                <a:solidFill>
                  <a:srgbClr val="0033CC"/>
                </a:solidFill>
              </a:rPr>
              <a:t>+1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+1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</a:t>
            </a:r>
            <a:r>
              <a:rPr lang="zh-CN" altLang="en-US" b="1">
                <a:solidFill>
                  <a:srgbClr val="0033CC"/>
                </a:solidFill>
                <a:sym typeface="Symbol" pitchFamily="18" charset="2"/>
              </a:rPr>
              <a:t></a:t>
            </a:r>
            <a:r>
              <a:rPr lang="en-US" altLang="zh-CN" b="1">
                <a:solidFill>
                  <a:srgbClr val="0033CC"/>
                </a:solidFill>
              </a:rPr>
              <a:t>+1}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域的概念</a:t>
            </a:r>
            <a:endParaRPr kumimoji="0" lang="zh-CN" altLang="en-US" sz="32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>
          <a:xfrm>
            <a:off x="8215313" y="6369050"/>
            <a:ext cx="928687" cy="428625"/>
          </a:xfrm>
        </p:spPr>
        <p:txBody>
          <a:bodyPr/>
          <a:lstStyle/>
          <a:p>
            <a:pPr>
              <a:defRPr/>
            </a:pPr>
            <a:fld id="{8FA5F589-32E3-4699-B369-8317779BBB8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74142" name="矩形 17"/>
          <p:cNvSpPr>
            <a:spLocks noChangeArrowheads="1"/>
          </p:cNvSpPr>
          <p:nvPr/>
        </p:nvSpPr>
        <p:spPr bwMode="auto">
          <a:xfrm>
            <a:off x="539750" y="1844675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：全体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有理数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关于加法和乘法是域</a:t>
            </a:r>
          </a:p>
        </p:txBody>
      </p:sp>
      <p:sp>
        <p:nvSpPr>
          <p:cNvPr id="174143" name="矩形 17"/>
          <p:cNvSpPr>
            <a:spLocks noChangeArrowheads="1"/>
          </p:cNvSpPr>
          <p:nvPr/>
        </p:nvSpPr>
        <p:spPr bwMode="auto">
          <a:xfrm>
            <a:off x="539750" y="2636838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：全体</a:t>
            </a: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复数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关于加法和乘法是域</a:t>
            </a:r>
          </a:p>
        </p:txBody>
      </p:sp>
      <p:sp>
        <p:nvSpPr>
          <p:cNvPr id="174144" name="矩形 7"/>
          <p:cNvSpPr>
            <a:spLocks noChangeArrowheads="1"/>
          </p:cNvSpPr>
          <p:nvPr/>
        </p:nvSpPr>
        <p:spPr bwMode="auto">
          <a:xfrm>
            <a:off x="530225" y="3500438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         是域，这里</a:t>
            </a:r>
            <a:r>
              <a:rPr kumimoji="0" lang="en-US" altLang="zh-CN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是素数。</a:t>
            </a:r>
          </a:p>
        </p:txBody>
      </p:sp>
      <p:graphicFrame>
        <p:nvGraphicFramePr>
          <p:cNvPr id="174138" name="Object 58"/>
          <p:cNvGraphicFramePr>
            <a:graphicFrameLocks noChangeAspect="1"/>
          </p:cNvGraphicFramePr>
          <p:nvPr/>
        </p:nvGraphicFramePr>
        <p:xfrm>
          <a:off x="1530350" y="3565525"/>
          <a:ext cx="1549400" cy="495300"/>
        </p:xfrm>
        <a:graphic>
          <a:graphicData uri="http://schemas.openxmlformats.org/presentationml/2006/ole">
            <p:oleObj spid="_x0000_s174138" name="Equation" r:id="rId3" imgW="1548728" imgH="495085" progId="">
              <p:embed/>
            </p:oleObj>
          </a:graphicData>
        </a:graphic>
      </p:graphicFrame>
      <p:sp>
        <p:nvSpPr>
          <p:cNvPr id="174145" name="矩形 11"/>
          <p:cNvSpPr>
            <a:spLocks noChangeArrowheads="1"/>
          </p:cNvSpPr>
          <p:nvPr/>
        </p:nvSpPr>
        <p:spPr bwMode="auto">
          <a:xfrm>
            <a:off x="539750" y="4340225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：当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为合数时，         不是域。</a:t>
            </a:r>
          </a:p>
        </p:txBody>
      </p:sp>
      <p:graphicFrame>
        <p:nvGraphicFramePr>
          <p:cNvPr id="174139" name="Object 59"/>
          <p:cNvGraphicFramePr>
            <a:graphicFrameLocks noChangeAspect="1"/>
          </p:cNvGraphicFramePr>
          <p:nvPr/>
        </p:nvGraphicFramePr>
        <p:xfrm>
          <a:off x="3863975" y="4424363"/>
          <a:ext cx="1524000" cy="444500"/>
        </p:xfrm>
        <a:graphic>
          <a:graphicData uri="http://schemas.openxmlformats.org/presentationml/2006/ole">
            <p:oleObj spid="_x0000_s174139" name="Equation" r:id="rId4" imgW="1523880" imgH="44424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988"/>
            <a:ext cx="7543800" cy="1143001"/>
          </a:xfrm>
        </p:spPr>
        <p:txBody>
          <a:bodyPr/>
          <a:lstStyle/>
          <a:p>
            <a:r>
              <a:rPr lang="zh-CN" altLang="en-US" smtClean="0"/>
              <a:t>第三节 域</a:t>
            </a:r>
          </a:p>
        </p:txBody>
      </p:sp>
      <p:grpSp>
        <p:nvGrpSpPr>
          <p:cNvPr id="353282" name="Group 3"/>
          <p:cNvGrpSpPr>
            <a:grpSpLocks/>
          </p:cNvGrpSpPr>
          <p:nvPr/>
        </p:nvGrpSpPr>
        <p:grpSpPr bwMode="auto">
          <a:xfrm>
            <a:off x="661988" y="1455738"/>
            <a:ext cx="7502525" cy="841375"/>
            <a:chOff x="385" y="1162"/>
            <a:chExt cx="4309" cy="389"/>
          </a:xfrm>
        </p:grpSpPr>
        <p:sp>
          <p:nvSpPr>
            <p:cNvPr id="353308" name="AutoShape 4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53309" name="Group 5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53312" name="Oval 6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313" name="Oval 7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314" name="Oval 8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53310" name="Text Box 9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域的定义与基本性质</a:t>
              </a:r>
            </a:p>
          </p:txBody>
        </p:sp>
        <p:sp>
          <p:nvSpPr>
            <p:cNvPr id="353311" name="Text Box 10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一</a:t>
              </a:r>
            </a:p>
          </p:txBody>
        </p:sp>
      </p:grpSp>
      <p:grpSp>
        <p:nvGrpSpPr>
          <p:cNvPr id="353283" name="Group 11"/>
          <p:cNvGrpSpPr>
            <a:grpSpLocks/>
          </p:cNvGrpSpPr>
          <p:nvPr/>
        </p:nvGrpSpPr>
        <p:grpSpPr bwMode="auto">
          <a:xfrm>
            <a:off x="661988" y="2435225"/>
            <a:ext cx="7502525" cy="841375"/>
            <a:chOff x="385" y="1162"/>
            <a:chExt cx="4309" cy="389"/>
          </a:xfrm>
        </p:grpSpPr>
        <p:sp>
          <p:nvSpPr>
            <p:cNvPr id="353301" name="AutoShape 12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53302" name="Group 13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53305" name="Oval 14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306" name="Oval 15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307" name="Oval 16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53303" name="Text Box 17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域上的多项式</a:t>
              </a:r>
            </a:p>
          </p:txBody>
        </p:sp>
        <p:sp>
          <p:nvSpPr>
            <p:cNvPr id="353304" name="Text Box 18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二</a:t>
              </a:r>
            </a:p>
          </p:txBody>
        </p:sp>
      </p:grpSp>
      <p:grpSp>
        <p:nvGrpSpPr>
          <p:cNvPr id="353284" name="Group 27"/>
          <p:cNvGrpSpPr>
            <a:grpSpLocks/>
          </p:cNvGrpSpPr>
          <p:nvPr/>
        </p:nvGrpSpPr>
        <p:grpSpPr bwMode="auto">
          <a:xfrm>
            <a:off x="690563" y="4387850"/>
            <a:ext cx="7502525" cy="841375"/>
            <a:chOff x="385" y="1162"/>
            <a:chExt cx="4309" cy="389"/>
          </a:xfrm>
        </p:grpSpPr>
        <p:sp>
          <p:nvSpPr>
            <p:cNvPr id="353294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53295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53298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299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300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53296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C00000"/>
                  </a:solidFill>
                  <a:ea typeface="楷体_GB2312" pitchFamily="49" charset="-122"/>
                </a:rPr>
                <a:t>有限域的特性</a:t>
              </a:r>
            </a:p>
          </p:txBody>
        </p:sp>
        <p:sp>
          <p:nvSpPr>
            <p:cNvPr id="353297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四</a:t>
              </a:r>
            </a:p>
          </p:txBody>
        </p:sp>
      </p:grpSp>
      <p:grpSp>
        <p:nvGrpSpPr>
          <p:cNvPr id="353285" name="Group 27"/>
          <p:cNvGrpSpPr>
            <a:grpSpLocks/>
          </p:cNvGrpSpPr>
          <p:nvPr/>
        </p:nvGrpSpPr>
        <p:grpSpPr bwMode="auto">
          <a:xfrm>
            <a:off x="661988" y="3402013"/>
            <a:ext cx="7502525" cy="841375"/>
            <a:chOff x="385" y="1162"/>
            <a:chExt cx="4309" cy="389"/>
          </a:xfrm>
        </p:grpSpPr>
        <p:sp>
          <p:nvSpPr>
            <p:cNvPr id="353287" name="AutoShape 28"/>
            <p:cNvSpPr>
              <a:spLocks noChangeArrowheads="1"/>
            </p:cNvSpPr>
            <p:nvPr/>
          </p:nvSpPr>
          <p:spPr bwMode="gray">
            <a:xfrm>
              <a:off x="628" y="1191"/>
              <a:ext cx="4066" cy="350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rgbClr val="6E81E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latinLnBrk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itchFamily="2" charset="2"/>
                <a:buNone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353288" name="Group 29"/>
            <p:cNvGrpSpPr>
              <a:grpSpLocks/>
            </p:cNvGrpSpPr>
            <p:nvPr/>
          </p:nvGrpSpPr>
          <p:grpSpPr bwMode="auto">
            <a:xfrm>
              <a:off x="385" y="1162"/>
              <a:ext cx="614" cy="389"/>
              <a:chOff x="720" y="960"/>
              <a:chExt cx="987" cy="795"/>
            </a:xfrm>
          </p:grpSpPr>
          <p:sp>
            <p:nvSpPr>
              <p:cNvPr id="353291" name="Oval 30"/>
              <p:cNvSpPr>
                <a:spLocks noChangeArrowheads="1"/>
              </p:cNvSpPr>
              <p:nvPr/>
            </p:nvSpPr>
            <p:spPr bwMode="gray">
              <a:xfrm rot="1758052">
                <a:off x="747" y="987"/>
                <a:ext cx="960" cy="76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292" name="Oval 31"/>
              <p:cNvSpPr>
                <a:spLocks noChangeArrowheads="1"/>
              </p:cNvSpPr>
              <p:nvPr/>
            </p:nvSpPr>
            <p:spPr bwMode="gray">
              <a:xfrm rot="1758052">
                <a:off x="720" y="960"/>
                <a:ext cx="960" cy="768"/>
              </a:xfrm>
              <a:prstGeom prst="ellipse">
                <a:avLst/>
              </a:prstGeom>
              <a:gradFill rotWithShape="1">
                <a:gsLst>
                  <a:gs pos="0">
                    <a:srgbClr val="6E81E0"/>
                  </a:gs>
                  <a:gs pos="100000">
                    <a:srgbClr val="333C68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353293" name="Oval 32"/>
              <p:cNvSpPr>
                <a:spLocks noChangeArrowheads="1"/>
              </p:cNvSpPr>
              <p:nvPr/>
            </p:nvSpPr>
            <p:spPr bwMode="gray">
              <a:xfrm>
                <a:off x="816" y="1008"/>
                <a:ext cx="432" cy="43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1">
                  <a:lnSpc>
                    <a:spcPct val="8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itchFamily="2" charset="2"/>
                  <a:buNone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  <p:sp>
          <p:nvSpPr>
            <p:cNvPr id="353289" name="Text Box 33"/>
            <p:cNvSpPr txBox="1">
              <a:spLocks noChangeArrowheads="1"/>
            </p:cNvSpPr>
            <p:nvPr/>
          </p:nvSpPr>
          <p:spPr bwMode="gray">
            <a:xfrm>
              <a:off x="1000" y="1201"/>
              <a:ext cx="3694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0099"/>
                  </a:solidFill>
                  <a:ea typeface="楷体_GB2312" pitchFamily="49" charset="-122"/>
                </a:rPr>
                <a:t>有限域的构造</a:t>
              </a:r>
              <a:endParaRPr lang="zh-CN" altLang="en-US" sz="3200" b="1">
                <a:solidFill>
                  <a:srgbClr val="C00000"/>
                </a:solidFill>
                <a:ea typeface="楷体_GB2312" pitchFamily="49" charset="-122"/>
              </a:endParaRPr>
            </a:p>
          </p:txBody>
        </p:sp>
        <p:sp>
          <p:nvSpPr>
            <p:cNvPr id="353290" name="Text Box 34"/>
            <p:cNvSpPr txBox="1">
              <a:spLocks noChangeArrowheads="1"/>
            </p:cNvSpPr>
            <p:nvPr/>
          </p:nvSpPr>
          <p:spPr bwMode="gray">
            <a:xfrm>
              <a:off x="561" y="1175"/>
              <a:ext cx="339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3200">
                  <a:solidFill>
                    <a:srgbClr val="FFFFFF"/>
                  </a:solidFill>
                  <a:latin typeface="Arial" charset="0"/>
                  <a:ea typeface="楷体_GB2312" pitchFamily="49" charset="-122"/>
                </a:rPr>
                <a:t>三</a:t>
              </a:r>
            </a:p>
          </p:txBody>
        </p:sp>
      </p:grpSp>
      <p:sp>
        <p:nvSpPr>
          <p:cNvPr id="43" name="灯片编号占位符 42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F4A9C457-E1C4-4609-92DB-01EF9013E024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60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3"/>
          <p:cNvSpPr>
            <a:spLocks noChangeArrowheads="1"/>
          </p:cNvSpPr>
          <p:nvPr/>
        </p:nvSpPr>
        <p:spPr bwMode="auto">
          <a:xfrm>
            <a:off x="357188" y="1500188"/>
            <a:ext cx="792956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能描述</a:t>
            </a:r>
            <a:r>
              <a:rPr kumimoji="0" lang="zh-CN" altLang="en-US" b="1">
                <a:solidFill>
                  <a:srgbClr val="FF0000"/>
                </a:solidFill>
                <a:latin typeface="微软雅黑"/>
                <a:ea typeface="楷体_GB2312" pitchFamily="49" charset="-122"/>
                <a:cs typeface="微软雅黑"/>
              </a:rPr>
              <a:t>域的特征</a:t>
            </a: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概念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能解释</a:t>
            </a:r>
            <a:r>
              <a:rPr kumimoji="0" lang="zh-CN" altLang="en-US" b="1">
                <a:solidFill>
                  <a:srgbClr val="0033CC"/>
                </a:solidFill>
                <a:latin typeface="微软雅黑"/>
                <a:ea typeface="楷体_GB2312" pitchFamily="49" charset="-122"/>
                <a:cs typeface="微软雅黑"/>
              </a:rPr>
              <a:t>有限域加法特性</a:t>
            </a:r>
            <a:endParaRPr kumimoji="0" lang="zh-CN" altLang="en-US" b="1">
              <a:solidFill>
                <a:srgbClr val="0033CC"/>
              </a:solidFill>
              <a:latin typeface="宋体" charset="-122"/>
              <a:ea typeface="楷体_GB2312" pitchFamily="49" charset="-122"/>
              <a:cs typeface="微软雅黑"/>
            </a:endParaRPr>
          </a:p>
        </p:txBody>
      </p:sp>
      <p:sp>
        <p:nvSpPr>
          <p:cNvPr id="35533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第一阶段学习目标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20BE81A-ED2B-4FCB-A271-9298ACCC60DD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61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64" name="内容占位符 2"/>
          <p:cNvSpPr>
            <a:spLocks noGrp="1"/>
          </p:cNvSpPr>
          <p:nvPr>
            <p:ph idx="4294967295"/>
          </p:nvPr>
        </p:nvSpPr>
        <p:spPr>
          <a:xfrm>
            <a:off x="468313" y="1644650"/>
            <a:ext cx="8572500" cy="2071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3.20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设  为一个域，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为其单位元，如果对任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意正整数  ，均有       ，则称  的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特征为</a:t>
            </a:r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。如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果有一个正整数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，记使得       的最小正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整数为  ，则称  的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特征为 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 </a:t>
            </a:r>
            <a:endParaRPr lang="zh-CN" altLang="en-US" b="1" smtClean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2714625" y="1717675"/>
          <a:ext cx="344488" cy="342900"/>
        </p:xfrm>
        <a:graphic>
          <a:graphicData uri="http://schemas.openxmlformats.org/presentationml/2006/ole">
            <p:oleObj spid="_x0000_s356355" name="Equation" r:id="rId4" imgW="164885" imgH="164885" progId="">
              <p:embed/>
            </p:oleObj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1979613" y="2276475"/>
          <a:ext cx="344487" cy="290513"/>
        </p:xfrm>
        <a:graphic>
          <a:graphicData uri="http://schemas.openxmlformats.org/presentationml/2006/ole">
            <p:oleObj spid="_x0000_s356356" name="Equation" r:id="rId5" imgW="164957" imgH="139579" progId="">
              <p:embed/>
            </p:oleObj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3492500" y="2266950"/>
          <a:ext cx="1112838" cy="369888"/>
        </p:xfrm>
        <a:graphic>
          <a:graphicData uri="http://schemas.openxmlformats.org/presentationml/2006/ole">
            <p:oleObj spid="_x0000_s356357" name="Equation" r:id="rId6" imgW="532937" imgH="177646" progId="">
              <p:embed/>
            </p:oleObj>
          </a:graphicData>
        </a:graphic>
      </p:graphicFrame>
      <p:graphicFrame>
        <p:nvGraphicFramePr>
          <p:cNvPr id="356358" name="Object 6"/>
          <p:cNvGraphicFramePr>
            <a:graphicFrameLocks noChangeAspect="1"/>
          </p:cNvGraphicFramePr>
          <p:nvPr/>
        </p:nvGraphicFramePr>
        <p:xfrm>
          <a:off x="5826125" y="2274888"/>
          <a:ext cx="344488" cy="342900"/>
        </p:xfrm>
        <a:graphic>
          <a:graphicData uri="http://schemas.openxmlformats.org/presentationml/2006/ole">
            <p:oleObj spid="_x0000_s356358" name="Equation" r:id="rId7" imgW="164885" imgH="164885" progId="">
              <p:embed/>
            </p:oleObj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3059113" y="2746375"/>
          <a:ext cx="1112837" cy="369888"/>
        </p:xfrm>
        <a:graphic>
          <a:graphicData uri="http://schemas.openxmlformats.org/presentationml/2006/ole">
            <p:oleObj spid="_x0000_s356359" name="Equation" r:id="rId8" imgW="532937" imgH="177646" progId="">
              <p:embed/>
            </p:oleObj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5619750" y="2708275"/>
          <a:ext cx="1112838" cy="369888"/>
        </p:xfrm>
        <a:graphic>
          <a:graphicData uri="http://schemas.openxmlformats.org/presentationml/2006/ole">
            <p:oleObj spid="_x0000_s356360" name="Equation" r:id="rId9" imgW="532937" imgH="177646" progId="">
              <p:embed/>
            </p:oleObj>
          </a:graphicData>
        </a:graphic>
      </p:graphicFrame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1690688" y="3302000"/>
          <a:ext cx="317500" cy="342900"/>
        </p:xfrm>
        <a:graphic>
          <a:graphicData uri="http://schemas.openxmlformats.org/presentationml/2006/ole">
            <p:oleObj spid="_x0000_s356361" name="Equation" r:id="rId10" imgW="152268" imgH="164957" progId="">
              <p:embed/>
            </p:oleObj>
          </a:graphicData>
        </a:graphic>
      </p:graphicFrame>
      <p:graphicFrame>
        <p:nvGraphicFramePr>
          <p:cNvPr id="356362" name="Object 10"/>
          <p:cNvGraphicFramePr>
            <a:graphicFrameLocks noChangeAspect="1"/>
          </p:cNvGraphicFramePr>
          <p:nvPr/>
        </p:nvGraphicFramePr>
        <p:xfrm>
          <a:off x="3111500" y="3287713"/>
          <a:ext cx="344488" cy="342900"/>
        </p:xfrm>
        <a:graphic>
          <a:graphicData uri="http://schemas.openxmlformats.org/presentationml/2006/ole">
            <p:oleObj spid="_x0000_s356362" name="Equation" r:id="rId11" imgW="164885" imgH="164885" progId="">
              <p:embed/>
            </p:oleObj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4859338" y="3309938"/>
          <a:ext cx="317500" cy="342900"/>
        </p:xfrm>
        <a:graphic>
          <a:graphicData uri="http://schemas.openxmlformats.org/presentationml/2006/ole">
            <p:oleObj spid="_x0000_s356363" name="Equation" r:id="rId12" imgW="152268" imgH="164957" progId="">
              <p:embed/>
            </p:oleObj>
          </a:graphicData>
        </a:graphic>
      </p:graphicFrame>
      <p:sp>
        <p:nvSpPr>
          <p:cNvPr id="35636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  <p:sp>
        <p:nvSpPr>
          <p:cNvPr id="19" name="灯片编号占位符 18"/>
          <p:cNvSpPr txBox="1">
            <a:spLocks noGrp="1"/>
          </p:cNvSpPr>
          <p:nvPr/>
        </p:nvSpPr>
        <p:spPr>
          <a:xfrm>
            <a:off x="8358188" y="6500813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22FF765A-1016-4994-8C97-EDA89FB05341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62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内容占位符 2"/>
          <p:cNvSpPr txBox="1">
            <a:spLocks/>
          </p:cNvSpPr>
          <p:nvPr/>
        </p:nvSpPr>
        <p:spPr bwMode="auto">
          <a:xfrm>
            <a:off x="500063" y="1524000"/>
            <a:ext cx="86439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有理数域、实数域特征为多少？</a:t>
            </a:r>
          </a:p>
        </p:txBody>
      </p:sp>
      <p:sp>
        <p:nvSpPr>
          <p:cNvPr id="36045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  <p:sp>
        <p:nvSpPr>
          <p:cNvPr id="19" name="灯片编号占位符 18"/>
          <p:cNvSpPr txBox="1">
            <a:spLocks noGrp="1"/>
          </p:cNvSpPr>
          <p:nvPr/>
        </p:nvSpPr>
        <p:spPr>
          <a:xfrm>
            <a:off x="8358188" y="660082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5CBAA0AF-BC3A-49F3-B054-D6611704B708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63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60452" name="矩形 23"/>
          <p:cNvSpPr>
            <a:spLocks noChangeArrowheads="1"/>
          </p:cNvSpPr>
          <p:nvPr/>
        </p:nvSpPr>
        <p:spPr bwMode="auto">
          <a:xfrm>
            <a:off x="500063" y="2238375"/>
            <a:ext cx="657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有限域特征可以为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吗？</a:t>
            </a:r>
          </a:p>
        </p:txBody>
      </p:sp>
      <p:sp>
        <p:nvSpPr>
          <p:cNvPr id="360453" name="矩形 24"/>
          <p:cNvSpPr>
            <a:spLocks noChangeArrowheads="1"/>
          </p:cNvSpPr>
          <p:nvPr/>
        </p:nvSpPr>
        <p:spPr bwMode="auto">
          <a:xfrm>
            <a:off x="357188" y="3671888"/>
            <a:ext cx="657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存在特征为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的有限域吗？</a:t>
            </a:r>
          </a:p>
        </p:txBody>
      </p:sp>
      <p:sp>
        <p:nvSpPr>
          <p:cNvPr id="360454" name="内容占位符 2"/>
          <p:cNvSpPr txBox="1">
            <a:spLocks/>
          </p:cNvSpPr>
          <p:nvPr/>
        </p:nvSpPr>
        <p:spPr bwMode="auto">
          <a:xfrm>
            <a:off x="428625" y="4410075"/>
            <a:ext cx="8215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lnSpc>
                <a:spcPct val="125000"/>
              </a:lnSpc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：如果特征为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，对任意元素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pa=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吗？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0455" name="矩形 17"/>
          <p:cNvSpPr>
            <a:spLocks noChangeArrowheads="1"/>
          </p:cNvSpPr>
          <p:nvPr/>
        </p:nvSpPr>
        <p:spPr bwMode="auto">
          <a:xfrm>
            <a:off x="357188" y="2928938"/>
            <a:ext cx="657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存在特征为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的有限域吗？</a:t>
            </a:r>
          </a:p>
        </p:txBody>
      </p:sp>
      <p:sp>
        <p:nvSpPr>
          <p:cNvPr id="360456" name="内容占位符 2"/>
          <p:cNvSpPr txBox="1">
            <a:spLocks/>
          </p:cNvSpPr>
          <p:nvPr/>
        </p:nvSpPr>
        <p:spPr bwMode="auto">
          <a:xfrm>
            <a:off x="460375" y="5146675"/>
            <a:ext cx="85042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lnSpc>
                <a:spcPct val="125000"/>
              </a:lnSpc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上模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次不可约多项式剩余类域特征是？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内容占位符 2"/>
          <p:cNvSpPr txBox="1">
            <a:spLocks/>
          </p:cNvSpPr>
          <p:nvPr/>
        </p:nvSpPr>
        <p:spPr bwMode="auto">
          <a:xfrm>
            <a:off x="428625" y="2017713"/>
            <a:ext cx="8320088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为一个域，则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的特征要么为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，要么为素数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2498" name="内容占位符 2"/>
          <p:cNvSpPr txBox="1">
            <a:spLocks/>
          </p:cNvSpPr>
          <p:nvPr/>
        </p:nvSpPr>
        <p:spPr bwMode="auto">
          <a:xfrm>
            <a:off x="465138" y="2708275"/>
            <a:ext cx="82105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有理数域、实数域和复数域都是</a:t>
            </a:r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特征为</a:t>
            </a:r>
            <a:r>
              <a:rPr lang="en-US" altLang="zh-CN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的域。</a:t>
            </a:r>
          </a:p>
        </p:txBody>
      </p:sp>
      <p:sp>
        <p:nvSpPr>
          <p:cNvPr id="36249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  <p:sp>
        <p:nvSpPr>
          <p:cNvPr id="362500" name="内容占位符 2"/>
          <p:cNvSpPr txBox="1">
            <a:spLocks/>
          </p:cNvSpPr>
          <p:nvPr/>
        </p:nvSpPr>
        <p:spPr bwMode="auto">
          <a:xfrm>
            <a:off x="465138" y="3429000"/>
            <a:ext cx="8067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上模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次不可约多项式的</a:t>
            </a:r>
            <a:r>
              <a:rPr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剩余类域特征都是</a:t>
            </a:r>
            <a:r>
              <a:rPr lang="en-US" altLang="zh-CN" b="1" i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9" name="灯片编号占位符 18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A98D4592-9ED7-48CD-A0DD-0B2077BBE38A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64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62502" name="矩形 1"/>
          <p:cNvSpPr>
            <a:spLocks noChangeArrowheads="1"/>
          </p:cNvSpPr>
          <p:nvPr/>
        </p:nvSpPr>
        <p:spPr bwMode="auto">
          <a:xfrm>
            <a:off x="428625" y="1393825"/>
            <a:ext cx="715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3.21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</a:t>
            </a:r>
            <a:r>
              <a:rPr kumimoji="0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域的特征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，有如下结论成立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2503" name="内容占位符 2"/>
          <p:cNvSpPr txBox="1">
            <a:spLocks/>
          </p:cNvSpPr>
          <p:nvPr/>
        </p:nvSpPr>
        <p:spPr bwMode="auto">
          <a:xfrm>
            <a:off x="468313" y="4221163"/>
            <a:ext cx="8215312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lnSpc>
                <a:spcPct val="125000"/>
              </a:lnSpc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如果特征为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任意非零元素</a:t>
            </a:r>
            <a:r>
              <a:rPr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是满足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pa=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的最小正整数。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4"/>
          <p:cNvSpPr>
            <a:spLocks noRot="1" noChangeArrowheads="1"/>
          </p:cNvSpPr>
          <p:nvPr/>
        </p:nvSpPr>
        <p:spPr bwMode="auto">
          <a:xfrm>
            <a:off x="323850" y="1125538"/>
            <a:ext cx="8540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latinLnBrk="1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665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700213"/>
            <a:ext cx="8353425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14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2997200"/>
            <a:ext cx="8353425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659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Rectangle 4"/>
          <p:cNvSpPr>
            <a:spLocks noRot="1" noChangeArrowheads="1"/>
          </p:cNvSpPr>
          <p:nvPr/>
        </p:nvSpPr>
        <p:spPr bwMode="auto">
          <a:xfrm>
            <a:off x="250825" y="1339850"/>
            <a:ext cx="842486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以上定理说明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任意一个有限域，其大小（</a:t>
            </a:r>
            <a:r>
              <a:rPr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）必定是素数的方幂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47675" indent="-447675" eaLnBrk="0" latinLnBrk="1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但反过来，</a:t>
            </a:r>
            <a:r>
              <a:rPr lang="zh-CN" altLang="en-US" sz="32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给定了一个素数方幂，是否一定存在相应大小的有限域</a:t>
            </a:r>
            <a:r>
              <a:rPr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marL="447675" indent="-447675" eaLnBrk="0" latinLnBrk="1" hangingPunct="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如果存在，又有多少个？</a:t>
            </a:r>
          </a:p>
        </p:txBody>
      </p:sp>
      <p:sp>
        <p:nvSpPr>
          <p:cNvPr id="36454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4"/>
          <p:cNvSpPr>
            <a:spLocks noRot="1" noChangeArrowheads="1"/>
          </p:cNvSpPr>
          <p:nvPr/>
        </p:nvSpPr>
        <p:spPr bwMode="auto">
          <a:xfrm>
            <a:off x="304800" y="1196975"/>
            <a:ext cx="85407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引理</a:t>
            </a:r>
          </a:p>
        </p:txBody>
      </p:sp>
      <p:pic>
        <p:nvPicPr>
          <p:cNvPr id="3635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844675"/>
            <a:ext cx="84248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352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2781300"/>
            <a:ext cx="835342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3525" name="Rectangle 5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63525" name="公式" r:id="rId5" imgW="0" imgH="0" progId="Equation.3">
              <p:embed/>
            </p:oleObj>
          </a:graphicData>
        </a:graphic>
      </p:graphicFrame>
      <p:sp>
        <p:nvSpPr>
          <p:cNvPr id="36352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4"/>
          <p:cNvSpPr>
            <a:spLocks noRot="1" noChangeArrowheads="1"/>
          </p:cNvSpPr>
          <p:nvPr/>
        </p:nvSpPr>
        <p:spPr bwMode="auto">
          <a:xfrm>
            <a:off x="304800" y="1196975"/>
            <a:ext cx="85407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对该引理的进一步讨论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36761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989138"/>
            <a:ext cx="8424863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761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8424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557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284538"/>
            <a:ext cx="83534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4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24" name="矩形 4"/>
          <p:cNvSpPr>
            <a:spLocks noChangeArrowheads="1"/>
          </p:cNvSpPr>
          <p:nvPr/>
        </p:nvSpPr>
        <p:spPr bwMode="auto">
          <a:xfrm>
            <a:off x="428625" y="1285875"/>
            <a:ext cx="8286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3.3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如果        为域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具有如下</a:t>
            </a: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： 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325" name="矩形 10"/>
          <p:cNvSpPr>
            <a:spLocks noChangeArrowheads="1"/>
          </p:cNvSpPr>
          <p:nvPr/>
        </p:nvSpPr>
        <p:spPr bwMode="auto">
          <a:xfrm>
            <a:off x="1071563" y="2357438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latin typeface="宋体" charset="-122"/>
              </a:rPr>
              <a:t>(1)                   </a:t>
            </a:r>
          </a:p>
        </p:txBody>
      </p:sp>
      <p:sp>
        <p:nvSpPr>
          <p:cNvPr id="90326" name="矩形 13"/>
          <p:cNvSpPr>
            <a:spLocks noChangeArrowheads="1"/>
          </p:cNvSpPr>
          <p:nvPr/>
        </p:nvSpPr>
        <p:spPr bwMode="auto">
          <a:xfrm>
            <a:off x="1071563" y="3071813"/>
            <a:ext cx="7858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latin typeface="宋体" charset="-122"/>
              </a:rPr>
              <a:t>(2) </a:t>
            </a:r>
            <a:r>
              <a:rPr kumimoji="0" lang="zh-CN" altLang="en-US" b="1">
                <a:latin typeface="宋体" charset="-122"/>
              </a:rPr>
              <a:t>    </a:t>
            </a:r>
          </a:p>
        </p:txBody>
      </p:sp>
      <p:sp>
        <p:nvSpPr>
          <p:cNvPr id="90327" name="矩形 15"/>
          <p:cNvSpPr>
            <a:spLocks noChangeArrowheads="1"/>
          </p:cNvSpPr>
          <p:nvPr/>
        </p:nvSpPr>
        <p:spPr bwMode="auto">
          <a:xfrm>
            <a:off x="1071563" y="3857625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latin typeface="宋体" charset="-122"/>
              </a:rPr>
              <a:t>(3)     </a:t>
            </a:r>
          </a:p>
        </p:txBody>
      </p:sp>
      <p:sp>
        <p:nvSpPr>
          <p:cNvPr id="90328" name="矩形 17"/>
          <p:cNvSpPr>
            <a:spLocks noChangeArrowheads="1"/>
          </p:cNvSpPr>
          <p:nvPr/>
        </p:nvSpPr>
        <p:spPr bwMode="auto">
          <a:xfrm>
            <a:off x="1071563" y="4695825"/>
            <a:ext cx="785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b="1">
                <a:latin typeface="宋体" charset="-122"/>
              </a:rPr>
              <a:t>(4)     </a:t>
            </a:r>
          </a:p>
        </p:txBody>
      </p:sp>
      <p:graphicFrame>
        <p:nvGraphicFramePr>
          <p:cNvPr id="90319" name="Object 207"/>
          <p:cNvGraphicFramePr>
            <a:graphicFrameLocks noChangeAspect="1"/>
          </p:cNvGraphicFramePr>
          <p:nvPr/>
        </p:nvGraphicFramePr>
        <p:xfrm>
          <a:off x="2743200" y="1773238"/>
          <a:ext cx="1323975" cy="492125"/>
        </p:xfrm>
        <a:graphic>
          <a:graphicData uri="http://schemas.openxmlformats.org/presentationml/2006/ole">
            <p:oleObj spid="_x0000_s90319" name="Equation" r:id="rId3" imgW="545626" imgH="203024" progId="">
              <p:embed/>
            </p:oleObj>
          </a:graphicData>
        </a:graphic>
      </p:graphicFrame>
      <p:graphicFrame>
        <p:nvGraphicFramePr>
          <p:cNvPr id="90320" name="Object 208"/>
          <p:cNvGraphicFramePr>
            <a:graphicFrameLocks noChangeAspect="1"/>
          </p:cNvGraphicFramePr>
          <p:nvPr/>
        </p:nvGraphicFramePr>
        <p:xfrm>
          <a:off x="1835150" y="2454275"/>
          <a:ext cx="3378200" cy="406400"/>
        </p:xfrm>
        <a:graphic>
          <a:graphicData uri="http://schemas.openxmlformats.org/presentationml/2006/ole">
            <p:oleObj spid="_x0000_s90320" name="Equation" r:id="rId4" imgW="3378200" imgH="406400" progId="">
              <p:embed/>
            </p:oleObj>
          </a:graphicData>
        </a:graphic>
      </p:graphicFrame>
      <p:graphicFrame>
        <p:nvGraphicFramePr>
          <p:cNvPr id="90321" name="Object 209"/>
          <p:cNvGraphicFramePr>
            <a:graphicFrameLocks noChangeAspect="1"/>
          </p:cNvGraphicFramePr>
          <p:nvPr/>
        </p:nvGraphicFramePr>
        <p:xfrm>
          <a:off x="1857375" y="3190875"/>
          <a:ext cx="4191000" cy="381000"/>
        </p:xfrm>
        <a:graphic>
          <a:graphicData uri="http://schemas.openxmlformats.org/presentationml/2006/ole">
            <p:oleObj spid="_x0000_s90321" name="Equation" r:id="rId5" imgW="4191000" imgH="381000" progId="">
              <p:embed/>
            </p:oleObj>
          </a:graphicData>
        </a:graphic>
      </p:graphicFrame>
      <p:graphicFrame>
        <p:nvGraphicFramePr>
          <p:cNvPr id="90322" name="Object 210"/>
          <p:cNvGraphicFramePr>
            <a:graphicFrameLocks noChangeAspect="1"/>
          </p:cNvGraphicFramePr>
          <p:nvPr/>
        </p:nvGraphicFramePr>
        <p:xfrm>
          <a:off x="1979613" y="4727575"/>
          <a:ext cx="5600700" cy="482600"/>
        </p:xfrm>
        <a:graphic>
          <a:graphicData uri="http://schemas.openxmlformats.org/presentationml/2006/ole">
            <p:oleObj spid="_x0000_s90322" name="Equation" r:id="rId6" imgW="5600700" imgH="482600" progId="">
              <p:embed/>
            </p:oleObj>
          </a:graphicData>
        </a:graphic>
      </p:graphicFrame>
      <p:graphicFrame>
        <p:nvGraphicFramePr>
          <p:cNvPr id="90323" name="Object 211"/>
          <p:cNvGraphicFramePr>
            <a:graphicFrameLocks noChangeAspect="1"/>
          </p:cNvGraphicFramePr>
          <p:nvPr/>
        </p:nvGraphicFramePr>
        <p:xfrm>
          <a:off x="1857375" y="3963988"/>
          <a:ext cx="6426200" cy="406400"/>
        </p:xfrm>
        <a:graphic>
          <a:graphicData uri="http://schemas.openxmlformats.org/presentationml/2006/ole">
            <p:oleObj spid="_x0000_s90323" name="Equation" r:id="rId7" imgW="6426200" imgH="406400" progId="">
              <p:embed/>
            </p:oleObj>
          </a:graphicData>
        </a:graphic>
      </p:graphicFrame>
      <p:sp>
        <p:nvSpPr>
          <p:cNvPr id="9032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域的性质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1D558-7247-43BA-BDD1-BB1C0103179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4"/>
          <p:cNvSpPr>
            <a:spLocks noRot="1" noChangeArrowheads="1"/>
          </p:cNvSpPr>
          <p:nvPr/>
        </p:nvSpPr>
        <p:spPr bwMode="auto">
          <a:xfrm>
            <a:off x="539750" y="1123950"/>
            <a:ext cx="66246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737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628775"/>
            <a:ext cx="8351837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376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716338"/>
            <a:ext cx="8280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764" name="Text Box 7"/>
          <p:cNvSpPr txBox="1">
            <a:spLocks noChangeArrowheads="1"/>
          </p:cNvSpPr>
          <p:nvPr/>
        </p:nvSpPr>
        <p:spPr bwMode="auto">
          <a:xfrm>
            <a:off x="250825" y="3140075"/>
            <a:ext cx="1655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记号：</a:t>
            </a:r>
          </a:p>
        </p:txBody>
      </p:sp>
      <p:sp>
        <p:nvSpPr>
          <p:cNvPr id="373765" name="Rectangle 8"/>
          <p:cNvSpPr>
            <a:spLocks noChangeArrowheads="1"/>
          </p:cNvSpPr>
          <p:nvPr/>
        </p:nvSpPr>
        <p:spPr bwMode="auto">
          <a:xfrm>
            <a:off x="323850" y="4579938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注意：</a:t>
            </a:r>
          </a:p>
        </p:txBody>
      </p:sp>
      <p:pic>
        <p:nvPicPr>
          <p:cNvPr id="36659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5156200"/>
            <a:ext cx="83534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76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3.4.1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特征概念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有限域加法特性</a:t>
            </a:r>
          </a:p>
        </p:txBody>
      </p:sp>
      <p:sp>
        <p:nvSpPr>
          <p:cNvPr id="19" name="灯片编号占位符 18"/>
          <p:cNvSpPr txBox="1">
            <a:spLocks noGrp="1"/>
          </p:cNvSpPr>
          <p:nvPr/>
        </p:nvSpPr>
        <p:spPr>
          <a:xfrm>
            <a:off x="8358188" y="6500813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CDD6C86-9C64-4023-BBB7-CA45016AAEC9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71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75811" name="内容占位符 2"/>
          <p:cNvSpPr txBox="1">
            <a:spLocks/>
          </p:cNvSpPr>
          <p:nvPr/>
        </p:nvSpPr>
        <p:spPr bwMode="auto">
          <a:xfrm>
            <a:off x="447675" y="1446213"/>
            <a:ext cx="6932613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62050" indent="-1162050" eaLnBrk="0" hangingPunct="0">
              <a:lnSpc>
                <a:spcPct val="125000"/>
              </a:lnSpc>
              <a:buSzPct val="90000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上模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次不可约多项式剩余类域有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哪些子域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？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5812" name="矩形 1"/>
          <p:cNvSpPr>
            <a:spLocks noChangeArrowheads="1"/>
          </p:cNvSpPr>
          <p:nvPr/>
        </p:nvSpPr>
        <p:spPr bwMode="auto">
          <a:xfrm>
            <a:off x="468313" y="2708275"/>
            <a:ext cx="82073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62050" indent="-1162050" eaLnBrk="0" hangingPunct="0">
              <a:lnSpc>
                <a:spcPct val="125000"/>
              </a:lnSpc>
              <a:buSzPct val="90000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是域中的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非零元素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0,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-1)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是域中互不相同的元素吗？还是会出现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ja=ma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?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3" name="内容占位符 2"/>
          <p:cNvSpPr txBox="1">
            <a:spLocks/>
          </p:cNvSpPr>
          <p:nvPr/>
        </p:nvSpPr>
        <p:spPr bwMode="auto">
          <a:xfrm>
            <a:off x="387350" y="2025650"/>
            <a:ext cx="82153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        ，均有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01663" y="857250"/>
            <a:ext cx="792956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zh-CN" altLang="en-US" b="1" dirty="0">
              <a:latin typeface="宋体" pitchFamily="2" charset="-122"/>
              <a:ea typeface="+mn-ea"/>
            </a:endParaRPr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1258888" y="2133600"/>
          <a:ext cx="1376362" cy="422275"/>
        </p:xfrm>
        <a:graphic>
          <a:graphicData uri="http://schemas.openxmlformats.org/presentationml/2006/ole">
            <p:oleObj spid="_x0000_s369668" name="Equation" r:id="rId3" imgW="660113" imgH="203112" progId="">
              <p:embed/>
            </p:oleObj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1500188" y="2687638"/>
          <a:ext cx="1476375" cy="481012"/>
        </p:xfrm>
        <a:graphic>
          <a:graphicData uri="http://schemas.openxmlformats.org/presentationml/2006/ole">
            <p:oleObj spid="_x0000_s369669" name="Equation" r:id="rId4" imgW="622030" imgH="203112" progId="">
              <p:embed/>
            </p:oleObj>
          </a:graphicData>
        </a:graphic>
      </p:graphicFrame>
      <p:graphicFrame>
        <p:nvGraphicFramePr>
          <p:cNvPr id="369670" name="Object 6"/>
          <p:cNvGraphicFramePr>
            <a:graphicFrameLocks noChangeAspect="1"/>
          </p:cNvGraphicFramePr>
          <p:nvPr/>
        </p:nvGraphicFramePr>
        <p:xfrm>
          <a:off x="3136900" y="2616200"/>
          <a:ext cx="2863850" cy="552450"/>
        </p:xfrm>
        <a:graphic>
          <a:graphicData uri="http://schemas.openxmlformats.org/presentationml/2006/ole">
            <p:oleObj spid="_x0000_s369670" name="Equation" r:id="rId5" imgW="1181100" imgH="228600" progId="">
              <p:embed/>
            </p:oleObj>
          </a:graphicData>
        </a:graphic>
      </p:graphicFrame>
      <p:sp>
        <p:nvSpPr>
          <p:cNvPr id="369675" name="内容占位符 2"/>
          <p:cNvSpPr txBox="1">
            <a:spLocks/>
          </p:cNvSpPr>
          <p:nvPr/>
        </p:nvSpPr>
        <p:spPr bwMode="auto">
          <a:xfrm>
            <a:off x="428625" y="4437063"/>
            <a:ext cx="79295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latin typeface="宋体" charset="-122"/>
              </a:rPr>
              <a:t> </a:t>
            </a:r>
            <a:endParaRPr lang="zh-CN" altLang="en-US" b="1">
              <a:latin typeface="宋体" charset="-122"/>
            </a:endParaRPr>
          </a:p>
        </p:txBody>
      </p:sp>
      <p:graphicFrame>
        <p:nvGraphicFramePr>
          <p:cNvPr id="369672" name="Object 8"/>
          <p:cNvGraphicFramePr>
            <a:graphicFrameLocks noChangeAspect="1"/>
          </p:cNvGraphicFramePr>
          <p:nvPr/>
        </p:nvGraphicFramePr>
        <p:xfrm>
          <a:off x="901700" y="4508500"/>
          <a:ext cx="2374900" cy="419100"/>
        </p:xfrm>
        <a:graphic>
          <a:graphicData uri="http://schemas.openxmlformats.org/presentationml/2006/ole">
            <p:oleObj spid="_x0000_s369672" name="Equation" r:id="rId6" imgW="2374900" imgH="419100" progId="">
              <p:embed/>
            </p:oleObj>
          </a:graphicData>
        </a:graphic>
      </p:graphicFrame>
      <p:sp>
        <p:nvSpPr>
          <p:cNvPr id="36967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有限域加法特性</a:t>
            </a:r>
          </a:p>
        </p:txBody>
      </p:sp>
      <p:sp>
        <p:nvSpPr>
          <p:cNvPr id="21" name="灯片编号占位符 20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5042F6F7-4B3F-426D-844E-57BFDFFE2EAD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72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69678" name="内容占位符 2"/>
          <p:cNvSpPr txBox="1">
            <a:spLocks/>
          </p:cNvSpPr>
          <p:nvPr/>
        </p:nvSpPr>
        <p:spPr bwMode="auto">
          <a:xfrm>
            <a:off x="395288" y="3213100"/>
            <a:ext cx="7345362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lnSpc>
                <a:spcPct val="125000"/>
              </a:lnSpc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0,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,2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ea typeface="楷体_GB2312" pitchFamily="49" charset="-122"/>
              </a:rPr>
              <a:t>…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,(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-1)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是域中互不相同的元素</a:t>
            </a:r>
            <a:r>
              <a:rPr lang="zh-CN" altLang="en-US" b="1" i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的任意整数倍皆在其中。</a:t>
            </a:r>
          </a:p>
        </p:txBody>
      </p:sp>
      <p:sp>
        <p:nvSpPr>
          <p:cNvPr id="369679" name="矩形 19"/>
          <p:cNvSpPr>
            <a:spLocks noChangeArrowheads="1"/>
          </p:cNvSpPr>
          <p:nvPr/>
        </p:nvSpPr>
        <p:spPr bwMode="auto">
          <a:xfrm>
            <a:off x="428625" y="1393825"/>
            <a:ext cx="7870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3.22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特征为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，有如下结论成立：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57250" y="2863850"/>
            <a:ext cx="79295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endParaRPr lang="zh-CN" altLang="en-US" b="1" dirty="0">
              <a:latin typeface="宋体" pitchFamily="2" charset="-122"/>
              <a:ea typeface="+mn-ea"/>
            </a:endParaRPr>
          </a:p>
        </p:txBody>
      </p:sp>
      <p:sp>
        <p:nvSpPr>
          <p:cNvPr id="370697" name="内容占位符 2"/>
          <p:cNvSpPr txBox="1">
            <a:spLocks/>
          </p:cNvSpPr>
          <p:nvPr/>
        </p:nvSpPr>
        <p:spPr bwMode="auto">
          <a:xfrm>
            <a:off x="1981200" y="3124200"/>
            <a:ext cx="5327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的最小子域，称为</a:t>
            </a:r>
            <a:r>
              <a:rPr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素域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7069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有限域加法特性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71C15615-3DDB-4065-90E9-DC2896FC9871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73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70700" name="矩形 9"/>
          <p:cNvSpPr>
            <a:spLocks noChangeArrowheads="1"/>
          </p:cNvSpPr>
          <p:nvPr/>
        </p:nvSpPr>
        <p:spPr bwMode="auto">
          <a:xfrm>
            <a:off x="365125" y="1158875"/>
            <a:ext cx="8383588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19250" indent="-1619250">
              <a:lnSpc>
                <a:spcPct val="150000"/>
              </a:lnSpc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3.23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如果域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特征为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任何子域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都包含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的零元素和单位元素，从而包含：</a:t>
            </a:r>
          </a:p>
        </p:txBody>
      </p:sp>
      <p:graphicFrame>
        <p:nvGraphicFramePr>
          <p:cNvPr id="370695" name="Object 7"/>
          <p:cNvGraphicFramePr>
            <a:graphicFrameLocks noChangeAspect="1"/>
          </p:cNvGraphicFramePr>
          <p:nvPr/>
        </p:nvGraphicFramePr>
        <p:xfrm>
          <a:off x="2089150" y="2697163"/>
          <a:ext cx="5651500" cy="444500"/>
        </p:xfrm>
        <a:graphic>
          <a:graphicData uri="http://schemas.openxmlformats.org/presentationml/2006/ole">
            <p:oleObj spid="_x0000_s370695" name="Equation" r:id="rId4" imgW="5651280" imgH="44424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3"/>
          <p:cNvSpPr>
            <a:spLocks noChangeArrowheads="1"/>
          </p:cNvSpPr>
          <p:nvPr/>
        </p:nvSpPr>
        <p:spPr bwMode="auto">
          <a:xfrm>
            <a:off x="357188" y="1500188"/>
            <a:ext cx="79295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能解释</a:t>
            </a:r>
            <a:r>
              <a:rPr kumimoji="0" lang="zh-CN" altLang="en-US" b="1">
                <a:solidFill>
                  <a:srgbClr val="0033CC"/>
                </a:solidFill>
                <a:latin typeface="微软雅黑"/>
                <a:ea typeface="楷体_GB2312" pitchFamily="49" charset="-122"/>
                <a:cs typeface="微软雅黑"/>
              </a:rPr>
              <a:t>有限域乘法特性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solidFill>
                  <a:srgbClr val="FF0000"/>
                </a:solidFill>
                <a:latin typeface="微软雅黑"/>
                <a:ea typeface="楷体_GB2312" pitchFamily="49" charset="-122"/>
                <a:cs typeface="微软雅黑"/>
              </a:rPr>
              <a:t>本原元</a:t>
            </a:r>
            <a:r>
              <a:rPr kumimoji="0" lang="zh-CN" altLang="en-US" b="1">
                <a:latin typeface="微软雅黑"/>
                <a:ea typeface="楷体_GB2312" pitchFamily="49" charset="-122"/>
                <a:cs typeface="微软雅黑"/>
              </a:rPr>
              <a:t>的概念与个数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ea typeface="楷体_GB2312" pitchFamily="49" charset="-122"/>
                <a:cs typeface="微软雅黑"/>
              </a:rPr>
              <a:t>有限域</a:t>
            </a:r>
            <a:r>
              <a:rPr kumimoji="0" lang="zh-CN" altLang="en-US" b="1">
                <a:solidFill>
                  <a:srgbClr val="FF0000"/>
                </a:solidFill>
                <a:ea typeface="楷体_GB2312" pitchFamily="49" charset="-122"/>
                <a:cs typeface="微软雅黑"/>
              </a:rPr>
              <a:t>三种表示方式</a:t>
            </a:r>
          </a:p>
          <a:p>
            <a:pPr>
              <a:lnSpc>
                <a:spcPct val="125000"/>
              </a:lnSpc>
              <a:spcBef>
                <a:spcPts val="24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solidFill>
                  <a:srgbClr val="FF0000"/>
                </a:solidFill>
                <a:ea typeface="楷体_GB2312" pitchFamily="49" charset="-122"/>
                <a:cs typeface="微软雅黑"/>
              </a:rPr>
              <a:t>子域</a:t>
            </a:r>
            <a:r>
              <a:rPr kumimoji="0" lang="zh-CN" altLang="en-US" b="1">
                <a:ea typeface="楷体_GB2312" pitchFamily="49" charset="-122"/>
                <a:cs typeface="微软雅黑"/>
              </a:rPr>
              <a:t>概念与性质</a:t>
            </a:r>
          </a:p>
        </p:txBody>
      </p:sp>
      <p:sp>
        <p:nvSpPr>
          <p:cNvPr id="37785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第二阶段学习目标</a:t>
            </a:r>
          </a:p>
        </p:txBody>
      </p:sp>
      <p:sp>
        <p:nvSpPr>
          <p:cNvPr id="12" name="灯片编号占位符 11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41DA399-DFDB-4256-BFB2-DE00E5A91A99}" type="slidenum">
              <a:rPr lang="en-US" altLang="zh-CN" sz="18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74</a:t>
            </a:fld>
            <a:endParaRPr lang="en-US" altLang="zh-CN" sz="18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Text Box 179"/>
          <p:cNvSpPr txBox="1">
            <a:spLocks noChangeArrowheads="1"/>
          </p:cNvSpPr>
          <p:nvPr/>
        </p:nvSpPr>
        <p:spPr bwMode="auto">
          <a:xfrm>
            <a:off x="428625" y="1428750"/>
            <a:ext cx="821531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01700" indent="-901700">
              <a:lnSpc>
                <a:spcPct val="130000"/>
              </a:lnSpc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：已知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上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不可约多项式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，写出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的剩余类域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990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5019891-7EB5-4498-8B82-6B5F226950CC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75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graphicFrame>
        <p:nvGraphicFramePr>
          <p:cNvPr id="379947" name="Group 43"/>
          <p:cNvGraphicFramePr>
            <a:graphicFrameLocks noGrp="1"/>
          </p:cNvGraphicFramePr>
          <p:nvPr/>
        </p:nvGraphicFramePr>
        <p:xfrm>
          <a:off x="1401763" y="2724150"/>
          <a:ext cx="5618162" cy="2651125"/>
        </p:xfrm>
        <a:graphic>
          <a:graphicData uri="http://schemas.openxmlformats.org/drawingml/2006/table">
            <a:tbl>
              <a:tblPr/>
              <a:tblGrid>
                <a:gridCol w="2378075"/>
                <a:gridCol w="1439862"/>
                <a:gridCol w="180022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ahoma" pitchFamily="34" charset="0"/>
                        </a:rPr>
                        <a:t>一次多项和二次多项的乘积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de-DE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de-DE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de-DE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4815" name="Rectangle 31"/>
          <p:cNvSpPr>
            <a:spLocks noChangeArrowheads="1"/>
          </p:cNvSpPr>
          <p:nvPr/>
        </p:nvSpPr>
        <p:spPr bwMode="auto">
          <a:xfrm>
            <a:off x="839788" y="5573713"/>
            <a:ext cx="740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F</a:t>
            </a:r>
            <a:r>
              <a:rPr lang="en-US" altLang="zh-CN" b="1" baseline="-25000">
                <a:solidFill>
                  <a:srgbClr val="0033CC"/>
                </a:solidFill>
              </a:rPr>
              <a:t>8</a:t>
            </a:r>
            <a:r>
              <a:rPr lang="en-US" altLang="zh-CN" b="1">
                <a:solidFill>
                  <a:srgbClr val="0033CC"/>
                </a:solidFill>
              </a:rPr>
              <a:t>={0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1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x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x+1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+1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+x</a:t>
            </a:r>
            <a:r>
              <a:rPr lang="zh-CN" altLang="en-US" b="1">
                <a:solidFill>
                  <a:srgbClr val="0033CC"/>
                </a:solidFill>
              </a:rPr>
              <a:t>，</a:t>
            </a:r>
            <a:r>
              <a:rPr lang="en-US" altLang="zh-CN" b="1">
                <a:solidFill>
                  <a:srgbClr val="0033CC"/>
                </a:solidFill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+x+1}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910" name="Group 78"/>
          <p:cNvGraphicFramePr>
            <a:graphicFrameLocks noGrp="1"/>
          </p:cNvGraphicFramePr>
          <p:nvPr>
            <p:ph idx="4294967295"/>
          </p:nvPr>
        </p:nvGraphicFramePr>
        <p:xfrm>
          <a:off x="1011238" y="1906588"/>
          <a:ext cx="3489325" cy="4114800"/>
        </p:xfrm>
        <a:graphic>
          <a:graphicData uri="http://schemas.openxmlformats.org/drawingml/2006/table">
            <a:tbl>
              <a:tblPr/>
              <a:tblGrid>
                <a:gridCol w="1476375"/>
                <a:gridCol w="20129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多项式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生成元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幂元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x+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+x+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902" name="Text Box 179"/>
          <p:cNvSpPr txBox="1">
            <a:spLocks noChangeArrowheads="1"/>
          </p:cNvSpPr>
          <p:nvPr/>
        </p:nvSpPr>
        <p:spPr bwMode="auto">
          <a:xfrm>
            <a:off x="428625" y="1196975"/>
            <a:ext cx="8215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的剩余类域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6903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AEE2BCE-C33F-4AB2-BE40-B715B1474315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76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grpSp>
        <p:nvGrpSpPr>
          <p:cNvPr id="376908" name="Group 76"/>
          <p:cNvGrpSpPr>
            <a:grpSpLocks/>
          </p:cNvGrpSpPr>
          <p:nvPr/>
        </p:nvGrpSpPr>
        <p:grpSpPr bwMode="auto">
          <a:xfrm>
            <a:off x="5329238" y="2997200"/>
            <a:ext cx="2987675" cy="1793875"/>
            <a:chOff x="3765" y="2015"/>
            <a:chExt cx="1882" cy="1130"/>
          </a:xfrm>
        </p:grpSpPr>
        <p:graphicFrame>
          <p:nvGraphicFramePr>
            <p:cNvPr id="376869" name="Object 37"/>
            <p:cNvGraphicFramePr>
              <a:graphicFrameLocks noChangeAspect="1"/>
            </p:cNvGraphicFramePr>
            <p:nvPr/>
          </p:nvGraphicFramePr>
          <p:xfrm>
            <a:off x="3765" y="2015"/>
            <a:ext cx="1882" cy="326"/>
          </p:xfrm>
          <a:graphic>
            <a:graphicData uri="http://schemas.openxmlformats.org/presentationml/2006/ole">
              <p:oleObj spid="_x0000_s376869" name="公式" r:id="rId4" imgW="1320480" imgH="228600" progId="Equation.3">
                <p:embed/>
              </p:oleObj>
            </a:graphicData>
          </a:graphic>
        </p:graphicFrame>
        <p:sp>
          <p:nvSpPr>
            <p:cNvPr id="376907" name="Text Box 38"/>
            <p:cNvSpPr txBox="1">
              <a:spLocks noChangeArrowheads="1"/>
            </p:cNvSpPr>
            <p:nvPr/>
          </p:nvSpPr>
          <p:spPr bwMode="auto">
            <a:xfrm>
              <a:off x="3878" y="2387"/>
              <a:ext cx="1633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所以</a:t>
              </a:r>
              <a:r>
                <a:rPr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的阶为</a:t>
              </a:r>
              <a:r>
                <a:rPr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7, x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是生成元。</a:t>
              </a:r>
            </a:p>
          </p:txBody>
        </p:sp>
      </p:grpSp>
      <p:sp>
        <p:nvSpPr>
          <p:cNvPr id="376906" name="Text Box 179"/>
          <p:cNvSpPr txBox="1">
            <a:spLocks noChangeArrowheads="1"/>
          </p:cNvSpPr>
          <p:nvPr/>
        </p:nvSpPr>
        <p:spPr bwMode="auto">
          <a:xfrm>
            <a:off x="428625" y="6137275"/>
            <a:ext cx="78152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b="1">
                <a:solidFill>
                  <a:srgbClr val="CC0099"/>
                </a:solidFill>
                <a:ea typeface="楷体_GB2312" pitchFamily="49" charset="-122"/>
                <a:cs typeface="Times New Roman" pitchFamily="18" charset="0"/>
              </a:rPr>
              <a:t>思考</a:t>
            </a:r>
            <a:r>
              <a:rPr kumimoji="0" lang="zh-CN" altLang="en-US" b="1">
                <a:ea typeface="楷体_GB2312" pitchFamily="49" charset="-122"/>
                <a:cs typeface="Times New Roman" pitchFamily="18" charset="0"/>
              </a:rPr>
              <a:t>：你发现了剩余类域的</a:t>
            </a:r>
            <a:r>
              <a:rPr kumimoji="0" lang="zh-CN" altLang="en-US" b="1">
                <a:solidFill>
                  <a:srgbClr val="0033CC"/>
                </a:solidFill>
                <a:ea typeface="楷体_GB2312" pitchFamily="49" charset="-122"/>
                <a:cs typeface="Times New Roman" pitchFamily="18" charset="0"/>
              </a:rPr>
              <a:t>乘法群</a:t>
            </a:r>
            <a:r>
              <a:rPr kumimoji="0" lang="zh-CN" altLang="en-US" b="1">
                <a:ea typeface="楷体_GB2312" pitchFamily="49" charset="-122"/>
                <a:cs typeface="Times New Roman" pitchFamily="18" charset="0"/>
              </a:rPr>
              <a:t>有什么性质？</a:t>
            </a:r>
            <a:endParaRPr kumimoji="0" lang="en-US" altLang="zh-CN" b="1"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90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  <p:sp>
        <p:nvSpPr>
          <p:cNvPr id="29" name="灯片编号占位符 28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4DD31BAD-CBBC-4A45-BF42-2123640AFCD8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77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78891" name="内容占位符 2"/>
          <p:cNvSpPr txBox="1">
            <a:spLocks/>
          </p:cNvSpPr>
          <p:nvPr/>
        </p:nvSpPr>
        <p:spPr bwMode="auto">
          <a:xfrm>
            <a:off x="428625" y="1428750"/>
            <a:ext cx="68802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3.24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为有限域，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的阶为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，则：</a:t>
            </a:r>
          </a:p>
        </p:txBody>
      </p:sp>
      <p:sp>
        <p:nvSpPr>
          <p:cNvPr id="378892" name="内容占位符 2"/>
          <p:cNvSpPr txBox="1">
            <a:spLocks/>
          </p:cNvSpPr>
          <p:nvPr/>
        </p:nvSpPr>
        <p:spPr bwMode="auto">
          <a:xfrm>
            <a:off x="571500" y="2133600"/>
            <a:ext cx="522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F\{0}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关于乘法是循环群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8893" name="内容占位符 2"/>
          <p:cNvSpPr txBox="1">
            <a:spLocks/>
          </p:cNvSpPr>
          <p:nvPr/>
        </p:nvSpPr>
        <p:spPr bwMode="auto">
          <a:xfrm>
            <a:off x="571500" y="2852738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F\{0}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关于乘法群的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生成元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为生成元当且仅当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互素。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78894" name="内容占位符 2"/>
          <p:cNvSpPr txBox="1">
            <a:spLocks/>
          </p:cNvSpPr>
          <p:nvPr/>
        </p:nvSpPr>
        <p:spPr bwMode="auto">
          <a:xfrm>
            <a:off x="579438" y="4260850"/>
            <a:ext cx="52070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8775" indent="-358775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F\{0}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</a:t>
            </a:r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生成元的个数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           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4787900" y="4221163"/>
          <a:ext cx="1406525" cy="546100"/>
        </p:xfrm>
        <a:graphic>
          <a:graphicData uri="http://schemas.openxmlformats.org/presentationml/2006/ole">
            <p:oleObj spid="_x0000_s378888" name="Equation" r:id="rId4" imgW="583947" imgH="228501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  <p:sp>
        <p:nvSpPr>
          <p:cNvPr id="388098" name="Text Box 44"/>
          <p:cNvSpPr txBox="1">
            <a:spLocks noChangeArrowheads="1"/>
          </p:cNvSpPr>
          <p:nvPr/>
        </p:nvSpPr>
        <p:spPr bwMode="auto">
          <a:xfrm>
            <a:off x="285750" y="1470025"/>
            <a:ext cx="6878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剩余类域</a:t>
            </a:r>
            <a:endParaRPr kumimoji="0" lang="en-US" altLang="zh-CN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31110" name="Rectangle 4"/>
          <p:cNvSpPr>
            <a:spLocks noChangeArrowheads="1"/>
          </p:cNvSpPr>
          <p:nvPr/>
        </p:nvSpPr>
        <p:spPr bwMode="auto">
          <a:xfrm>
            <a:off x="1330325" y="2095500"/>
            <a:ext cx="69135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de-DE">
                <a:latin typeface="楷体_GB2312" pitchFamily="49" charset="-122"/>
                <a:ea typeface="楷体_GB2312" pitchFamily="49" charset="-122"/>
              </a:rPr>
              <a:t>∵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de-DE" altLang="zh-CN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[x]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中所有次数≤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的不可约多项式只有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x+1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de-DE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de-DE" altLang="zh-CN">
                <a:latin typeface="楷体_GB2312" pitchFamily="49" charset="-122"/>
                <a:ea typeface="楷体_GB2312" pitchFamily="49" charset="-122"/>
              </a:rPr>
              <a:t>+x+1</a:t>
            </a:r>
            <a:r>
              <a:rPr lang="zh-CN" altLang="de-DE">
                <a:latin typeface="楷体_GB2312" pitchFamily="49" charset="-122"/>
                <a:ea typeface="楷体_GB2312" pitchFamily="49" charset="-122"/>
              </a:rPr>
              <a:t>，且    </a:t>
            </a:r>
          </a:p>
        </p:txBody>
      </p:sp>
      <p:grpSp>
        <p:nvGrpSpPr>
          <p:cNvPr id="431117" name="Group 13"/>
          <p:cNvGrpSpPr>
            <a:grpSpLocks/>
          </p:cNvGrpSpPr>
          <p:nvPr/>
        </p:nvGrpSpPr>
        <p:grpSpPr bwMode="auto">
          <a:xfrm>
            <a:off x="1763713" y="3213100"/>
            <a:ext cx="4781550" cy="1511300"/>
            <a:chOff x="1111" y="2024"/>
            <a:chExt cx="3012" cy="952"/>
          </a:xfrm>
        </p:grpSpPr>
        <p:sp>
          <p:nvSpPr>
            <p:cNvPr id="388103" name="Text Box 7"/>
            <p:cNvSpPr txBox="1">
              <a:spLocks noChangeArrowheads="1"/>
            </p:cNvSpPr>
            <p:nvPr/>
          </p:nvSpPr>
          <p:spPr bwMode="auto">
            <a:xfrm>
              <a:off x="1111" y="2024"/>
              <a:ext cx="3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4</a:t>
              </a:r>
              <a:r>
                <a:rPr lang="en-US" altLang="zh-CN"/>
                <a:t>+x</a:t>
              </a:r>
              <a:r>
                <a:rPr lang="en-US" altLang="zh-CN" baseline="30000"/>
                <a:t>3</a:t>
              </a:r>
              <a:r>
                <a:rPr lang="en-US" altLang="zh-CN"/>
                <a:t>+x</a:t>
              </a:r>
              <a:r>
                <a:rPr lang="en-US" altLang="zh-CN" baseline="30000"/>
                <a:t>2</a:t>
              </a:r>
              <a:r>
                <a:rPr lang="en-US" altLang="zh-CN"/>
                <a:t>+x+1=x(x</a:t>
              </a:r>
              <a:r>
                <a:rPr lang="en-US" altLang="zh-CN" baseline="30000"/>
                <a:t>3</a:t>
              </a:r>
              <a:r>
                <a:rPr lang="en-US" altLang="zh-CN"/>
                <a:t>+x</a:t>
              </a:r>
              <a:r>
                <a:rPr lang="en-US" altLang="zh-CN" baseline="30000"/>
                <a:t>2</a:t>
              </a:r>
              <a:r>
                <a:rPr lang="en-US" altLang="zh-CN"/>
                <a:t>+x+1)+1</a:t>
              </a:r>
            </a:p>
          </p:txBody>
        </p:sp>
        <p:sp>
          <p:nvSpPr>
            <p:cNvPr id="388104" name="Text Box 8"/>
            <p:cNvSpPr txBox="1">
              <a:spLocks noChangeArrowheads="1"/>
            </p:cNvSpPr>
            <p:nvPr/>
          </p:nvSpPr>
          <p:spPr bwMode="auto">
            <a:xfrm>
              <a:off x="1111" y="2332"/>
              <a:ext cx="28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4</a:t>
              </a:r>
              <a:r>
                <a:rPr lang="en-US" altLang="zh-CN"/>
                <a:t>+x</a:t>
              </a:r>
              <a:r>
                <a:rPr lang="en-US" altLang="zh-CN" baseline="30000"/>
                <a:t>3</a:t>
              </a:r>
              <a:r>
                <a:rPr lang="en-US" altLang="zh-CN"/>
                <a:t>+x</a:t>
              </a:r>
              <a:r>
                <a:rPr lang="en-US" altLang="zh-CN" baseline="30000"/>
                <a:t>2</a:t>
              </a:r>
              <a:r>
                <a:rPr lang="en-US" altLang="zh-CN"/>
                <a:t>+x+1=(x+1)(x</a:t>
              </a:r>
              <a:r>
                <a:rPr lang="en-US" altLang="zh-CN" baseline="30000"/>
                <a:t>3</a:t>
              </a:r>
              <a:r>
                <a:rPr lang="en-US" altLang="zh-CN"/>
                <a:t>+x)+1</a:t>
              </a:r>
            </a:p>
          </p:txBody>
        </p:sp>
        <p:sp>
          <p:nvSpPr>
            <p:cNvPr id="388105" name="Text Box 9"/>
            <p:cNvSpPr txBox="1">
              <a:spLocks noChangeArrowheads="1"/>
            </p:cNvSpPr>
            <p:nvPr/>
          </p:nvSpPr>
          <p:spPr bwMode="auto">
            <a:xfrm>
              <a:off x="1111" y="2649"/>
              <a:ext cx="3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4</a:t>
              </a:r>
              <a:r>
                <a:rPr lang="en-US" altLang="zh-CN"/>
                <a:t>+x</a:t>
              </a:r>
              <a:r>
                <a:rPr lang="en-US" altLang="zh-CN" baseline="30000"/>
                <a:t>3</a:t>
              </a:r>
              <a:r>
                <a:rPr lang="en-US" altLang="zh-CN"/>
                <a:t>+x</a:t>
              </a:r>
              <a:r>
                <a:rPr lang="en-US" altLang="zh-CN" baseline="30000"/>
                <a:t>2</a:t>
              </a:r>
              <a:r>
                <a:rPr lang="en-US" altLang="zh-CN"/>
                <a:t>+x+1=(x</a:t>
              </a:r>
              <a:r>
                <a:rPr lang="en-US" altLang="zh-CN" baseline="30000"/>
                <a:t>2</a:t>
              </a:r>
              <a:r>
                <a:rPr lang="en-US" altLang="zh-CN"/>
                <a:t>+x+1)x</a:t>
              </a:r>
              <a:r>
                <a:rPr lang="en-US" altLang="zh-CN" baseline="30000"/>
                <a:t>2</a:t>
              </a:r>
              <a:r>
                <a:rPr lang="en-US" altLang="zh-CN"/>
                <a:t>+x+1</a:t>
              </a:r>
            </a:p>
          </p:txBody>
        </p:sp>
      </p:grpSp>
      <p:sp>
        <p:nvSpPr>
          <p:cNvPr id="351339" name="Rectangle 107"/>
          <p:cNvSpPr>
            <a:spLocks noChangeArrowheads="1"/>
          </p:cNvSpPr>
          <p:nvPr/>
        </p:nvSpPr>
        <p:spPr bwMode="auto">
          <a:xfrm>
            <a:off x="1331913" y="5445125"/>
            <a:ext cx="6456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+x+1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是不可约多项式。 </a:t>
            </a:r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1331913" y="4781550"/>
            <a:ext cx="6738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∴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x, x+1, 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+x+1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+x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+x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+x+1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的因子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/>
      <p:bldP spid="351339" grpId="0"/>
      <p:bldP spid="4311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40" name="Rectangle 45"/>
          <p:cNvSpPr>
            <a:spLocks noChangeArrowheads="1"/>
          </p:cNvSpPr>
          <p:nvPr/>
        </p:nvSpPr>
        <p:spPr bwMode="auto">
          <a:xfrm>
            <a:off x="500063" y="2117725"/>
            <a:ext cx="580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不是生成元</a:t>
            </a:r>
            <a:r>
              <a:rPr kumimoji="0" lang="zh-CN" altLang="en-US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</a:rPr>
              <a:t>+1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</a:rPr>
              <a:t>是生成元。</a:t>
            </a:r>
            <a:endParaRPr kumimoji="0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0941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  <p:grpSp>
        <p:nvGrpSpPr>
          <p:cNvPr id="111750" name="Group 134"/>
          <p:cNvGrpSpPr>
            <a:grpSpLocks/>
          </p:cNvGrpSpPr>
          <p:nvPr/>
        </p:nvGrpSpPr>
        <p:grpSpPr bwMode="auto">
          <a:xfrm>
            <a:off x="539750" y="3933825"/>
            <a:ext cx="8286750" cy="635000"/>
            <a:chOff x="340" y="2357"/>
            <a:chExt cx="5220" cy="400"/>
          </a:xfrm>
        </p:grpSpPr>
        <p:sp>
          <p:nvSpPr>
            <p:cNvPr id="380946" name="内容占位符 2"/>
            <p:cNvSpPr txBox="1">
              <a:spLocks/>
            </p:cNvSpPr>
            <p:nvPr/>
          </p:nvSpPr>
          <p:spPr bwMode="auto">
            <a:xfrm>
              <a:off x="340" y="2357"/>
              <a:ext cx="5220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lnSpc>
                  <a:spcPct val="125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（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2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）该域共有           个生成元：</a:t>
              </a:r>
            </a:p>
          </p:txBody>
        </p:sp>
        <p:graphicFrame>
          <p:nvGraphicFramePr>
            <p:cNvPr id="71681" name="Object 6"/>
            <p:cNvGraphicFramePr>
              <a:graphicFrameLocks noChangeAspect="1"/>
            </p:cNvGraphicFramePr>
            <p:nvPr/>
          </p:nvGraphicFramePr>
          <p:xfrm>
            <a:off x="1890" y="2453"/>
            <a:ext cx="1168" cy="304"/>
          </p:xfrm>
          <a:graphic>
            <a:graphicData uri="http://schemas.openxmlformats.org/presentationml/2006/ole">
              <p:oleObj spid="_x0000_s380934" name="Equation" r:id="rId4" imgW="1854200" imgH="482600" progId="">
                <p:embed/>
              </p:oleObj>
            </a:graphicData>
          </a:graphic>
        </p:graphicFrame>
      </p:grpSp>
      <p:grpSp>
        <p:nvGrpSpPr>
          <p:cNvPr id="111751" name="Group 135"/>
          <p:cNvGrpSpPr>
            <a:grpSpLocks/>
          </p:cNvGrpSpPr>
          <p:nvPr/>
        </p:nvGrpSpPr>
        <p:grpSpPr bwMode="auto">
          <a:xfrm>
            <a:off x="1384300" y="4824413"/>
            <a:ext cx="5635625" cy="1125537"/>
            <a:chOff x="863" y="2948"/>
            <a:chExt cx="3550" cy="709"/>
          </a:xfrm>
        </p:grpSpPr>
        <p:graphicFrame>
          <p:nvGraphicFramePr>
            <p:cNvPr id="71682" name="Object 8"/>
            <p:cNvGraphicFramePr>
              <a:graphicFrameLocks noChangeAspect="1"/>
            </p:cNvGraphicFramePr>
            <p:nvPr/>
          </p:nvGraphicFramePr>
          <p:xfrm>
            <a:off x="877" y="2948"/>
            <a:ext cx="3536" cy="304"/>
          </p:xfrm>
          <a:graphic>
            <a:graphicData uri="http://schemas.openxmlformats.org/presentationml/2006/ole">
              <p:oleObj spid="_x0000_s380936" name="Equation" r:id="rId5" imgW="5613400" imgH="482600" progId="">
                <p:embed/>
              </p:oleObj>
            </a:graphicData>
          </a:graphic>
        </p:graphicFrame>
        <p:graphicFrame>
          <p:nvGraphicFramePr>
            <p:cNvPr id="71683" name="Object 9"/>
            <p:cNvGraphicFramePr>
              <a:graphicFrameLocks noChangeAspect="1"/>
            </p:cNvGraphicFramePr>
            <p:nvPr/>
          </p:nvGraphicFramePr>
          <p:xfrm>
            <a:off x="863" y="3353"/>
            <a:ext cx="2416" cy="304"/>
          </p:xfrm>
          <a:graphic>
            <a:graphicData uri="http://schemas.openxmlformats.org/presentationml/2006/ole">
              <p:oleObj spid="_x0000_s380937" name="Equation" r:id="rId6" imgW="3835080" imgH="482400" progId="">
                <p:embed/>
              </p:oleObj>
            </a:graphicData>
          </a:graphic>
        </p:graphicFrame>
      </p:grpSp>
      <p:sp>
        <p:nvSpPr>
          <p:cNvPr id="380944" name="Text Box 44"/>
          <p:cNvSpPr txBox="1">
            <a:spLocks noChangeArrowheads="1"/>
          </p:cNvSpPr>
          <p:nvPr/>
        </p:nvSpPr>
        <p:spPr bwMode="auto">
          <a:xfrm>
            <a:off x="285750" y="1484313"/>
            <a:ext cx="6643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剩余类域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11749" name="Object 11"/>
          <p:cNvGraphicFramePr>
            <a:graphicFrameLocks noChangeAspect="1"/>
          </p:cNvGraphicFramePr>
          <p:nvPr/>
        </p:nvGraphicFramePr>
        <p:xfrm>
          <a:off x="1547813" y="3295650"/>
          <a:ext cx="4679950" cy="565150"/>
        </p:xfrm>
        <a:graphic>
          <a:graphicData uri="http://schemas.openxmlformats.org/presentationml/2006/ole">
            <p:oleObj spid="_x0000_s380939" name="公式" r:id="rId7" imgW="1892160" imgH="228600" progId="Equation.3">
              <p:embed/>
            </p:oleObj>
          </a:graphicData>
        </a:graphic>
      </p:graphicFrame>
      <p:sp>
        <p:nvSpPr>
          <p:cNvPr id="380945" name="Text Box 19"/>
          <p:cNvSpPr txBox="1">
            <a:spLocks noChangeArrowheads="1"/>
          </p:cNvSpPr>
          <p:nvPr/>
        </p:nvSpPr>
        <p:spPr bwMode="auto">
          <a:xfrm>
            <a:off x="1331913" y="2693988"/>
            <a:ext cx="2686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生成元的阶为</a:t>
            </a:r>
            <a:r>
              <a:rPr lang="en-US" altLang="zh-CN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矩形 17"/>
          <p:cNvSpPr>
            <a:spLocks noChangeArrowheads="1"/>
          </p:cNvSpPr>
          <p:nvPr/>
        </p:nvSpPr>
        <p:spPr bwMode="auto">
          <a:xfrm>
            <a:off x="369888" y="1557338"/>
            <a:ext cx="75152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3.4 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任何域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和它子域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有相同的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，且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加法子群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F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\{0}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F\{0}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的乘法子群。</a:t>
            </a:r>
            <a:endParaRPr kumimoji="0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613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3.1.2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域的性质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C329A0-0641-437F-B48C-2DC8A12C38E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94" name="内容占位符 2"/>
          <p:cNvSpPr txBox="1">
            <a:spLocks/>
          </p:cNvSpPr>
          <p:nvPr/>
        </p:nvSpPr>
        <p:spPr bwMode="auto">
          <a:xfrm>
            <a:off x="107950" y="3929063"/>
            <a:ext cx="8424863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SzPct val="90000"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引理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  为一个有限交换群，假定  中元素的阶  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最大为  ，则  中任何元素的阶都是  的因子。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1803400" y="4046538"/>
          <a:ext cx="344488" cy="369887"/>
        </p:xfrm>
        <a:graphic>
          <a:graphicData uri="http://schemas.openxmlformats.org/presentationml/2006/ole">
            <p:oleObj spid="_x0000_s382979" name="Equation" r:id="rId4" imgW="164814" imgH="177492" progId="">
              <p:embed/>
            </p:oleObj>
          </a:graphicData>
        </a:graphic>
      </p:graphicFrame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6110288" y="4013200"/>
          <a:ext cx="344487" cy="369888"/>
        </p:xfrm>
        <a:graphic>
          <a:graphicData uri="http://schemas.openxmlformats.org/presentationml/2006/ole">
            <p:oleObj spid="_x0000_s382980" name="Equation" r:id="rId5" imgW="164814" imgH="177492" progId="">
              <p:embed/>
            </p:oleObj>
          </a:graphicData>
        </a:graphic>
      </p:graphicFrame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1463675" y="4533900"/>
          <a:ext cx="357188" cy="395288"/>
        </p:xfrm>
        <a:graphic>
          <a:graphicData uri="http://schemas.openxmlformats.org/presentationml/2006/ole">
            <p:oleObj spid="_x0000_s382981" name="Equation" r:id="rId6" imgW="126835" imgH="139518" progId="">
              <p:embed/>
            </p:oleObj>
          </a:graphicData>
        </a:graphic>
      </p:graphicFrame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6084888" y="4535488"/>
          <a:ext cx="357187" cy="393700"/>
        </p:xfrm>
        <a:graphic>
          <a:graphicData uri="http://schemas.openxmlformats.org/presentationml/2006/ole">
            <p:oleObj spid="_x0000_s382982" name="Equation" r:id="rId7" imgW="126835" imgH="139518" progId="">
              <p:embed/>
            </p:oleObj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555875" y="4533900"/>
          <a:ext cx="344488" cy="369888"/>
        </p:xfrm>
        <a:graphic>
          <a:graphicData uri="http://schemas.openxmlformats.org/presentationml/2006/ole">
            <p:oleObj spid="_x0000_s382983" name="Equation" r:id="rId8" imgW="164814" imgH="177492" progId="">
              <p:embed/>
            </p:oleObj>
          </a:graphicData>
        </a:graphic>
      </p:graphicFrame>
      <p:sp>
        <p:nvSpPr>
          <p:cNvPr id="382995" name="内容占位符 2"/>
          <p:cNvSpPr txBox="1">
            <a:spLocks/>
          </p:cNvSpPr>
          <p:nvPr/>
        </p:nvSpPr>
        <p:spPr bwMode="auto">
          <a:xfrm>
            <a:off x="273050" y="2487613"/>
            <a:ext cx="80010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SzPct val="90000"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引理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  为一个有限交换群， ， 分别为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  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  阶元素，       ，则   一定为   阶元素。    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82985" name="Object 9"/>
          <p:cNvGraphicFramePr>
            <a:graphicFrameLocks noChangeAspect="1"/>
          </p:cNvGraphicFramePr>
          <p:nvPr/>
        </p:nvGraphicFramePr>
        <p:xfrm>
          <a:off x="1790700" y="2571750"/>
          <a:ext cx="344488" cy="369888"/>
        </p:xfrm>
        <a:graphic>
          <a:graphicData uri="http://schemas.openxmlformats.org/presentationml/2006/ole">
            <p:oleObj spid="_x0000_s382985" name="Equation" r:id="rId9" imgW="164814" imgH="177492" progId="">
              <p:embed/>
            </p:oleObj>
          </a:graphicData>
        </a:graphic>
      </p:graphicFrame>
      <p:graphicFrame>
        <p:nvGraphicFramePr>
          <p:cNvPr id="382986" name="Object 10"/>
          <p:cNvGraphicFramePr>
            <a:graphicFrameLocks noChangeAspect="1"/>
          </p:cNvGraphicFramePr>
          <p:nvPr/>
        </p:nvGraphicFramePr>
        <p:xfrm>
          <a:off x="5222875" y="2609850"/>
          <a:ext cx="357188" cy="390525"/>
        </p:xfrm>
        <a:graphic>
          <a:graphicData uri="http://schemas.openxmlformats.org/presentationml/2006/ole">
            <p:oleObj spid="_x0000_s382986" name="Equation" r:id="rId10" imgW="126835" imgH="139518" progId="">
              <p:embed/>
            </p:oleObj>
          </a:graphicData>
        </a:graphic>
      </p:graphicFrame>
      <p:graphicFrame>
        <p:nvGraphicFramePr>
          <p:cNvPr id="382987" name="Object 11"/>
          <p:cNvGraphicFramePr>
            <a:graphicFrameLocks noChangeAspect="1"/>
          </p:cNvGraphicFramePr>
          <p:nvPr/>
        </p:nvGraphicFramePr>
        <p:xfrm>
          <a:off x="5786438" y="2530475"/>
          <a:ext cx="334962" cy="469900"/>
        </p:xfrm>
        <a:graphic>
          <a:graphicData uri="http://schemas.openxmlformats.org/presentationml/2006/ole">
            <p:oleObj spid="_x0000_s382987" name="Equation" r:id="rId11" imgW="126725" imgH="177415" progId="">
              <p:embed/>
            </p:oleObj>
          </a:graphicData>
        </a:graphic>
      </p:graphicFrame>
      <p:graphicFrame>
        <p:nvGraphicFramePr>
          <p:cNvPr id="382988" name="Object 12"/>
          <p:cNvGraphicFramePr>
            <a:graphicFrameLocks noChangeAspect="1"/>
          </p:cNvGraphicFramePr>
          <p:nvPr/>
        </p:nvGraphicFramePr>
        <p:xfrm>
          <a:off x="7102475" y="2571750"/>
          <a:ext cx="344488" cy="369888"/>
        </p:xfrm>
        <a:graphic>
          <a:graphicData uri="http://schemas.openxmlformats.org/presentationml/2006/ole">
            <p:oleObj spid="_x0000_s382988" name="Equation" r:id="rId12" imgW="164814" imgH="177492" progId="">
              <p:embed/>
            </p:oleObj>
          </a:graphicData>
        </a:graphic>
      </p:graphicFrame>
      <p:graphicFrame>
        <p:nvGraphicFramePr>
          <p:cNvPr id="382989" name="Object 13"/>
          <p:cNvGraphicFramePr>
            <a:graphicFrameLocks noChangeAspect="1"/>
          </p:cNvGraphicFramePr>
          <p:nvPr/>
        </p:nvGraphicFramePr>
        <p:xfrm>
          <a:off x="7827963" y="2643188"/>
          <a:ext cx="344487" cy="292100"/>
        </p:xfrm>
        <a:graphic>
          <a:graphicData uri="http://schemas.openxmlformats.org/presentationml/2006/ole">
            <p:oleObj spid="_x0000_s382989" name="Equation" r:id="rId13" imgW="164957" imgH="139579" progId="">
              <p:embed/>
            </p:oleObj>
          </a:graphicData>
        </a:graphic>
      </p:graphicFrame>
      <p:graphicFrame>
        <p:nvGraphicFramePr>
          <p:cNvPr id="382990" name="Object 14"/>
          <p:cNvGraphicFramePr>
            <a:graphicFrameLocks noChangeAspect="1"/>
          </p:cNvGraphicFramePr>
          <p:nvPr/>
        </p:nvGraphicFramePr>
        <p:xfrm>
          <a:off x="755650" y="3105150"/>
          <a:ext cx="357188" cy="395288"/>
        </p:xfrm>
        <a:graphic>
          <a:graphicData uri="http://schemas.openxmlformats.org/presentationml/2006/ole">
            <p:oleObj spid="_x0000_s382990" name="Equation" r:id="rId14" imgW="126835" imgH="139518" progId="">
              <p:embed/>
            </p:oleObj>
          </a:graphicData>
        </a:graphic>
      </p:graphicFrame>
      <p:graphicFrame>
        <p:nvGraphicFramePr>
          <p:cNvPr id="382991" name="Object 15"/>
          <p:cNvGraphicFramePr>
            <a:graphicFrameLocks noChangeAspect="1"/>
          </p:cNvGraphicFramePr>
          <p:nvPr/>
        </p:nvGraphicFramePr>
        <p:xfrm>
          <a:off x="2413000" y="3071813"/>
          <a:ext cx="1366838" cy="428625"/>
        </p:xfrm>
        <a:graphic>
          <a:graphicData uri="http://schemas.openxmlformats.org/presentationml/2006/ole">
            <p:oleObj spid="_x0000_s382991" name="Equation" r:id="rId15" imgW="647419" imgH="203112" progId="">
              <p:embed/>
            </p:oleObj>
          </a:graphicData>
        </a:graphic>
      </p:graphicFrame>
      <p:graphicFrame>
        <p:nvGraphicFramePr>
          <p:cNvPr id="382992" name="Object 16"/>
          <p:cNvGraphicFramePr>
            <a:graphicFrameLocks noChangeAspect="1"/>
          </p:cNvGraphicFramePr>
          <p:nvPr/>
        </p:nvGraphicFramePr>
        <p:xfrm>
          <a:off x="4500563" y="3046413"/>
          <a:ext cx="490537" cy="428625"/>
        </p:xfrm>
        <a:graphic>
          <a:graphicData uri="http://schemas.openxmlformats.org/presentationml/2006/ole">
            <p:oleObj spid="_x0000_s382992" name="Equation" r:id="rId16" imgW="202936" imgH="177569" progId="">
              <p:embed/>
            </p:oleObj>
          </a:graphicData>
        </a:graphic>
      </p:graphicFrame>
      <p:graphicFrame>
        <p:nvGraphicFramePr>
          <p:cNvPr id="382993" name="Object 17"/>
          <p:cNvGraphicFramePr>
            <a:graphicFrameLocks noChangeAspect="1"/>
          </p:cNvGraphicFramePr>
          <p:nvPr/>
        </p:nvGraphicFramePr>
        <p:xfrm>
          <a:off x="6156325" y="3143250"/>
          <a:ext cx="503238" cy="292100"/>
        </p:xfrm>
        <a:graphic>
          <a:graphicData uri="http://schemas.openxmlformats.org/presentationml/2006/ole">
            <p:oleObj spid="_x0000_s382993" name="Equation" r:id="rId17" imgW="241195" imgH="139639" progId="">
              <p:embed/>
            </p:oleObj>
          </a:graphicData>
        </a:graphic>
      </p:graphicFrame>
      <p:sp>
        <p:nvSpPr>
          <p:cNvPr id="382996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  <p:sp>
        <p:nvSpPr>
          <p:cNvPr id="29" name="灯片编号占位符 28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9C1D02F-6935-4648-9CDE-AE26E016D260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80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82998" name="内容占位符 2"/>
          <p:cNvSpPr txBox="1">
            <a:spLocks/>
          </p:cNvSpPr>
          <p:nvPr/>
        </p:nvSpPr>
        <p:spPr bwMode="auto">
          <a:xfrm>
            <a:off x="357188" y="1584325"/>
            <a:ext cx="8001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有限域的乘法群为循环群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需要如下两个引理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4168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502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5" y="2349500"/>
            <a:ext cx="84963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526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96975"/>
            <a:ext cx="80645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605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987550"/>
            <a:ext cx="8353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7555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268413"/>
            <a:ext cx="835183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731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内容占位符 2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7959725" cy="1136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kumimoji="0"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3.25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有限域中的</a:t>
            </a:r>
            <a:r>
              <a:rPr lang="zh-CN" altLang="en-US" sz="2800" b="1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乘法群的生成元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叫做该域  </a:t>
            </a:r>
            <a:endParaRPr lang="en-US" altLang="zh-CN" sz="2800" b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本原元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9833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有限域乘法特性</a:t>
            </a:r>
          </a:p>
        </p:txBody>
      </p:sp>
      <p:sp>
        <p:nvSpPr>
          <p:cNvPr id="8" name="灯片编号占位符 7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69CA4E5-9C75-458C-9CE4-F4D286DFF98B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84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88100" name="Rectangle 5"/>
          <p:cNvSpPr>
            <a:spLocks noRot="1" noChangeArrowheads="1"/>
          </p:cNvSpPr>
          <p:nvPr/>
        </p:nvSpPr>
        <p:spPr bwMode="auto">
          <a:xfrm>
            <a:off x="468313" y="2925763"/>
            <a:ext cx="79914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47675" indent="-44767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None/>
            </a:pP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200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200" b="1" i="1" baseline="-250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的本原元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200" b="1" i="1" baseline="-250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={0,1,</a:t>
            </a:r>
            <a:r>
              <a:rPr lang="en-US" altLang="zh-CN" sz="3200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,...,</a:t>
            </a:r>
            <a:r>
              <a:rPr lang="en-US" altLang="zh-CN" sz="3200" b="1" i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3200" b="1" i="1" baseline="300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3200" b="1" baseline="300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-2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}, 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sz="3200" b="1" i="1" baseline="-250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中元的乘法很容易计算。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Text Box 179"/>
          <p:cNvSpPr txBox="1">
            <a:spLocks noChangeArrowheads="1"/>
          </p:cNvSpPr>
          <p:nvPr/>
        </p:nvSpPr>
        <p:spPr bwMode="auto">
          <a:xfrm>
            <a:off x="428625" y="2349500"/>
            <a:ext cx="42878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的剩余类域，求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的和与积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加法与乘法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54978" name="Group 39"/>
          <p:cNvGraphicFramePr>
            <a:graphicFrameLocks noGrp="1"/>
          </p:cNvGraphicFramePr>
          <p:nvPr/>
        </p:nvGraphicFramePr>
        <p:xfrm>
          <a:off x="5437188" y="2363788"/>
          <a:ext cx="3167062" cy="4233862"/>
        </p:xfrm>
        <a:graphic>
          <a:graphicData uri="http://schemas.openxmlformats.org/drawingml/2006/table">
            <a:tbl>
              <a:tblPr/>
              <a:tblGrid>
                <a:gridCol w="1422400"/>
                <a:gridCol w="174466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多项式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生成元幂元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x+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+x+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041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有限域元素表示</a:t>
            </a:r>
          </a:p>
        </p:txBody>
      </p:sp>
      <p:sp>
        <p:nvSpPr>
          <p:cNvPr id="400419" name="Rectangle 36"/>
          <p:cNvSpPr>
            <a:spLocks noRot="1" noChangeArrowheads="1"/>
          </p:cNvSpPr>
          <p:nvPr/>
        </p:nvSpPr>
        <p:spPr bwMode="auto">
          <a:xfrm>
            <a:off x="304800" y="1052513"/>
            <a:ext cx="83708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有限域的应用要涉及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有限域上的运算</a:t>
            </a:r>
            <a:r>
              <a:rPr lang="zh-CN" altLang="en-US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运算的速度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有限域中元素的表示方法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有直接关系。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1476375" y="4581525"/>
            <a:ext cx="274637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33CC"/>
                </a:solidFill>
              </a:rPr>
              <a:t>x+(x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+1)=x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+x+1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33CC"/>
                </a:solidFill>
              </a:rPr>
              <a:t>x(x</a:t>
            </a:r>
            <a:r>
              <a:rPr lang="en-US" altLang="zh-CN" b="1" baseline="30000">
                <a:solidFill>
                  <a:srgbClr val="0033CC"/>
                </a:solidFill>
              </a:rPr>
              <a:t>2</a:t>
            </a:r>
            <a:r>
              <a:rPr lang="en-US" altLang="zh-CN" b="1">
                <a:solidFill>
                  <a:srgbClr val="0033CC"/>
                </a:solidFill>
              </a:rPr>
              <a:t>+1)=1?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8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Text Box 179"/>
          <p:cNvSpPr txBox="1">
            <a:spLocks noChangeArrowheads="1"/>
          </p:cNvSpPr>
          <p:nvPr/>
        </p:nvSpPr>
        <p:spPr bwMode="auto">
          <a:xfrm>
            <a:off x="428625" y="1357313"/>
            <a:ext cx="821531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indent="-358775">
              <a:lnSpc>
                <a:spcPct val="150000"/>
              </a:lnSpc>
              <a:buSzPct val="80000"/>
              <a:buFont typeface="Wingdings" pitchFamily="2" charset="2"/>
              <a:buChar char="p"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多项式表示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适合加法，以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[x]/(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为例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358775" indent="-358775">
              <a:lnSpc>
                <a:spcPct val="150000"/>
              </a:lnSpc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{0,1,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x,x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+1}</a:t>
            </a:r>
            <a:endParaRPr kumimoji="0"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SzPct val="90000"/>
              <a:buFont typeface="Wingdings" pitchFamily="2" charset="2"/>
              <a:buChar char="Ø"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向量（多项式系数）表示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适合加法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358775" indent="-358775">
              <a:lnSpc>
                <a:spcPct val="150000"/>
              </a:lnSpc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   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{000,001,010,011,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100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101,110,111}</a:t>
            </a:r>
            <a:endParaRPr kumimoji="0" lang="en-US" altLang="zh-CN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358775" indent="-358775">
              <a:lnSpc>
                <a:spcPct val="150000"/>
              </a:lnSpc>
              <a:buSzPct val="80000"/>
              <a:buFont typeface="Wingdings" pitchFamily="2" charset="2"/>
              <a:buChar char="p"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本原元表示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适合乘法，求逆元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358775" indent="-358775">
              <a:lnSpc>
                <a:spcPct val="150000"/>
              </a:lnSpc>
            </a:pP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{0,1,</a:t>
            </a:r>
            <a:r>
              <a:rPr kumimoji="0"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b="1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}</a:t>
            </a:r>
          </a:p>
          <a:p>
            <a:pPr marL="358775" indent="-358775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伴随矩阵表示</a:t>
            </a:r>
            <a:endParaRPr kumimoji="0" lang="zh-CN" altLang="en-US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01410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3.4.4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有限域元素表示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43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484313"/>
            <a:ext cx="82804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2434" name="Rectangle 5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多项式表示法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12875"/>
            <a:ext cx="8208962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32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2565400"/>
            <a:ext cx="734536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19" name="Text Box 6"/>
          <p:cNvSpPr txBox="1">
            <a:spLocks noChangeArrowheads="1"/>
          </p:cNvSpPr>
          <p:nvPr/>
        </p:nvSpPr>
        <p:spPr bwMode="auto">
          <a:xfrm>
            <a:off x="1258888" y="5157788"/>
            <a:ext cx="324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charset="0"/>
                <a:ea typeface="楷体_GB2312" pitchFamily="49" charset="-122"/>
              </a:rPr>
              <a:t>此时</a:t>
            </a:r>
            <a:r>
              <a:rPr kumimoji="0"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加法运算容易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。</a:t>
            </a:r>
          </a:p>
        </p:txBody>
      </p:sp>
      <p:sp>
        <p:nvSpPr>
          <p:cNvPr id="403460" name="Rectangle 8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多项式表示法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908175" y="5718175"/>
            <a:ext cx="5688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乘法运算比较麻烦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。</a:t>
            </a: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乘法表</a:t>
            </a:r>
            <a:r>
              <a:rPr kumimoji="0" lang="zh-CN" altLang="en-US" b="1">
                <a:latin typeface="Arial" charset="0"/>
                <a:ea typeface="楷体_GB2312" pitchFamily="49" charset="-122"/>
              </a:rPr>
              <a:t>如下</a:t>
            </a:r>
            <a:r>
              <a:rPr kumimoji="0" lang="zh-CN" altLang="en-US">
                <a:latin typeface="Arial" charset="0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/>
      <p:bldP spid="39322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68413"/>
            <a:ext cx="8424862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4482" name="Rectangle 6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多项式表示法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4"/>
          <p:cNvSpPr>
            <a:spLocks noRot="1" noChangeArrowheads="1"/>
          </p:cNvSpPr>
          <p:nvPr/>
        </p:nvSpPr>
        <p:spPr bwMode="auto">
          <a:xfrm>
            <a:off x="323850" y="1125538"/>
            <a:ext cx="196373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CC00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320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pic>
        <p:nvPicPr>
          <p:cNvPr id="2621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844675"/>
            <a:ext cx="67691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147" name="Text Box 6"/>
          <p:cNvSpPr txBox="1">
            <a:spLocks noChangeArrowheads="1"/>
          </p:cNvSpPr>
          <p:nvPr/>
        </p:nvSpPr>
        <p:spPr bwMode="auto">
          <a:xfrm>
            <a:off x="395288" y="4076700"/>
            <a:ext cx="107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33CC"/>
                </a:solidFill>
                <a:latin typeface="Arial" charset="0"/>
                <a:ea typeface="楷体_GB2312" pitchFamily="49" charset="-122"/>
              </a:rPr>
              <a:t>注：</a:t>
            </a:r>
          </a:p>
        </p:txBody>
      </p:sp>
      <p:pic>
        <p:nvPicPr>
          <p:cNvPr id="26214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4652963"/>
            <a:ext cx="83534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149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3.1.3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分式域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7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420938"/>
            <a:ext cx="8353425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7794" name="Rectangle 5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本原元表示法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196975"/>
            <a:ext cx="38877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629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1916113"/>
            <a:ext cx="82804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6292" name="Object 4"/>
          <p:cNvGraphicFramePr>
            <a:graphicFrameLocks noChangeAspect="1"/>
          </p:cNvGraphicFramePr>
          <p:nvPr/>
        </p:nvGraphicFramePr>
        <p:xfrm>
          <a:off x="828675" y="6337300"/>
          <a:ext cx="5472113" cy="476250"/>
        </p:xfrm>
        <a:graphic>
          <a:graphicData uri="http://schemas.openxmlformats.org/presentationml/2006/ole">
            <p:oleObj spid="_x0000_s396292" name="公式" r:id="rId5" imgW="2616120" imgH="228600" progId="Equation.3">
              <p:embed/>
            </p:oleObj>
          </a:graphicData>
        </a:graphic>
      </p:graphicFrame>
      <p:graphicFrame>
        <p:nvGraphicFramePr>
          <p:cNvPr id="396293" name="Object 5"/>
          <p:cNvGraphicFramePr>
            <a:graphicFrameLocks noChangeAspect="1"/>
          </p:cNvGraphicFramePr>
          <p:nvPr/>
        </p:nvGraphicFramePr>
        <p:xfrm>
          <a:off x="6156325" y="5883275"/>
          <a:ext cx="1223963" cy="425450"/>
        </p:xfrm>
        <a:graphic>
          <a:graphicData uri="http://schemas.openxmlformats.org/presentationml/2006/ole">
            <p:oleObj spid="_x0000_s396293" name="公式" r:id="rId6" imgW="622080" imgH="203040" progId="Equation.3">
              <p:embed/>
            </p:oleObj>
          </a:graphicData>
        </a:graphic>
      </p:graphicFrame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5508625" y="58626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即：</a:t>
            </a:r>
          </a:p>
        </p:txBody>
      </p:sp>
      <p:sp>
        <p:nvSpPr>
          <p:cNvPr id="396297" name="Rectangle 9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本原元表示法</a:t>
            </a:r>
          </a:p>
        </p:txBody>
      </p:sp>
      <p:sp>
        <p:nvSpPr>
          <p:cNvPr id="396298" name="Text Box 11"/>
          <p:cNvSpPr txBox="1">
            <a:spLocks noChangeArrowheads="1"/>
          </p:cNvSpPr>
          <p:nvPr/>
        </p:nvSpPr>
        <p:spPr bwMode="auto">
          <a:xfrm>
            <a:off x="4643438" y="1125538"/>
            <a:ext cx="17414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f(x)=x</a:t>
            </a:r>
            <a:r>
              <a:rPr lang="en-US" altLang="zh-CN" b="1" baseline="30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484313"/>
            <a:ext cx="8280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578" name="Rectangle 5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本原元表示法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4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伴随矩阵表示法</a:t>
            </a:r>
          </a:p>
        </p:txBody>
      </p:sp>
      <p:pic>
        <p:nvPicPr>
          <p:cNvPr id="409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12875"/>
            <a:ext cx="84963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268413"/>
            <a:ext cx="4464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6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987550"/>
            <a:ext cx="8424863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6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伴随矩阵表示法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Rectangle 4"/>
          <p:cNvSpPr>
            <a:spLocks noRot="1" noChangeArrowheads="1"/>
          </p:cNvSpPr>
          <p:nvPr/>
        </p:nvSpPr>
        <p:spPr bwMode="auto">
          <a:xfrm>
            <a:off x="323850" y="1268413"/>
            <a:ext cx="85407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用矩阵也可以表示一个具体的本原元。</a:t>
            </a:r>
          </a:p>
        </p:txBody>
      </p:sp>
      <p:pic>
        <p:nvPicPr>
          <p:cNvPr id="4116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060575"/>
            <a:ext cx="835342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651" name="Rectangle 6"/>
          <p:cNvSpPr>
            <a:spLocks noRot="1" noChangeArrowheads="1"/>
          </p:cNvSpPr>
          <p:nvPr/>
        </p:nvSpPr>
        <p:spPr bwMode="auto">
          <a:xfrm>
            <a:off x="301625" y="254000"/>
            <a:ext cx="85407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1" hangingPunct="0"/>
            <a:r>
              <a:rPr lang="en-US" altLang="zh-CN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伴随矩阵表示法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3" name="Text Box 179"/>
          <p:cNvSpPr txBox="1">
            <a:spLocks noChangeArrowheads="1"/>
          </p:cNvSpPr>
          <p:nvPr/>
        </p:nvSpPr>
        <p:spPr bwMode="auto">
          <a:xfrm>
            <a:off x="428625" y="1357313"/>
            <a:ext cx="8215313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[x]/(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加法群的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子群阶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有哪些可能取值？乘法群的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子群阶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有哪些可能取值？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[x]/(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加法群的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子群阶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有哪些可能取值？乘法群的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子群阶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有哪些可能取值？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域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Z</a:t>
            </a:r>
            <a:r>
              <a:rPr kumimoji="0" lang="en-US" altLang="zh-CN" b="1" baseline="-25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[x]/(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en-US" altLang="zh-CN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0"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+1)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加法群的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子群阶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有哪些可能取值？乘法群的</a:t>
            </a:r>
            <a:r>
              <a:rPr kumimoji="0" lang="zh-CN" altLang="en-US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子群阶</a:t>
            </a:r>
            <a:r>
              <a:rPr kumimoji="0"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有哪些可能取值？</a:t>
            </a:r>
            <a:endParaRPr kumimoji="0"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1267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3.4.5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有限域的子域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3.4.5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有限域的子域</a:t>
            </a: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15313" y="6429375"/>
            <a:ext cx="928687" cy="428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1D01FB1C-965D-436E-86D7-4A102FD620FB}" type="slidenum">
              <a:rPr lang="en-US" altLang="zh-CN" sz="200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pPr>
                <a:defRPr/>
              </a:pPr>
              <a:t>97</a:t>
            </a:fld>
            <a:endParaRPr lang="en-US" altLang="zh-CN" sz="2000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413699" name="内容占位符 2"/>
          <p:cNvSpPr txBox="1">
            <a:spLocks/>
          </p:cNvSpPr>
          <p:nvPr/>
        </p:nvSpPr>
        <p:spPr bwMode="auto">
          <a:xfrm>
            <a:off x="500063" y="1125538"/>
            <a:ext cx="8643937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lnSpc>
                <a:spcPct val="120000"/>
              </a:lnSpc>
              <a:buClr>
                <a:srgbClr val="000099"/>
              </a:buClr>
              <a:buFont typeface="Wingdings" pitchFamily="2" charset="2"/>
              <a:buNone/>
            </a:pPr>
            <a:r>
              <a:rPr kumimoji="0" lang="zh-CN" altLang="en-US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定理</a:t>
            </a:r>
            <a:r>
              <a:rPr kumimoji="0" lang="en-US" altLang="zh-CN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3.26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设有限域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的阶为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的子域的阶为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b="1" i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endParaRPr lang="en-US" altLang="zh-CN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447675" indent="-447675" eaLnBrk="0" latinLnBrk="1" hangingPunct="0">
              <a:lnSpc>
                <a:spcPct val="120000"/>
              </a:lnSpc>
              <a:buClr>
                <a:srgbClr val="000099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其中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的正因子。反之，若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的正因子，则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F</a:t>
            </a:r>
          </a:p>
          <a:p>
            <a:pPr marL="447675" indent="-447675" eaLnBrk="0" latinLnBrk="1" hangingPunct="0">
              <a:lnSpc>
                <a:spcPct val="120000"/>
              </a:lnSpc>
              <a:buClr>
                <a:srgbClr val="000099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恰有一个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阶子域。</a:t>
            </a:r>
          </a:p>
        </p:txBody>
      </p:sp>
      <p:pic>
        <p:nvPicPr>
          <p:cNvPr id="41370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852738"/>
            <a:ext cx="8280400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7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91611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345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852738"/>
            <a:ext cx="5256213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345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7550" y="2205038"/>
            <a:ext cx="3095625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72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3.4.5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有限域的子域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5" name="Rectangle 4"/>
          <p:cNvSpPr>
            <a:spLocks noRot="1" noChangeArrowheads="1"/>
          </p:cNvSpPr>
          <p:nvPr/>
        </p:nvSpPr>
        <p:spPr bwMode="auto">
          <a:xfrm>
            <a:off x="304800" y="1916113"/>
            <a:ext cx="85407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0" latinLnBrk="1" hangingPunct="0">
              <a:spcBef>
                <a:spcPct val="20000"/>
              </a:spcBef>
              <a:buClr>
                <a:srgbClr val="000099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157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781300"/>
            <a:ext cx="80645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574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3933825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74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3.4.5</a:t>
            </a:r>
            <a:r>
              <a:rPr kumimoji="0"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有限域的子域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굴림"/>
        <a:ea typeface="굴림"/>
        <a:cs typeface="Tahoma"/>
      </a:majorFont>
      <a:minorFont>
        <a:latin typeface="굴림"/>
        <a:ea typeface="굴림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9090</TotalTime>
  <Words>4913</Words>
  <Application>Microsoft Office PowerPoint</Application>
  <PresentationFormat>全屏显示(4:3)</PresentationFormat>
  <Paragraphs>645</Paragraphs>
  <Slides>101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101</vt:i4>
      </vt:variant>
    </vt:vector>
  </HeadingPairs>
  <TitlesOfParts>
    <vt:vector size="129" baseType="lpstr">
      <vt:lpstr>Times New Roman</vt:lpstr>
      <vt:lpstr>宋体</vt:lpstr>
      <vt:lpstr>Arial</vt:lpstr>
      <vt:lpstr>黑体</vt:lpstr>
      <vt:lpstr>Tahoma</vt:lpstr>
      <vt:lpstr>Wingdings</vt:lpstr>
      <vt:lpstr>Wingdings 2</vt:lpstr>
      <vt:lpstr>Calibri</vt:lpstr>
      <vt:lpstr>굴림</vt:lpstr>
      <vt:lpstr>楷体_GB2312</vt:lpstr>
      <vt:lpstr>Symbol</vt:lpstr>
      <vt:lpstr>微软雅黑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4_색종이 상자</vt:lpstr>
      <vt:lpstr>Equation</vt:lpstr>
      <vt:lpstr>公式</vt:lpstr>
      <vt:lpstr>幻灯片 1</vt:lpstr>
      <vt:lpstr>第三节 域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第三节 域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第三节 域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第三节 域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</vt:vector>
  </TitlesOfParts>
  <Company>ptu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551</cp:revision>
  <dcterms:created xsi:type="dcterms:W3CDTF">2004-02-13T15:49:42Z</dcterms:created>
  <dcterms:modified xsi:type="dcterms:W3CDTF">2020-12-18T14:11:55Z</dcterms:modified>
</cp:coreProperties>
</file>