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75" r:id="rId9"/>
    <p:sldId id="273" r:id="rId10"/>
    <p:sldId id="272" r:id="rId11"/>
    <p:sldId id="274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mfortaa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11370D-FE31-423E-AB62-A08433592A4A}">
  <a:tblStyle styleId="{D211370D-FE31-423E-AB62-A08433592A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D5795B-D176-44E7-AA46-AE602A2E34C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3" autoAdjust="0"/>
  </p:normalViewPr>
  <p:slideViewPr>
    <p:cSldViewPr snapToGrid="0">
      <p:cViewPr varScale="1">
        <p:scale>
          <a:sx n="48" d="100"/>
          <a:sy n="48" d="100"/>
        </p:scale>
        <p:origin x="53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2F5BA-B1CC-4908-BA9B-FBFE335B5D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8F98C3-7D86-45FB-A218-5CFFA5F0C319}">
      <dgm:prSet custT="1"/>
      <dgm:spPr/>
      <dgm:t>
        <a:bodyPr/>
        <a:lstStyle/>
        <a:p>
          <a:r>
            <a:rPr lang="ru-RU" sz="3200" b="1" dirty="0"/>
            <a:t>Дальнейшие перспективы:</a:t>
          </a:r>
          <a:endParaRPr lang="en-US" sz="3200" dirty="0"/>
        </a:p>
      </dgm:t>
    </dgm:pt>
    <dgm:pt modelId="{97D9CAAC-FA3A-429D-AF87-546547E9A968}" type="parTrans" cxnId="{D555A6EB-5DDB-4453-8BC7-816F8FCAB9CF}">
      <dgm:prSet/>
      <dgm:spPr/>
      <dgm:t>
        <a:bodyPr/>
        <a:lstStyle/>
        <a:p>
          <a:endParaRPr lang="en-US"/>
        </a:p>
      </dgm:t>
    </dgm:pt>
    <dgm:pt modelId="{89200D32-EC26-4F72-BF28-7A7C89BE8D37}" type="sibTrans" cxnId="{D555A6EB-5DDB-4453-8BC7-816F8FCAB9CF}">
      <dgm:prSet/>
      <dgm:spPr/>
      <dgm:t>
        <a:bodyPr/>
        <a:lstStyle/>
        <a:p>
          <a:endParaRPr lang="en-US"/>
        </a:p>
      </dgm:t>
    </dgm:pt>
    <dgm:pt modelId="{5D8C9186-7F35-4F6B-80E0-A5DFFECEFE83}">
      <dgm:prSet custT="1"/>
      <dgm:spPr/>
      <dgm:t>
        <a:bodyPr/>
        <a:lstStyle/>
        <a:p>
          <a:r>
            <a:rPr lang="ru-RU" sz="1800" dirty="0"/>
            <a:t>Добавление новых признаков, связанных с клиентами (возраст, пол, вид транзакции и т.д.)</a:t>
          </a:r>
          <a:endParaRPr lang="en-US" sz="1800" dirty="0"/>
        </a:p>
      </dgm:t>
    </dgm:pt>
    <dgm:pt modelId="{2F392DA2-D73C-4F4F-A213-5692A51FE880}" type="parTrans" cxnId="{E642A1C7-C787-4FB1-B7A6-49A5B7AF43C4}">
      <dgm:prSet/>
      <dgm:spPr/>
      <dgm:t>
        <a:bodyPr/>
        <a:lstStyle/>
        <a:p>
          <a:endParaRPr lang="en-US"/>
        </a:p>
      </dgm:t>
    </dgm:pt>
    <dgm:pt modelId="{36A71E28-D805-45D1-8388-B882A2A3C0FB}" type="sibTrans" cxnId="{E642A1C7-C787-4FB1-B7A6-49A5B7AF43C4}">
      <dgm:prSet/>
      <dgm:spPr/>
      <dgm:t>
        <a:bodyPr/>
        <a:lstStyle/>
        <a:p>
          <a:endParaRPr lang="en-US"/>
        </a:p>
      </dgm:t>
    </dgm:pt>
    <dgm:pt modelId="{3955DA6D-CE31-4411-BD60-EC5E3971607B}">
      <dgm:prSet custT="1"/>
      <dgm:spPr/>
      <dgm:t>
        <a:bodyPr/>
        <a:lstStyle/>
        <a:p>
          <a:r>
            <a:rPr lang="ru-RU" sz="1800" dirty="0"/>
            <a:t>Поиск наилучших параметров модели с помощью </a:t>
          </a:r>
          <a:r>
            <a:rPr lang="en-US" sz="1800" dirty="0"/>
            <a:t>GridSearchCV</a:t>
          </a:r>
        </a:p>
      </dgm:t>
    </dgm:pt>
    <dgm:pt modelId="{7E249A76-FE4C-4279-83C8-33B05930E4C3}" type="parTrans" cxnId="{0442BD27-535A-45B6-BB79-DBE0A051A985}">
      <dgm:prSet/>
      <dgm:spPr/>
      <dgm:t>
        <a:bodyPr/>
        <a:lstStyle/>
        <a:p>
          <a:endParaRPr lang="en-US"/>
        </a:p>
      </dgm:t>
    </dgm:pt>
    <dgm:pt modelId="{CF206A16-3F70-4D6D-B23D-1A8B37DF2BE9}" type="sibTrans" cxnId="{0442BD27-535A-45B6-BB79-DBE0A051A985}">
      <dgm:prSet/>
      <dgm:spPr/>
      <dgm:t>
        <a:bodyPr/>
        <a:lstStyle/>
        <a:p>
          <a:endParaRPr lang="en-US"/>
        </a:p>
      </dgm:t>
    </dgm:pt>
    <dgm:pt modelId="{398863B7-ED9A-4E44-ACF2-4736C643F03C}">
      <dgm:prSet custT="1"/>
      <dgm:spPr/>
      <dgm:t>
        <a:bodyPr/>
        <a:lstStyle/>
        <a:p>
          <a:r>
            <a:rPr lang="ru-RU" sz="1800" dirty="0"/>
            <a:t>Автоматизация получения и обработки новых данных </a:t>
          </a:r>
          <a:endParaRPr lang="en-US" sz="1800" dirty="0"/>
        </a:p>
      </dgm:t>
    </dgm:pt>
    <dgm:pt modelId="{9E9D4463-DC04-4C85-9770-BED5186028C9}" type="parTrans" cxnId="{1CDDBB25-CC38-4306-AF7A-EE23CAB418D2}">
      <dgm:prSet/>
      <dgm:spPr/>
      <dgm:t>
        <a:bodyPr/>
        <a:lstStyle/>
        <a:p>
          <a:endParaRPr lang="en-US"/>
        </a:p>
      </dgm:t>
    </dgm:pt>
    <dgm:pt modelId="{58C8FE5D-0B5D-4D72-98AE-090B1DE5BE47}" type="sibTrans" cxnId="{1CDDBB25-CC38-4306-AF7A-EE23CAB418D2}">
      <dgm:prSet/>
      <dgm:spPr/>
      <dgm:t>
        <a:bodyPr/>
        <a:lstStyle/>
        <a:p>
          <a:endParaRPr lang="en-US"/>
        </a:p>
      </dgm:t>
    </dgm:pt>
    <dgm:pt modelId="{1A296AB2-BAE4-4930-9EEF-04A6275B364D}" type="pres">
      <dgm:prSet presAssocID="{98C2F5BA-B1CC-4908-BA9B-FBFE335B5D26}" presName="linear" presStyleCnt="0">
        <dgm:presLayoutVars>
          <dgm:animLvl val="lvl"/>
          <dgm:resizeHandles val="exact"/>
        </dgm:presLayoutVars>
      </dgm:prSet>
      <dgm:spPr/>
    </dgm:pt>
    <dgm:pt modelId="{8698EB1E-1FCD-4F7F-8754-C97A97B32B2E}" type="pres">
      <dgm:prSet presAssocID="{A08F98C3-7D86-45FB-A218-5CFFA5F0C319}" presName="parentText" presStyleLbl="node1" presStyleIdx="0" presStyleCnt="1" custLinFactNeighborX="-769" custLinFactNeighborY="-17266">
        <dgm:presLayoutVars>
          <dgm:chMax val="0"/>
          <dgm:bulletEnabled val="1"/>
        </dgm:presLayoutVars>
      </dgm:prSet>
      <dgm:spPr/>
    </dgm:pt>
    <dgm:pt modelId="{4A035BF8-F978-48A0-8A48-7EBF3D9E16AC}" type="pres">
      <dgm:prSet presAssocID="{A08F98C3-7D86-45FB-A218-5CFFA5F0C319}" presName="childText" presStyleLbl="revTx" presStyleIdx="0" presStyleCnt="1" custLinFactNeighborX="190" custLinFactNeighborY="-3725">
        <dgm:presLayoutVars>
          <dgm:bulletEnabled val="1"/>
        </dgm:presLayoutVars>
      </dgm:prSet>
      <dgm:spPr/>
    </dgm:pt>
  </dgm:ptLst>
  <dgm:cxnLst>
    <dgm:cxn modelId="{87E6B40D-F74F-4106-9448-365F5EAA193D}" type="presOf" srcId="{A08F98C3-7D86-45FB-A218-5CFFA5F0C319}" destId="{8698EB1E-1FCD-4F7F-8754-C97A97B32B2E}" srcOrd="0" destOrd="0" presId="urn:microsoft.com/office/officeart/2005/8/layout/vList2"/>
    <dgm:cxn modelId="{6BEE781F-EF6B-4EE4-B9BF-0EA92B15BDEA}" type="presOf" srcId="{5D8C9186-7F35-4F6B-80E0-A5DFFECEFE83}" destId="{4A035BF8-F978-48A0-8A48-7EBF3D9E16AC}" srcOrd="0" destOrd="0" presId="urn:microsoft.com/office/officeart/2005/8/layout/vList2"/>
    <dgm:cxn modelId="{1CDDBB25-CC38-4306-AF7A-EE23CAB418D2}" srcId="{A08F98C3-7D86-45FB-A218-5CFFA5F0C319}" destId="{398863B7-ED9A-4E44-ACF2-4736C643F03C}" srcOrd="2" destOrd="0" parTransId="{9E9D4463-DC04-4C85-9770-BED5186028C9}" sibTransId="{58C8FE5D-0B5D-4D72-98AE-090B1DE5BE47}"/>
    <dgm:cxn modelId="{0442BD27-535A-45B6-BB79-DBE0A051A985}" srcId="{A08F98C3-7D86-45FB-A218-5CFFA5F0C319}" destId="{3955DA6D-CE31-4411-BD60-EC5E3971607B}" srcOrd="1" destOrd="0" parTransId="{7E249A76-FE4C-4279-83C8-33B05930E4C3}" sibTransId="{CF206A16-3F70-4D6D-B23D-1A8B37DF2BE9}"/>
    <dgm:cxn modelId="{CF008A83-2B5C-46BC-9C53-FB50B24DB520}" type="presOf" srcId="{98C2F5BA-B1CC-4908-BA9B-FBFE335B5D26}" destId="{1A296AB2-BAE4-4930-9EEF-04A6275B364D}" srcOrd="0" destOrd="0" presId="urn:microsoft.com/office/officeart/2005/8/layout/vList2"/>
    <dgm:cxn modelId="{5B3417AE-34C5-4C0D-8A8B-E688F6C13727}" type="presOf" srcId="{3955DA6D-CE31-4411-BD60-EC5E3971607B}" destId="{4A035BF8-F978-48A0-8A48-7EBF3D9E16AC}" srcOrd="0" destOrd="1" presId="urn:microsoft.com/office/officeart/2005/8/layout/vList2"/>
    <dgm:cxn modelId="{E642A1C7-C787-4FB1-B7A6-49A5B7AF43C4}" srcId="{A08F98C3-7D86-45FB-A218-5CFFA5F0C319}" destId="{5D8C9186-7F35-4F6B-80E0-A5DFFECEFE83}" srcOrd="0" destOrd="0" parTransId="{2F392DA2-D73C-4F4F-A213-5692A51FE880}" sibTransId="{36A71E28-D805-45D1-8388-B882A2A3C0FB}"/>
    <dgm:cxn modelId="{D555A6EB-5DDB-4453-8BC7-816F8FCAB9CF}" srcId="{98C2F5BA-B1CC-4908-BA9B-FBFE335B5D26}" destId="{A08F98C3-7D86-45FB-A218-5CFFA5F0C319}" srcOrd="0" destOrd="0" parTransId="{97D9CAAC-FA3A-429D-AF87-546547E9A968}" sibTransId="{89200D32-EC26-4F72-BF28-7A7C89BE8D37}"/>
    <dgm:cxn modelId="{6D1FCFF0-90DA-4EDB-BD0B-9A800C03E351}" type="presOf" srcId="{398863B7-ED9A-4E44-ACF2-4736C643F03C}" destId="{4A035BF8-F978-48A0-8A48-7EBF3D9E16AC}" srcOrd="0" destOrd="2" presId="urn:microsoft.com/office/officeart/2005/8/layout/vList2"/>
    <dgm:cxn modelId="{E1BB62F6-5981-41E1-AC35-0526D7C56F8A}" type="presParOf" srcId="{1A296AB2-BAE4-4930-9EEF-04A6275B364D}" destId="{8698EB1E-1FCD-4F7F-8754-C97A97B32B2E}" srcOrd="0" destOrd="0" presId="urn:microsoft.com/office/officeart/2005/8/layout/vList2"/>
    <dgm:cxn modelId="{581947A4-A170-4DE2-9EA0-F4278645EA7C}" type="presParOf" srcId="{1A296AB2-BAE4-4930-9EEF-04A6275B364D}" destId="{4A035BF8-F978-48A0-8A48-7EBF3D9E16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8EB1E-1FCD-4F7F-8754-C97A97B32B2E}">
      <dsp:nvSpPr>
        <dsp:cNvPr id="0" name=""/>
        <dsp:cNvSpPr/>
      </dsp:nvSpPr>
      <dsp:spPr>
        <a:xfrm>
          <a:off x="0" y="0"/>
          <a:ext cx="1057114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/>
            <a:t>Дальнейшие перспективы:</a:t>
          </a:r>
          <a:endParaRPr lang="en-US" sz="3200" kern="1200" dirty="0"/>
        </a:p>
      </dsp:txBody>
      <dsp:txXfrm>
        <a:off x="59399" y="59399"/>
        <a:ext cx="10452342" cy="1098002"/>
      </dsp:txXfrm>
    </dsp:sp>
    <dsp:sp modelId="{4A035BF8-F978-48A0-8A48-7EBF3D9E16AC}">
      <dsp:nvSpPr>
        <dsp:cNvPr id="0" name=""/>
        <dsp:cNvSpPr/>
      </dsp:nvSpPr>
      <dsp:spPr>
        <a:xfrm>
          <a:off x="0" y="1336096"/>
          <a:ext cx="1057114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63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/>
            <a:t>Добавление новых признаков, связанных с клиентами (возраст, пол, вид транзакции и т.д.)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/>
            <a:t>Поиск наилучших параметров модели с помощью </a:t>
          </a:r>
          <a:r>
            <a:rPr lang="en-US" sz="1800" kern="1200" dirty="0"/>
            <a:t>GridSearchCV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/>
            <a:t>Автоматизация получения и обработки новых данных </a:t>
          </a:r>
          <a:endParaRPr lang="en-US" sz="1800" kern="1200" dirty="0"/>
        </a:p>
      </dsp:txBody>
      <dsp:txXfrm>
        <a:off x="0" y="1336096"/>
        <a:ext cx="1057114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bb16ba488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g1bb16ba488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bbcfbc7572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7" name="Google Shape;377;g1bbcfbc7572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u-RU" dirty="0"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На этом</a:t>
            </a:r>
            <a:r>
              <a:rPr lang="ru-RU" baseline="0" dirty="0"/>
              <a:t> слайде нужно сказать о том, что проект осуществлялся под кураторством представителя целевой аудитории – Уральского Банка Реконструкции и Развития</a:t>
            </a:r>
            <a:endParaRPr dirty="0"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b3d4ee67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5" name="Google Shape;135;g1bb3d4ee67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Сказать после преобразования про очистку данных….</a:t>
            </a:r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b3d4ee67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1bb3d4ee67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178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bbe9318021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Примечание: код написан на основе предположения, что данные были подготовлены и обработаны заранее, и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столбцы имеют числовые значения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Однако потребуется дополнительная работа для подготовки данных, например, для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кодирования категориальных признаков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заполнения пропущенных значений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т.д.</a:t>
            </a:r>
          </a:p>
        </p:txBody>
      </p:sp>
      <p:sp>
        <p:nvSpPr>
          <p:cNvPr id="367" name="Google Shape;367;g1bbe9318021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pypi.org/project/bty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hyperlink" Target="https://colab.research.google.com/drive/18eiv0wc-1BK5MLuMUnw7rQXT9TOHQp9U?usp=share_link" TargetMode="Externa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338" y="0"/>
            <a:ext cx="122003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037225" y="2071250"/>
            <a:ext cx="7905300" cy="2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 sz="5400" b="1" dirty="0">
                <a:solidFill>
                  <a:schemeClr val="lt1"/>
                </a:solidFill>
              </a:rPr>
              <a:t>Прогнозирование оттока клиентов банка</a:t>
            </a:r>
            <a:endParaRPr sz="5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6118">
            <a:off x="6845185" y="3320777"/>
            <a:ext cx="2940477" cy="294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9" descr="Изображение выглядит как Шрифт, текст, Графика, графический дизайн&#10;&#10;Автоматически созданное описание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100" y="319559"/>
            <a:ext cx="1342800" cy="4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9"/>
          <p:cNvSpPr/>
          <p:nvPr/>
        </p:nvSpPr>
        <p:spPr>
          <a:xfrm rot="10800000" flipH="1">
            <a:off x="925620" y="920165"/>
            <a:ext cx="10865400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204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2208043" y="275169"/>
            <a:ext cx="79974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ПЛАНЫ ПО ДАЛЬНЕЙШЕМУ РАЗВИТИЮ ПРОЕКТА</a:t>
            </a:r>
            <a:endParaRPr sz="28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9" descr="Изображение выглядит как обувь, человек, Танец, одежда&#10;&#10;Автоматически созданное описание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84" y="4071673"/>
            <a:ext cx="3522831" cy="262244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graphicFrame>
        <p:nvGraphicFramePr>
          <p:cNvPr id="366" name="Google Shape;362;p29">
            <a:extLst>
              <a:ext uri="{FF2B5EF4-FFF2-40B4-BE49-F238E27FC236}">
                <a16:creationId xmlns:a16="http://schemas.microsoft.com/office/drawing/2014/main" id="{93DBFE3D-75BE-DB08-2DF9-5EBE38369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435138"/>
              </p:ext>
            </p:extLst>
          </p:nvPr>
        </p:nvGraphicFramePr>
        <p:xfrm>
          <a:off x="508340" y="1181398"/>
          <a:ext cx="10571140" cy="2622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Рисунок 4" descr="Изображение выглядит как обувь, человек, Танец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89DCFD6A-A8C6-68A6-DC03-A4879CCD30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2630" y="4099006"/>
            <a:ext cx="3627080" cy="26224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338" y="0"/>
            <a:ext cx="122003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1"/>
          <p:cNvSpPr txBox="1"/>
          <p:nvPr/>
        </p:nvSpPr>
        <p:spPr>
          <a:xfrm>
            <a:off x="1037225" y="2071251"/>
            <a:ext cx="7905300" cy="77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 sz="4400" b="1" dirty="0">
                <a:solidFill>
                  <a:schemeClr val="lt1"/>
                </a:solidFill>
              </a:rPr>
              <a:t>СПАСИБО ЗА ВНИМАНИЕ!</a:t>
            </a:r>
            <a:endParaRPr sz="4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1221073" y="3991350"/>
            <a:ext cx="6793373" cy="278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 sz="2100" b="1" dirty="0">
                <a:solidFill>
                  <a:schemeClr val="lt1"/>
                </a:solidFill>
              </a:rPr>
              <a:t>ПРОГНОЗИРОВАНИЕ ОТТОКА КЛИЕНТОВ БАНКА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endParaRPr lang="ru-RU" sz="2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ru-RU" sz="2100" dirty="0">
                <a:solidFill>
                  <a:schemeClr val="lt1"/>
                </a:solidFill>
              </a:rPr>
              <a:t>Наши контакты:</a:t>
            </a:r>
            <a:endParaRPr sz="2100" dirty="0">
              <a:solidFill>
                <a:schemeClr val="lt1"/>
              </a:solidFill>
            </a:endParaRPr>
          </a:p>
          <a:p>
            <a:pPr indent="457200">
              <a:buClr>
                <a:schemeClr val="lt1"/>
              </a:buClr>
              <a:buSzPts val="5400"/>
            </a:pPr>
            <a:r>
              <a:rPr lang="en-GB" sz="2100" dirty="0">
                <a:solidFill>
                  <a:schemeClr val="lt1"/>
                </a:solidFill>
              </a:rPr>
              <a:t>@Ctakan4ik</a:t>
            </a:r>
            <a:r>
              <a:rPr lang="ru-RU" sz="2100" dirty="0">
                <a:solidFill>
                  <a:schemeClr val="lt1"/>
                </a:solidFill>
              </a:rPr>
              <a:t> </a:t>
            </a:r>
            <a:r>
              <a:rPr lang="en-GB" sz="2100" dirty="0">
                <a:solidFill>
                  <a:schemeClr val="lt1"/>
                </a:solidFill>
              </a:rPr>
              <a:t>– </a:t>
            </a:r>
            <a:r>
              <a:rPr lang="ru-RU" sz="2100" dirty="0">
                <a:solidFill>
                  <a:schemeClr val="lt1"/>
                </a:solidFill>
              </a:rPr>
              <a:t>Кожин Артём</a:t>
            </a:r>
          </a:p>
          <a:p>
            <a:pPr lvl="0" indent="457200">
              <a:buClr>
                <a:schemeClr val="lt1"/>
              </a:buClr>
              <a:buSzPts val="5400"/>
            </a:pPr>
            <a:r>
              <a:rPr lang="en-GB" sz="2100" dirty="0">
                <a:solidFill>
                  <a:schemeClr val="lt1"/>
                </a:solidFill>
              </a:rPr>
              <a:t>@Dyuzhev31</a:t>
            </a:r>
            <a:r>
              <a:rPr lang="ru-RU" sz="2100" dirty="0">
                <a:solidFill>
                  <a:schemeClr val="lt1"/>
                </a:solidFill>
              </a:rPr>
              <a:t> – Дюжев Алексей</a:t>
            </a:r>
          </a:p>
          <a:p>
            <a:pPr lvl="0" indent="457200">
              <a:buClr>
                <a:schemeClr val="lt1"/>
              </a:buClr>
              <a:buSzPts val="5400"/>
            </a:pPr>
            <a:r>
              <a:rPr lang="en-US" sz="2100" dirty="0">
                <a:solidFill>
                  <a:schemeClr val="lt1"/>
                </a:solidFill>
              </a:rPr>
              <a:t>@</a:t>
            </a:r>
            <a:r>
              <a:rPr lang="en-US" sz="2100" dirty="0" err="1">
                <a:solidFill>
                  <a:schemeClr val="lt1"/>
                </a:solidFill>
              </a:rPr>
              <a:t>DashLeb</a:t>
            </a:r>
            <a:r>
              <a:rPr lang="ru-RU" sz="2100" dirty="0">
                <a:solidFill>
                  <a:schemeClr val="lt1"/>
                </a:solidFill>
              </a:rPr>
              <a:t> – Лебедева Дарья</a:t>
            </a:r>
            <a:endParaRPr lang="en-US" sz="2100" dirty="0">
              <a:solidFill>
                <a:schemeClr val="lt1"/>
              </a:solidFill>
            </a:endParaRPr>
          </a:p>
          <a:p>
            <a:pPr lvl="0" indent="457200">
              <a:buClr>
                <a:schemeClr val="lt1"/>
              </a:buClr>
              <a:buSzPts val="5400"/>
            </a:pPr>
            <a:r>
              <a:rPr lang="en-US" sz="2100" dirty="0">
                <a:solidFill>
                  <a:schemeClr val="lt1"/>
                </a:solidFill>
              </a:rPr>
              <a:t>@</a:t>
            </a:r>
            <a:r>
              <a:rPr lang="en-US" sz="2100" dirty="0" err="1">
                <a:solidFill>
                  <a:schemeClr val="lt1"/>
                </a:solidFill>
              </a:rPr>
              <a:t>Dmorphy</a:t>
            </a:r>
            <a:r>
              <a:rPr lang="ru-RU" sz="2100" dirty="0">
                <a:solidFill>
                  <a:schemeClr val="lt1"/>
                </a:solidFill>
              </a:rPr>
              <a:t> – Сайдуллин Данил</a:t>
            </a:r>
          </a:p>
          <a:p>
            <a:pPr lvl="0" indent="457200">
              <a:buClr>
                <a:schemeClr val="lt1"/>
              </a:buClr>
              <a:buSzPts val="5400"/>
            </a:pPr>
            <a:endParaRPr sz="2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endParaRPr sz="2100" dirty="0">
              <a:solidFill>
                <a:srgbClr val="E204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endParaRPr sz="2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endParaRPr sz="2100" dirty="0">
              <a:solidFill>
                <a:schemeClr val="lt1"/>
              </a:solidFill>
            </a:endParaRPr>
          </a:p>
        </p:txBody>
      </p:sp>
      <p:pic>
        <p:nvPicPr>
          <p:cNvPr id="382" name="Google Shape;382;p3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1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803" y="5279099"/>
            <a:ext cx="620539" cy="63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7;p13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6118">
            <a:off x="8162401" y="4046035"/>
            <a:ext cx="2162911" cy="2176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2075381" y="275179"/>
            <a:ext cx="92739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«</a:t>
            </a:r>
            <a:r>
              <a:rPr lang="ru-RU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ИНЖЕНЕРИИ ИСКУССТВЕННОГО ИНТЕЛЛЕКТА»</a:t>
            </a:r>
            <a:endParaRPr sz="28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39" y="2668149"/>
            <a:ext cx="1694329" cy="20782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74" y="2825267"/>
            <a:ext cx="1945336" cy="1943774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09069" y="4980129"/>
            <a:ext cx="1748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ru-RU" b="1" dirty="0">
                <a:latin typeface="Comfortaa" panose="020B0604020202020204" charset="0"/>
              </a:rPr>
              <a:t>Сайдуллин</a:t>
            </a:r>
            <a:endParaRPr lang="ru-RU" dirty="0">
              <a:latin typeface="Comfortaa" panose="020B0604020202020204" charset="0"/>
            </a:endParaRPr>
          </a:p>
          <a:p>
            <a:pPr algn="ctr" fontAlgn="t"/>
            <a:r>
              <a:rPr lang="ru-RU" b="1" dirty="0">
                <a:latin typeface="Comfortaa" panose="020B0604020202020204" charset="0"/>
              </a:rPr>
              <a:t>Данил</a:t>
            </a:r>
          </a:p>
          <a:p>
            <a:pPr algn="ctr" fontAlgn="t"/>
            <a:endParaRPr lang="ru-RU" dirty="0">
              <a:latin typeface="Comfortaa" panose="020B0604020202020204" charset="0"/>
            </a:endParaRPr>
          </a:p>
          <a:p>
            <a:pPr algn="ctr" fontAlgn="t"/>
            <a:r>
              <a:rPr lang="ru-RU" dirty="0">
                <a:latin typeface="Comfortaa" panose="020B0604020202020204" charset="0"/>
              </a:rPr>
              <a:t>Разработчик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2725" y="4980130"/>
            <a:ext cx="1945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ru-RU" b="1" dirty="0">
                <a:latin typeface="Comfortaa" panose="020B0604020202020204" charset="0"/>
              </a:rPr>
              <a:t>Лебедева </a:t>
            </a:r>
          </a:p>
          <a:p>
            <a:pPr algn="ctr" fontAlgn="t"/>
            <a:r>
              <a:rPr lang="ru-RU" b="1" dirty="0">
                <a:latin typeface="Comfortaa" panose="020B0604020202020204" charset="0"/>
              </a:rPr>
              <a:t>Дарья</a:t>
            </a:r>
          </a:p>
          <a:p>
            <a:pPr algn="ctr" fontAlgn="t"/>
            <a:endParaRPr lang="ru-RU" dirty="0">
              <a:latin typeface="Comfortaa" panose="020B0604020202020204" charset="0"/>
            </a:endParaRPr>
          </a:p>
          <a:p>
            <a:pPr algn="ctr" fontAlgn="t"/>
            <a:r>
              <a:rPr lang="ru-RU" dirty="0">
                <a:latin typeface="Comfortaa" panose="020B0604020202020204" charset="0"/>
              </a:rPr>
              <a:t>Администратор команды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9172" y="4980130"/>
            <a:ext cx="1945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ru-RU" b="1" dirty="0">
                <a:latin typeface="Comfortaa" panose="020B0604020202020204" charset="0"/>
              </a:rPr>
              <a:t>Дюжев </a:t>
            </a:r>
          </a:p>
          <a:p>
            <a:pPr algn="ctr" fontAlgn="t"/>
            <a:r>
              <a:rPr lang="ru-RU" b="1" dirty="0">
                <a:latin typeface="Comfortaa" panose="020B0604020202020204" charset="0"/>
              </a:rPr>
              <a:t>Алексей</a:t>
            </a:r>
          </a:p>
          <a:p>
            <a:pPr algn="ctr" fontAlgn="t"/>
            <a:endParaRPr lang="ru-RU" dirty="0">
              <a:latin typeface="Comfortaa" panose="020B0604020202020204" charset="0"/>
            </a:endParaRPr>
          </a:p>
          <a:p>
            <a:pPr algn="ctr" fontAlgn="t"/>
            <a:r>
              <a:rPr lang="en-US" dirty="0">
                <a:latin typeface="Comfortaa" panose="020B0604020202020204" charset="0"/>
              </a:rPr>
              <a:t>Product Owner</a:t>
            </a:r>
            <a:endParaRPr lang="ru-RU" dirty="0">
              <a:latin typeface="Comfortaa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6852" y="4980132"/>
            <a:ext cx="16541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ru-RU" b="1" dirty="0">
                <a:latin typeface="Comfortaa" panose="020B0604020202020204" charset="0"/>
              </a:rPr>
              <a:t>Кожин </a:t>
            </a:r>
          </a:p>
          <a:p>
            <a:pPr algn="ctr" fontAlgn="t"/>
            <a:r>
              <a:rPr lang="ru-RU" b="1" dirty="0">
                <a:latin typeface="Comfortaa" panose="020B0604020202020204" charset="0"/>
              </a:rPr>
              <a:t>Артём </a:t>
            </a:r>
          </a:p>
          <a:p>
            <a:pPr algn="ctr" fontAlgn="t"/>
            <a:endParaRPr lang="ru-RU" dirty="0">
              <a:latin typeface="Comfortaa" panose="020B0604020202020204" charset="0"/>
            </a:endParaRPr>
          </a:p>
          <a:p>
            <a:pPr algn="ctr" fontAlgn="t"/>
            <a:r>
              <a:rPr lang="ru-RU" dirty="0">
                <a:latin typeface="Comfortaa" panose="020B0604020202020204" charset="0"/>
              </a:rPr>
              <a:t>Руководитель команды</a:t>
            </a:r>
          </a:p>
        </p:txBody>
      </p:sp>
      <p:sp>
        <p:nvSpPr>
          <p:cNvPr id="18" name="Google Shape;125;p16"/>
          <p:cNvSpPr/>
          <p:nvPr/>
        </p:nvSpPr>
        <p:spPr>
          <a:xfrm rot="10800000" flipH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204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5620" y="1441589"/>
            <a:ext cx="10235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sz="1600" b="1" dirty="0">
                <a:latin typeface="Comfortaa" panose="020B0604020202020204" charset="0"/>
              </a:rPr>
              <a:t>Андреев Александр Михайлович – куратор от Уральского Федерального Университета</a:t>
            </a:r>
            <a:endParaRPr lang="ru-RU" sz="1600" dirty="0">
              <a:latin typeface="Comfortaa" panose="020B06040202020202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1751" y="2020247"/>
            <a:ext cx="925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sz="1600" b="1" dirty="0">
                <a:latin typeface="Comfortaa" panose="020B0604020202020204" charset="0"/>
              </a:rPr>
              <a:t>Бобкова Анастасия – куратор от Уральского Банка Реконструкции и Развития</a:t>
            </a:r>
            <a:endParaRPr lang="ru-RU" sz="1600" dirty="0">
              <a:latin typeface="Comfortaa" panose="020B060402020202020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B6D563-F3C9-9C7D-FE80-D20C8D4EB2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265"/>
          <a:stretch/>
        </p:blipFill>
        <p:spPr>
          <a:xfrm>
            <a:off x="3905202" y="2664394"/>
            <a:ext cx="1699738" cy="2078275"/>
          </a:xfrm>
          <a:prstGeom prst="rect">
            <a:avLst/>
          </a:prstGeom>
        </p:spPr>
      </p:pic>
      <p:pic>
        <p:nvPicPr>
          <p:cNvPr id="10" name="Рисунок 9" descr="Изображение выглядит как Человеческое лицо, человек, бровь, Лоб&#10;&#10;Автоматически созданное описание">
            <a:extLst>
              <a:ext uri="{FF2B5EF4-FFF2-40B4-BE49-F238E27FC236}">
                <a16:creationId xmlns:a16="http://schemas.microsoft.com/office/drawing/2014/main" id="{D35EAD2D-E750-3831-D873-F40A50488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756" y="2816602"/>
            <a:ext cx="1408044" cy="1876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 rot="10800000" flipH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204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133690" y="275179"/>
            <a:ext cx="195209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ПРОЕКТ</a:t>
            </a:r>
            <a:endParaRPr sz="28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03100" y="1107950"/>
            <a:ext cx="1118797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8510" lvl="0" algn="ctr">
              <a:buSzPts val="1800"/>
            </a:pPr>
            <a:r>
              <a:rPr lang="ru-RU" sz="2400" b="1" dirty="0">
                <a:solidFill>
                  <a:schemeClr val="dk1"/>
                </a:solidFill>
                <a:highlight>
                  <a:srgbClr val="FFFFFF"/>
                </a:highlight>
              </a:rPr>
              <a:t>Прогнозирование оттока клиентов </a:t>
            </a:r>
            <a:r>
              <a:rPr lang="ru-RU" sz="2400" dirty="0">
                <a:solidFill>
                  <a:schemeClr val="dk1"/>
                </a:solidFill>
                <a:highlight>
                  <a:srgbClr val="FFFFFF"/>
                </a:highlight>
              </a:rPr>
              <a:t>- это важная и актуальная задача для любого банка, так как прогнозирование позволяет предотвратить уход клиентов и улучшить качество обслуживания</a:t>
            </a:r>
            <a:endParaRPr sz="2400" dirty="0">
              <a:solidFill>
                <a:schemeClr val="dk1"/>
              </a:solidFill>
            </a:endParaRPr>
          </a:p>
        </p:txBody>
      </p:sp>
      <p:graphicFrame>
        <p:nvGraphicFramePr>
          <p:cNvPr id="128" name="Google Shape;128;p16"/>
          <p:cNvGraphicFramePr/>
          <p:nvPr>
            <p:extLst>
              <p:ext uri="{D42A27DB-BD31-4B8C-83A1-F6EECF244321}">
                <p14:modId xmlns:p14="http://schemas.microsoft.com/office/powerpoint/2010/main" val="490411727"/>
              </p:ext>
            </p:extLst>
          </p:nvPr>
        </p:nvGraphicFramePr>
        <p:xfrm>
          <a:off x="603099" y="2649656"/>
          <a:ext cx="11187845" cy="4071793"/>
        </p:xfrm>
        <a:graphic>
          <a:graphicData uri="http://schemas.openxmlformats.org/drawingml/2006/table">
            <a:tbl>
              <a:tblPr>
                <a:noFill/>
                <a:tableStyleId>{D211370D-FE31-423E-AB62-A08433592A4A}</a:tableStyleId>
              </a:tblPr>
              <a:tblGrid>
                <a:gridCol w="281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3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/>
                        <a:t>Целевая аудитория </a:t>
                      </a:r>
                      <a:r>
                        <a:rPr lang="ru-RU" sz="16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↓</a:t>
                      </a:r>
                      <a:endParaRPr sz="1600" dirty="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/>
                        <a:t>Проблема </a:t>
                      </a:r>
                      <a:r>
                        <a:rPr lang="ru-RU" sz="16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↓</a:t>
                      </a:r>
                      <a:endParaRPr sz="16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Альтернативы </a:t>
                      </a:r>
                      <a:r>
                        <a:rPr lang="ru-RU" sz="16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↓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7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6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/>
                        <a:t>Банки</a:t>
                      </a:r>
                      <a:r>
                        <a:rPr lang="ru-RU" sz="1600" dirty="0"/>
                        <a:t> и аналогичные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/>
                        <a:t>финансовые организации</a:t>
                      </a:r>
                      <a:endParaRPr sz="16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0" marR="851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</a:rPr>
                        <a:t>Отток клиентов банка </a:t>
                      </a:r>
                      <a:r>
                        <a:rPr lang="ru-RU" sz="1600" dirty="0">
                          <a:solidFill>
                            <a:schemeClr val="dk1"/>
                          </a:solidFill>
                        </a:rPr>
                        <a:t>- это процесс ухода клиентов из банка в результате:</a:t>
                      </a:r>
                    </a:p>
                    <a:p>
                      <a:pPr marL="298450" marR="851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</a:rPr>
                        <a:t>недовольства услугами,</a:t>
                      </a:r>
                    </a:p>
                    <a:p>
                      <a:pPr marL="298450" marR="851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</a:rPr>
                        <a:t>низкой квалификации персонала,</a:t>
                      </a:r>
                    </a:p>
                    <a:p>
                      <a:pPr marL="298450" marR="851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</a:rPr>
                        <a:t>высоких комиссий и т.д.</a:t>
                      </a:r>
                      <a:endParaRPr sz="16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0" marR="851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</a:rPr>
                        <a:t>На Kaggle есть множество соревнований по прогнозированию оттока клиентов.</a:t>
                      </a:r>
                    </a:p>
                    <a:p>
                      <a:pPr marL="12700" marR="851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12700" marR="851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</a:rPr>
                        <a:t>Одно из самых популярных соревнований - это </a:t>
                      </a:r>
                      <a:r>
                        <a:rPr lang="ru-RU" sz="1600" b="1" dirty="0">
                          <a:solidFill>
                            <a:schemeClr val="dk1"/>
                          </a:solidFill>
                        </a:rPr>
                        <a:t>«Customer Churn Prediction» </a:t>
                      </a:r>
                    </a:p>
                    <a:p>
                      <a:pPr marL="12700" marR="851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</a:rPr>
                        <a:t>от компании IBM</a:t>
                      </a:r>
                      <a:endParaRPr sz="16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9" name="Google Shape;129;p16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657" y="3198415"/>
            <a:ext cx="2043062" cy="109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80" y="3198415"/>
            <a:ext cx="2057400" cy="109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65" y="3198415"/>
            <a:ext cx="1082488" cy="109241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 rot="10800000" flipH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204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2048485" y="299460"/>
            <a:ext cx="44464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ЦЕЛЬ И ЗАДАЧИ ПРОЕКТА</a:t>
            </a:r>
            <a:endParaRPr sz="28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925619" y="1107950"/>
            <a:ext cx="10074075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43684">
              <a:lnSpc>
                <a:spcPct val="150000"/>
              </a:lnSpc>
              <a:buSzPts val="1800"/>
            </a:pPr>
            <a:r>
              <a:rPr lang="ru-RU" sz="2000" b="1" i="0" u="none" strike="noStrike" cap="none" dirty="0">
                <a:solidFill>
                  <a:schemeClr val="dk1"/>
                </a:solidFill>
              </a:rPr>
              <a:t>Цель: </a:t>
            </a:r>
            <a:r>
              <a:rPr lang="ru-RU" sz="2000" dirty="0">
                <a:solidFill>
                  <a:schemeClr val="dk1"/>
                </a:solidFill>
              </a:rPr>
              <a:t>Прогнозирование оттока клиентов банка</a:t>
            </a:r>
          </a:p>
          <a:p>
            <a:pPr marL="12700" marR="43684" algn="just">
              <a:lnSpc>
                <a:spcPct val="150000"/>
              </a:lnSpc>
              <a:buSzPts val="1800"/>
            </a:pPr>
            <a:endParaRPr lang="ru-RU" sz="2000" b="1" dirty="0">
              <a:solidFill>
                <a:schemeClr val="dk1"/>
              </a:solidFill>
            </a:endParaRPr>
          </a:p>
          <a:p>
            <a:pPr marL="12700" marR="43684" algn="just">
              <a:lnSpc>
                <a:spcPct val="150000"/>
              </a:lnSpc>
              <a:buSzPts val="1800"/>
            </a:pPr>
            <a:r>
              <a:rPr lang="ru-RU" sz="2000" b="1" dirty="0">
                <a:solidFill>
                  <a:schemeClr val="dk1"/>
                </a:solidFill>
              </a:rPr>
              <a:t>Задачи:</a:t>
            </a:r>
          </a:p>
          <a:p>
            <a:pPr marL="469900" marR="43684" indent="-457200" algn="just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</a:rPr>
              <a:t>Изучение предметной области - прогнозирования оттока клиентов </a:t>
            </a:r>
          </a:p>
          <a:p>
            <a:pPr marL="469900" marR="43684" indent="-457200" algn="just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</a:rPr>
              <a:t>Декомпозиция проблемы и выявление требований заказчика, предварительный анализ полученных от заказчика данных. </a:t>
            </a:r>
          </a:p>
          <a:p>
            <a:pPr marL="469900" marR="43684" indent="-457200" algn="just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</a:rPr>
              <a:t>Создание модели машинного обучения</a:t>
            </a:r>
          </a:p>
          <a:p>
            <a:pPr marL="469900" marR="43684" indent="-457200" algn="just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</a:rPr>
              <a:t>Оценка качества модели</a:t>
            </a:r>
          </a:p>
          <a:p>
            <a:pPr marL="469900" marR="43684" indent="-457200" algn="just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ru-RU" sz="2000" dirty="0">
                <a:solidFill>
                  <a:schemeClr val="dk1"/>
                </a:solidFill>
              </a:rPr>
              <a:t>Актуализация требований заказчика</a:t>
            </a:r>
          </a:p>
        </p:txBody>
      </p:sp>
      <p:sp>
        <p:nvSpPr>
          <p:cNvPr id="158" name="Google Shape;158;p18"/>
          <p:cNvSpPr txBox="1"/>
          <p:nvPr/>
        </p:nvSpPr>
        <p:spPr>
          <a:xfrm>
            <a:off x="5227050" y="360950"/>
            <a:ext cx="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83" y="3873624"/>
            <a:ext cx="5297090" cy="236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100" y="319559"/>
            <a:ext cx="1342800" cy="4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 rot="10800000" flipH="1">
            <a:off x="925620" y="920165"/>
            <a:ext cx="10865400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204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342851" y="275169"/>
            <a:ext cx="367982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АЛЬТЕРНАТИВЫ</a:t>
            </a:r>
            <a:endParaRPr sz="28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502014" y="889863"/>
            <a:ext cx="11527426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8510" lvl="0" algn="just">
              <a:buSzPts val="1800"/>
            </a:pPr>
            <a:endParaRPr lang="ru-RU"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2700" marR="8510" lvl="0" algn="just">
              <a:buSzPts val="1800"/>
            </a:pP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На Kaggle есть множество соревнований по прогнозированию оттока клиентов. </a:t>
            </a:r>
          </a:p>
          <a:p>
            <a:pPr marL="12700" marR="8510" lvl="0" algn="just">
              <a:buSzPts val="1800"/>
            </a:pP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Одно из самых популярных соревнований - это </a:t>
            </a:r>
            <a:r>
              <a:rPr lang="ru-RU" sz="1800" b="1" dirty="0">
                <a:solidFill>
                  <a:schemeClr val="dk1"/>
                </a:solidFill>
                <a:highlight>
                  <a:srgbClr val="FFFFFF"/>
                </a:highlight>
              </a:rPr>
              <a:t>"Customer Churn Prediction" от компании IBM</a:t>
            </a: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</a:p>
          <a:p>
            <a:pPr marL="12700" marR="8510" lvl="0" algn="just">
              <a:buSzPts val="1800"/>
            </a:pP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В этом соревновании участники должны построить модель машинного обучения, которая способна предсказывать отток клиентов банка на основе исторических данных.</a:t>
            </a:r>
          </a:p>
          <a:p>
            <a:pPr marL="12700" marR="8510" lvl="0" algn="just">
              <a:buSzPts val="1800"/>
            </a:pPr>
            <a:endParaRPr lang="ru-RU"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2700" marR="8510" lvl="0" algn="just">
              <a:buSzPts val="1800"/>
            </a:pP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Данные на Kaggle содержат информацию о клиентах банка, как правило это: возраст, пол, зарплата, баланс на счете, количество продуктов и т.д. </a:t>
            </a:r>
          </a:p>
          <a:p>
            <a:pPr marL="12700" marR="8510" lvl="0" algn="just">
              <a:buSzPts val="1800"/>
            </a:pP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Также данные на Kaggle содержат информацию о том, ушел клиент из банка или нет. </a:t>
            </a:r>
          </a:p>
          <a:p>
            <a:pPr marL="12700" marR="8510" lvl="0" algn="just">
              <a:buSzPts val="1800"/>
            </a:pPr>
            <a:endParaRPr lang="ru-RU"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2700" marR="8510" lvl="0" algn="just"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Наиболее популярными алгоритмами, используемыми для прогнозирования оттока клиентов, являются:</a:t>
            </a:r>
          </a:p>
          <a:p>
            <a:pPr marL="355600" marR="8510" lvl="0" indent="-342900" algn="just"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</a:rPr>
              <a:t>логистическая регрессия,</a:t>
            </a:r>
          </a:p>
          <a:p>
            <a:pPr marL="355600" marR="8510" lvl="0" indent="-342900" algn="just"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</a:rPr>
              <a:t>деревья решений,</a:t>
            </a:r>
          </a:p>
          <a:p>
            <a:pPr marL="355600" marR="8510" lvl="0" indent="-342900" algn="just"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</a:rPr>
              <a:t>случайный лес,</a:t>
            </a:r>
          </a:p>
          <a:p>
            <a:pPr marL="355600" marR="8510" lvl="0" indent="-342900" algn="just">
              <a:buSzPts val="18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</a:rPr>
              <a:t>нейронные сети.</a:t>
            </a:r>
          </a:p>
          <a:p>
            <a:pPr marL="12700" marR="8510" lvl="0" algn="just">
              <a:buSzPts val="1800"/>
            </a:pPr>
            <a:endParaRPr lang="ru-RU" sz="1800" dirty="0">
              <a:solidFill>
                <a:schemeClr val="dk1"/>
              </a:solidFill>
            </a:endParaRPr>
          </a:p>
          <a:p>
            <a:pPr marL="12700" marR="8510" lvl="0" algn="just"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Важным аспектом при создании любой модели является выбор подходящих признаков. </a:t>
            </a:r>
          </a:p>
          <a:p>
            <a:pPr marL="12700" marR="8510" lvl="0" algn="just"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Для этого можно использовать методы анализа главных компонент, анализа важности признаков и т.д.</a:t>
            </a:r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946786" y="6248597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7" name="Google Shape;129;p16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14" y="3903549"/>
            <a:ext cx="2633372" cy="135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 rot="10800000" flipH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204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2170464" y="275179"/>
            <a:ext cx="47410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ПРОЕКТИРОВАНИЕ РЕШЕНИЯ</a:t>
            </a:r>
            <a:endParaRPr sz="28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9942709" y="2686347"/>
            <a:ext cx="1630950" cy="13024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>
                <a:solidFill>
                  <a:schemeClr val="dk1"/>
                </a:solidFill>
                <a:highlight>
                  <a:srgbClr val="FFFFFF"/>
                </a:highlight>
              </a:rPr>
              <a:t>данные по клиентам </a:t>
            </a:r>
            <a:r>
              <a:rPr lang="ru-RU" dirty="0" err="1">
                <a:solidFill>
                  <a:schemeClr val="dk1"/>
                </a:solidFill>
                <a:highlight>
                  <a:srgbClr val="FFFFFF"/>
                </a:highlight>
              </a:rPr>
              <a:t>УБРиР</a:t>
            </a:r>
            <a:r>
              <a:rPr lang="ru-RU" dirty="0">
                <a:solidFill>
                  <a:schemeClr val="dk1"/>
                </a:solidFill>
                <a:highlight>
                  <a:srgbClr val="FFFFFF"/>
                </a:highlight>
              </a:rPr>
              <a:t> с 201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6</a:t>
            </a:r>
            <a:r>
              <a:rPr lang="ru-RU" dirty="0">
                <a:solidFill>
                  <a:schemeClr val="dk1"/>
                </a:solidFill>
                <a:highlight>
                  <a:srgbClr val="FFFFFF"/>
                </a:highlight>
              </a:rPr>
              <a:t> по 2023 года</a:t>
            </a:r>
            <a:endParaRPr dirty="0"/>
          </a:p>
        </p:txBody>
      </p:sp>
      <p:sp>
        <p:nvSpPr>
          <p:cNvPr id="180" name="Google Shape;18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03100" y="1285459"/>
            <a:ext cx="112942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8510" algn="just" fontAlgn="base">
              <a:buSzPts val="1800"/>
            </a:pPr>
            <a:r>
              <a:rPr lang="ru-RU" sz="1800" b="1" dirty="0">
                <a:solidFill>
                  <a:schemeClr val="dk1"/>
                </a:solidFill>
                <a:highlight>
                  <a:srgbClr val="FFFFFF"/>
                </a:highlight>
              </a:rPr>
              <a:t>Исходные данные</a:t>
            </a: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. Обезличенные транзакционные данные по клиентам </a:t>
            </a:r>
            <a:r>
              <a:rPr lang="ru-RU" sz="1800" dirty="0" err="1">
                <a:solidFill>
                  <a:schemeClr val="dk1"/>
                </a:solidFill>
                <a:highlight>
                  <a:srgbClr val="FFFFFF"/>
                </a:highlight>
              </a:rPr>
              <a:t>УБРиР</a:t>
            </a: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 с 201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6</a:t>
            </a: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 по 2023 года.</a:t>
            </a:r>
            <a:endParaRPr lang="en-US"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2700" marR="8510" algn="just" fontAlgn="base">
              <a:buSzPts val="1800"/>
            </a:pPr>
            <a:endParaRPr lang="ru-RU"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R="8510" algn="just" fontAlgn="base">
              <a:buSzPts val="1800"/>
              <a:defRPr/>
            </a:pPr>
            <a:r>
              <a:rPr lang="ru-RU" sz="1800" b="1" dirty="0">
                <a:solidFill>
                  <a:schemeClr val="dk1"/>
                </a:solidFill>
                <a:highlight>
                  <a:srgbClr val="FFFFFF"/>
                </a:highlight>
              </a:rPr>
              <a:t>Стек</a:t>
            </a: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. Python, </a:t>
            </a:r>
            <a:r>
              <a:rPr lang="ru-RU" sz="1800" dirty="0" err="1">
                <a:solidFill>
                  <a:schemeClr val="dk1"/>
                </a:solidFill>
                <a:highlight>
                  <a:srgbClr val="FFFFFF"/>
                </a:highlight>
              </a:rPr>
              <a:t>btyd</a:t>
            </a: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, </a:t>
            </a:r>
            <a:r>
              <a:rPr lang="ru-RU" sz="1800" dirty="0" err="1">
                <a:solidFill>
                  <a:schemeClr val="dk1"/>
                </a:solidFill>
                <a:highlight>
                  <a:srgbClr val="FFFFFF"/>
                </a:highlight>
              </a:rPr>
              <a:t>lifetimes</a:t>
            </a: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 sz="1800" dirty="0" err="1">
                <a:solidFill>
                  <a:schemeClr val="dk1"/>
                </a:solidFill>
                <a:highlight>
                  <a:srgbClr val="FFFFFF"/>
                </a:highlight>
              </a:rPr>
              <a:t>P</a:t>
            </a:r>
            <a:r>
              <a:rPr lang="ru-RU" sz="1800" dirty="0" err="1">
                <a:solidFill>
                  <a:schemeClr val="dk1"/>
                </a:solidFill>
                <a:highlight>
                  <a:srgbClr val="FFFFFF"/>
                </a:highlight>
              </a:rPr>
              <a:t>andas</a:t>
            </a: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N</a:t>
            </a:r>
            <a:r>
              <a:rPr lang="ru-RU" sz="1800" dirty="0" err="1">
                <a:solidFill>
                  <a:schemeClr val="dk1"/>
                </a:solidFill>
                <a:highlight>
                  <a:srgbClr val="FFFFFF"/>
                </a:highlight>
              </a:rPr>
              <a:t>umpy</a:t>
            </a:r>
            <a:endParaRPr lang="en-US"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R="8510" algn="just" fontAlgn="base">
              <a:buSzPts val="1800"/>
              <a:defRPr/>
            </a:pPr>
            <a:endParaRPr lang="ru-RU"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R="8510" algn="just" fontAlgn="base">
              <a:buSzPts val="1800"/>
              <a:defRPr/>
            </a:pPr>
            <a:r>
              <a:rPr lang="ru-RU" sz="1800" b="1" dirty="0">
                <a:solidFill>
                  <a:schemeClr val="dk1"/>
                </a:solidFill>
                <a:highlight>
                  <a:srgbClr val="FFFFFF"/>
                </a:highlight>
              </a:rPr>
              <a:t>Критерии оценки</a:t>
            </a: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F1 </a:t>
            </a: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метрика модели на тестовых данных в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</a:rPr>
              <a:t>RFM </a:t>
            </a: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формате.</a:t>
            </a:r>
            <a:endParaRPr lang="en-US"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R="8510" algn="just" fontAlgn="base">
              <a:buSzPts val="1800"/>
              <a:defRPr/>
            </a:pPr>
            <a:endParaRPr lang="en-US"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R="8510" algn="just" fontAlgn="base">
              <a:buSzPts val="1800"/>
              <a:defRPr/>
            </a:pPr>
            <a:r>
              <a:rPr lang="ru-RU" sz="1800" b="1" dirty="0">
                <a:solidFill>
                  <a:schemeClr val="dk1"/>
                </a:solidFill>
                <a:highlight>
                  <a:srgbClr val="FFFFFF"/>
                </a:highlight>
              </a:rPr>
              <a:t>Преобразование данных в </a:t>
            </a:r>
            <a:r>
              <a:rPr lang="en-US" sz="1800" b="1" dirty="0">
                <a:solidFill>
                  <a:schemeClr val="dk1"/>
                </a:solidFill>
                <a:highlight>
                  <a:srgbClr val="FFFFFF"/>
                </a:highlight>
              </a:rPr>
              <a:t>RFM </a:t>
            </a:r>
            <a:r>
              <a:rPr lang="ru-RU" sz="1800" b="1" dirty="0">
                <a:solidFill>
                  <a:schemeClr val="dk1"/>
                </a:solidFill>
                <a:highlight>
                  <a:srgbClr val="FFFFFF"/>
                </a:highlight>
              </a:rPr>
              <a:t>формат</a:t>
            </a:r>
            <a:r>
              <a:rPr lang="en-US" sz="1800" b="1" dirty="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lang="ru-RU" sz="18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R="8510" algn="just" fontAlgn="base">
              <a:buSzPts val="1800"/>
              <a:defRPr/>
            </a:pPr>
            <a:endParaRPr lang="en-US" sz="18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85750" marR="8510" indent="-285750" algn="just" fontAlgn="base">
              <a:buSzPts val="18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Вручную, используя различные операции группировки</a:t>
            </a:r>
            <a:endParaRPr lang="en-US"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R="8510" algn="just" fontAlgn="base">
              <a:buSzPts val="1800"/>
              <a:defRPr/>
            </a:pPr>
            <a:r>
              <a:rPr lang="ru-RU" sz="1800" b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lang="en-US" sz="18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85750" marR="8510" indent="-285750" algn="just" fontAlgn="base">
              <a:buSzPts val="1800"/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</a:rPr>
              <a:t>С использованием библиотеки Buy Till You Die, </a:t>
            </a: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  <a:hlinkClick r:id="rId4"/>
              </a:rPr>
              <a:t>https://pypi.org/project/btyd/</a:t>
            </a:r>
            <a:endParaRPr lang="en-US"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R="8510" algn="just" fontAlgn="base">
              <a:buSzPts val="1800"/>
              <a:defRPr/>
            </a:pPr>
            <a:endParaRPr lang="ru-RU" sz="18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129748-887A-26D3-3FCF-78B08BC00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51" y="4399148"/>
            <a:ext cx="3240025" cy="22076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E38024-0237-54E1-8039-B87EBB939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41" y="4538372"/>
            <a:ext cx="3860799" cy="2044449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FED9014-7A5D-3F34-0928-BB9FB81EDE10}"/>
              </a:ext>
            </a:extLst>
          </p:cNvPr>
          <p:cNvCxnSpPr>
            <a:cxnSpLocks/>
          </p:cNvCxnSpPr>
          <p:nvPr/>
        </p:nvCxnSpPr>
        <p:spPr>
          <a:xfrm>
            <a:off x="4389120" y="5659120"/>
            <a:ext cx="285597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666BA8-82FB-52F5-5C32-2AB157606142}"/>
              </a:ext>
            </a:extLst>
          </p:cNvPr>
          <p:cNvSpPr txBox="1"/>
          <p:nvPr/>
        </p:nvSpPr>
        <p:spPr>
          <a:xfrm>
            <a:off x="4526921" y="5190510"/>
            <a:ext cx="2580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Преобразование в </a:t>
            </a:r>
            <a:r>
              <a:rPr lang="en-US" sz="1600" dirty="0"/>
              <a:t>RFM</a:t>
            </a:r>
            <a:endParaRPr lang="ru-RU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100" y="319559"/>
            <a:ext cx="1342800" cy="4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 rot="10800000" flipH="1">
            <a:off x="925620" y="920165"/>
            <a:ext cx="10865400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204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336037" y="275169"/>
            <a:ext cx="804456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ru-RU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ИДЕЯ – ИСПОЛЬЗОВАНИЕ ФОРМАТА ДАННЫХ </a:t>
            </a:r>
            <a:r>
              <a:rPr lang="en-GB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RFM </a:t>
            </a:r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11" name="Google Shape;87;p13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6118">
            <a:off x="10815380" y="5296412"/>
            <a:ext cx="1076837" cy="1074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219FBDBA-38FE-314C-CE92-C5371A1C06E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55500" y="1063581"/>
            <a:ext cx="6635900" cy="5756896"/>
          </a:xfrm>
          <a:prstGeom prst="rect">
            <a:avLst/>
          </a:prstGeom>
          <a:ln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9E9A84-0E5C-DA4F-4BAA-4E3C48B283C7}"/>
              </a:ext>
            </a:extLst>
          </p:cNvPr>
          <p:cNvSpPr/>
          <p:nvPr/>
        </p:nvSpPr>
        <p:spPr>
          <a:xfrm>
            <a:off x="7391400" y="1262390"/>
            <a:ext cx="4285094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43684" lvl="0" algn="just">
              <a:lnSpc>
                <a:spcPct val="150000"/>
              </a:lnSpc>
              <a:buSzPts val="1800"/>
            </a:pPr>
            <a:r>
              <a:rPr lang="ru-RU" sz="2400" dirty="0">
                <a:solidFill>
                  <a:schemeClr val="dk1"/>
                </a:solidFill>
              </a:rPr>
              <a:t>В нашей модели данные преобразуются в формат RFM:</a:t>
            </a:r>
          </a:p>
          <a:p>
            <a:pPr marL="355600" marR="43684" lvl="0" indent="-173038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1"/>
                </a:solidFill>
              </a:rPr>
              <a:t>Recency,</a:t>
            </a:r>
          </a:p>
          <a:p>
            <a:pPr marL="355600" marR="43684" lvl="0" indent="-173038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1"/>
                </a:solidFill>
              </a:rPr>
              <a:t>Frequency, </a:t>
            </a:r>
          </a:p>
          <a:p>
            <a:pPr marL="355600" marR="43684" lvl="0" indent="-173038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chemeClr val="dk1"/>
                </a:solidFill>
              </a:rPr>
              <a:t>Monetary</a:t>
            </a:r>
            <a:r>
              <a:rPr lang="ru-RU" sz="2400" b="1" dirty="0">
                <a:solidFill>
                  <a:schemeClr val="dk1"/>
                </a:solidFill>
              </a:rPr>
              <a:t> Value</a:t>
            </a:r>
          </a:p>
          <a:p>
            <a:pPr marL="355600" marR="43684" lvl="0" indent="-173038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</a:rPr>
              <a:t>T</a:t>
            </a:r>
            <a:endParaRPr lang="ru-RU"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 rot="10800000" flipH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204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2170464" y="275179"/>
            <a:ext cx="93001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МАРКИРОВКА И СОЗДАНИЕ НОВЫХ ПРИЗНАКОВ</a:t>
            </a:r>
            <a:endParaRPr sz="28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1C50C-683A-8C64-8BF0-E7A9CC652E43}"/>
              </a:ext>
            </a:extLst>
          </p:cNvPr>
          <p:cNvSpPr txBox="1"/>
          <p:nvPr/>
        </p:nvSpPr>
        <p:spPr>
          <a:xfrm>
            <a:off x="375920" y="1369063"/>
            <a:ext cx="11653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in_d_c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T_cal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-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recency_cal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in_d_f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'recency'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-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T_cal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])/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frequency_holdout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+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in_d_c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7563B4-C405-B6C2-80AD-D4CC1A47D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3245"/>
            <a:ext cx="12192000" cy="22545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AE3EA7-AB0A-6ED8-2962-8FB72303BC25}"/>
              </a:ext>
            </a:extLst>
          </p:cNvPr>
          <p:cNvSpPr txBox="1"/>
          <p:nvPr/>
        </p:nvSpPr>
        <p:spPr>
          <a:xfrm>
            <a:off x="375920" y="2415034"/>
            <a:ext cx="9621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avarage_purchases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frequency_cal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/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data_full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recency_cal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65989-2ED3-C7D3-BF9D-999F4C6BE335}"/>
              </a:ext>
            </a:extLst>
          </p:cNvPr>
          <p:cNvSpPr txBox="1"/>
          <p:nvPr/>
        </p:nvSpPr>
        <p:spPr>
          <a:xfrm>
            <a:off x="4458363" y="3174755"/>
            <a:ext cx="306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Итоговая таблица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7051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100" y="319559"/>
            <a:ext cx="1342800" cy="4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0"/>
          <p:cNvSpPr/>
          <p:nvPr/>
        </p:nvSpPr>
        <p:spPr>
          <a:xfrm rot="10800000" flipH="1">
            <a:off x="925620" y="920165"/>
            <a:ext cx="10865400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204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2254673" y="275169"/>
            <a:ext cx="63559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РЕЗУЛЬТАТЫ РАБОТЫ НАШЕЙ МОДЕЛИ</a:t>
            </a:r>
            <a:endParaRPr sz="28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204" y="1208700"/>
            <a:ext cx="1555816" cy="953010"/>
          </a:xfrm>
          <a:prstGeom prst="rect">
            <a:avLst/>
          </a:prstGeom>
        </p:spPr>
      </p:pic>
      <p:pic>
        <p:nvPicPr>
          <p:cNvPr id="5" name="Рисунок 4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186" y="2428644"/>
            <a:ext cx="2784798" cy="34142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3B68AE-7993-D519-DC60-A33C916D7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49" y="3097327"/>
            <a:ext cx="4014372" cy="22616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81EBDE-B436-6BA2-6619-0BF020D27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536" y="2999769"/>
            <a:ext cx="4342135" cy="2456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567B9F-62EC-C35B-0FC4-1B51F31D095A}"/>
              </a:ext>
            </a:extLst>
          </p:cNvPr>
          <p:cNvSpPr txBox="1"/>
          <p:nvPr/>
        </p:nvSpPr>
        <p:spPr>
          <a:xfrm>
            <a:off x="564856" y="1706535"/>
            <a:ext cx="304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/>
              <a:t>Метрики моделей при преобразовании данных вручную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2D640-10BE-6D7C-493E-97F17479D52B}"/>
              </a:ext>
            </a:extLst>
          </p:cNvPr>
          <p:cNvSpPr txBox="1"/>
          <p:nvPr/>
        </p:nvSpPr>
        <p:spPr>
          <a:xfrm>
            <a:off x="4920680" y="1706190"/>
            <a:ext cx="3342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/>
              <a:t>Метрики моделей при преобразовании данных с помощью библиотеки </a:t>
            </a:r>
            <a:r>
              <a:rPr lang="en-US" sz="1800" dirty="0"/>
              <a:t>BTYD</a:t>
            </a:r>
            <a:endParaRPr lang="ru-RU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715</Words>
  <Application>Microsoft Office PowerPoint</Application>
  <PresentationFormat>Широкоэкранный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Comfortaa</vt:lpstr>
      <vt:lpstr>Calibri</vt:lpstr>
      <vt:lpstr>Courier New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Дюжев Алексей Константинович</cp:lastModifiedBy>
  <cp:revision>62</cp:revision>
  <dcterms:modified xsi:type="dcterms:W3CDTF">2023-05-29T07:59:28Z</dcterms:modified>
</cp:coreProperties>
</file>