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5"/>
  </p:notesMasterIdLst>
  <p:sldIdLst>
    <p:sldId id="257" r:id="rId2"/>
    <p:sldId id="420" r:id="rId3"/>
    <p:sldId id="421" r:id="rId4"/>
    <p:sldId id="422" r:id="rId5"/>
    <p:sldId id="423" r:id="rId6"/>
    <p:sldId id="424" r:id="rId7"/>
    <p:sldId id="426" r:id="rId8"/>
    <p:sldId id="425" r:id="rId9"/>
    <p:sldId id="427" r:id="rId10"/>
    <p:sldId id="428" r:id="rId11"/>
    <p:sldId id="437" r:id="rId12"/>
    <p:sldId id="429" r:id="rId13"/>
    <p:sldId id="438" r:id="rId14"/>
    <p:sldId id="432" r:id="rId15"/>
    <p:sldId id="261" r:id="rId16"/>
    <p:sldId id="431" r:id="rId17"/>
    <p:sldId id="419" r:id="rId18"/>
    <p:sldId id="260" r:id="rId19"/>
    <p:sldId id="430" r:id="rId20"/>
    <p:sldId id="264" r:id="rId21"/>
    <p:sldId id="262" r:id="rId22"/>
    <p:sldId id="263" r:id="rId23"/>
    <p:sldId id="270" r:id="rId24"/>
    <p:sldId id="435" r:id="rId25"/>
    <p:sldId id="265" r:id="rId26"/>
    <p:sldId id="266" r:id="rId27"/>
    <p:sldId id="267" r:id="rId28"/>
    <p:sldId id="436" r:id="rId29"/>
    <p:sldId id="279" r:id="rId30"/>
    <p:sldId id="268" r:id="rId31"/>
    <p:sldId id="269" r:id="rId32"/>
    <p:sldId id="434" r:id="rId33"/>
    <p:sldId id="433" r:id="rId34"/>
    <p:sldId id="278" r:id="rId35"/>
    <p:sldId id="271" r:id="rId36"/>
    <p:sldId id="273" r:id="rId37"/>
    <p:sldId id="335" r:id="rId38"/>
    <p:sldId id="275" r:id="rId39"/>
    <p:sldId id="277" r:id="rId40"/>
    <p:sldId id="280" r:id="rId41"/>
    <p:sldId id="285" r:id="rId42"/>
    <p:sldId id="286" r:id="rId43"/>
    <p:sldId id="288" r:id="rId44"/>
  </p:sldIdLst>
  <p:sldSz cx="9144000" cy="5143500" type="screen16x9"/>
  <p:notesSz cx="6858000" cy="9144000"/>
  <p:embeddedFontLst>
    <p:embeddedFont>
      <p:font typeface="Roboto" panose="02000000000000000000" pitchFamily="2" charset="0"/>
      <p:regular r:id="rId46"/>
      <p:bold r:id="rId47"/>
      <p:italic r:id="rId48"/>
      <p:boldItalic r:id="rId49"/>
    </p:embeddedFont>
    <p:embeddedFont>
      <p:font typeface="Verdana" panose="020B060403050404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CAE992-36EF-4DD1-B1AA-17781583E058}">
  <a:tblStyle styleId="{33CAE992-36EF-4DD1-B1AA-17781583E0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8791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68142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3454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0129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374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7238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36316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2205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78886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62103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e1bd01e02_2_72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e1bd01e02_2_7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20243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07363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4959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7604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e1bd01e02_2_73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3e1bd01e02_2_7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e1bd01e02_2_73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3e1bd01e02_2_7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3e1bd01e02_2_16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9" name="Google Shape;749;g3e1bd01e02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857497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e1bd01e02_2_74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3e1bd01e02_2_7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e1bd01e02_2_74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3e1bd01e02_2_7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638993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e1bd01e02_2_75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3e1bd01e02_2_7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e151cacbe_1_3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3e151cacbe_1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e1bd01e02_2_75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3e1bd01e02_2_7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882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1595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5158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1286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1bd01e02_2_7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e1bd01e02_2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0379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600" cy="897600"/>
          </a:xfrm>
          <a:prstGeom prst="round1Rect">
            <a:avLst>
              <a:gd name="adj" fmla="val 16667"/>
            </a:avLst>
          </a:prstGeom>
          <a:solidFill>
            <a:schemeClr val="lt1">
              <a:alpha val="6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144" name="Google Shape;144;p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5" name="Google Shape;145;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50" name="Google Shape;15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153" name="Google Shape;153;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sp>
        <p:nvSpPr>
          <p:cNvPr id="160" name="Google Shape;160;p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63" name="Google Shape;163;p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64" name="Google Shape;164;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69" name="Google Shape;169;p8"/>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0" name="Google Shape;170;p8"/>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1" name="Google Shape;171;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2"/>
        <p:cNvGrpSpPr/>
        <p:nvPr/>
      </p:nvGrpSpPr>
      <p:grpSpPr>
        <a:xfrm>
          <a:off x="0" y="0"/>
          <a:ext cx="0" cy="0"/>
          <a:chOff x="0" y="0"/>
          <a:chExt cx="0" cy="0"/>
        </a:xfrm>
      </p:grpSpPr>
      <p:sp>
        <p:nvSpPr>
          <p:cNvPr id="173" name="Google Shape;173;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176" name="Google Shape;176;p9"/>
          <p:cNvSpPr txBox="1">
            <a:spLocks noGrp="1"/>
          </p:cNvSpPr>
          <p:nvPr>
            <p:ph type="subTitle" idx="1"/>
          </p:nvPr>
        </p:nvSpPr>
        <p:spPr>
          <a:xfrm>
            <a:off x="265500" y="2779466"/>
            <a:ext cx="4045200" cy="1235099"/>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R="0" lvl="1"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R="0" lvl="2"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R="0" lvl="3"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R="0" lvl="4"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R="0" lvl="5"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R="0" lvl="6"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R="0" lvl="7"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R="0" lvl="8"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77" name="Google Shape;17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178" name="Google Shape;178;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endParaRPr/>
          </a:p>
        </p:txBody>
      </p:sp>
      <p:sp>
        <p:nvSpPr>
          <p:cNvPr id="181" name="Google Shape;181;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82" name="Google Shape;182;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ctrTitle"/>
          </p:nvPr>
        </p:nvSpPr>
        <p:spPr>
          <a:xfrm>
            <a:off x="265011" y="2225995"/>
            <a:ext cx="8222100" cy="933600"/>
          </a:xfrm>
          <a:prstGeom prst="rect">
            <a:avLst/>
          </a:prstGeom>
          <a:noFill/>
          <a:ln>
            <a:noFill/>
          </a:ln>
        </p:spPr>
        <p:txBody>
          <a:bodyPr spcFirstLastPara="1" wrap="square" lIns="91425" tIns="91425" rIns="91425" bIns="91425" anchor="b" anchorCtr="0">
            <a:noAutofit/>
          </a:bodyPr>
          <a:lstStyle/>
          <a:p>
            <a:pPr marL="0" marR="0" lvl="0" indent="0" rtl="0">
              <a:lnSpc>
                <a:spcPct val="100000"/>
              </a:lnSpc>
              <a:spcBef>
                <a:spcPts val="0"/>
              </a:spcBef>
              <a:spcAft>
                <a:spcPts val="0"/>
              </a:spcAft>
              <a:buClr>
                <a:schemeClr val="lt1"/>
              </a:buClr>
              <a:buSzPts val="4800"/>
              <a:buFont typeface="Roboto"/>
              <a:buNone/>
            </a:pPr>
            <a:r>
              <a:rPr lang="en-US" sz="4800" b="0" i="0" u="none" strike="noStrike" cap="none" dirty="0">
                <a:solidFill>
                  <a:schemeClr val="lt1"/>
                </a:solidFill>
                <a:latin typeface="Roboto"/>
                <a:ea typeface="Roboto"/>
                <a:cs typeface="Roboto"/>
                <a:sym typeface="Roboto"/>
              </a:rPr>
              <a:t>Docker </a:t>
            </a:r>
            <a:br>
              <a:rPr lang="en-US" sz="4800" b="0" i="0" u="none" strike="noStrike" cap="none" dirty="0">
                <a:solidFill>
                  <a:schemeClr val="lt1"/>
                </a:solidFill>
                <a:latin typeface="Roboto"/>
                <a:ea typeface="Roboto"/>
                <a:cs typeface="Roboto"/>
                <a:sym typeface="Roboto"/>
              </a:rPr>
            </a:br>
            <a:r>
              <a:rPr lang="en-US" sz="4800" b="0" i="0" u="none" strike="noStrike" cap="none" dirty="0">
                <a:solidFill>
                  <a:schemeClr val="lt1"/>
                </a:solidFill>
                <a:latin typeface="Roboto"/>
                <a:ea typeface="Roboto"/>
                <a:cs typeface="Roboto"/>
                <a:sym typeface="Roboto"/>
              </a:rPr>
              <a:t>			</a:t>
            </a:r>
            <a:r>
              <a:rPr lang="en-US" sz="3200" b="0" i="0" u="none" strike="noStrike" cap="none" dirty="0">
                <a:solidFill>
                  <a:schemeClr val="lt1"/>
                </a:solidFill>
                <a:latin typeface="Roboto"/>
                <a:ea typeface="Roboto"/>
                <a:cs typeface="Roboto"/>
                <a:sym typeface="Roboto"/>
              </a:rPr>
              <a:t>History and Introduction</a:t>
            </a:r>
            <a:endParaRPr sz="3200" b="0" i="0" u="none" strike="noStrike" cap="none"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1400" dirty="0"/>
              <a:t>Why Developers ?</a:t>
            </a:r>
            <a:endParaRPr sz="1400" b="1"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A9F5FE64-514E-4FEC-9690-1B57F4B3CB16}"/>
              </a:ext>
            </a:extLst>
          </p:cNvPr>
          <p:cNvSpPr/>
          <p:nvPr/>
        </p:nvSpPr>
        <p:spPr>
          <a:xfrm>
            <a:off x="326065" y="1637414"/>
            <a:ext cx="8620050" cy="2078005"/>
          </a:xfrm>
          <a:prstGeom prst="rect">
            <a:avLst/>
          </a:prstGeom>
        </p:spPr>
        <p:txBody>
          <a:bodyPr wrap="square">
            <a:spAutoFit/>
          </a:bodyPr>
          <a:lstStyle/>
          <a:p>
            <a:pPr>
              <a:lnSpc>
                <a:spcPct val="150000"/>
              </a:lnSpc>
              <a:tabLst>
                <a:tab pos="627063" algn="l"/>
              </a:tabLst>
            </a:pPr>
            <a:r>
              <a:rPr lang="en-US" sz="2400" dirty="0"/>
              <a:t>Build once…run anywhere</a:t>
            </a:r>
          </a:p>
          <a:p>
            <a:pPr marL="341313" indent="-341313">
              <a:lnSpc>
                <a:spcPct val="150000"/>
              </a:lnSpc>
              <a:buFont typeface="Arial" panose="020B0604020202020204" pitchFamily="34" charset="0"/>
              <a:buChar char="•"/>
              <a:tabLst>
                <a:tab pos="627063" algn="l"/>
              </a:tabLst>
            </a:pPr>
            <a:r>
              <a:rPr lang="en-US" sz="1600" dirty="0"/>
              <a:t>A clean, safe, hygienic and portable runtime environment for your app.</a:t>
            </a:r>
          </a:p>
          <a:p>
            <a:pPr marL="341313" indent="-341313">
              <a:lnSpc>
                <a:spcPct val="150000"/>
              </a:lnSpc>
              <a:buFont typeface="Arial" panose="020B0604020202020204" pitchFamily="34" charset="0"/>
              <a:buChar char="•"/>
              <a:tabLst>
                <a:tab pos="627063" algn="l"/>
              </a:tabLst>
            </a:pPr>
            <a:r>
              <a:rPr lang="en-US" sz="1600" dirty="0"/>
              <a:t>No worries about missing dependencies, packages </a:t>
            </a:r>
            <a:r>
              <a:rPr lang="en-US" sz="1600" dirty="0" err="1"/>
              <a:t>etc</a:t>
            </a:r>
            <a:r>
              <a:rPr lang="en-US" sz="1600" dirty="0"/>
              <a:t> during deployments.</a:t>
            </a:r>
          </a:p>
          <a:p>
            <a:pPr marL="341313" indent="-341313">
              <a:lnSpc>
                <a:spcPct val="150000"/>
              </a:lnSpc>
              <a:buFont typeface="Arial" panose="020B0604020202020204" pitchFamily="34" charset="0"/>
              <a:buChar char="•"/>
              <a:tabLst>
                <a:tab pos="627063" algn="l"/>
              </a:tabLst>
            </a:pPr>
            <a:r>
              <a:rPr lang="en-US" sz="1600" dirty="0"/>
              <a:t>Run each app in its own isolated container,</a:t>
            </a:r>
          </a:p>
          <a:p>
            <a:pPr marL="341313" indent="-341313">
              <a:lnSpc>
                <a:spcPct val="150000"/>
              </a:lnSpc>
              <a:buFont typeface="Arial" panose="020B0604020202020204" pitchFamily="34" charset="0"/>
              <a:buChar char="•"/>
              <a:tabLst>
                <a:tab pos="627063" algn="l"/>
              </a:tabLst>
            </a:pPr>
            <a:r>
              <a:rPr lang="en-US" sz="1600" dirty="0"/>
              <a:t>Run various versions of libraries and other dependencies for each app</a:t>
            </a:r>
          </a:p>
        </p:txBody>
      </p:sp>
    </p:spTree>
    <p:extLst>
      <p:ext uri="{BB962C8B-B14F-4D97-AF65-F5344CB8AC3E}">
        <p14:creationId xmlns:p14="http://schemas.microsoft.com/office/powerpoint/2010/main" val="195411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1400" dirty="0"/>
              <a:t>Why Developers ?</a:t>
            </a:r>
            <a:endParaRPr sz="1400" b="1"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A9F5FE64-514E-4FEC-9690-1B57F4B3CB16}"/>
              </a:ext>
            </a:extLst>
          </p:cNvPr>
          <p:cNvSpPr/>
          <p:nvPr/>
        </p:nvSpPr>
        <p:spPr>
          <a:xfrm>
            <a:off x="63795" y="1410586"/>
            <a:ext cx="8620050" cy="2447337"/>
          </a:xfrm>
          <a:prstGeom prst="rect">
            <a:avLst/>
          </a:prstGeom>
        </p:spPr>
        <p:txBody>
          <a:bodyPr wrap="square" anchor="ctr">
            <a:spAutoFit/>
          </a:bodyPr>
          <a:lstStyle/>
          <a:p>
            <a:pPr>
              <a:lnSpc>
                <a:spcPct val="150000"/>
              </a:lnSpc>
              <a:tabLst>
                <a:tab pos="627063" algn="l"/>
              </a:tabLst>
            </a:pPr>
            <a:r>
              <a:rPr lang="en-US" sz="2400" dirty="0"/>
              <a:t>Build once…run anywhere</a:t>
            </a:r>
          </a:p>
          <a:p>
            <a:pPr marL="341313" indent="-341313">
              <a:lnSpc>
                <a:spcPct val="150000"/>
              </a:lnSpc>
              <a:buFont typeface="Arial" panose="020B0604020202020204" pitchFamily="34" charset="0"/>
              <a:buChar char="•"/>
              <a:tabLst>
                <a:tab pos="627063" algn="l"/>
              </a:tabLst>
            </a:pPr>
            <a:r>
              <a:rPr lang="en-US" sz="1600" dirty="0"/>
              <a:t>Automate testing, integration, packaging…anything you can script</a:t>
            </a:r>
          </a:p>
          <a:p>
            <a:pPr marL="341313" indent="-341313">
              <a:lnSpc>
                <a:spcPct val="150000"/>
              </a:lnSpc>
              <a:buFont typeface="Arial" panose="020B0604020202020204" pitchFamily="34" charset="0"/>
              <a:buChar char="•"/>
              <a:tabLst>
                <a:tab pos="627063" algn="l"/>
              </a:tabLst>
            </a:pPr>
            <a:r>
              <a:rPr lang="en-US" sz="1600" dirty="0"/>
              <a:t>Reduce/eliminate concerns about compatibility on different platforms.</a:t>
            </a:r>
          </a:p>
          <a:p>
            <a:pPr marL="341313" indent="-341313">
              <a:lnSpc>
                <a:spcPct val="150000"/>
              </a:lnSpc>
              <a:buFont typeface="Arial" panose="020B0604020202020204" pitchFamily="34" charset="0"/>
              <a:buChar char="•"/>
              <a:tabLst>
                <a:tab pos="627063" algn="l"/>
              </a:tabLst>
            </a:pPr>
            <a:r>
              <a:rPr lang="en-US" sz="1600" dirty="0"/>
              <a:t>Cheap, zero-penalty containers to deploy services.</a:t>
            </a:r>
          </a:p>
          <a:p>
            <a:pPr marL="341313" indent="-341313">
              <a:lnSpc>
                <a:spcPct val="150000"/>
              </a:lnSpc>
              <a:buFont typeface="Arial" panose="020B0604020202020204" pitchFamily="34" charset="0"/>
              <a:buChar char="•"/>
              <a:tabLst>
                <a:tab pos="627063" algn="l"/>
              </a:tabLst>
            </a:pPr>
            <a:r>
              <a:rPr lang="en-US" sz="1600" dirty="0"/>
              <a:t> A VM without the overhead of a VM.</a:t>
            </a:r>
          </a:p>
          <a:p>
            <a:pPr marL="341313" indent="-341313">
              <a:lnSpc>
                <a:spcPct val="150000"/>
              </a:lnSpc>
              <a:buFont typeface="Arial" panose="020B0604020202020204" pitchFamily="34" charset="0"/>
              <a:buChar char="•"/>
              <a:tabLst>
                <a:tab pos="627063" algn="l"/>
              </a:tabLst>
            </a:pPr>
            <a:r>
              <a:rPr lang="en-US" sz="1600" dirty="0"/>
              <a:t> Instant replay and reset of image snapshots</a:t>
            </a:r>
          </a:p>
        </p:txBody>
      </p:sp>
    </p:spTree>
    <p:extLst>
      <p:ext uri="{BB962C8B-B14F-4D97-AF65-F5344CB8AC3E}">
        <p14:creationId xmlns:p14="http://schemas.microsoft.com/office/powerpoint/2010/main" val="1684960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1400" dirty="0"/>
              <a:t>Why Ops ?</a:t>
            </a:r>
            <a:endParaRPr sz="1400" b="1"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A9F5FE64-514E-4FEC-9690-1B57F4B3CB16}"/>
              </a:ext>
            </a:extLst>
          </p:cNvPr>
          <p:cNvSpPr/>
          <p:nvPr/>
        </p:nvSpPr>
        <p:spPr>
          <a:xfrm>
            <a:off x="225841" y="1736652"/>
            <a:ext cx="8826600" cy="2108782"/>
          </a:xfrm>
          <a:prstGeom prst="rect">
            <a:avLst/>
          </a:prstGeom>
        </p:spPr>
        <p:txBody>
          <a:bodyPr wrap="square">
            <a:spAutoFit/>
          </a:bodyPr>
          <a:lstStyle/>
          <a:p>
            <a:r>
              <a:rPr lang="en-US" sz="2400" dirty="0"/>
              <a:t>Configure once…run anything</a:t>
            </a:r>
          </a:p>
          <a:p>
            <a:endParaRPr lang="en-US" dirty="0"/>
          </a:p>
          <a:p>
            <a:pPr marL="285750" lvl="1" indent="-285750">
              <a:lnSpc>
                <a:spcPct val="150000"/>
              </a:lnSpc>
              <a:buFont typeface="Arial" panose="020B0604020202020204" pitchFamily="34" charset="0"/>
              <a:buChar char="•"/>
            </a:pPr>
            <a:r>
              <a:rPr lang="en-US" sz="1600" dirty="0"/>
              <a:t>Make the entire lifecycle more efficient, consistent, and repeatable</a:t>
            </a:r>
          </a:p>
          <a:p>
            <a:pPr marL="285750" lvl="1" indent="-285750">
              <a:lnSpc>
                <a:spcPct val="150000"/>
              </a:lnSpc>
              <a:buFont typeface="Arial" panose="020B0604020202020204" pitchFamily="34" charset="0"/>
              <a:buChar char="•"/>
            </a:pPr>
            <a:r>
              <a:rPr lang="en-US" sz="1600" dirty="0"/>
              <a:t>Increase the quality of code produced by developers. </a:t>
            </a:r>
          </a:p>
          <a:p>
            <a:pPr marL="285750" lvl="1" indent="-285750">
              <a:lnSpc>
                <a:spcPct val="150000"/>
              </a:lnSpc>
              <a:buFont typeface="Arial" panose="020B0604020202020204" pitchFamily="34" charset="0"/>
              <a:buChar char="•"/>
            </a:pPr>
            <a:r>
              <a:rPr lang="en-US" sz="1600" dirty="0"/>
              <a:t>Eliminate inconsistencies between development, test, production, and customer environments</a:t>
            </a:r>
          </a:p>
        </p:txBody>
      </p:sp>
    </p:spTree>
    <p:extLst>
      <p:ext uri="{BB962C8B-B14F-4D97-AF65-F5344CB8AC3E}">
        <p14:creationId xmlns:p14="http://schemas.microsoft.com/office/powerpoint/2010/main" val="373954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1400" dirty="0"/>
              <a:t>Why Ops ?</a:t>
            </a:r>
            <a:endParaRPr sz="1400" b="1" i="0" u="none" strike="noStrike" cap="none" dirty="0">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A9F5FE64-514E-4FEC-9690-1B57F4B3CB16}"/>
              </a:ext>
            </a:extLst>
          </p:cNvPr>
          <p:cNvSpPr/>
          <p:nvPr/>
        </p:nvSpPr>
        <p:spPr>
          <a:xfrm>
            <a:off x="317400" y="1318437"/>
            <a:ext cx="8826600" cy="2108782"/>
          </a:xfrm>
          <a:prstGeom prst="rect">
            <a:avLst/>
          </a:prstGeom>
        </p:spPr>
        <p:txBody>
          <a:bodyPr wrap="square">
            <a:spAutoFit/>
          </a:bodyPr>
          <a:lstStyle/>
          <a:p>
            <a:r>
              <a:rPr lang="en-US" sz="2400" dirty="0"/>
              <a:t>Configure once…run anything</a:t>
            </a:r>
          </a:p>
          <a:p>
            <a:endParaRPr lang="en-US" dirty="0"/>
          </a:p>
          <a:p>
            <a:pPr marL="285750" lvl="1" indent="-285750">
              <a:lnSpc>
                <a:spcPct val="150000"/>
              </a:lnSpc>
              <a:buFont typeface="Arial" panose="020B0604020202020204" pitchFamily="34" charset="0"/>
              <a:buChar char="•"/>
            </a:pPr>
            <a:r>
              <a:rPr lang="en-US" sz="1600" dirty="0"/>
              <a:t>Support segregation of duties</a:t>
            </a:r>
          </a:p>
          <a:p>
            <a:pPr marL="285750" lvl="1" indent="-285750">
              <a:lnSpc>
                <a:spcPct val="150000"/>
              </a:lnSpc>
              <a:buFont typeface="Arial" panose="020B0604020202020204" pitchFamily="34" charset="0"/>
              <a:buChar char="•"/>
            </a:pPr>
            <a:r>
              <a:rPr lang="en-US" sz="1600" dirty="0"/>
              <a:t>Significantly improves the speed and reliability of CI/CD systems</a:t>
            </a:r>
          </a:p>
          <a:p>
            <a:pPr marL="285750" lvl="1" indent="-285750">
              <a:lnSpc>
                <a:spcPct val="150000"/>
              </a:lnSpc>
              <a:buFont typeface="Arial" panose="020B0604020202020204" pitchFamily="34" charset="0"/>
              <a:buChar char="•"/>
            </a:pPr>
            <a:r>
              <a:rPr lang="en-US" sz="1600" dirty="0"/>
              <a:t>Because the containers are so lightweight, address significant performance, costs, deployment, and portability issues normally associated with VMs</a:t>
            </a:r>
          </a:p>
        </p:txBody>
      </p:sp>
    </p:spTree>
    <p:extLst>
      <p:ext uri="{BB962C8B-B14F-4D97-AF65-F5344CB8AC3E}">
        <p14:creationId xmlns:p14="http://schemas.microsoft.com/office/powerpoint/2010/main" val="2641230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1400" dirty="0"/>
              <a:t>Why DevOps ?</a:t>
            </a:r>
            <a:endParaRPr sz="1400" b="1" i="0" u="none" strike="noStrike" cap="none" dirty="0">
              <a:solidFill>
                <a:schemeClr val="lt1"/>
              </a:solidFill>
              <a:latin typeface="Arial"/>
              <a:ea typeface="Arial"/>
              <a:cs typeface="Arial"/>
              <a:sym typeface="Arial"/>
            </a:endParaRPr>
          </a:p>
        </p:txBody>
      </p:sp>
      <p:sp>
        <p:nvSpPr>
          <p:cNvPr id="5" name="Content Placeholder 2">
            <a:extLst>
              <a:ext uri="{FF2B5EF4-FFF2-40B4-BE49-F238E27FC236}">
                <a16:creationId xmlns:a16="http://schemas.microsoft.com/office/drawing/2014/main" id="{9001F964-BBA5-4940-A465-1873B785BC12}"/>
              </a:ext>
            </a:extLst>
          </p:cNvPr>
          <p:cNvSpPr txBox="1">
            <a:spLocks/>
          </p:cNvSpPr>
          <p:nvPr/>
        </p:nvSpPr>
        <p:spPr>
          <a:xfrm>
            <a:off x="4920342" y="1440687"/>
            <a:ext cx="3897593" cy="2429564"/>
          </a:xfrm>
          <a:prstGeom prst="rect">
            <a:avLst/>
          </a:prstGeom>
          <a:solidFill>
            <a:schemeClr val="accent5">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bin" panose="020B0803050202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Cabin" panose="020B0803050202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Cabin" panose="020B0803050202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Cabin" panose="020B0803050202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Cabin" panose="020B0803050202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Oscar the Ops Guy</a:t>
            </a:r>
          </a:p>
          <a:p>
            <a:pPr lvl="1">
              <a:lnSpc>
                <a:spcPct val="110000"/>
              </a:lnSpc>
              <a:buClrTx/>
            </a:pPr>
            <a:r>
              <a:rPr lang="en-US" sz="1500" dirty="0">
                <a:solidFill>
                  <a:srgbClr val="253232"/>
                </a:solidFill>
              </a:rPr>
              <a:t>Worries about what’s “outside” the container</a:t>
            </a:r>
          </a:p>
          <a:p>
            <a:pPr lvl="2">
              <a:lnSpc>
                <a:spcPct val="110000"/>
              </a:lnSpc>
              <a:buClrTx/>
            </a:pPr>
            <a:r>
              <a:rPr lang="en-US" sz="1500" dirty="0">
                <a:solidFill>
                  <a:srgbClr val="253232"/>
                </a:solidFill>
              </a:rPr>
              <a:t>Logging</a:t>
            </a:r>
          </a:p>
          <a:p>
            <a:pPr lvl="2">
              <a:lnSpc>
                <a:spcPct val="110000"/>
              </a:lnSpc>
              <a:buClrTx/>
            </a:pPr>
            <a:r>
              <a:rPr lang="en-US" sz="1500" dirty="0">
                <a:solidFill>
                  <a:srgbClr val="253232"/>
                </a:solidFill>
              </a:rPr>
              <a:t>Remote access</a:t>
            </a:r>
          </a:p>
          <a:p>
            <a:pPr lvl="2">
              <a:lnSpc>
                <a:spcPct val="110000"/>
              </a:lnSpc>
              <a:buClrTx/>
            </a:pPr>
            <a:r>
              <a:rPr lang="en-US" sz="1500" dirty="0">
                <a:solidFill>
                  <a:srgbClr val="253232"/>
                </a:solidFill>
              </a:rPr>
              <a:t>Monitoring</a:t>
            </a:r>
          </a:p>
          <a:p>
            <a:pPr lvl="2">
              <a:lnSpc>
                <a:spcPct val="110000"/>
              </a:lnSpc>
              <a:buClrTx/>
            </a:pPr>
            <a:r>
              <a:rPr lang="en-US" sz="1500" dirty="0">
                <a:solidFill>
                  <a:srgbClr val="253232"/>
                </a:solidFill>
              </a:rPr>
              <a:t>Network config</a:t>
            </a:r>
          </a:p>
          <a:p>
            <a:pPr lvl="1">
              <a:lnSpc>
                <a:spcPct val="110000"/>
              </a:lnSpc>
              <a:buClrTx/>
            </a:pPr>
            <a:r>
              <a:rPr lang="en-US" sz="1500" dirty="0">
                <a:solidFill>
                  <a:srgbClr val="253232"/>
                </a:solidFill>
              </a:rPr>
              <a:t>All containers start, stop, copy, attach, migrate, etc. the same way</a:t>
            </a:r>
          </a:p>
        </p:txBody>
      </p:sp>
      <p:sp>
        <p:nvSpPr>
          <p:cNvPr id="8" name="Content Placeholder 2">
            <a:extLst>
              <a:ext uri="{FF2B5EF4-FFF2-40B4-BE49-F238E27FC236}">
                <a16:creationId xmlns:a16="http://schemas.microsoft.com/office/drawing/2014/main" id="{A718FF54-30C4-4FB4-9CD9-B99627636466}"/>
              </a:ext>
            </a:extLst>
          </p:cNvPr>
          <p:cNvSpPr txBox="1">
            <a:spLocks/>
          </p:cNvSpPr>
          <p:nvPr/>
        </p:nvSpPr>
        <p:spPr>
          <a:xfrm>
            <a:off x="219151" y="1438891"/>
            <a:ext cx="4161464" cy="2431360"/>
          </a:xfrm>
          <a:prstGeom prst="rect">
            <a:avLst/>
          </a:prstGeom>
          <a:solidFill>
            <a:srgbClr val="70AD47">
              <a:lumMod val="20000"/>
              <a:lumOff val="80000"/>
            </a:srgb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bin" panose="020B0803050202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Cabin" panose="020B0803050202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Cabin" panose="020B0803050202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Cabin" panose="020B0803050202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Cabin" panose="020B0803050202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600" dirty="0"/>
              <a:t>Dan the Developer</a:t>
            </a:r>
          </a:p>
          <a:p>
            <a:pPr lvl="1" fontAlgn="auto">
              <a:buClrTx/>
              <a:buSzTx/>
              <a:tabLst/>
              <a:defRPr/>
            </a:pPr>
            <a:r>
              <a:rPr lang="en-US" sz="1400" dirty="0">
                <a:solidFill>
                  <a:srgbClr val="253232"/>
                </a:solidFill>
              </a:rPr>
              <a:t>Worries about what’s “inside” the container</a:t>
            </a:r>
          </a:p>
          <a:p>
            <a:pPr lvl="2" fontAlgn="auto">
              <a:buClrTx/>
              <a:buSzTx/>
              <a:tabLst/>
              <a:defRPr/>
            </a:pPr>
            <a:r>
              <a:rPr lang="en-US" sz="1400" dirty="0">
                <a:solidFill>
                  <a:srgbClr val="253232"/>
                </a:solidFill>
              </a:rPr>
              <a:t>His code</a:t>
            </a:r>
          </a:p>
          <a:p>
            <a:pPr lvl="2" fontAlgn="auto">
              <a:buClrTx/>
              <a:buSzTx/>
              <a:tabLst/>
              <a:defRPr/>
            </a:pPr>
            <a:r>
              <a:rPr lang="en-US" sz="1400" dirty="0">
                <a:solidFill>
                  <a:srgbClr val="253232"/>
                </a:solidFill>
              </a:rPr>
              <a:t>His Libraries</a:t>
            </a:r>
          </a:p>
          <a:p>
            <a:pPr lvl="2" fontAlgn="auto">
              <a:buClrTx/>
              <a:buSzTx/>
              <a:tabLst/>
              <a:defRPr/>
            </a:pPr>
            <a:r>
              <a:rPr lang="en-US" sz="1400" dirty="0">
                <a:solidFill>
                  <a:srgbClr val="253232"/>
                </a:solidFill>
              </a:rPr>
              <a:t>His Package Manager</a:t>
            </a:r>
          </a:p>
          <a:p>
            <a:pPr lvl="2" fontAlgn="auto">
              <a:buClrTx/>
              <a:buSzTx/>
              <a:tabLst/>
              <a:defRPr/>
            </a:pPr>
            <a:r>
              <a:rPr lang="en-US" sz="1400" dirty="0">
                <a:solidFill>
                  <a:srgbClr val="253232"/>
                </a:solidFill>
              </a:rPr>
              <a:t>His Apps</a:t>
            </a:r>
          </a:p>
          <a:p>
            <a:pPr lvl="2" fontAlgn="auto">
              <a:buClrTx/>
              <a:buSzTx/>
              <a:tabLst/>
              <a:defRPr/>
            </a:pPr>
            <a:r>
              <a:rPr lang="en-US" sz="1400" dirty="0">
                <a:solidFill>
                  <a:srgbClr val="253232"/>
                </a:solidFill>
              </a:rPr>
              <a:t>His Data</a:t>
            </a:r>
          </a:p>
          <a:p>
            <a:pPr lvl="1" fontAlgn="auto">
              <a:buClrTx/>
              <a:buSzTx/>
              <a:tabLst/>
              <a:defRPr/>
            </a:pPr>
            <a:r>
              <a:rPr lang="en-US" sz="1400" dirty="0">
                <a:solidFill>
                  <a:srgbClr val="253232"/>
                </a:solidFill>
              </a:rPr>
              <a:t>All Linux servers look the same</a:t>
            </a:r>
          </a:p>
        </p:txBody>
      </p:sp>
    </p:spTree>
    <p:extLst>
      <p:ext uri="{BB962C8B-B14F-4D97-AF65-F5344CB8AC3E}">
        <p14:creationId xmlns:p14="http://schemas.microsoft.com/office/powerpoint/2010/main" val="3936376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7"/>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dirty="0">
                <a:solidFill>
                  <a:schemeClr val="lt1"/>
                </a:solidFill>
                <a:latin typeface="Roboto"/>
                <a:ea typeface="Roboto"/>
                <a:cs typeface="Roboto"/>
                <a:sym typeface="Roboto"/>
              </a:rPr>
              <a:t>How ?</a:t>
            </a:r>
            <a:endParaRPr sz="4800" b="0" i="0" u="none" strike="noStrike" cap="none" dirty="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7"/>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dirty="0">
                <a:solidFill>
                  <a:schemeClr val="lt1"/>
                </a:solidFill>
                <a:latin typeface="Roboto"/>
                <a:ea typeface="Roboto"/>
                <a:cs typeface="Roboto"/>
                <a:sym typeface="Roboto"/>
              </a:rPr>
              <a:t>Virtualization</a:t>
            </a:r>
            <a:endParaRPr sz="4800" b="0" i="0" u="none" strike="noStrike" cap="none"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262977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Virtualization</a:t>
            </a:r>
            <a:endParaRPr sz="2400" b="1" i="0" u="none" strike="noStrike" cap="none">
              <a:solidFill>
                <a:schemeClr val="lt1"/>
              </a:solidFill>
              <a:latin typeface="Arial"/>
              <a:ea typeface="Arial"/>
              <a:cs typeface="Arial"/>
              <a:sym typeface="Arial"/>
            </a:endParaRPr>
          </a:p>
        </p:txBody>
      </p:sp>
      <p:sp>
        <p:nvSpPr>
          <p:cNvPr id="209" name="Google Shape;209;p1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None/>
            </a:pPr>
            <a:endParaRPr sz="1800" dirty="0">
              <a:solidFill>
                <a:srgbClr val="444444"/>
              </a:solidFill>
              <a:highlight>
                <a:srgbClr val="FFFFFF"/>
              </a:highlight>
            </a:endParaRPr>
          </a:p>
          <a:p>
            <a:pPr marL="457200" marR="0" lvl="0" indent="0" algn="l" rtl="0">
              <a:lnSpc>
                <a:spcPct val="115000"/>
              </a:lnSpc>
              <a:spcBef>
                <a:spcPts val="0"/>
              </a:spcBef>
              <a:spcAft>
                <a:spcPts val="0"/>
              </a:spcAft>
              <a:buNone/>
            </a:pPr>
            <a:endParaRPr sz="1800" dirty="0">
              <a:solidFill>
                <a:srgbClr val="444444"/>
              </a:solidFill>
              <a:highlight>
                <a:srgbClr val="FFFFFF"/>
              </a:highlight>
            </a:endParaRPr>
          </a:p>
          <a:p>
            <a:pPr marL="457200" indent="-342900">
              <a:lnSpc>
                <a:spcPct val="115000"/>
              </a:lnSpc>
              <a:buClr>
                <a:srgbClr val="444444"/>
              </a:buClr>
              <a:buSzPts val="1800"/>
              <a:buFont typeface="Arial"/>
              <a:buChar char="➔"/>
            </a:pPr>
            <a:r>
              <a:rPr lang="en-IN" sz="1800" dirty="0">
                <a:solidFill>
                  <a:srgbClr val="444444"/>
                </a:solidFill>
              </a:rPr>
              <a:t>Virtualization refers to the creation of a virtual resource such as a server, desktop, operating system, file, storage or network.</a:t>
            </a:r>
          </a:p>
          <a:p>
            <a:pPr marL="457200" lvl="0" indent="-342900">
              <a:lnSpc>
                <a:spcPct val="115000"/>
              </a:lnSpc>
              <a:buClr>
                <a:srgbClr val="444444"/>
              </a:buClr>
              <a:buSzPts val="1800"/>
              <a:buFont typeface="Arial"/>
              <a:buChar char="➔"/>
            </a:pPr>
            <a:endParaRPr lang="en-IN" sz="1800" b="0" i="0" u="none" strike="noStrike" cap="none" dirty="0">
              <a:solidFill>
                <a:srgbClr val="444444"/>
              </a:solidFill>
              <a:highlight>
                <a:srgbClr val="FFFFFF"/>
              </a:highlight>
              <a:latin typeface="Arial"/>
              <a:ea typeface="Arial"/>
              <a:cs typeface="Arial"/>
              <a:sym typeface="Arial"/>
            </a:endParaRPr>
          </a:p>
          <a:p>
            <a:pPr marL="457200" lvl="0" indent="-342900">
              <a:lnSpc>
                <a:spcPct val="115000"/>
              </a:lnSpc>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Technique of importing a Guest operating system on top of a Host operating system.</a:t>
            </a:r>
          </a:p>
          <a:p>
            <a:pPr marL="114300" marR="0" lvl="0" algn="l" rtl="0">
              <a:lnSpc>
                <a:spcPct val="115000"/>
              </a:lnSpc>
              <a:spcBef>
                <a:spcPts val="0"/>
              </a:spcBef>
              <a:spcAft>
                <a:spcPts val="0"/>
              </a:spcAft>
              <a:buClr>
                <a:srgbClr val="444444"/>
              </a:buClr>
              <a:buSzPts val="1800"/>
            </a:pPr>
            <a:endParaRPr sz="1800" b="0" i="0" u="none" strike="noStrike" cap="none" dirty="0">
              <a:solidFill>
                <a:srgbClr val="444444"/>
              </a:solidFill>
              <a:latin typeface="Arial"/>
              <a:ea typeface="Arial"/>
              <a:cs typeface="Arial"/>
              <a:sym typeface="Arial"/>
            </a:endParaRPr>
          </a:p>
          <a:p>
            <a:pPr marL="457200" marR="0" lvl="0" indent="-342900" algn="l" rtl="0">
              <a:lnSpc>
                <a:spcPct val="115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It allows developers to run multiple operating systems in different virtual machines all running on the same host.</a:t>
            </a:r>
            <a:endParaRPr sz="1800" b="0" i="0" u="none" strike="noStrike" cap="none" dirty="0">
              <a:solidFill>
                <a:srgbClr val="444444"/>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4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914400" marR="0" lvl="0" indent="0" algn="l" rtl="0">
              <a:lnSpc>
                <a:spcPct val="115000"/>
              </a:lnSpc>
              <a:spcBef>
                <a:spcPts val="0"/>
              </a:spcBef>
              <a:spcAft>
                <a:spcPts val="0"/>
              </a:spcAft>
              <a:buClr>
                <a:srgbClr val="000000"/>
              </a:buClr>
              <a:buSzPts val="1050"/>
              <a:buFont typeface="Arial"/>
              <a:buNone/>
            </a:pPr>
            <a:endParaRPr sz="1800" b="0" i="0" u="none" strike="noStrike" cap="none" dirty="0">
              <a:solidFill>
                <a:srgbClr val="444444"/>
              </a:solidFill>
              <a:highlight>
                <a:srgbClr val="FFFFFF"/>
              </a:highlight>
              <a:latin typeface="Verdana"/>
              <a:ea typeface="Verdana"/>
              <a:cs typeface="Verdana"/>
              <a:sym typeface="Verdan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57135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Virtualization</a:t>
            </a:r>
            <a:endParaRPr sz="2400" b="1" i="0" u="none" strike="noStrike" cap="none">
              <a:solidFill>
                <a:schemeClr val="lt1"/>
              </a:solidFill>
              <a:latin typeface="Arial"/>
              <a:ea typeface="Arial"/>
              <a:cs typeface="Arial"/>
              <a:sym typeface="Arial"/>
            </a:endParaRPr>
          </a:p>
        </p:txBody>
      </p:sp>
      <p:sp>
        <p:nvSpPr>
          <p:cNvPr id="215" name="Google Shape;215;p1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400"/>
              <a:buFont typeface="Arial"/>
              <a:buNone/>
            </a:pPr>
            <a:endParaRPr sz="1800" b="0" i="0" u="none" strike="noStrike" cap="none" dirty="0">
              <a:solidFill>
                <a:srgbClr val="444444"/>
              </a:solidFill>
              <a:latin typeface="Arial"/>
              <a:ea typeface="Arial"/>
              <a:cs typeface="Arial"/>
              <a:sym typeface="Arial"/>
            </a:endParaRPr>
          </a:p>
          <a:p>
            <a:pPr marL="457200" marR="0" lvl="0" indent="-342900" algn="l" rtl="0">
              <a:lnSpc>
                <a:spcPct val="115000"/>
              </a:lnSpc>
              <a:spcBef>
                <a:spcPts val="0"/>
              </a:spcBef>
              <a:spcAft>
                <a:spcPts val="0"/>
              </a:spcAft>
              <a:buClr>
                <a:srgbClr val="444444"/>
              </a:buClr>
              <a:buSzPts val="1800"/>
              <a:buFont typeface="Arial"/>
              <a:buChar char="➔"/>
            </a:pPr>
            <a:r>
              <a:rPr lang="en-US" sz="1800" b="1" i="0" u="none" strike="noStrike" cap="none" dirty="0">
                <a:solidFill>
                  <a:srgbClr val="444444"/>
                </a:solidFill>
                <a:latin typeface="Arial"/>
                <a:ea typeface="Arial"/>
                <a:cs typeface="Arial"/>
                <a:sym typeface="Arial"/>
              </a:rPr>
              <a:t>Advantages</a:t>
            </a:r>
            <a:endParaRPr sz="1800" b="1" i="0" u="none" strike="noStrike" cap="none" dirty="0">
              <a:solidFill>
                <a:srgbClr val="444444"/>
              </a:solidFill>
              <a:latin typeface="Arial"/>
              <a:ea typeface="Arial"/>
              <a:cs typeface="Arial"/>
              <a:sym typeface="Arial"/>
            </a:endParaRPr>
          </a:p>
          <a:p>
            <a:pPr marL="914400" indent="-342900">
              <a:lnSpc>
                <a:spcPct val="115000"/>
              </a:lnSpc>
              <a:buClr>
                <a:srgbClr val="444444"/>
              </a:buClr>
              <a:buSzPts val="1800"/>
              <a:buFont typeface="Wingdings" panose="05000000000000000000" pitchFamily="2" charset="2"/>
              <a:buChar char="§"/>
            </a:pPr>
            <a:r>
              <a:rPr lang="en-US" sz="1800" dirty="0">
                <a:solidFill>
                  <a:srgbClr val="444444"/>
                </a:solidFill>
              </a:rPr>
              <a:t>Multiple OS in the same machine</a:t>
            </a:r>
            <a:endParaRPr sz="1800" dirty="0">
              <a:solidFill>
                <a:srgbClr val="444444"/>
              </a:solidFill>
            </a:endParaRPr>
          </a:p>
          <a:p>
            <a:pPr marL="914400" indent="-342900">
              <a:lnSpc>
                <a:spcPct val="115000"/>
              </a:lnSpc>
              <a:buClr>
                <a:srgbClr val="444444"/>
              </a:buClr>
              <a:buSzPts val="1800"/>
              <a:buFont typeface="Wingdings" panose="05000000000000000000" pitchFamily="2" charset="2"/>
              <a:buChar char="§"/>
            </a:pPr>
            <a:r>
              <a:rPr lang="en-US" sz="1800" dirty="0">
                <a:solidFill>
                  <a:srgbClr val="444444"/>
                </a:solidFill>
              </a:rPr>
              <a:t>Easy maintenance and recovery</a:t>
            </a:r>
            <a:endParaRPr sz="1800" dirty="0">
              <a:solidFill>
                <a:srgbClr val="444444"/>
              </a:solidFill>
            </a:endParaRPr>
          </a:p>
          <a:p>
            <a:pPr marL="914400" indent="-342900">
              <a:lnSpc>
                <a:spcPct val="115000"/>
              </a:lnSpc>
              <a:buClr>
                <a:srgbClr val="444444"/>
              </a:buClr>
              <a:buSzPts val="1800"/>
              <a:buFont typeface="Wingdings" panose="05000000000000000000" pitchFamily="2" charset="2"/>
              <a:buChar char="§"/>
            </a:pPr>
            <a:r>
              <a:rPr lang="en-US" sz="1800" dirty="0">
                <a:solidFill>
                  <a:srgbClr val="444444"/>
                </a:solidFill>
              </a:rPr>
              <a:t>Lower cost of ownership</a:t>
            </a:r>
            <a:endParaRPr sz="1800" dirty="0">
              <a:solidFill>
                <a:srgbClr val="444444"/>
              </a:solidFill>
            </a:endParaRPr>
          </a:p>
          <a:p>
            <a:pPr marL="914400" marR="0" lvl="0" indent="0" algn="l" rtl="0">
              <a:lnSpc>
                <a:spcPct val="115000"/>
              </a:lnSpc>
              <a:spcBef>
                <a:spcPts val="0"/>
              </a:spcBef>
              <a:spcAft>
                <a:spcPts val="0"/>
              </a:spcAft>
              <a:buClr>
                <a:srgbClr val="000000"/>
              </a:buClr>
              <a:buSzPts val="1400"/>
              <a:buFont typeface="Arial"/>
              <a:buNone/>
            </a:pPr>
            <a:endParaRPr sz="1800" b="0" i="0" u="none" strike="noStrike" cap="none" dirty="0">
              <a:solidFill>
                <a:srgbClr val="444444"/>
              </a:solidFill>
              <a:latin typeface="Arial"/>
              <a:ea typeface="Arial"/>
              <a:cs typeface="Arial"/>
              <a:sym typeface="Arial"/>
            </a:endParaRPr>
          </a:p>
          <a:p>
            <a:pPr marL="457200" marR="0" lvl="0" indent="-342900" algn="l" rtl="0">
              <a:lnSpc>
                <a:spcPct val="115000"/>
              </a:lnSpc>
              <a:spcBef>
                <a:spcPts val="0"/>
              </a:spcBef>
              <a:spcAft>
                <a:spcPts val="0"/>
              </a:spcAft>
              <a:buClr>
                <a:srgbClr val="444444"/>
              </a:buClr>
              <a:buSzPts val="1800"/>
              <a:buFont typeface="Arial"/>
              <a:buChar char="➔"/>
            </a:pPr>
            <a:r>
              <a:rPr lang="en-US" sz="1800" b="1" i="0" u="none" strike="noStrike" cap="none" dirty="0">
                <a:solidFill>
                  <a:srgbClr val="444444"/>
                </a:solidFill>
                <a:latin typeface="Arial"/>
                <a:ea typeface="Arial"/>
                <a:cs typeface="Arial"/>
                <a:sym typeface="Arial"/>
              </a:rPr>
              <a:t>Disadvantages</a:t>
            </a:r>
            <a:endParaRPr sz="1800" b="1" i="0" u="none" strike="noStrike" cap="none" dirty="0">
              <a:solidFill>
                <a:srgbClr val="444444"/>
              </a:solidFill>
              <a:latin typeface="Arial"/>
              <a:ea typeface="Arial"/>
              <a:cs typeface="Arial"/>
              <a:sym typeface="Arial"/>
            </a:endParaRPr>
          </a:p>
          <a:p>
            <a:pPr marL="914400" marR="0" lvl="0" indent="-342900" algn="l" rtl="0">
              <a:lnSpc>
                <a:spcPct val="115000"/>
              </a:lnSpc>
              <a:spcBef>
                <a:spcPts val="0"/>
              </a:spcBef>
              <a:spcAft>
                <a:spcPts val="0"/>
              </a:spcAft>
              <a:buClr>
                <a:srgbClr val="444444"/>
              </a:buClr>
              <a:buSzPts val="1800"/>
              <a:buFont typeface="Wingdings" panose="05000000000000000000" pitchFamily="2" charset="2"/>
              <a:buChar char="§"/>
            </a:pPr>
            <a:r>
              <a:rPr lang="en-US" sz="1800" b="0" i="0" u="none" strike="noStrike" cap="none" dirty="0">
                <a:solidFill>
                  <a:srgbClr val="444444"/>
                </a:solidFill>
                <a:latin typeface="Arial"/>
                <a:ea typeface="Arial"/>
                <a:cs typeface="Arial"/>
                <a:sym typeface="Arial"/>
              </a:rPr>
              <a:t>Unstable performance</a:t>
            </a:r>
            <a:endParaRPr sz="1800" b="0" i="0" u="none" strike="noStrike" cap="none" dirty="0">
              <a:solidFill>
                <a:srgbClr val="444444"/>
              </a:solidFill>
              <a:latin typeface="Arial"/>
              <a:ea typeface="Arial"/>
              <a:cs typeface="Arial"/>
              <a:sym typeface="Arial"/>
            </a:endParaRPr>
          </a:p>
          <a:p>
            <a:pPr marL="914400" marR="0" lvl="0" indent="-342900" algn="l" rtl="0">
              <a:lnSpc>
                <a:spcPct val="115000"/>
              </a:lnSpc>
              <a:spcBef>
                <a:spcPts val="0"/>
              </a:spcBef>
              <a:spcAft>
                <a:spcPts val="0"/>
              </a:spcAft>
              <a:buClr>
                <a:srgbClr val="444444"/>
              </a:buClr>
              <a:buSzPts val="1800"/>
              <a:buFont typeface="Wingdings" panose="05000000000000000000" pitchFamily="2" charset="2"/>
              <a:buChar char="§"/>
            </a:pPr>
            <a:r>
              <a:rPr lang="en-US" sz="1800" b="0" i="0" u="none" strike="noStrike" cap="none" dirty="0">
                <a:solidFill>
                  <a:srgbClr val="444444"/>
                </a:solidFill>
                <a:latin typeface="Arial"/>
                <a:ea typeface="Arial"/>
                <a:cs typeface="Arial"/>
                <a:sym typeface="Arial"/>
              </a:rPr>
              <a:t>Hypervisors are not as efficient as host OS</a:t>
            </a:r>
            <a:endParaRPr sz="1800" b="0" i="0" u="none" strike="noStrike" cap="none" dirty="0">
              <a:solidFill>
                <a:srgbClr val="444444"/>
              </a:solidFill>
              <a:latin typeface="Arial"/>
              <a:ea typeface="Arial"/>
              <a:cs typeface="Arial"/>
              <a:sym typeface="Arial"/>
            </a:endParaRPr>
          </a:p>
          <a:p>
            <a:pPr marL="914400" marR="0" lvl="0" indent="-342900" algn="l" rtl="0">
              <a:lnSpc>
                <a:spcPct val="115000"/>
              </a:lnSpc>
              <a:spcBef>
                <a:spcPts val="0"/>
              </a:spcBef>
              <a:spcAft>
                <a:spcPts val="0"/>
              </a:spcAft>
              <a:buClr>
                <a:srgbClr val="444444"/>
              </a:buClr>
              <a:buSzPts val="1800"/>
              <a:buFont typeface="Wingdings" panose="05000000000000000000" pitchFamily="2" charset="2"/>
              <a:buChar char="§"/>
            </a:pPr>
            <a:r>
              <a:rPr lang="en-US" sz="1800" b="0" i="0" u="none" strike="noStrike" cap="none" dirty="0">
                <a:solidFill>
                  <a:srgbClr val="444444"/>
                </a:solidFill>
                <a:latin typeface="Arial"/>
                <a:ea typeface="Arial"/>
                <a:cs typeface="Arial"/>
                <a:sym typeface="Arial"/>
              </a:rPr>
              <a:t>Long boot-up process</a:t>
            </a:r>
            <a:endParaRPr sz="1800" b="0" i="0" u="none" strike="noStrike" cap="none" dirty="0">
              <a:solidFill>
                <a:srgbClr val="444444"/>
              </a:solidFill>
              <a:latin typeface="Arial"/>
              <a:ea typeface="Arial"/>
              <a:cs typeface="Arial"/>
              <a:sym typeface="Arial"/>
            </a:endParaRPr>
          </a:p>
          <a:p>
            <a:pPr marL="914400" marR="0" lvl="0" indent="0" algn="l" rtl="0">
              <a:lnSpc>
                <a:spcPct val="115000"/>
              </a:lnSpc>
              <a:spcBef>
                <a:spcPts val="0"/>
              </a:spcBef>
              <a:spcAft>
                <a:spcPts val="0"/>
              </a:spcAft>
              <a:buClr>
                <a:srgbClr val="000000"/>
              </a:buClr>
              <a:buSzPts val="1050"/>
              <a:buFont typeface="Arial"/>
              <a:buNone/>
            </a:pPr>
            <a:endParaRPr sz="1800" b="0" i="0" u="none" strike="noStrike" cap="none" dirty="0">
              <a:solidFill>
                <a:srgbClr val="444444"/>
              </a:solidFill>
              <a:highlight>
                <a:srgbClr val="FFFFFF"/>
              </a:highlight>
              <a:latin typeface="Verdana"/>
              <a:ea typeface="Verdana"/>
              <a:cs typeface="Verdana"/>
              <a:sym typeface="Verdan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7"/>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a:solidFill>
                  <a:schemeClr val="lt1"/>
                </a:solidFill>
                <a:latin typeface="Roboto"/>
                <a:ea typeface="Roboto"/>
                <a:cs typeface="Roboto"/>
                <a:sym typeface="Roboto"/>
              </a:rPr>
              <a:t>Containers</a:t>
            </a:r>
            <a:endParaRPr sz="4800" b="0" i="0" u="none" strike="noStrike" cap="none">
              <a:solidFill>
                <a:schemeClr val="lt1"/>
              </a:solidFill>
              <a:latin typeface="Roboto"/>
              <a:ea typeface="Roboto"/>
              <a:cs typeface="Roboto"/>
              <a:sym typeface="Roboto"/>
            </a:endParaRPr>
          </a:p>
        </p:txBody>
      </p:sp>
    </p:spTree>
    <p:extLst>
      <p:ext uri="{BB962C8B-B14F-4D97-AF65-F5344CB8AC3E}">
        <p14:creationId xmlns:p14="http://schemas.microsoft.com/office/powerpoint/2010/main" val="29251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2400" b="1" i="0" u="none" strike="noStrike" cap="none" dirty="0">
                <a:solidFill>
                  <a:schemeClr val="lt1"/>
                </a:solidFill>
                <a:latin typeface="Arial"/>
                <a:ea typeface="Arial"/>
                <a:cs typeface="Arial"/>
                <a:sym typeface="Arial"/>
              </a:rPr>
              <a:t>Lets </a:t>
            </a:r>
            <a:r>
              <a:rPr lang="en-IN" sz="2400" b="1" dirty="0">
                <a:latin typeface="Arial"/>
                <a:ea typeface="Arial"/>
                <a:cs typeface="Arial"/>
                <a:sym typeface="Arial"/>
              </a:rPr>
              <a:t>g</a:t>
            </a:r>
            <a:r>
              <a:rPr lang="en-IN" sz="2400" b="1" i="0" u="none" strike="noStrike" cap="none" dirty="0">
                <a:solidFill>
                  <a:schemeClr val="lt1"/>
                </a:solidFill>
                <a:latin typeface="Arial"/>
                <a:ea typeface="Arial"/>
                <a:cs typeface="Arial"/>
                <a:sym typeface="Arial"/>
              </a:rPr>
              <a:t>o to Wiki</a:t>
            </a:r>
            <a:endParaRPr sz="2400" b="1" i="0" u="none" strike="noStrike" cap="none" dirty="0">
              <a:solidFill>
                <a:schemeClr val="lt1"/>
              </a:solidFill>
              <a:latin typeface="Arial"/>
              <a:ea typeface="Arial"/>
              <a:cs typeface="Arial"/>
              <a:sym typeface="Arial"/>
            </a:endParaRPr>
          </a:p>
        </p:txBody>
      </p:sp>
      <p:pic>
        <p:nvPicPr>
          <p:cNvPr id="4" name="Picture 3" descr="A screenshot of a cell phone&#10;&#10;Description generated with very high confidence">
            <a:extLst>
              <a:ext uri="{FF2B5EF4-FFF2-40B4-BE49-F238E27FC236}">
                <a16:creationId xmlns:a16="http://schemas.microsoft.com/office/drawing/2014/main" id="{027DE3DD-7395-4FBC-9932-631852072B6C}"/>
              </a:ext>
            </a:extLst>
          </p:cNvPr>
          <p:cNvPicPr>
            <a:picLocks noChangeAspect="1"/>
          </p:cNvPicPr>
          <p:nvPr/>
        </p:nvPicPr>
        <p:blipFill>
          <a:blip r:embed="rId3"/>
          <a:stretch>
            <a:fillRect/>
          </a:stretch>
        </p:blipFill>
        <p:spPr>
          <a:xfrm>
            <a:off x="5144495" y="735017"/>
            <a:ext cx="2956656" cy="4392133"/>
          </a:xfrm>
          <a:prstGeom prst="rect">
            <a:avLst/>
          </a:prstGeom>
        </p:spPr>
      </p:pic>
      <p:pic>
        <p:nvPicPr>
          <p:cNvPr id="6" name="Picture 5">
            <a:extLst>
              <a:ext uri="{FF2B5EF4-FFF2-40B4-BE49-F238E27FC236}">
                <a16:creationId xmlns:a16="http://schemas.microsoft.com/office/drawing/2014/main" id="{3C818095-DB77-4518-AD07-8524A77117A6}"/>
              </a:ext>
            </a:extLst>
          </p:cNvPr>
          <p:cNvPicPr>
            <a:picLocks noChangeAspect="1"/>
          </p:cNvPicPr>
          <p:nvPr/>
        </p:nvPicPr>
        <p:blipFill>
          <a:blip r:embed="rId4"/>
          <a:stretch>
            <a:fillRect/>
          </a:stretch>
        </p:blipFill>
        <p:spPr>
          <a:xfrm>
            <a:off x="610962" y="1230768"/>
            <a:ext cx="3840536" cy="3104657"/>
          </a:xfrm>
          <a:prstGeom prst="rect">
            <a:avLst/>
          </a:prstGeom>
        </p:spPr>
      </p:pic>
    </p:spTree>
    <p:extLst>
      <p:ext uri="{BB962C8B-B14F-4D97-AF65-F5344CB8AC3E}">
        <p14:creationId xmlns:p14="http://schemas.microsoft.com/office/powerpoint/2010/main" val="684366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Containerization</a:t>
            </a:r>
            <a:endParaRPr sz="2400" b="1" i="0" u="none" strike="noStrike" cap="none">
              <a:solidFill>
                <a:schemeClr val="lt1"/>
              </a:solidFill>
              <a:latin typeface="Arial"/>
              <a:ea typeface="Arial"/>
              <a:cs typeface="Arial"/>
              <a:sym typeface="Arial"/>
            </a:endParaRPr>
          </a:p>
        </p:txBody>
      </p:sp>
      <p:sp>
        <p:nvSpPr>
          <p:cNvPr id="239" name="Google Shape;239;p20"/>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Containerization is the technique of bringing virtualization to the operating system level.</a:t>
            </a:r>
          </a:p>
          <a:p>
            <a:pPr marL="114300" marR="0" lvl="0" algn="l" rtl="0">
              <a:lnSpc>
                <a:spcPct val="150000"/>
              </a:lnSpc>
              <a:spcBef>
                <a:spcPts val="0"/>
              </a:spcBef>
              <a:spcAft>
                <a:spcPts val="0"/>
              </a:spcAft>
              <a:buClr>
                <a:srgbClr val="444444"/>
              </a:buClr>
              <a:buSzPts val="1800"/>
            </a:pPr>
            <a:endParaRPr sz="1800" b="0" i="0" u="none" strike="noStrike" cap="none" dirty="0">
              <a:solidFill>
                <a:srgbClr val="444444"/>
              </a:solidFill>
              <a:latin typeface="Arial"/>
              <a:ea typeface="Arial"/>
              <a:cs typeface="Arial"/>
              <a:sym typeface="Arial"/>
            </a:endParaRPr>
          </a:p>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Containerization is more efficient because there is no guest OS here </a:t>
            </a:r>
          </a:p>
          <a:p>
            <a:pPr marL="457200" indent="-342900">
              <a:lnSpc>
                <a:spcPct val="150000"/>
              </a:lnSpc>
              <a:buClr>
                <a:srgbClr val="444444"/>
              </a:buClr>
              <a:buSzPts val="1800"/>
              <a:buFont typeface="Arial"/>
              <a:buChar char="➔"/>
            </a:pPr>
            <a:endParaRPr lang="en-US" sz="1800" dirty="0">
              <a:solidFill>
                <a:srgbClr val="444444"/>
              </a:solidFill>
            </a:endParaRPr>
          </a:p>
          <a:p>
            <a:pPr marL="457200" indent="-342900">
              <a:lnSpc>
                <a:spcPct val="150000"/>
              </a:lnSpc>
              <a:buClr>
                <a:srgbClr val="444444"/>
              </a:buClr>
              <a:buSzPts val="1800"/>
              <a:buFont typeface="Arial"/>
              <a:buChar char="➔"/>
            </a:pPr>
            <a:r>
              <a:rPr lang="en-US" sz="1800" dirty="0">
                <a:solidFill>
                  <a:srgbClr val="444444"/>
                </a:solidFill>
              </a:rPr>
              <a:t>It </a:t>
            </a:r>
            <a:r>
              <a:rPr lang="en-US" sz="1800" b="0" i="0" u="none" strike="noStrike" cap="none" dirty="0">
                <a:solidFill>
                  <a:srgbClr val="444444"/>
                </a:solidFill>
                <a:latin typeface="Arial"/>
                <a:ea typeface="Arial"/>
                <a:cs typeface="Arial"/>
                <a:sym typeface="Arial"/>
              </a:rPr>
              <a:t>utilizes, </a:t>
            </a:r>
            <a:r>
              <a:rPr lang="en-US" sz="1800" dirty="0">
                <a:solidFill>
                  <a:srgbClr val="444444"/>
                </a:solidFill>
              </a:rPr>
              <a:t>as and when needed:</a:t>
            </a:r>
          </a:p>
          <a:p>
            <a:pPr marL="400050" lvl="8" indent="-285750">
              <a:lnSpc>
                <a:spcPct val="150000"/>
              </a:lnSpc>
              <a:buClr>
                <a:srgbClr val="444444"/>
              </a:buClr>
              <a:buSzPts val="1800"/>
              <a:buFont typeface="Wingdings" panose="05000000000000000000" pitchFamily="2" charset="2"/>
              <a:buChar char="§"/>
            </a:pPr>
            <a:r>
              <a:rPr lang="en-US" sz="1800" b="0" i="0" u="none" strike="noStrike" cap="none" dirty="0">
                <a:solidFill>
                  <a:srgbClr val="444444"/>
                </a:solidFill>
                <a:latin typeface="Arial"/>
                <a:ea typeface="Arial"/>
                <a:cs typeface="Arial"/>
                <a:sym typeface="Arial"/>
              </a:rPr>
              <a:t>Host’s operating system, </a:t>
            </a:r>
          </a:p>
          <a:p>
            <a:pPr marL="400050" lvl="8" indent="-285750">
              <a:lnSpc>
                <a:spcPct val="150000"/>
              </a:lnSpc>
              <a:buClr>
                <a:srgbClr val="444444"/>
              </a:buClr>
              <a:buSzPts val="1800"/>
              <a:buFont typeface="Wingdings" panose="05000000000000000000" pitchFamily="2" charset="2"/>
              <a:buChar char="§"/>
            </a:pPr>
            <a:r>
              <a:rPr lang="en-US" sz="1800" dirty="0">
                <a:solidFill>
                  <a:srgbClr val="444444"/>
                </a:solidFill>
              </a:rPr>
              <a:t>S</a:t>
            </a:r>
            <a:r>
              <a:rPr lang="en-US" sz="1800" b="0" i="0" u="none" strike="noStrike" cap="none" dirty="0">
                <a:solidFill>
                  <a:srgbClr val="444444"/>
                </a:solidFill>
                <a:latin typeface="Arial"/>
                <a:ea typeface="Arial"/>
                <a:cs typeface="Arial"/>
                <a:sym typeface="Arial"/>
              </a:rPr>
              <a:t>hare relevant libraries</a:t>
            </a:r>
          </a:p>
          <a:p>
            <a:pPr marL="400050" lvl="8" indent="-285750">
              <a:lnSpc>
                <a:spcPct val="150000"/>
              </a:lnSpc>
              <a:buClr>
                <a:srgbClr val="444444"/>
              </a:buClr>
              <a:buSzPts val="1800"/>
              <a:buFont typeface="Wingdings" panose="05000000000000000000" pitchFamily="2" charset="2"/>
              <a:buChar char="§"/>
            </a:pPr>
            <a:r>
              <a:rPr lang="en-US" sz="1800" dirty="0">
                <a:solidFill>
                  <a:srgbClr val="444444"/>
                </a:solidFill>
              </a:rPr>
              <a:t>.. and</a:t>
            </a:r>
            <a:r>
              <a:rPr lang="en-US" sz="1800" b="0" i="0" u="none" strike="noStrike" cap="none" dirty="0">
                <a:solidFill>
                  <a:srgbClr val="444444"/>
                </a:solidFill>
                <a:latin typeface="Arial"/>
                <a:ea typeface="Arial"/>
                <a:cs typeface="Arial"/>
                <a:sym typeface="Arial"/>
              </a:rPr>
              <a:t> other resources</a:t>
            </a:r>
            <a:endParaRPr sz="1800" b="0" i="0" u="none" strike="noStrike" cap="none" dirty="0">
              <a:solidFill>
                <a:srgbClr val="444444"/>
              </a:solidFill>
              <a:latin typeface="Arial"/>
              <a:ea typeface="Arial"/>
              <a:cs typeface="Arial"/>
              <a:sym typeface="Arial"/>
            </a:endParaRPr>
          </a:p>
          <a:p>
            <a:pPr marL="0" marR="0" lvl="0" indent="0" algn="l" rtl="0">
              <a:lnSpc>
                <a:spcPct val="100000"/>
              </a:lnSpc>
              <a:spcBef>
                <a:spcPts val="80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Containers</a:t>
            </a:r>
            <a:endParaRPr sz="2400" b="1" i="0" u="none" strike="noStrike" cap="none">
              <a:solidFill>
                <a:schemeClr val="lt1"/>
              </a:solidFill>
              <a:latin typeface="Arial"/>
              <a:ea typeface="Arial"/>
              <a:cs typeface="Arial"/>
              <a:sym typeface="Arial"/>
            </a:endParaRPr>
          </a:p>
        </p:txBody>
      </p:sp>
      <p:sp>
        <p:nvSpPr>
          <p:cNvPr id="226" name="Google Shape;226;p18"/>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000000"/>
                </a:solidFill>
                <a:latin typeface="Arial"/>
                <a:ea typeface="Arial"/>
                <a:cs typeface="Arial"/>
                <a:sym typeface="Arial"/>
              </a:rPr>
              <a:t>A container an entirely isolated set of packages, libraries and/or applications that are completely independent from its surroundings.</a:t>
            </a:r>
            <a:endParaRPr sz="1800" b="0" i="0" u="none" strike="noStrike" cap="none" dirty="0">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endParaRPr sz="1800" b="0" i="0" u="none" strike="noStrike" cap="none" dirty="0">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000000"/>
                </a:solidFill>
                <a:latin typeface="Arial"/>
                <a:ea typeface="Arial"/>
                <a:cs typeface="Arial"/>
                <a:sym typeface="Arial"/>
              </a:rPr>
              <a:t> In the simplest example, you place your leftovers in a plastic container and then set it on the table. Although the table lends the platform on which the leftovers are resting upon, they are independent of the table itself. What you do to one does not necessarily affect the other (although in certain instances it can).</a:t>
            </a:r>
            <a:endParaRPr sz="1800" b="0" i="0" u="none" strike="noStrike" cap="none" dirty="0">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914400" marR="0" lvl="0" indent="0" algn="l" rtl="0">
              <a:lnSpc>
                <a:spcPct val="100000"/>
              </a:lnSpc>
              <a:spcBef>
                <a:spcPts val="0"/>
              </a:spcBef>
              <a:spcAft>
                <a:spcPts val="0"/>
              </a:spcAft>
              <a:buClr>
                <a:srgbClr val="000000"/>
              </a:buClr>
              <a:buSzPts val="1050"/>
              <a:buFont typeface="Arial"/>
              <a:buNone/>
            </a:pPr>
            <a:endParaRPr sz="1800" b="0" i="0" u="none" strike="noStrike" cap="none" dirty="0">
              <a:solidFill>
                <a:srgbClr val="444444"/>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Containers</a:t>
            </a:r>
            <a:endParaRPr sz="2400" b="1" i="0" u="none" strike="noStrike" cap="none">
              <a:solidFill>
                <a:schemeClr val="lt1"/>
              </a:solidFill>
              <a:latin typeface="Arial"/>
              <a:ea typeface="Arial"/>
              <a:cs typeface="Arial"/>
              <a:sym typeface="Arial"/>
            </a:endParaRPr>
          </a:p>
        </p:txBody>
      </p:sp>
      <p:sp>
        <p:nvSpPr>
          <p:cNvPr id="232" name="Google Shape;232;p19"/>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91440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444444"/>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pic>
        <p:nvPicPr>
          <p:cNvPr id="5" name="Google Shape;352;p38">
            <a:extLst>
              <a:ext uri="{FF2B5EF4-FFF2-40B4-BE49-F238E27FC236}">
                <a16:creationId xmlns:a16="http://schemas.microsoft.com/office/drawing/2014/main" id="{0AC478A8-C6E1-424E-AB13-095E59F52428}"/>
              </a:ext>
            </a:extLst>
          </p:cNvPr>
          <p:cNvPicPr preferRelativeResize="0"/>
          <p:nvPr/>
        </p:nvPicPr>
        <p:blipFill rotWithShape="1">
          <a:blip r:embed="rId3">
            <a:alphaModFix/>
          </a:blip>
          <a:srcRect/>
          <a:stretch/>
        </p:blipFill>
        <p:spPr>
          <a:xfrm>
            <a:off x="1410587" y="1030666"/>
            <a:ext cx="5805376" cy="394812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2400" b="1" i="0" u="none" strike="noStrike" cap="none" dirty="0">
                <a:solidFill>
                  <a:schemeClr val="lt1"/>
                </a:solidFill>
                <a:latin typeface="Arial"/>
                <a:ea typeface="Arial"/>
                <a:cs typeface="Arial"/>
                <a:sym typeface="Arial"/>
              </a:rPr>
              <a:t>Virtual Machine vs Containers</a:t>
            </a:r>
            <a:endParaRPr sz="2400" b="1" i="0" u="none" strike="noStrike" cap="none" dirty="0">
              <a:solidFill>
                <a:schemeClr val="lt1"/>
              </a:solidFill>
              <a:latin typeface="Arial"/>
              <a:ea typeface="Arial"/>
              <a:cs typeface="Arial"/>
              <a:sym typeface="Arial"/>
            </a:endParaRPr>
          </a:p>
        </p:txBody>
      </p:sp>
      <p:sp>
        <p:nvSpPr>
          <p:cNvPr id="5" name="Rectangle 4">
            <a:extLst>
              <a:ext uri="{FF2B5EF4-FFF2-40B4-BE49-F238E27FC236}">
                <a16:creationId xmlns:a16="http://schemas.microsoft.com/office/drawing/2014/main" id="{56E618CC-58C3-47A4-959E-4A2F3DB86B24}"/>
              </a:ext>
            </a:extLst>
          </p:cNvPr>
          <p:cNvSpPr/>
          <p:nvPr/>
        </p:nvSpPr>
        <p:spPr>
          <a:xfrm>
            <a:off x="484968" y="900369"/>
            <a:ext cx="762400" cy="231626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Flowchart: Process 5">
            <a:extLst>
              <a:ext uri="{FF2B5EF4-FFF2-40B4-BE49-F238E27FC236}">
                <a16:creationId xmlns:a16="http://schemas.microsoft.com/office/drawing/2014/main" id="{B5B9F88B-ED02-4C03-874B-5B5F8F7021A0}"/>
              </a:ext>
            </a:extLst>
          </p:cNvPr>
          <p:cNvSpPr/>
          <p:nvPr/>
        </p:nvSpPr>
        <p:spPr>
          <a:xfrm>
            <a:off x="484968" y="4255701"/>
            <a:ext cx="3119246" cy="240626"/>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 (Type 2)</a:t>
            </a:r>
          </a:p>
        </p:txBody>
      </p:sp>
      <p:sp>
        <p:nvSpPr>
          <p:cNvPr id="7" name="Flowchart: Process 6">
            <a:extLst>
              <a:ext uri="{FF2B5EF4-FFF2-40B4-BE49-F238E27FC236}">
                <a16:creationId xmlns:a16="http://schemas.microsoft.com/office/drawing/2014/main" id="{82BCAFB2-58CC-4234-B1A0-F499DD51E390}"/>
              </a:ext>
            </a:extLst>
          </p:cNvPr>
          <p:cNvSpPr/>
          <p:nvPr/>
        </p:nvSpPr>
        <p:spPr>
          <a:xfrm>
            <a:off x="484968" y="4515735"/>
            <a:ext cx="3119246" cy="240625"/>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OS</a:t>
            </a:r>
          </a:p>
        </p:txBody>
      </p:sp>
      <p:sp>
        <p:nvSpPr>
          <p:cNvPr id="8" name="Flowchart: Process 7">
            <a:extLst>
              <a:ext uri="{FF2B5EF4-FFF2-40B4-BE49-F238E27FC236}">
                <a16:creationId xmlns:a16="http://schemas.microsoft.com/office/drawing/2014/main" id="{2F79215A-B3DE-4000-B3DA-3F6BE0D841B4}"/>
              </a:ext>
            </a:extLst>
          </p:cNvPr>
          <p:cNvSpPr/>
          <p:nvPr/>
        </p:nvSpPr>
        <p:spPr>
          <a:xfrm>
            <a:off x="484968" y="4777293"/>
            <a:ext cx="3119246" cy="240624"/>
          </a:xfrm>
          <a:prstGeom prst="flowChartProcess">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Rectangle 8">
            <a:extLst>
              <a:ext uri="{FF2B5EF4-FFF2-40B4-BE49-F238E27FC236}">
                <a16:creationId xmlns:a16="http://schemas.microsoft.com/office/drawing/2014/main" id="{5139A9E1-2CB1-480F-B807-C0ACDEFF82EF}"/>
              </a:ext>
            </a:extLst>
          </p:cNvPr>
          <p:cNvSpPr/>
          <p:nvPr/>
        </p:nvSpPr>
        <p:spPr>
          <a:xfrm>
            <a:off x="484968" y="2364274"/>
            <a:ext cx="754116" cy="18589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5DDC16A7-6C56-4892-8064-7B85F8CB01A4}"/>
              </a:ext>
            </a:extLst>
          </p:cNvPr>
          <p:cNvSpPr/>
          <p:nvPr/>
        </p:nvSpPr>
        <p:spPr>
          <a:xfrm>
            <a:off x="484968" y="1737461"/>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BE7943F3-D828-4A40-8354-B15E15E2333D}"/>
              </a:ext>
            </a:extLst>
          </p:cNvPr>
          <p:cNvSpPr/>
          <p:nvPr/>
        </p:nvSpPr>
        <p:spPr>
          <a:xfrm>
            <a:off x="484968" y="900369"/>
            <a:ext cx="760887" cy="33369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70DEDB-BB81-40EF-99F2-710DE1F780F8}"/>
              </a:ext>
            </a:extLst>
          </p:cNvPr>
          <p:cNvSpPr/>
          <p:nvPr/>
        </p:nvSpPr>
        <p:spPr>
          <a:xfrm>
            <a:off x="1692885" y="898636"/>
            <a:ext cx="762400" cy="2316269"/>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3" name="Rectangle 12">
            <a:extLst>
              <a:ext uri="{FF2B5EF4-FFF2-40B4-BE49-F238E27FC236}">
                <a16:creationId xmlns:a16="http://schemas.microsoft.com/office/drawing/2014/main" id="{9BA5E173-BF64-4B08-BD33-0D1F37771344}"/>
              </a:ext>
            </a:extLst>
          </p:cNvPr>
          <p:cNvSpPr/>
          <p:nvPr/>
        </p:nvSpPr>
        <p:spPr>
          <a:xfrm>
            <a:off x="1699656" y="2349385"/>
            <a:ext cx="754116" cy="8348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14" name="Rectangle 13">
            <a:extLst>
              <a:ext uri="{FF2B5EF4-FFF2-40B4-BE49-F238E27FC236}">
                <a16:creationId xmlns:a16="http://schemas.microsoft.com/office/drawing/2014/main" id="{D6416D45-11ED-4E70-BC8D-D5F44A3EE770}"/>
              </a:ext>
            </a:extLst>
          </p:cNvPr>
          <p:cNvSpPr/>
          <p:nvPr/>
        </p:nvSpPr>
        <p:spPr>
          <a:xfrm>
            <a:off x="1694398" y="1722572"/>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D360B899-7949-4DBB-B0A2-EF032BE69D65}"/>
              </a:ext>
            </a:extLst>
          </p:cNvPr>
          <p:cNvSpPr/>
          <p:nvPr/>
        </p:nvSpPr>
        <p:spPr>
          <a:xfrm>
            <a:off x="1692885" y="885480"/>
            <a:ext cx="760887" cy="22987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6A8189-5827-4136-A666-B9E9D5AC7E64}"/>
              </a:ext>
            </a:extLst>
          </p:cNvPr>
          <p:cNvSpPr/>
          <p:nvPr/>
        </p:nvSpPr>
        <p:spPr>
          <a:xfrm>
            <a:off x="2847872" y="882839"/>
            <a:ext cx="762400" cy="231626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B</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 name="Rectangle 16">
            <a:extLst>
              <a:ext uri="{FF2B5EF4-FFF2-40B4-BE49-F238E27FC236}">
                <a16:creationId xmlns:a16="http://schemas.microsoft.com/office/drawing/2014/main" id="{3F3E6A0B-82A1-4972-AEAA-1BE465D16552}"/>
              </a:ext>
            </a:extLst>
          </p:cNvPr>
          <p:cNvSpPr/>
          <p:nvPr/>
        </p:nvSpPr>
        <p:spPr>
          <a:xfrm>
            <a:off x="2850898" y="2369530"/>
            <a:ext cx="754116" cy="8348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18" name="Rectangle 17">
            <a:extLst>
              <a:ext uri="{FF2B5EF4-FFF2-40B4-BE49-F238E27FC236}">
                <a16:creationId xmlns:a16="http://schemas.microsoft.com/office/drawing/2014/main" id="{02751718-18FA-43C9-9FCD-E57526B70FEA}"/>
              </a:ext>
            </a:extLst>
          </p:cNvPr>
          <p:cNvSpPr/>
          <p:nvPr/>
        </p:nvSpPr>
        <p:spPr>
          <a:xfrm>
            <a:off x="2855800" y="1742717"/>
            <a:ext cx="754116" cy="65234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19" name="Rectangle 18">
            <a:extLst>
              <a:ext uri="{FF2B5EF4-FFF2-40B4-BE49-F238E27FC236}">
                <a16:creationId xmlns:a16="http://schemas.microsoft.com/office/drawing/2014/main" id="{0B694422-6DEC-482A-B49F-17F5E6036F05}"/>
              </a:ext>
            </a:extLst>
          </p:cNvPr>
          <p:cNvSpPr/>
          <p:nvPr/>
        </p:nvSpPr>
        <p:spPr>
          <a:xfrm>
            <a:off x="6000399" y="2950353"/>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A’</a:t>
            </a:r>
          </a:p>
        </p:txBody>
      </p:sp>
      <p:sp>
        <p:nvSpPr>
          <p:cNvPr id="20" name="Flowchart: Process 19">
            <a:extLst>
              <a:ext uri="{FF2B5EF4-FFF2-40B4-BE49-F238E27FC236}">
                <a16:creationId xmlns:a16="http://schemas.microsoft.com/office/drawing/2014/main" id="{F23C310A-C8B9-4B6E-B772-9134FD2CDFDD}"/>
              </a:ext>
            </a:extLst>
          </p:cNvPr>
          <p:cNvSpPr/>
          <p:nvPr/>
        </p:nvSpPr>
        <p:spPr>
          <a:xfrm rot="5400000">
            <a:off x="7925317" y="3418517"/>
            <a:ext cx="1055114" cy="41865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a:t>
            </a:r>
          </a:p>
        </p:txBody>
      </p:sp>
      <p:sp>
        <p:nvSpPr>
          <p:cNvPr id="21" name="Flowchart: Process 20">
            <a:extLst>
              <a:ext uri="{FF2B5EF4-FFF2-40B4-BE49-F238E27FC236}">
                <a16:creationId xmlns:a16="http://schemas.microsoft.com/office/drawing/2014/main" id="{34AF6A2A-29E2-482B-9C6D-625A9C01A419}"/>
              </a:ext>
            </a:extLst>
          </p:cNvPr>
          <p:cNvSpPr/>
          <p:nvPr/>
        </p:nvSpPr>
        <p:spPr>
          <a:xfrm>
            <a:off x="5554554" y="4149568"/>
            <a:ext cx="3129640" cy="418650"/>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OS</a:t>
            </a:r>
          </a:p>
        </p:txBody>
      </p:sp>
      <p:sp>
        <p:nvSpPr>
          <p:cNvPr id="22" name="Flowchart: Process 21">
            <a:extLst>
              <a:ext uri="{FF2B5EF4-FFF2-40B4-BE49-F238E27FC236}">
                <a16:creationId xmlns:a16="http://schemas.microsoft.com/office/drawing/2014/main" id="{58411FE4-1C3D-4126-B800-98CCE6461953}"/>
              </a:ext>
            </a:extLst>
          </p:cNvPr>
          <p:cNvSpPr/>
          <p:nvPr/>
        </p:nvSpPr>
        <p:spPr>
          <a:xfrm>
            <a:off x="5554554" y="4585748"/>
            <a:ext cx="3129640" cy="418650"/>
          </a:xfrm>
          <a:prstGeom prst="flowChartProcess">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23" name="Rectangle 22">
            <a:extLst>
              <a:ext uri="{FF2B5EF4-FFF2-40B4-BE49-F238E27FC236}">
                <a16:creationId xmlns:a16="http://schemas.microsoft.com/office/drawing/2014/main" id="{AEFB6746-D5B1-4338-BA57-D599BE295E85}"/>
              </a:ext>
            </a:extLst>
          </p:cNvPr>
          <p:cNvSpPr/>
          <p:nvPr/>
        </p:nvSpPr>
        <p:spPr>
          <a:xfrm>
            <a:off x="5554553" y="3931958"/>
            <a:ext cx="822543" cy="225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sz="1200" dirty="0"/>
              <a:t>Bins/Libs</a:t>
            </a:r>
          </a:p>
          <a:p>
            <a:pPr algn="ctr"/>
            <a:endParaRPr lang="en-US" dirty="0"/>
          </a:p>
          <a:p>
            <a:pPr algn="ctr"/>
            <a:endParaRPr lang="en-US" dirty="0"/>
          </a:p>
          <a:p>
            <a:pPr algn="ctr"/>
            <a:endParaRPr lang="en-US" dirty="0"/>
          </a:p>
          <a:p>
            <a:pPr algn="ctr"/>
            <a:endParaRPr lang="en-US" dirty="0"/>
          </a:p>
        </p:txBody>
      </p:sp>
      <p:sp>
        <p:nvSpPr>
          <p:cNvPr id="24" name="Rectangle 23">
            <a:extLst>
              <a:ext uri="{FF2B5EF4-FFF2-40B4-BE49-F238E27FC236}">
                <a16:creationId xmlns:a16="http://schemas.microsoft.com/office/drawing/2014/main" id="{DB3346DD-3274-40AC-A0DE-1A6C483A4144}"/>
              </a:ext>
            </a:extLst>
          </p:cNvPr>
          <p:cNvSpPr/>
          <p:nvPr/>
        </p:nvSpPr>
        <p:spPr>
          <a:xfrm>
            <a:off x="5576077" y="2947884"/>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A</a:t>
            </a:r>
          </a:p>
        </p:txBody>
      </p:sp>
      <p:sp>
        <p:nvSpPr>
          <p:cNvPr id="25" name="Rectangle 24">
            <a:extLst>
              <a:ext uri="{FF2B5EF4-FFF2-40B4-BE49-F238E27FC236}">
                <a16:creationId xmlns:a16="http://schemas.microsoft.com/office/drawing/2014/main" id="{C14D1D3D-53F8-4A9A-8BC2-EDB76D3607F9}"/>
              </a:ext>
            </a:extLst>
          </p:cNvPr>
          <p:cNvSpPr/>
          <p:nvPr/>
        </p:nvSpPr>
        <p:spPr>
          <a:xfrm>
            <a:off x="6424722" y="3911254"/>
            <a:ext cx="1781810" cy="25840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sz="1200" dirty="0"/>
              <a:t>Bins/Libs</a:t>
            </a:r>
          </a:p>
          <a:p>
            <a:pPr algn="ctr"/>
            <a:endParaRPr lang="en-US" dirty="0"/>
          </a:p>
          <a:p>
            <a:pPr algn="ctr"/>
            <a:endParaRPr lang="en-US" dirty="0"/>
          </a:p>
          <a:p>
            <a:pPr algn="ctr"/>
            <a:endParaRPr lang="en-US" dirty="0"/>
          </a:p>
          <a:p>
            <a:pPr algn="ctr"/>
            <a:endParaRPr lang="en-US" dirty="0"/>
          </a:p>
        </p:txBody>
      </p:sp>
      <p:sp>
        <p:nvSpPr>
          <p:cNvPr id="26" name="Rectangle 25">
            <a:extLst>
              <a:ext uri="{FF2B5EF4-FFF2-40B4-BE49-F238E27FC236}">
                <a16:creationId xmlns:a16="http://schemas.microsoft.com/office/drawing/2014/main" id="{B3434AF5-472A-480C-B515-87998F1631D2}"/>
              </a:ext>
            </a:extLst>
          </p:cNvPr>
          <p:cNvSpPr/>
          <p:nvPr/>
        </p:nvSpPr>
        <p:spPr>
          <a:xfrm>
            <a:off x="6439677" y="2947884"/>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B</a:t>
            </a:r>
          </a:p>
        </p:txBody>
      </p:sp>
      <p:sp>
        <p:nvSpPr>
          <p:cNvPr id="27" name="Rectangle 26">
            <a:extLst>
              <a:ext uri="{FF2B5EF4-FFF2-40B4-BE49-F238E27FC236}">
                <a16:creationId xmlns:a16="http://schemas.microsoft.com/office/drawing/2014/main" id="{E52B2E05-D426-463D-B085-489985EE809D}"/>
              </a:ext>
            </a:extLst>
          </p:cNvPr>
          <p:cNvSpPr/>
          <p:nvPr/>
        </p:nvSpPr>
        <p:spPr>
          <a:xfrm>
            <a:off x="6904497" y="2944709"/>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B’</a:t>
            </a:r>
          </a:p>
        </p:txBody>
      </p:sp>
      <p:sp>
        <p:nvSpPr>
          <p:cNvPr id="28" name="Rectangle 27">
            <a:extLst>
              <a:ext uri="{FF2B5EF4-FFF2-40B4-BE49-F238E27FC236}">
                <a16:creationId xmlns:a16="http://schemas.microsoft.com/office/drawing/2014/main" id="{1FB7E39A-D40D-4AC0-8118-3B4EADA7573F}"/>
              </a:ext>
            </a:extLst>
          </p:cNvPr>
          <p:cNvSpPr/>
          <p:nvPr/>
        </p:nvSpPr>
        <p:spPr>
          <a:xfrm>
            <a:off x="7369317" y="2947884"/>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B’</a:t>
            </a:r>
          </a:p>
        </p:txBody>
      </p:sp>
      <p:sp>
        <p:nvSpPr>
          <p:cNvPr id="29" name="Rectangle 28">
            <a:extLst>
              <a:ext uri="{FF2B5EF4-FFF2-40B4-BE49-F238E27FC236}">
                <a16:creationId xmlns:a16="http://schemas.microsoft.com/office/drawing/2014/main" id="{C2965B0B-B8ED-404D-93BC-0A9EF8B222E4}"/>
              </a:ext>
            </a:extLst>
          </p:cNvPr>
          <p:cNvSpPr/>
          <p:nvPr/>
        </p:nvSpPr>
        <p:spPr>
          <a:xfrm>
            <a:off x="7834137" y="2944709"/>
            <a:ext cx="372395" cy="966545"/>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App B’</a:t>
            </a:r>
          </a:p>
        </p:txBody>
      </p:sp>
      <p:sp>
        <p:nvSpPr>
          <p:cNvPr id="30" name="Left Brace 29">
            <a:extLst>
              <a:ext uri="{FF2B5EF4-FFF2-40B4-BE49-F238E27FC236}">
                <a16:creationId xmlns:a16="http://schemas.microsoft.com/office/drawing/2014/main" id="{79BF84F4-A6B0-4D50-BA84-3841AD894B4F}"/>
              </a:ext>
            </a:extLst>
          </p:cNvPr>
          <p:cNvSpPr/>
          <p:nvPr/>
        </p:nvSpPr>
        <p:spPr>
          <a:xfrm>
            <a:off x="94181" y="898636"/>
            <a:ext cx="326028" cy="332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6341B0A9-AC68-428C-9DD2-97846527BDCF}"/>
              </a:ext>
            </a:extLst>
          </p:cNvPr>
          <p:cNvSpPr/>
          <p:nvPr/>
        </p:nvSpPr>
        <p:spPr>
          <a:xfrm>
            <a:off x="5186881" y="2919532"/>
            <a:ext cx="320968" cy="11969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768116DF-82B1-4AED-83A1-65D0A9314A6F}"/>
              </a:ext>
            </a:extLst>
          </p:cNvPr>
          <p:cNvSpPr txBox="1"/>
          <p:nvPr/>
        </p:nvSpPr>
        <p:spPr>
          <a:xfrm>
            <a:off x="4084997" y="3333334"/>
            <a:ext cx="1104661" cy="369332"/>
          </a:xfrm>
          <a:prstGeom prst="rect">
            <a:avLst/>
          </a:prstGeom>
          <a:noFill/>
        </p:spPr>
        <p:txBody>
          <a:bodyPr wrap="none" rtlCol="0">
            <a:spAutoFit/>
          </a:bodyPr>
          <a:lstStyle/>
          <a:p>
            <a:r>
              <a:rPr lang="en-US" dirty="0"/>
              <a:t>Container</a:t>
            </a:r>
          </a:p>
        </p:txBody>
      </p:sp>
      <p:sp>
        <p:nvSpPr>
          <p:cNvPr id="35" name="Rectangle 34">
            <a:extLst>
              <a:ext uri="{FF2B5EF4-FFF2-40B4-BE49-F238E27FC236}">
                <a16:creationId xmlns:a16="http://schemas.microsoft.com/office/drawing/2014/main" id="{F51715AD-F136-4257-95B4-BCFE01210BEC}"/>
              </a:ext>
            </a:extLst>
          </p:cNvPr>
          <p:cNvSpPr/>
          <p:nvPr/>
        </p:nvSpPr>
        <p:spPr>
          <a:xfrm>
            <a:off x="1710264" y="2382562"/>
            <a:ext cx="754116" cy="18589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36" name="Rectangle 35">
            <a:extLst>
              <a:ext uri="{FF2B5EF4-FFF2-40B4-BE49-F238E27FC236}">
                <a16:creationId xmlns:a16="http://schemas.microsoft.com/office/drawing/2014/main" id="{DC74863D-23F6-40ED-BAEB-D8108D38B9D2}"/>
              </a:ext>
            </a:extLst>
          </p:cNvPr>
          <p:cNvSpPr/>
          <p:nvPr/>
        </p:nvSpPr>
        <p:spPr>
          <a:xfrm>
            <a:off x="2850216" y="2376466"/>
            <a:ext cx="754116" cy="185896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37" name="Rectangle 36">
            <a:extLst>
              <a:ext uri="{FF2B5EF4-FFF2-40B4-BE49-F238E27FC236}">
                <a16:creationId xmlns:a16="http://schemas.microsoft.com/office/drawing/2014/main" id="{BE0AAB76-68D7-4641-89F4-F38063584738}"/>
              </a:ext>
            </a:extLst>
          </p:cNvPr>
          <p:cNvSpPr/>
          <p:nvPr/>
        </p:nvSpPr>
        <p:spPr>
          <a:xfrm>
            <a:off x="1692885" y="882839"/>
            <a:ext cx="755629" cy="3340397"/>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0DA07C3-58B0-49C0-8E25-8A9ACA96DE4F}"/>
              </a:ext>
            </a:extLst>
          </p:cNvPr>
          <p:cNvSpPr/>
          <p:nvPr/>
        </p:nvSpPr>
        <p:spPr>
          <a:xfrm>
            <a:off x="486385" y="895539"/>
            <a:ext cx="755629" cy="3340397"/>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FC1CF7B-9660-4699-A44E-93F75BAAC07D}"/>
              </a:ext>
            </a:extLst>
          </p:cNvPr>
          <p:cNvSpPr/>
          <p:nvPr/>
        </p:nvSpPr>
        <p:spPr>
          <a:xfrm>
            <a:off x="2848585" y="882839"/>
            <a:ext cx="755629" cy="3340397"/>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F1DBFB4-3F97-4DF4-B947-8C264FB59961}"/>
              </a:ext>
            </a:extLst>
          </p:cNvPr>
          <p:cNvSpPr txBox="1"/>
          <p:nvPr/>
        </p:nvSpPr>
        <p:spPr>
          <a:xfrm>
            <a:off x="3689102" y="1118278"/>
            <a:ext cx="453970" cy="307777"/>
          </a:xfrm>
          <a:prstGeom prst="rect">
            <a:avLst/>
          </a:prstGeom>
          <a:noFill/>
        </p:spPr>
        <p:txBody>
          <a:bodyPr wrap="none" rtlCol="0">
            <a:spAutoFit/>
          </a:bodyPr>
          <a:lstStyle/>
          <a:p>
            <a:r>
              <a:rPr lang="en-US" dirty="0"/>
              <a:t>VM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45" name="Rectangle 44">
            <a:extLst>
              <a:ext uri="{FF2B5EF4-FFF2-40B4-BE49-F238E27FC236}">
                <a16:creationId xmlns:a16="http://schemas.microsoft.com/office/drawing/2014/main" id="{5B6AD437-7FAA-478C-B814-814EF1ECFE15}"/>
              </a:ext>
            </a:extLst>
          </p:cNvPr>
          <p:cNvSpPr/>
          <p:nvPr/>
        </p:nvSpPr>
        <p:spPr>
          <a:xfrm>
            <a:off x="7396401" y="859297"/>
            <a:ext cx="969094" cy="1454214"/>
          </a:xfrm>
          <a:prstGeom prst="rect">
            <a:avLst/>
          </a:prstGeom>
          <a:solidFill>
            <a:schemeClr val="accent4"/>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2D123C9-A31E-4370-8D9F-663E949F9A9C}"/>
              </a:ext>
            </a:extLst>
          </p:cNvPr>
          <p:cNvSpPr/>
          <p:nvPr/>
        </p:nvSpPr>
        <p:spPr>
          <a:xfrm>
            <a:off x="4626032" y="1671052"/>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43" name="Rectangle 42">
            <a:extLst>
              <a:ext uri="{FF2B5EF4-FFF2-40B4-BE49-F238E27FC236}">
                <a16:creationId xmlns:a16="http://schemas.microsoft.com/office/drawing/2014/main" id="{221A307C-9780-4955-B0BA-980F1660EA06}"/>
              </a:ext>
            </a:extLst>
          </p:cNvPr>
          <p:cNvSpPr/>
          <p:nvPr/>
        </p:nvSpPr>
        <p:spPr>
          <a:xfrm>
            <a:off x="4618020" y="874447"/>
            <a:ext cx="760887" cy="79660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p:txBody>
      </p:sp>
      <p:sp>
        <p:nvSpPr>
          <p:cNvPr id="44" name="TextBox 43">
            <a:extLst>
              <a:ext uri="{FF2B5EF4-FFF2-40B4-BE49-F238E27FC236}">
                <a16:creationId xmlns:a16="http://schemas.microsoft.com/office/drawing/2014/main" id="{6510C627-880C-414C-89F0-2EAF72F906C8}"/>
              </a:ext>
            </a:extLst>
          </p:cNvPr>
          <p:cNvSpPr txBox="1"/>
          <p:nvPr/>
        </p:nvSpPr>
        <p:spPr>
          <a:xfrm>
            <a:off x="3972443" y="3119999"/>
            <a:ext cx="1845377" cy="954107"/>
          </a:xfrm>
          <a:prstGeom prst="rect">
            <a:avLst/>
          </a:prstGeom>
          <a:noFill/>
        </p:spPr>
        <p:txBody>
          <a:bodyPr wrap="none" rtlCol="0">
            <a:spAutoFit/>
          </a:bodyPr>
          <a:lstStyle/>
          <a:p>
            <a:pPr algn="ctr"/>
            <a:r>
              <a:rPr lang="en-US" dirty="0"/>
              <a:t>Original App</a:t>
            </a:r>
          </a:p>
          <a:p>
            <a:r>
              <a:rPr lang="en-US" sz="1400" dirty="0"/>
              <a:t>(No GOS to take</a:t>
            </a:r>
          </a:p>
          <a:p>
            <a:r>
              <a:rPr lang="en-US" sz="1400" dirty="0"/>
              <a:t>up space, resources,</a:t>
            </a:r>
          </a:p>
          <a:p>
            <a:r>
              <a:rPr lang="en-US" sz="1400" dirty="0"/>
              <a:t>or require restart)</a:t>
            </a:r>
          </a:p>
        </p:txBody>
      </p:sp>
      <p:sp>
        <p:nvSpPr>
          <p:cNvPr id="46" name="Rectangle 45">
            <a:extLst>
              <a:ext uri="{FF2B5EF4-FFF2-40B4-BE49-F238E27FC236}">
                <a16:creationId xmlns:a16="http://schemas.microsoft.com/office/drawing/2014/main" id="{CD510B88-FFFD-44C6-9797-554032F6AE48}"/>
              </a:ext>
            </a:extLst>
          </p:cNvPr>
          <p:cNvSpPr/>
          <p:nvPr/>
        </p:nvSpPr>
        <p:spPr>
          <a:xfrm rot="5400000">
            <a:off x="7865354" y="1190597"/>
            <a:ext cx="803384" cy="1968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a:t>
            </a:r>
            <a:r>
              <a:rPr lang="el-GR" dirty="0"/>
              <a:t>Δ</a:t>
            </a:r>
            <a:r>
              <a:rPr lang="en-US" dirty="0"/>
              <a:t> </a:t>
            </a:r>
          </a:p>
        </p:txBody>
      </p:sp>
      <p:sp>
        <p:nvSpPr>
          <p:cNvPr id="47" name="Rectangle 46">
            <a:extLst>
              <a:ext uri="{FF2B5EF4-FFF2-40B4-BE49-F238E27FC236}">
                <a16:creationId xmlns:a16="http://schemas.microsoft.com/office/drawing/2014/main" id="{05E385B3-D020-4C7C-B401-A4622D734A45}"/>
              </a:ext>
            </a:extLst>
          </p:cNvPr>
          <p:cNvSpPr/>
          <p:nvPr/>
        </p:nvSpPr>
        <p:spPr>
          <a:xfrm rot="5400000">
            <a:off x="7935163" y="1924171"/>
            <a:ext cx="663766" cy="19689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p:txBody>
      </p:sp>
      <p:sp>
        <p:nvSpPr>
          <p:cNvPr id="48" name="Rectangle 47">
            <a:extLst>
              <a:ext uri="{FF2B5EF4-FFF2-40B4-BE49-F238E27FC236}">
                <a16:creationId xmlns:a16="http://schemas.microsoft.com/office/drawing/2014/main" id="{6F3A2888-7306-401F-AF5E-BA893B27E0FD}"/>
              </a:ext>
            </a:extLst>
          </p:cNvPr>
          <p:cNvSpPr/>
          <p:nvPr/>
        </p:nvSpPr>
        <p:spPr>
          <a:xfrm>
            <a:off x="1454743" y="905838"/>
            <a:ext cx="762400" cy="2604903"/>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9" name="Rectangle 48">
            <a:extLst>
              <a:ext uri="{FF2B5EF4-FFF2-40B4-BE49-F238E27FC236}">
                <a16:creationId xmlns:a16="http://schemas.microsoft.com/office/drawing/2014/main" id="{F8E535F8-9A26-4773-8EC1-0F6E68F194EA}"/>
              </a:ext>
            </a:extLst>
          </p:cNvPr>
          <p:cNvSpPr/>
          <p:nvPr/>
        </p:nvSpPr>
        <p:spPr>
          <a:xfrm>
            <a:off x="1456256" y="1742930"/>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50" name="Rectangle 49">
            <a:extLst>
              <a:ext uri="{FF2B5EF4-FFF2-40B4-BE49-F238E27FC236}">
                <a16:creationId xmlns:a16="http://schemas.microsoft.com/office/drawing/2014/main" id="{F7AD5311-4942-4E33-9062-6C51590C1219}"/>
              </a:ext>
            </a:extLst>
          </p:cNvPr>
          <p:cNvSpPr/>
          <p:nvPr/>
        </p:nvSpPr>
        <p:spPr>
          <a:xfrm>
            <a:off x="1454743" y="905838"/>
            <a:ext cx="760887" cy="3274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7B3C99-1D1F-4C24-8ACB-1E9E3649DB72}"/>
              </a:ext>
            </a:extLst>
          </p:cNvPr>
          <p:cNvSpPr/>
          <p:nvPr/>
        </p:nvSpPr>
        <p:spPr>
          <a:xfrm>
            <a:off x="2647674" y="904105"/>
            <a:ext cx="762400" cy="2316269"/>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2" name="Rectangle 51">
            <a:extLst>
              <a:ext uri="{FF2B5EF4-FFF2-40B4-BE49-F238E27FC236}">
                <a16:creationId xmlns:a16="http://schemas.microsoft.com/office/drawing/2014/main" id="{6F3E12EE-E59D-4F25-9240-99D5517FC824}"/>
              </a:ext>
            </a:extLst>
          </p:cNvPr>
          <p:cNvSpPr/>
          <p:nvPr/>
        </p:nvSpPr>
        <p:spPr>
          <a:xfrm>
            <a:off x="2654445" y="2354854"/>
            <a:ext cx="754116" cy="8348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p:txBody>
      </p:sp>
      <p:sp>
        <p:nvSpPr>
          <p:cNvPr id="53" name="Rectangle 52">
            <a:extLst>
              <a:ext uri="{FF2B5EF4-FFF2-40B4-BE49-F238E27FC236}">
                <a16:creationId xmlns:a16="http://schemas.microsoft.com/office/drawing/2014/main" id="{75BE1D47-4151-4563-8F4B-3D651C8C6C04}"/>
              </a:ext>
            </a:extLst>
          </p:cNvPr>
          <p:cNvSpPr/>
          <p:nvPr/>
        </p:nvSpPr>
        <p:spPr>
          <a:xfrm>
            <a:off x="2649187" y="1728041"/>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54" name="Rectangle 53">
            <a:extLst>
              <a:ext uri="{FF2B5EF4-FFF2-40B4-BE49-F238E27FC236}">
                <a16:creationId xmlns:a16="http://schemas.microsoft.com/office/drawing/2014/main" id="{344E6F4B-D574-4176-9B17-33E83955ED81}"/>
              </a:ext>
            </a:extLst>
          </p:cNvPr>
          <p:cNvSpPr/>
          <p:nvPr/>
        </p:nvSpPr>
        <p:spPr>
          <a:xfrm>
            <a:off x="2647674" y="890949"/>
            <a:ext cx="760887" cy="2298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B0C1952-DD03-417E-B7AD-1C32D704D54C}"/>
              </a:ext>
            </a:extLst>
          </p:cNvPr>
          <p:cNvSpPr txBox="1"/>
          <p:nvPr/>
        </p:nvSpPr>
        <p:spPr>
          <a:xfrm>
            <a:off x="7284992" y="2711401"/>
            <a:ext cx="1547266" cy="1815882"/>
          </a:xfrm>
          <a:prstGeom prst="rect">
            <a:avLst/>
          </a:prstGeom>
          <a:noFill/>
        </p:spPr>
        <p:txBody>
          <a:bodyPr wrap="square" rtlCol="0">
            <a:spAutoFit/>
          </a:bodyPr>
          <a:lstStyle/>
          <a:p>
            <a:r>
              <a:rPr lang="en-US" dirty="0"/>
              <a:t>Modified App</a:t>
            </a:r>
          </a:p>
          <a:p>
            <a:endParaRPr lang="en-US" sz="1400" dirty="0"/>
          </a:p>
          <a:p>
            <a:r>
              <a:rPr lang="en-US" sz="1400" dirty="0"/>
              <a:t>Copy on write capabilities allow</a:t>
            </a:r>
          </a:p>
          <a:p>
            <a:r>
              <a:rPr lang="en-US" sz="1400" dirty="0"/>
              <a:t>us to only save the diffs Between container A and container A’</a:t>
            </a:r>
          </a:p>
        </p:txBody>
      </p:sp>
      <p:sp>
        <p:nvSpPr>
          <p:cNvPr id="56" name="TextBox 55">
            <a:extLst>
              <a:ext uri="{FF2B5EF4-FFF2-40B4-BE49-F238E27FC236}">
                <a16:creationId xmlns:a16="http://schemas.microsoft.com/office/drawing/2014/main" id="{95E30BE5-FF56-444D-9139-10EBAB68ED4D}"/>
              </a:ext>
            </a:extLst>
          </p:cNvPr>
          <p:cNvSpPr txBox="1"/>
          <p:nvPr/>
        </p:nvSpPr>
        <p:spPr>
          <a:xfrm>
            <a:off x="48788" y="4610761"/>
            <a:ext cx="4577244" cy="523220"/>
          </a:xfrm>
          <a:prstGeom prst="rect">
            <a:avLst/>
          </a:prstGeom>
          <a:noFill/>
        </p:spPr>
        <p:txBody>
          <a:bodyPr wrap="square" rtlCol="0">
            <a:spAutoFit/>
          </a:bodyPr>
          <a:lstStyle/>
          <a:p>
            <a:r>
              <a:rPr lang="en-US" sz="1400" dirty="0"/>
              <a:t>Every app, every copy of an app, and every slight modification of the app requires a new virtual server</a:t>
            </a:r>
          </a:p>
        </p:txBody>
      </p:sp>
      <p:sp>
        <p:nvSpPr>
          <p:cNvPr id="57" name="Rectangle 56">
            <a:extLst>
              <a:ext uri="{FF2B5EF4-FFF2-40B4-BE49-F238E27FC236}">
                <a16:creationId xmlns:a16="http://schemas.microsoft.com/office/drawing/2014/main" id="{DF762DBA-6DDE-4B62-A232-4CF86AFE0D07}"/>
              </a:ext>
            </a:extLst>
          </p:cNvPr>
          <p:cNvSpPr/>
          <p:nvPr/>
        </p:nvSpPr>
        <p:spPr>
          <a:xfrm>
            <a:off x="311743" y="918538"/>
            <a:ext cx="762400" cy="2604903"/>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8" name="Rectangle 57">
            <a:extLst>
              <a:ext uri="{FF2B5EF4-FFF2-40B4-BE49-F238E27FC236}">
                <a16:creationId xmlns:a16="http://schemas.microsoft.com/office/drawing/2014/main" id="{4231C902-45E5-4D20-AE10-FF71F02816B2}"/>
              </a:ext>
            </a:extLst>
          </p:cNvPr>
          <p:cNvSpPr/>
          <p:nvPr/>
        </p:nvSpPr>
        <p:spPr>
          <a:xfrm>
            <a:off x="318514" y="2382442"/>
            <a:ext cx="754116" cy="21936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9" name="Rectangle 58">
            <a:extLst>
              <a:ext uri="{FF2B5EF4-FFF2-40B4-BE49-F238E27FC236}">
                <a16:creationId xmlns:a16="http://schemas.microsoft.com/office/drawing/2014/main" id="{5F2652BB-2609-4DB7-804A-7C9B583D5199}"/>
              </a:ext>
            </a:extLst>
          </p:cNvPr>
          <p:cNvSpPr/>
          <p:nvPr/>
        </p:nvSpPr>
        <p:spPr>
          <a:xfrm>
            <a:off x="313256" y="1755630"/>
            <a:ext cx="754116" cy="652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Bins/</a:t>
            </a:r>
          </a:p>
          <a:p>
            <a:pPr algn="ctr"/>
            <a:r>
              <a:rPr lang="en-US" dirty="0"/>
              <a:t>Libs</a:t>
            </a:r>
          </a:p>
          <a:p>
            <a:pPr algn="ctr"/>
            <a:endParaRPr lang="en-US" dirty="0"/>
          </a:p>
          <a:p>
            <a:pPr algn="ctr"/>
            <a:endParaRPr lang="en-US" dirty="0"/>
          </a:p>
          <a:p>
            <a:pPr algn="ctr"/>
            <a:endParaRPr lang="en-US" dirty="0"/>
          </a:p>
          <a:p>
            <a:pPr algn="ctr"/>
            <a:endParaRPr lang="en-US" dirty="0"/>
          </a:p>
        </p:txBody>
      </p:sp>
      <p:sp>
        <p:nvSpPr>
          <p:cNvPr id="60" name="Rectangle 59">
            <a:extLst>
              <a:ext uri="{FF2B5EF4-FFF2-40B4-BE49-F238E27FC236}">
                <a16:creationId xmlns:a16="http://schemas.microsoft.com/office/drawing/2014/main" id="{83661000-1D16-43EC-B5FE-AA308DE9A5F7}"/>
              </a:ext>
            </a:extLst>
          </p:cNvPr>
          <p:cNvSpPr/>
          <p:nvPr/>
        </p:nvSpPr>
        <p:spPr>
          <a:xfrm>
            <a:off x="311743" y="918538"/>
            <a:ext cx="760887" cy="3274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4C6CAFC1-1A4D-491C-9722-1D9B72D2A2E0}"/>
              </a:ext>
            </a:extLst>
          </p:cNvPr>
          <p:cNvSpPr txBox="1"/>
          <p:nvPr/>
        </p:nvSpPr>
        <p:spPr>
          <a:xfrm>
            <a:off x="5915468" y="2624414"/>
            <a:ext cx="1067896" cy="1600438"/>
          </a:xfrm>
          <a:prstGeom prst="rect">
            <a:avLst/>
          </a:prstGeom>
          <a:noFill/>
        </p:spPr>
        <p:txBody>
          <a:bodyPr wrap="square" rtlCol="0">
            <a:spAutoFit/>
          </a:bodyPr>
          <a:lstStyle/>
          <a:p>
            <a:pPr algn="ctr"/>
            <a:r>
              <a:rPr lang="en-US" dirty="0"/>
              <a:t>Copy of App</a:t>
            </a:r>
          </a:p>
          <a:p>
            <a:pPr algn="ctr"/>
            <a:endParaRPr lang="en-US" dirty="0"/>
          </a:p>
          <a:p>
            <a:r>
              <a:rPr lang="en-US" sz="1400" dirty="0"/>
              <a:t>No GOS. Can</a:t>
            </a:r>
          </a:p>
          <a:p>
            <a:r>
              <a:rPr lang="en-US" sz="1400" dirty="0"/>
              <a:t>Share bins/libs</a:t>
            </a:r>
          </a:p>
        </p:txBody>
      </p:sp>
      <p:sp>
        <p:nvSpPr>
          <p:cNvPr id="62" name="Rectangle 61">
            <a:extLst>
              <a:ext uri="{FF2B5EF4-FFF2-40B4-BE49-F238E27FC236}">
                <a16:creationId xmlns:a16="http://schemas.microsoft.com/office/drawing/2014/main" id="{38ECB0B4-9319-448F-8720-54C011531A45}"/>
              </a:ext>
            </a:extLst>
          </p:cNvPr>
          <p:cNvSpPr/>
          <p:nvPr/>
        </p:nvSpPr>
        <p:spPr>
          <a:xfrm>
            <a:off x="5915468" y="909020"/>
            <a:ext cx="788879" cy="1454214"/>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Bin/</a:t>
            </a:r>
          </a:p>
          <a:p>
            <a:pPr algn="ctr"/>
            <a:r>
              <a:rPr lang="en-US" dirty="0"/>
              <a:t>Libs</a:t>
            </a:r>
          </a:p>
        </p:txBody>
      </p:sp>
      <p:sp>
        <p:nvSpPr>
          <p:cNvPr id="63" name="Rectangle 62">
            <a:extLst>
              <a:ext uri="{FF2B5EF4-FFF2-40B4-BE49-F238E27FC236}">
                <a16:creationId xmlns:a16="http://schemas.microsoft.com/office/drawing/2014/main" id="{D27BF9A7-8C74-4AD8-A7E6-B5393ED6B3A6}"/>
              </a:ext>
            </a:extLst>
          </p:cNvPr>
          <p:cNvSpPr/>
          <p:nvPr/>
        </p:nvSpPr>
        <p:spPr>
          <a:xfrm>
            <a:off x="5915468" y="883659"/>
            <a:ext cx="788879" cy="79660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a:p>
            <a:pPr algn="ctr"/>
            <a:r>
              <a:rPr lang="en-US" dirty="0"/>
              <a:t>A</a:t>
            </a:r>
          </a:p>
        </p:txBody>
      </p:sp>
      <p:sp>
        <p:nvSpPr>
          <p:cNvPr id="64" name="Lightning Bolt 63">
            <a:extLst>
              <a:ext uri="{FF2B5EF4-FFF2-40B4-BE49-F238E27FC236}">
                <a16:creationId xmlns:a16="http://schemas.microsoft.com/office/drawing/2014/main" id="{BED54548-7420-4B02-A22E-962FAFE05C03}"/>
              </a:ext>
            </a:extLst>
          </p:cNvPr>
          <p:cNvSpPr/>
          <p:nvPr/>
        </p:nvSpPr>
        <p:spPr>
          <a:xfrm rot="18063561">
            <a:off x="207472" y="3478955"/>
            <a:ext cx="924560" cy="508000"/>
          </a:xfrm>
          <a:prstGeom prst="lightningBol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B181FD9-011E-48E8-81CA-59F23B092589}"/>
              </a:ext>
            </a:extLst>
          </p:cNvPr>
          <p:cNvSpPr/>
          <p:nvPr/>
        </p:nvSpPr>
        <p:spPr>
          <a:xfrm>
            <a:off x="1461514" y="2395142"/>
            <a:ext cx="754116" cy="21936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6" name="Lightning Bolt 65">
            <a:extLst>
              <a:ext uri="{FF2B5EF4-FFF2-40B4-BE49-F238E27FC236}">
                <a16:creationId xmlns:a16="http://schemas.microsoft.com/office/drawing/2014/main" id="{DAC6DC88-F0F2-4F27-A5A1-A216CD62785D}"/>
              </a:ext>
            </a:extLst>
          </p:cNvPr>
          <p:cNvSpPr/>
          <p:nvPr/>
        </p:nvSpPr>
        <p:spPr>
          <a:xfrm rot="18063561">
            <a:off x="1350472" y="3491655"/>
            <a:ext cx="924560" cy="508000"/>
          </a:xfrm>
          <a:prstGeom prst="lightningBol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5291244-0DCD-447D-BAFD-427EB5C9E070}"/>
              </a:ext>
            </a:extLst>
          </p:cNvPr>
          <p:cNvSpPr/>
          <p:nvPr/>
        </p:nvSpPr>
        <p:spPr>
          <a:xfrm>
            <a:off x="2655314" y="2395142"/>
            <a:ext cx="754116" cy="21936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Guest</a:t>
            </a:r>
          </a:p>
          <a:p>
            <a:pPr algn="ctr"/>
            <a:r>
              <a:rPr lang="en-US" dirty="0"/>
              <a:t>OS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8" name="Lightning Bolt 67">
            <a:extLst>
              <a:ext uri="{FF2B5EF4-FFF2-40B4-BE49-F238E27FC236}">
                <a16:creationId xmlns:a16="http://schemas.microsoft.com/office/drawing/2014/main" id="{1DB61DB0-1226-4161-8A62-56C71DC51E7B}"/>
              </a:ext>
            </a:extLst>
          </p:cNvPr>
          <p:cNvSpPr/>
          <p:nvPr/>
        </p:nvSpPr>
        <p:spPr>
          <a:xfrm rot="18063561">
            <a:off x="2544272" y="3491655"/>
            <a:ext cx="924560" cy="508000"/>
          </a:xfrm>
          <a:prstGeom prst="lightningBol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273;p26">
            <a:extLst>
              <a:ext uri="{FF2B5EF4-FFF2-40B4-BE49-F238E27FC236}">
                <a16:creationId xmlns:a16="http://schemas.microsoft.com/office/drawing/2014/main" id="{7689CB63-20C0-4CE3-AAF1-30B171FCFC98}"/>
              </a:ext>
            </a:extLst>
          </p:cNvPr>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2400" b="1" i="0" u="none" strike="noStrike" cap="none" dirty="0">
                <a:solidFill>
                  <a:schemeClr val="lt1"/>
                </a:solidFill>
                <a:latin typeface="Arial"/>
                <a:ea typeface="Arial"/>
                <a:cs typeface="Arial"/>
                <a:sym typeface="Arial"/>
              </a:rPr>
              <a:t>Virtual Machine vs Containers</a:t>
            </a:r>
            <a:endParaRPr sz="24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067749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Containerization</a:t>
            </a:r>
            <a:endParaRPr sz="2400" b="1" i="0" u="none" strike="noStrike" cap="none">
              <a:solidFill>
                <a:schemeClr val="lt1"/>
              </a:solidFill>
              <a:latin typeface="Arial"/>
              <a:ea typeface="Arial"/>
              <a:cs typeface="Arial"/>
              <a:sym typeface="Arial"/>
            </a:endParaRPr>
          </a:p>
        </p:txBody>
      </p:sp>
      <p:sp>
        <p:nvSpPr>
          <p:cNvPr id="245" name="Google Shape;245;p21"/>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342900" algn="just" rtl="0">
              <a:lnSpc>
                <a:spcPct val="150000"/>
              </a:lnSpc>
              <a:spcBef>
                <a:spcPts val="1500"/>
              </a:spcBef>
              <a:spcAft>
                <a:spcPts val="0"/>
              </a:spcAft>
              <a:buClr>
                <a:srgbClr val="444444"/>
              </a:buClr>
              <a:buSzPts val="1800"/>
              <a:buFont typeface="Arial"/>
              <a:buChar char="➔"/>
            </a:pPr>
            <a:r>
              <a:rPr lang="en-US" sz="1800" b="1" i="0" u="none" strike="noStrike" cap="none" dirty="0">
                <a:solidFill>
                  <a:srgbClr val="222222"/>
                </a:solidFill>
                <a:latin typeface="Arial"/>
                <a:ea typeface="Arial"/>
                <a:cs typeface="Arial"/>
                <a:sym typeface="Arial"/>
              </a:rPr>
              <a:t>Advantages of Containerization</a:t>
            </a:r>
            <a:endParaRPr sz="1800" b="1" i="0" u="none" strike="noStrike" cap="none" dirty="0">
              <a:solidFill>
                <a:srgbClr val="222222"/>
              </a:solidFill>
              <a:latin typeface="Arial"/>
              <a:ea typeface="Arial"/>
              <a:cs typeface="Arial"/>
              <a:sym typeface="Arial"/>
            </a:endParaRPr>
          </a:p>
          <a:p>
            <a:pPr marL="914400" marR="0" lvl="1" indent="-342900" algn="just" rtl="0">
              <a:lnSpc>
                <a:spcPct val="150000"/>
              </a:lnSpc>
              <a:spcBef>
                <a:spcPts val="0"/>
              </a:spcBef>
              <a:spcAft>
                <a:spcPts val="0"/>
              </a:spcAft>
              <a:buClr>
                <a:srgbClr val="444444"/>
              </a:buClr>
              <a:buSzPts val="1800"/>
              <a:buFont typeface="Arial"/>
              <a:buChar char="◆"/>
            </a:pPr>
            <a:r>
              <a:rPr lang="en-US" sz="1800" b="0" i="0" u="none" strike="noStrike" cap="none" dirty="0">
                <a:solidFill>
                  <a:srgbClr val="333333"/>
                </a:solidFill>
                <a:latin typeface="Arial"/>
                <a:ea typeface="Arial"/>
                <a:cs typeface="Arial"/>
                <a:sym typeface="Arial"/>
              </a:rPr>
              <a:t>Containers on the same OS kernel are lighter and smaller</a:t>
            </a:r>
            <a:endParaRPr sz="1800" b="0" i="0" u="none" strike="noStrike" cap="none" dirty="0">
              <a:solidFill>
                <a:srgbClr val="333333"/>
              </a:solidFill>
              <a:latin typeface="Arial"/>
              <a:ea typeface="Arial"/>
              <a:cs typeface="Arial"/>
              <a:sym typeface="Arial"/>
            </a:endParaRPr>
          </a:p>
          <a:p>
            <a:pPr marL="914400" marR="0" lvl="1" indent="-342900" algn="just" rtl="0">
              <a:lnSpc>
                <a:spcPct val="150000"/>
              </a:lnSpc>
              <a:spcBef>
                <a:spcPts val="0"/>
              </a:spcBef>
              <a:spcAft>
                <a:spcPts val="0"/>
              </a:spcAft>
              <a:buClr>
                <a:srgbClr val="444444"/>
              </a:buClr>
              <a:buSzPts val="1800"/>
              <a:buFont typeface="Arial"/>
              <a:buChar char="◆"/>
            </a:pPr>
            <a:r>
              <a:rPr lang="en-US" sz="1800" b="0" i="0" u="none" strike="noStrike" cap="none" dirty="0">
                <a:solidFill>
                  <a:srgbClr val="333333"/>
                </a:solidFill>
                <a:latin typeface="Arial"/>
                <a:ea typeface="Arial"/>
                <a:cs typeface="Arial"/>
                <a:sym typeface="Arial"/>
              </a:rPr>
              <a:t>Better resource utilization compared to VMs</a:t>
            </a:r>
            <a:endParaRPr sz="1800" b="0" i="0" u="none" strike="noStrike" cap="none" dirty="0">
              <a:solidFill>
                <a:srgbClr val="333333"/>
              </a:solidFill>
              <a:latin typeface="Arial"/>
              <a:ea typeface="Arial"/>
              <a:cs typeface="Arial"/>
              <a:sym typeface="Arial"/>
            </a:endParaRPr>
          </a:p>
          <a:p>
            <a:pPr marL="914400" marR="0" lvl="1" indent="-342900" algn="just" rtl="0">
              <a:lnSpc>
                <a:spcPct val="150000"/>
              </a:lnSpc>
              <a:spcBef>
                <a:spcPts val="0"/>
              </a:spcBef>
              <a:spcAft>
                <a:spcPts val="0"/>
              </a:spcAft>
              <a:buClr>
                <a:srgbClr val="444444"/>
              </a:buClr>
              <a:buSzPts val="1800"/>
              <a:buFont typeface="Arial"/>
              <a:buChar char="◆"/>
            </a:pPr>
            <a:r>
              <a:rPr lang="en-US" sz="1800" b="0" i="0" u="none" strike="noStrike" cap="none" dirty="0">
                <a:solidFill>
                  <a:srgbClr val="333333"/>
                </a:solidFill>
                <a:latin typeface="Arial"/>
                <a:ea typeface="Arial"/>
                <a:cs typeface="Arial"/>
                <a:sym typeface="Arial"/>
              </a:rPr>
              <a:t>Boot-up process is short and takes few seconds</a:t>
            </a:r>
            <a:endParaRPr sz="1800" b="0" i="0" u="none" strike="noStrike" cap="none" dirty="0">
              <a:solidFill>
                <a:srgbClr val="333333"/>
              </a:solidFill>
              <a:latin typeface="Arial"/>
              <a:ea typeface="Arial"/>
              <a:cs typeface="Arial"/>
              <a:sym typeface="Arial"/>
            </a:endParaRPr>
          </a:p>
          <a:p>
            <a:pPr marL="457200" marR="0" lvl="0" indent="0" algn="l" rtl="0">
              <a:lnSpc>
                <a:spcPct val="100000"/>
              </a:lnSpc>
              <a:spcBef>
                <a:spcPts val="80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a:solidFill>
                  <a:schemeClr val="lt1"/>
                </a:solidFill>
                <a:latin typeface="Roboto"/>
                <a:ea typeface="Roboto"/>
                <a:cs typeface="Roboto"/>
                <a:sym typeface="Roboto"/>
              </a:rPr>
              <a:t>Docker</a:t>
            </a:r>
            <a:endParaRPr sz="4800" b="0" i="0" u="none" strike="noStrike" cap="none">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a:t>
            </a:r>
            <a:endParaRPr sz="2400" b="1" i="0" u="none" strike="noStrike" cap="none">
              <a:solidFill>
                <a:schemeClr val="lt1"/>
              </a:solidFill>
              <a:latin typeface="Arial"/>
              <a:ea typeface="Arial"/>
              <a:cs typeface="Arial"/>
              <a:sym typeface="Arial"/>
            </a:endParaRPr>
          </a:p>
        </p:txBody>
      </p:sp>
      <p:sp>
        <p:nvSpPr>
          <p:cNvPr id="256" name="Google Shape;256;p23"/>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Open source software platform to create, deploy and manage virtualized application containers on a common OS, with an ecosystem of allied tools.</a:t>
            </a:r>
            <a:endParaRPr sz="1800" b="0" i="0" u="none" strike="noStrike" cap="none" dirty="0">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endParaRPr lang="en-US" sz="1800" b="0" i="0" u="none" strike="noStrike" cap="none" dirty="0">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Offers the ability to :</a:t>
            </a:r>
          </a:p>
          <a:p>
            <a:pPr marL="400050" lvl="3" indent="-285750">
              <a:lnSpc>
                <a:spcPct val="150000"/>
              </a:lnSpc>
              <a:buSzPts val="1800"/>
              <a:buFont typeface="Arial" panose="020B0604020202020204" pitchFamily="34" charset="0"/>
              <a:buChar char="•"/>
            </a:pPr>
            <a:r>
              <a:rPr lang="en-US" sz="1800" dirty="0"/>
              <a:t>	I</a:t>
            </a:r>
            <a:r>
              <a:rPr lang="en-US" sz="1800" b="0" i="0" u="none" strike="noStrike" cap="none" dirty="0">
                <a:solidFill>
                  <a:srgbClr val="000000"/>
                </a:solidFill>
                <a:latin typeface="Arial"/>
                <a:ea typeface="Arial"/>
                <a:cs typeface="Arial"/>
                <a:sym typeface="Arial"/>
              </a:rPr>
              <a:t>solate your Applications, </a:t>
            </a:r>
          </a:p>
          <a:p>
            <a:pPr marL="400050" lvl="3" indent="-285750">
              <a:lnSpc>
                <a:spcPct val="150000"/>
              </a:lnSpc>
              <a:buSzPts val="1800"/>
              <a:buFont typeface="Arial" panose="020B0604020202020204" pitchFamily="34" charset="0"/>
              <a:buChar char="•"/>
            </a:pPr>
            <a:r>
              <a:rPr lang="en-US" sz="1800" dirty="0"/>
              <a:t>	S</a:t>
            </a:r>
            <a:r>
              <a:rPr lang="en-US" sz="1800" b="0" i="0" u="none" strike="noStrike" cap="none" dirty="0">
                <a:solidFill>
                  <a:srgbClr val="000000"/>
                </a:solidFill>
                <a:latin typeface="Arial"/>
                <a:ea typeface="Arial"/>
                <a:cs typeface="Arial"/>
                <a:sym typeface="Arial"/>
              </a:rPr>
              <a:t>tandardize your build and deployment process and</a:t>
            </a:r>
          </a:p>
          <a:p>
            <a:pPr marL="400050" lvl="3" indent="-285750">
              <a:lnSpc>
                <a:spcPct val="150000"/>
              </a:lnSpc>
              <a:buSzPts val="1800"/>
              <a:buFont typeface="Arial" panose="020B0604020202020204" pitchFamily="34" charset="0"/>
              <a:buChar char="•"/>
            </a:pPr>
            <a:r>
              <a:rPr lang="en-US" sz="1800" dirty="0"/>
              <a:t>	C</a:t>
            </a:r>
            <a:r>
              <a:rPr lang="en-US" sz="1800" b="0" i="0" u="none" strike="noStrike" cap="none" dirty="0">
                <a:solidFill>
                  <a:srgbClr val="000000"/>
                </a:solidFill>
                <a:latin typeface="Arial"/>
                <a:ea typeface="Arial"/>
                <a:cs typeface="Arial"/>
                <a:sym typeface="Arial"/>
              </a:rPr>
              <a:t>reate standard, repeatable processes.</a:t>
            </a:r>
            <a:endParaRPr sz="1800" b="0" i="0" u="none" strike="noStrike" cap="none" dirty="0">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a:t>
            </a:r>
            <a:endParaRPr sz="2400" b="1" i="0" u="none" strike="noStrike" cap="none">
              <a:solidFill>
                <a:schemeClr val="lt1"/>
              </a:solidFill>
              <a:latin typeface="Arial"/>
              <a:ea typeface="Arial"/>
              <a:cs typeface="Arial"/>
              <a:sym typeface="Arial"/>
            </a:endParaRPr>
          </a:p>
        </p:txBody>
      </p:sp>
      <p:sp>
        <p:nvSpPr>
          <p:cNvPr id="256" name="Google Shape;256;p23"/>
          <p:cNvSpPr txBox="1"/>
          <p:nvPr/>
        </p:nvSpPr>
        <p:spPr>
          <a:xfrm>
            <a:off x="-11848" y="636595"/>
            <a:ext cx="9016800" cy="4342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a:t>
            </a:r>
            <a:endParaRPr sz="1800" b="0" i="0" u="none" strike="noStrike" cap="none" dirty="0">
              <a:solidFill>
                <a:srgbClr val="000000"/>
              </a:solidFill>
              <a:latin typeface="Arial"/>
              <a:ea typeface="Arial"/>
              <a:cs typeface="Arial"/>
              <a:sym typeface="Arial"/>
            </a:endParaRPr>
          </a:p>
          <a:p>
            <a:pPr marL="114300" marR="0" lvl="0" algn="l" rtl="0">
              <a:lnSpc>
                <a:spcPct val="150000"/>
              </a:lnSpc>
              <a:spcBef>
                <a:spcPts val="0"/>
              </a:spcBef>
              <a:spcAft>
                <a:spcPts val="0"/>
              </a:spcAft>
              <a:buClr>
                <a:srgbClr val="000000"/>
              </a:buClr>
              <a:buSzPts val="1800"/>
            </a:pPr>
            <a:r>
              <a:rPr lang="en-US" sz="1800" b="0" i="0" u="none" strike="noStrike" cap="none" dirty="0">
                <a:solidFill>
                  <a:srgbClr val="000000"/>
                </a:solidFill>
                <a:latin typeface="Arial"/>
                <a:ea typeface="Arial"/>
                <a:cs typeface="Arial"/>
                <a:sym typeface="Arial"/>
              </a:rPr>
              <a:t>The whole idea of Docker is for developers to easily develop applications, ship them into containers which can then be deployed anywhere.</a:t>
            </a:r>
            <a:endParaRPr sz="1800" b="0" i="0" u="none" strike="noStrike" cap="none" dirty="0">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1326569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Containers</a:t>
            </a:r>
            <a:endParaRPr sz="2400" b="1" i="0" u="none" strike="noStrike" cap="none">
              <a:solidFill>
                <a:schemeClr val="lt1"/>
              </a:solidFill>
              <a:latin typeface="Arial"/>
              <a:ea typeface="Arial"/>
              <a:cs typeface="Arial"/>
              <a:sym typeface="Arial"/>
            </a:endParaRPr>
          </a:p>
        </p:txBody>
      </p:sp>
      <p:sp>
        <p:nvSpPr>
          <p:cNvPr id="330" name="Google Shape;330;p3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331" name="Google Shape;331;p35"/>
          <p:cNvSpPr/>
          <p:nvPr/>
        </p:nvSpPr>
        <p:spPr>
          <a:xfrm>
            <a:off x="215750" y="770585"/>
            <a:ext cx="8709000" cy="3270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800" dirty="0"/>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Wraps up a piece of software in a complete file system that contains everything it needs to run: code, runtime, system tools, system libraries ( anything you can install on a server). </a:t>
            </a:r>
          </a:p>
          <a:p>
            <a:pPr marL="0" marR="0" lvl="0" indent="-25400" algn="l" rtl="0">
              <a:lnSpc>
                <a:spcPct val="150000"/>
              </a:lnSpc>
              <a:spcBef>
                <a:spcPts val="0"/>
              </a:spcBef>
              <a:spcAft>
                <a:spcPts val="0"/>
              </a:spcAft>
              <a:buClr>
                <a:srgbClr val="000000"/>
              </a:buClr>
              <a:buSzPts val="1800"/>
              <a:buFont typeface="Arial"/>
              <a:buChar char="➔"/>
            </a:pPr>
            <a:endParaRPr sz="1800" b="0" i="0" u="none" strike="noStrike" cap="none" dirty="0">
              <a:solidFill>
                <a:srgbClr val="000000"/>
              </a:solidFill>
              <a:latin typeface="Arial"/>
              <a:ea typeface="Arial"/>
              <a:cs typeface="Arial"/>
              <a:sym typeface="Arial"/>
            </a:endParaRPr>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By encapsulating and isolating everything in a container, this guarantees that the container will always run the same, regardless of the environment it is running in. </a:t>
            </a: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2400" b="1" i="0" u="none" strike="noStrike" cap="none" dirty="0">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BF54394E-1C34-4E47-8DA8-CDFCEF1DDAF9}"/>
              </a:ext>
            </a:extLst>
          </p:cNvPr>
          <p:cNvPicPr>
            <a:picLocks noChangeAspect="1"/>
          </p:cNvPicPr>
          <p:nvPr/>
        </p:nvPicPr>
        <p:blipFill>
          <a:blip r:embed="rId3"/>
          <a:stretch>
            <a:fillRect/>
          </a:stretch>
        </p:blipFill>
        <p:spPr>
          <a:xfrm>
            <a:off x="559981" y="696431"/>
            <a:ext cx="7754679" cy="4362007"/>
          </a:xfrm>
          <a:prstGeom prst="rect">
            <a:avLst/>
          </a:prstGeom>
        </p:spPr>
      </p:pic>
    </p:spTree>
    <p:extLst>
      <p:ext uri="{BB962C8B-B14F-4D97-AF65-F5344CB8AC3E}">
        <p14:creationId xmlns:p14="http://schemas.microsoft.com/office/powerpoint/2010/main" val="1865925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Features of Docker</a:t>
            </a:r>
            <a:endParaRPr sz="2400" b="1" i="0" u="none" strike="noStrike" cap="none">
              <a:solidFill>
                <a:schemeClr val="lt1"/>
              </a:solidFill>
              <a:latin typeface="Arial"/>
              <a:ea typeface="Arial"/>
              <a:cs typeface="Arial"/>
              <a:sym typeface="Arial"/>
            </a:endParaRPr>
          </a:p>
        </p:txBody>
      </p:sp>
      <p:sp>
        <p:nvSpPr>
          <p:cNvPr id="262" name="Google Shape;262;p24"/>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25400" lvl="1" indent="-342900" algn="just">
              <a:lnSpc>
                <a:spcPct val="171428"/>
              </a:lnSpc>
              <a:buSzPts val="1800"/>
              <a:buFont typeface="Arial"/>
              <a:buChar char="➔"/>
            </a:pPr>
            <a:endParaRPr lang="en-US" sz="1800" dirty="0"/>
          </a:p>
          <a:p>
            <a:pPr marL="457200" marR="25400" lvl="1" indent="-342900" algn="just">
              <a:lnSpc>
                <a:spcPct val="171428"/>
              </a:lnSpc>
              <a:buSzPts val="1800"/>
              <a:buFont typeface="Arial"/>
              <a:buChar char="➔"/>
            </a:pPr>
            <a:r>
              <a:rPr lang="en-US" sz="1800" dirty="0"/>
              <a:t>R</a:t>
            </a:r>
            <a:r>
              <a:rPr lang="en-US" sz="1800" b="0" i="0" u="none" strike="noStrike" cap="none" dirty="0">
                <a:solidFill>
                  <a:srgbClr val="000000"/>
                </a:solidFill>
                <a:latin typeface="Arial"/>
                <a:ea typeface="Arial"/>
                <a:cs typeface="Arial"/>
                <a:sym typeface="Arial"/>
              </a:rPr>
              <a:t>educe the size of development by providing a </a:t>
            </a:r>
          </a:p>
          <a:p>
            <a:pPr marL="457200" marR="25400" lvl="1" indent="-342900" algn="just">
              <a:lnSpc>
                <a:spcPct val="171428"/>
              </a:lnSpc>
              <a:buSzPts val="1800"/>
              <a:buFont typeface="Arial"/>
              <a:buChar char="➔"/>
            </a:pPr>
            <a:r>
              <a:rPr lang="en-US" sz="1800" dirty="0"/>
              <a:t>S</a:t>
            </a:r>
            <a:r>
              <a:rPr lang="en-US" sz="1800" b="0" i="0" u="none" strike="noStrike" cap="none" dirty="0">
                <a:solidFill>
                  <a:srgbClr val="000000"/>
                </a:solidFill>
                <a:latin typeface="Arial"/>
                <a:ea typeface="Arial"/>
                <a:cs typeface="Arial"/>
                <a:sym typeface="Arial"/>
              </a:rPr>
              <a:t>maller footprint of the OS via containers.</a:t>
            </a:r>
            <a:endParaRPr sz="1800" b="0" i="0" u="none" strike="noStrike" cap="none" dirty="0">
              <a:solidFill>
                <a:srgbClr val="000000"/>
              </a:solidFill>
              <a:latin typeface="Arial"/>
              <a:ea typeface="Arial"/>
              <a:cs typeface="Arial"/>
              <a:sym typeface="Arial"/>
            </a:endParaRPr>
          </a:p>
          <a:p>
            <a:pPr marL="457200" marR="25400" lvl="0" indent="-342900" algn="just" rtl="0">
              <a:lnSpc>
                <a:spcPct val="171428"/>
              </a:lnSpc>
              <a:spcBef>
                <a:spcPts val="0"/>
              </a:spcBef>
              <a:spcAft>
                <a:spcPts val="0"/>
              </a:spcAft>
              <a:buClr>
                <a:srgbClr val="000000"/>
              </a:buClr>
              <a:buSzPts val="1800"/>
              <a:buFont typeface="Arial"/>
              <a:buChar char="➔"/>
            </a:pPr>
            <a:r>
              <a:rPr lang="en-US" sz="1800" dirty="0"/>
              <a:t>E</a:t>
            </a:r>
            <a:r>
              <a:rPr lang="en-US" sz="1800" b="0" i="0" u="none" strike="noStrike" cap="none" dirty="0">
                <a:solidFill>
                  <a:srgbClr val="000000"/>
                </a:solidFill>
                <a:latin typeface="Arial"/>
                <a:ea typeface="Arial"/>
                <a:cs typeface="Arial"/>
                <a:sym typeface="Arial"/>
              </a:rPr>
              <a:t>asier for teams across different units, to work seamlessly across applications.</a:t>
            </a:r>
            <a:endParaRPr sz="1800" b="0" i="0" u="none" strike="noStrike" cap="none" dirty="0">
              <a:solidFill>
                <a:srgbClr val="000000"/>
              </a:solidFill>
              <a:latin typeface="Arial"/>
              <a:ea typeface="Arial"/>
              <a:cs typeface="Arial"/>
              <a:sym typeface="Arial"/>
            </a:endParaRPr>
          </a:p>
          <a:p>
            <a:pPr marL="457200" marR="25400" lvl="0" indent="-342900" algn="just" rtl="0">
              <a:lnSpc>
                <a:spcPct val="171428"/>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You can deploy Docker containers anywhere, on any physical and virtual machines and even on the cloud.</a:t>
            </a:r>
            <a:endParaRPr sz="1800" b="0" i="0" u="none" strike="noStrike" cap="none" dirty="0">
              <a:solidFill>
                <a:srgbClr val="000000"/>
              </a:solidFill>
              <a:latin typeface="Arial"/>
              <a:ea typeface="Arial"/>
              <a:cs typeface="Arial"/>
              <a:sym typeface="Arial"/>
            </a:endParaRPr>
          </a:p>
          <a:p>
            <a:pPr marL="457200" marR="25400" lvl="0" indent="-342900" algn="just" rtl="0">
              <a:lnSpc>
                <a:spcPct val="171428"/>
              </a:lnSpc>
              <a:spcBef>
                <a:spcPts val="0"/>
              </a:spcBef>
              <a:spcAft>
                <a:spcPts val="0"/>
              </a:spcAft>
              <a:buClr>
                <a:srgbClr val="000000"/>
              </a:buClr>
              <a:buSzPts val="1800"/>
              <a:buFont typeface="Arial"/>
              <a:buChar char="➔"/>
            </a:pPr>
            <a:r>
              <a:rPr lang="en-US" sz="1800" dirty="0"/>
              <a:t>E</a:t>
            </a:r>
            <a:r>
              <a:rPr lang="en-US" sz="1800" b="0" i="0" u="none" strike="noStrike" cap="none" dirty="0">
                <a:solidFill>
                  <a:srgbClr val="000000"/>
                </a:solidFill>
                <a:latin typeface="Arial"/>
                <a:ea typeface="Arial"/>
                <a:cs typeface="Arial"/>
                <a:sym typeface="Arial"/>
              </a:rPr>
              <a:t>asily scalable.</a:t>
            </a:r>
            <a:endParaRPr sz="1800" b="0" i="0" u="none" strike="noStrike" cap="none" dirty="0">
              <a:solidFill>
                <a:srgbClr val="000000"/>
              </a:solidFill>
              <a:latin typeface="Arial"/>
              <a:ea typeface="Arial"/>
              <a:cs typeface="Arial"/>
              <a:sym typeface="Arial"/>
            </a:endParaRPr>
          </a:p>
          <a:p>
            <a:pPr marL="457200" marR="0" lvl="0" indent="0" algn="l" rtl="0">
              <a:lnSpc>
                <a:spcPct val="115000"/>
              </a:lnSpc>
              <a:spcBef>
                <a:spcPts val="1000"/>
              </a:spcBef>
              <a:spcAft>
                <a:spcPts val="0"/>
              </a:spcAft>
              <a:buClr>
                <a:srgbClr val="000000"/>
              </a:buClr>
              <a:buSzPts val="1400"/>
              <a:buFont typeface="Arial"/>
              <a:buNone/>
            </a:pPr>
            <a:endParaRPr sz="1800" b="0" i="0" u="none" strike="noStrike" cap="none" dirty="0">
              <a:solidFill>
                <a:srgbClr val="000000"/>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When to use Docker</a:t>
            </a:r>
            <a:endParaRPr sz="2400" b="1" i="0" u="none" strike="noStrike" cap="none">
              <a:solidFill>
                <a:schemeClr val="lt1"/>
              </a:solidFill>
              <a:latin typeface="Arial"/>
              <a:ea typeface="Arial"/>
              <a:cs typeface="Arial"/>
              <a:sym typeface="Arial"/>
            </a:endParaRPr>
          </a:p>
        </p:txBody>
      </p:sp>
      <p:sp>
        <p:nvSpPr>
          <p:cNvPr id="268" name="Google Shape;268;p2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Configuration Simplification</a:t>
            </a:r>
            <a:endParaRPr sz="1800" b="0" i="0" u="none" strike="noStrike" cap="none" dirty="0">
              <a:solidFill>
                <a:srgbClr val="000000"/>
              </a:solidFill>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Enhance Developer Productivity</a:t>
            </a:r>
            <a:endParaRPr sz="1800" b="0" i="0" u="none" strike="noStrike" cap="none" dirty="0">
              <a:solidFill>
                <a:srgbClr val="000000"/>
              </a:solidFill>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Server Consolidation and Management</a:t>
            </a:r>
            <a:endParaRPr sz="1800" b="0" i="0" u="none" strike="noStrike" cap="none" dirty="0">
              <a:solidFill>
                <a:srgbClr val="000000"/>
              </a:solidFill>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Application Isolation</a:t>
            </a:r>
            <a:endParaRPr sz="1800" b="0" i="0" u="none" strike="noStrike" cap="none" dirty="0">
              <a:solidFill>
                <a:srgbClr val="000000"/>
              </a:solidFill>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Rapid Deployment</a:t>
            </a:r>
            <a:endParaRPr sz="1800" b="0" i="0" u="none" strike="noStrike" cap="none" dirty="0">
              <a:solidFill>
                <a:srgbClr val="000000"/>
              </a:solidFill>
              <a:latin typeface="Arial"/>
              <a:ea typeface="Arial"/>
              <a:cs typeface="Arial"/>
              <a:sym typeface="Arial"/>
            </a:endParaRPr>
          </a:p>
          <a:p>
            <a:pPr marL="457200" marR="0" lvl="0" indent="-342900" algn="l" rtl="0">
              <a:lnSpc>
                <a:spcPct val="2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Build Management </a:t>
            </a:r>
            <a:endParaRPr sz="1800" b="0" i="0" u="none" strike="noStrike" cap="none" dirty="0">
              <a:solidFill>
                <a:srgbClr val="000000"/>
              </a:solidFill>
              <a:latin typeface="Arial"/>
              <a:ea typeface="Arial"/>
              <a:cs typeface="Arial"/>
              <a:sym typeface="Arial"/>
            </a:endParaRPr>
          </a:p>
          <a:p>
            <a:pPr marL="457200" marR="0" lvl="0" indent="0" algn="l" rtl="0">
              <a:lnSpc>
                <a:spcPct val="200000"/>
              </a:lnSpc>
              <a:spcBef>
                <a:spcPts val="0"/>
              </a:spcBef>
              <a:spcAft>
                <a:spcPts val="0"/>
              </a:spcAft>
              <a:buClr>
                <a:srgbClr val="000000"/>
              </a:buClr>
              <a:buSzPts val="1800"/>
              <a:buFont typeface="Arial"/>
              <a:buNone/>
            </a:pPr>
            <a:r>
              <a:rPr lang="en-US" sz="1800" b="0" i="0" u="none" strike="noStrike" cap="none" dirty="0">
                <a:solidFill>
                  <a:srgbClr val="444444"/>
                </a:solidFill>
                <a:highlight>
                  <a:srgbClr val="FFFFFF"/>
                </a:highlight>
                <a:latin typeface="Arial"/>
                <a:ea typeface="Arial"/>
                <a:cs typeface="Arial"/>
                <a:sym typeface="Arial"/>
              </a:rPr>
              <a:t> </a:t>
            </a: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dirty="0">
                <a:solidFill>
                  <a:schemeClr val="lt1"/>
                </a:solidFill>
                <a:latin typeface="Roboto"/>
                <a:ea typeface="Roboto"/>
                <a:cs typeface="Roboto"/>
                <a:sym typeface="Roboto"/>
              </a:rPr>
              <a:t>Docker ecosystem</a:t>
            </a:r>
            <a:endParaRPr sz="4800" b="0" i="0" u="none" strike="noStrike" cap="none"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088585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Components</a:t>
            </a:r>
            <a:endParaRPr sz="2400" b="1" i="0" u="none" strike="noStrike" cap="none">
              <a:solidFill>
                <a:schemeClr val="lt1"/>
              </a:solidFill>
              <a:latin typeface="Arial"/>
              <a:ea typeface="Arial"/>
              <a:cs typeface="Arial"/>
              <a:sym typeface="Arial"/>
            </a:endParaRPr>
          </a:p>
        </p:txBody>
      </p:sp>
      <p:sp>
        <p:nvSpPr>
          <p:cNvPr id="274" name="Google Shape;274;p2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pic>
        <p:nvPicPr>
          <p:cNvPr id="275" name="Google Shape;275;p26"/>
          <p:cNvPicPr preferRelativeResize="0"/>
          <p:nvPr/>
        </p:nvPicPr>
        <p:blipFill rotWithShape="1">
          <a:blip r:embed="rId3">
            <a:alphaModFix/>
          </a:blip>
          <a:srcRect/>
          <a:stretch/>
        </p:blipFill>
        <p:spPr>
          <a:xfrm>
            <a:off x="167350" y="1014425"/>
            <a:ext cx="8648050" cy="3173850"/>
          </a:xfrm>
          <a:prstGeom prst="rect">
            <a:avLst/>
          </a:prstGeom>
          <a:noFill/>
          <a:ln>
            <a:noFill/>
          </a:ln>
        </p:spPr>
      </p:pic>
    </p:spTree>
    <p:extLst>
      <p:ext uri="{BB962C8B-B14F-4D97-AF65-F5344CB8AC3E}">
        <p14:creationId xmlns:p14="http://schemas.microsoft.com/office/powerpoint/2010/main" val="1801465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Architecture</a:t>
            </a:r>
            <a:endParaRPr sz="2400" b="1" i="0" u="none" strike="noStrike" cap="none">
              <a:solidFill>
                <a:schemeClr val="lt1"/>
              </a:solidFill>
              <a:latin typeface="Arial"/>
              <a:ea typeface="Arial"/>
              <a:cs typeface="Arial"/>
              <a:sym typeface="Arial"/>
            </a:endParaRPr>
          </a:p>
        </p:txBody>
      </p:sp>
      <p:sp>
        <p:nvSpPr>
          <p:cNvPr id="323" name="Google Shape;323;p34"/>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pic>
        <p:nvPicPr>
          <p:cNvPr id="324" name="Google Shape;324;p34"/>
          <p:cNvPicPr preferRelativeResize="0"/>
          <p:nvPr/>
        </p:nvPicPr>
        <p:blipFill rotWithShape="1">
          <a:blip r:embed="rId3">
            <a:alphaModFix/>
          </a:blip>
          <a:srcRect/>
          <a:stretch/>
        </p:blipFill>
        <p:spPr>
          <a:xfrm>
            <a:off x="528500" y="804876"/>
            <a:ext cx="7396300" cy="3897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Terminology</a:t>
            </a:r>
            <a:endParaRPr sz="2400" b="1" i="0" u="none" strike="noStrike" cap="none">
              <a:solidFill>
                <a:schemeClr val="lt1"/>
              </a:solidFill>
              <a:latin typeface="Arial"/>
              <a:ea typeface="Arial"/>
              <a:cs typeface="Arial"/>
              <a:sym typeface="Arial"/>
            </a:endParaRPr>
          </a:p>
        </p:txBody>
      </p:sp>
      <p:sp>
        <p:nvSpPr>
          <p:cNvPr id="281" name="Google Shape;281;p27"/>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Docker Daemon</a:t>
            </a:r>
            <a:endParaRPr sz="1800" b="0" i="0" u="none" strike="noStrike" cap="none" dirty="0">
              <a:solidFill>
                <a:srgbClr val="444444"/>
              </a:solidFill>
              <a:latin typeface="Arial"/>
              <a:ea typeface="Arial"/>
              <a:cs typeface="Arial"/>
              <a:sym typeface="Arial"/>
            </a:endParaRPr>
          </a:p>
          <a:p>
            <a:pPr marL="1371600" marR="0" lvl="1"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Runs on </a:t>
            </a:r>
            <a:r>
              <a:rPr lang="en-US" sz="1800" dirty="0">
                <a:solidFill>
                  <a:srgbClr val="444444"/>
                </a:solidFill>
              </a:rPr>
              <a:t>H</a:t>
            </a:r>
            <a:r>
              <a:rPr lang="en-US" sz="1800" b="0" i="0" u="none" strike="noStrike" cap="none" dirty="0">
                <a:solidFill>
                  <a:srgbClr val="444444"/>
                </a:solidFill>
                <a:latin typeface="Arial"/>
                <a:ea typeface="Arial"/>
                <a:cs typeface="Arial"/>
                <a:sym typeface="Arial"/>
              </a:rPr>
              <a:t>ost machine, </a:t>
            </a:r>
            <a:endParaRPr sz="1800" b="0" i="0" u="none" strike="noStrike" cap="none" dirty="0">
              <a:solidFill>
                <a:srgbClr val="444444"/>
              </a:solidFill>
              <a:latin typeface="Arial"/>
              <a:ea typeface="Arial"/>
              <a:cs typeface="Arial"/>
              <a:sym typeface="Arial"/>
            </a:endParaRPr>
          </a:p>
          <a:p>
            <a:pPr marL="1371600" marR="0" lvl="1" indent="-342900" algn="l" rtl="0">
              <a:lnSpc>
                <a:spcPct val="150000"/>
              </a:lnSpc>
              <a:spcBef>
                <a:spcPts val="0"/>
              </a:spcBef>
              <a:spcAft>
                <a:spcPts val="0"/>
              </a:spcAft>
              <a:buClr>
                <a:srgbClr val="444444"/>
              </a:buClr>
              <a:buSzPts val="1800"/>
              <a:buFont typeface="Arial"/>
              <a:buChar char="◆"/>
            </a:pPr>
            <a:r>
              <a:rPr lang="en-US" sz="1800" dirty="0">
                <a:solidFill>
                  <a:srgbClr val="444444"/>
                </a:solidFill>
              </a:rPr>
              <a:t>C</a:t>
            </a:r>
            <a:r>
              <a:rPr lang="en-US" sz="1800" b="0" i="0" u="none" strike="noStrike" cap="none" dirty="0">
                <a:solidFill>
                  <a:srgbClr val="444444"/>
                </a:solidFill>
                <a:latin typeface="Arial"/>
                <a:ea typeface="Arial"/>
                <a:cs typeface="Arial"/>
                <a:sym typeface="Arial"/>
              </a:rPr>
              <a:t>reates and manages docker objects such as </a:t>
            </a:r>
            <a:endParaRPr sz="1800" b="0" i="0" u="none" strike="noStrike" cap="none" dirty="0">
              <a:solidFill>
                <a:srgbClr val="444444"/>
              </a:solidFill>
              <a:latin typeface="Arial"/>
              <a:ea typeface="Arial"/>
              <a:cs typeface="Arial"/>
              <a:sym typeface="Arial"/>
            </a:endParaRPr>
          </a:p>
          <a:p>
            <a:pPr marL="1828800" marR="0" lvl="3" indent="-342900" algn="l" rtl="0">
              <a:spcBef>
                <a:spcPts val="0"/>
              </a:spcBef>
              <a:spcAft>
                <a:spcPts val="0"/>
              </a:spcAft>
              <a:buClr>
                <a:srgbClr val="444444"/>
              </a:buClr>
              <a:buSzPts val="1800"/>
              <a:buFont typeface="Arial"/>
              <a:buChar char="●"/>
            </a:pPr>
            <a:r>
              <a:rPr lang="en-US" sz="1800" dirty="0">
                <a:solidFill>
                  <a:srgbClr val="444444"/>
                </a:solidFill>
              </a:rPr>
              <a:t>I</a:t>
            </a:r>
            <a:r>
              <a:rPr lang="en-US" sz="1800" b="0" i="0" u="none" strike="noStrike" cap="none" dirty="0">
                <a:solidFill>
                  <a:srgbClr val="444444"/>
                </a:solidFill>
                <a:latin typeface="Arial"/>
                <a:ea typeface="Arial"/>
                <a:cs typeface="Arial"/>
                <a:sym typeface="Arial"/>
              </a:rPr>
              <a:t>mages, </a:t>
            </a:r>
            <a:endParaRPr sz="1800" b="0" i="0" u="none" strike="noStrike" cap="none" dirty="0">
              <a:solidFill>
                <a:srgbClr val="444444"/>
              </a:solidFill>
              <a:latin typeface="Arial"/>
              <a:ea typeface="Arial"/>
              <a:cs typeface="Arial"/>
              <a:sym typeface="Arial"/>
            </a:endParaRPr>
          </a:p>
          <a:p>
            <a:pPr marL="1828800" marR="0" lvl="3" indent="-342900" algn="l" rtl="0">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Containers, </a:t>
            </a:r>
            <a:endParaRPr sz="1800" b="0" i="0" u="none" strike="noStrike" cap="none" dirty="0">
              <a:solidFill>
                <a:srgbClr val="444444"/>
              </a:solidFill>
              <a:latin typeface="Arial"/>
              <a:ea typeface="Arial"/>
              <a:cs typeface="Arial"/>
              <a:sym typeface="Arial"/>
            </a:endParaRPr>
          </a:p>
          <a:p>
            <a:pPr marL="1828800" marR="0" lvl="3" indent="-342900" algn="l" rtl="0">
              <a:spcBef>
                <a:spcPts val="0"/>
              </a:spcBef>
              <a:spcAft>
                <a:spcPts val="0"/>
              </a:spcAft>
              <a:buClr>
                <a:srgbClr val="444444"/>
              </a:buClr>
              <a:buSzPts val="1800"/>
              <a:buFont typeface="Arial"/>
              <a:buChar char="●"/>
            </a:pPr>
            <a:r>
              <a:rPr lang="en-US" sz="1800" dirty="0">
                <a:solidFill>
                  <a:srgbClr val="444444"/>
                </a:solidFill>
              </a:rPr>
              <a:t>N</a:t>
            </a:r>
            <a:r>
              <a:rPr lang="en-US" sz="1800" b="0" i="0" u="none" strike="noStrike" cap="none" dirty="0">
                <a:solidFill>
                  <a:srgbClr val="444444"/>
                </a:solidFill>
                <a:latin typeface="Arial"/>
                <a:ea typeface="Arial"/>
                <a:cs typeface="Arial"/>
                <a:sym typeface="Arial"/>
              </a:rPr>
              <a:t>etwork,</a:t>
            </a:r>
            <a:endParaRPr sz="1800" b="0" i="0" u="none" strike="noStrike" cap="none" dirty="0">
              <a:solidFill>
                <a:srgbClr val="444444"/>
              </a:solidFill>
              <a:latin typeface="Arial"/>
              <a:ea typeface="Arial"/>
              <a:cs typeface="Arial"/>
              <a:sym typeface="Arial"/>
            </a:endParaRPr>
          </a:p>
          <a:p>
            <a:pPr marL="1828800" marR="0" lvl="3" indent="-342900" algn="l" rtl="0">
              <a:spcBef>
                <a:spcPts val="0"/>
              </a:spcBef>
              <a:spcAft>
                <a:spcPts val="0"/>
              </a:spcAft>
              <a:buClr>
                <a:srgbClr val="444444"/>
              </a:buClr>
              <a:buSzPts val="1800"/>
              <a:buFont typeface="Arial"/>
              <a:buChar char="●"/>
            </a:pPr>
            <a:r>
              <a:rPr lang="en-US" sz="1800" dirty="0">
                <a:solidFill>
                  <a:srgbClr val="444444"/>
                </a:solidFill>
              </a:rPr>
              <a:t>V</a:t>
            </a:r>
            <a:r>
              <a:rPr lang="en-US" sz="1800" b="0" i="0" u="none" strike="noStrike" cap="none" dirty="0">
                <a:solidFill>
                  <a:srgbClr val="444444"/>
                </a:solidFill>
                <a:latin typeface="Arial"/>
                <a:ea typeface="Arial"/>
                <a:cs typeface="Arial"/>
                <a:sym typeface="Arial"/>
              </a:rPr>
              <a:t>olume, </a:t>
            </a:r>
            <a:endParaRPr sz="1800" b="0" i="0" u="none" strike="noStrike" cap="none" dirty="0">
              <a:solidFill>
                <a:srgbClr val="444444"/>
              </a:solidFill>
              <a:latin typeface="Arial"/>
              <a:ea typeface="Arial"/>
              <a:cs typeface="Arial"/>
              <a:sym typeface="Arial"/>
            </a:endParaRPr>
          </a:p>
          <a:p>
            <a:pPr marL="1828800" marR="0" lvl="3" indent="-342900" algn="l" rtl="0">
              <a:spcBef>
                <a:spcPts val="0"/>
              </a:spcBef>
              <a:spcAft>
                <a:spcPts val="0"/>
              </a:spcAft>
              <a:buClr>
                <a:srgbClr val="444444"/>
              </a:buClr>
              <a:buSzPts val="1800"/>
              <a:buFont typeface="Arial"/>
              <a:buChar char="●"/>
            </a:pPr>
            <a:r>
              <a:rPr lang="en-US" sz="1800" dirty="0">
                <a:solidFill>
                  <a:srgbClr val="444444"/>
                </a:solidFill>
              </a:rPr>
              <a:t>D</a:t>
            </a:r>
            <a:r>
              <a:rPr lang="en-US" sz="1800" b="0" i="0" u="none" strike="noStrike" cap="none" dirty="0">
                <a:solidFill>
                  <a:srgbClr val="444444"/>
                </a:solidFill>
                <a:latin typeface="Arial"/>
                <a:ea typeface="Arial"/>
                <a:cs typeface="Arial"/>
                <a:sym typeface="Arial"/>
              </a:rPr>
              <a:t>ata </a:t>
            </a:r>
            <a:r>
              <a:rPr lang="en-US" sz="1800" b="0" i="0" u="none" strike="noStrike" cap="none" dirty="0" err="1">
                <a:solidFill>
                  <a:srgbClr val="444444"/>
                </a:solidFill>
                <a:latin typeface="Arial"/>
                <a:ea typeface="Arial"/>
                <a:cs typeface="Arial"/>
                <a:sym typeface="Arial"/>
              </a:rPr>
              <a:t>etc</a:t>
            </a:r>
            <a:endParaRPr lang="en-IN" sz="1800" dirty="0">
              <a:solidFill>
                <a:srgbClr val="444444"/>
              </a:solidFill>
            </a:endParaRPr>
          </a:p>
          <a:p>
            <a:pPr marL="457200" lvl="0" indent="-342900">
              <a:lnSpc>
                <a:spcPct val="150000"/>
              </a:lnSpc>
              <a:buClr>
                <a:srgbClr val="444444"/>
              </a:buClr>
              <a:buSzPts val="1800"/>
              <a:buFont typeface="Arial"/>
              <a:buChar char="➔"/>
            </a:pPr>
            <a:r>
              <a:rPr lang="en-IN" sz="1800" dirty="0">
                <a:solidFill>
                  <a:srgbClr val="444444"/>
                </a:solidFill>
              </a:rPr>
              <a:t>Docker Client</a:t>
            </a:r>
          </a:p>
          <a:p>
            <a:pPr marL="1371600" lvl="1" indent="-342900">
              <a:lnSpc>
                <a:spcPct val="150000"/>
              </a:lnSpc>
              <a:buClr>
                <a:srgbClr val="444444"/>
              </a:buClr>
              <a:buSzPts val="1800"/>
              <a:buFont typeface="Arial"/>
              <a:buChar char="◆"/>
            </a:pPr>
            <a:r>
              <a:rPr lang="en-IN" sz="1800" dirty="0">
                <a:solidFill>
                  <a:srgbClr val="444444"/>
                </a:solidFill>
              </a:rPr>
              <a:t>User Interface for docker which accepts commands from user and communicates with docker host</a:t>
            </a:r>
          </a:p>
          <a:p>
            <a:pPr marL="1485900" marR="0" lvl="3" algn="l" rtl="0">
              <a:lnSpc>
                <a:spcPct val="150000"/>
              </a:lnSpc>
              <a:spcBef>
                <a:spcPts val="0"/>
              </a:spcBef>
              <a:spcAft>
                <a:spcPts val="0"/>
              </a:spcAft>
              <a:buClr>
                <a:srgbClr val="444444"/>
              </a:buClr>
              <a:buSzPts val="1800"/>
            </a:pPr>
            <a:endParaRPr sz="1800" b="0" i="0" u="none" strike="noStrike" cap="none" dirty="0">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None/>
            </a:pP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Terminology</a:t>
            </a:r>
            <a:endParaRPr sz="2400" b="1" i="0" u="none" strike="noStrike" cap="none">
              <a:solidFill>
                <a:schemeClr val="lt1"/>
              </a:solidFill>
              <a:latin typeface="Arial"/>
              <a:ea typeface="Arial"/>
              <a:cs typeface="Arial"/>
              <a:sym typeface="Arial"/>
            </a:endParaRPr>
          </a:p>
        </p:txBody>
      </p:sp>
      <p:sp>
        <p:nvSpPr>
          <p:cNvPr id="293" name="Google Shape;293;p29"/>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Docker Images</a:t>
            </a:r>
            <a:endParaRPr sz="1800" b="0" i="0" u="none" strike="noStrike" cap="none" dirty="0">
              <a:solidFill>
                <a:srgbClr val="444444"/>
              </a:solidFill>
              <a:latin typeface="Arial"/>
              <a:ea typeface="Arial"/>
              <a:cs typeface="Arial"/>
              <a:sym typeface="Arial"/>
            </a:endParaRPr>
          </a:p>
          <a:p>
            <a:pPr marL="1371600" marR="0" lvl="1"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Used to create docker containers, provides way to build new images or update existing images</a:t>
            </a:r>
            <a:endParaRPr sz="1800" b="0" i="0" u="none" strike="noStrike" cap="none" dirty="0">
              <a:solidFill>
                <a:srgbClr val="444444"/>
              </a:solidFill>
              <a:latin typeface="Arial"/>
              <a:ea typeface="Arial"/>
              <a:cs typeface="Arial"/>
              <a:sym typeface="Arial"/>
            </a:endParaRPr>
          </a:p>
          <a:p>
            <a:pPr marL="1371600" marR="0" lvl="1"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Build component of docker</a:t>
            </a:r>
            <a:endParaRPr lang="en-US" sz="1800" dirty="0">
              <a:solidFill>
                <a:srgbClr val="444444"/>
              </a:solidFill>
            </a:endParaRPr>
          </a:p>
          <a:p>
            <a:pPr marL="457200" lvl="0" indent="-342900">
              <a:lnSpc>
                <a:spcPct val="150000"/>
              </a:lnSpc>
              <a:buClr>
                <a:srgbClr val="444444"/>
              </a:buClr>
              <a:buSzPts val="1800"/>
              <a:buFont typeface="Arial"/>
              <a:buChar char="➔"/>
            </a:pPr>
            <a:r>
              <a:rPr lang="en-IN" sz="1800" dirty="0">
                <a:solidFill>
                  <a:srgbClr val="444444"/>
                </a:solidFill>
              </a:rPr>
              <a:t>Docker Containers</a:t>
            </a:r>
          </a:p>
          <a:p>
            <a:pPr marL="1371600" lvl="1" indent="-342900">
              <a:lnSpc>
                <a:spcPct val="150000"/>
              </a:lnSpc>
              <a:buClr>
                <a:srgbClr val="444444"/>
              </a:buClr>
              <a:buSzPts val="1800"/>
              <a:buFont typeface="Arial"/>
              <a:buChar char="◆"/>
            </a:pPr>
            <a:r>
              <a:rPr lang="en-IN" sz="1800" dirty="0">
                <a:solidFill>
                  <a:srgbClr val="444444"/>
                </a:solidFill>
              </a:rPr>
              <a:t>Created from docker images</a:t>
            </a:r>
          </a:p>
          <a:p>
            <a:pPr marL="1371600" lvl="1" indent="-342900">
              <a:lnSpc>
                <a:spcPct val="150000"/>
              </a:lnSpc>
              <a:buClr>
                <a:srgbClr val="444444"/>
              </a:buClr>
              <a:buSzPts val="1800"/>
              <a:buFont typeface="Arial"/>
              <a:buChar char="◆"/>
            </a:pPr>
            <a:r>
              <a:rPr lang="en-IN" sz="1800" dirty="0">
                <a:solidFill>
                  <a:srgbClr val="444444"/>
                </a:solidFill>
              </a:rPr>
              <a:t>Hold everything that is needed for an application to run</a:t>
            </a:r>
          </a:p>
          <a:p>
            <a:pPr marL="1371600" lvl="1" indent="-342900">
              <a:lnSpc>
                <a:spcPct val="150000"/>
              </a:lnSpc>
              <a:buClr>
                <a:srgbClr val="444444"/>
              </a:buClr>
              <a:buSzPts val="1800"/>
              <a:buFont typeface="Arial"/>
              <a:buChar char="◆"/>
            </a:pPr>
            <a:r>
              <a:rPr lang="en-IN" sz="1800" dirty="0">
                <a:solidFill>
                  <a:srgbClr val="444444"/>
                </a:solidFill>
              </a:rPr>
              <a:t>Isolated and secure application platform</a:t>
            </a:r>
          </a:p>
          <a:p>
            <a:pPr marL="1371600" lvl="1" indent="-342900">
              <a:lnSpc>
                <a:spcPct val="150000"/>
              </a:lnSpc>
              <a:buClr>
                <a:srgbClr val="444444"/>
              </a:buClr>
              <a:buSzPts val="1800"/>
              <a:buFont typeface="Arial"/>
              <a:buChar char="◆"/>
            </a:pPr>
            <a:r>
              <a:rPr lang="en-IN" sz="1800" dirty="0">
                <a:solidFill>
                  <a:srgbClr val="444444"/>
                </a:solidFill>
              </a:rPr>
              <a:t>Run component of docker</a:t>
            </a:r>
          </a:p>
          <a:p>
            <a:pPr marL="1028700" marR="0" lvl="1" algn="l" rtl="0">
              <a:lnSpc>
                <a:spcPct val="150000"/>
              </a:lnSpc>
              <a:spcBef>
                <a:spcPts val="0"/>
              </a:spcBef>
              <a:spcAft>
                <a:spcPts val="0"/>
              </a:spcAft>
              <a:buClr>
                <a:srgbClr val="444444"/>
              </a:buClr>
              <a:buSzPts val="1800"/>
            </a:pPr>
            <a:endParaRPr lang="en-US"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9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IN" dirty="0"/>
              <a:t>LAB</a:t>
            </a:r>
            <a:endParaRPr dirty="0"/>
          </a:p>
        </p:txBody>
      </p:sp>
    </p:spTree>
    <p:extLst>
      <p:ext uri="{BB962C8B-B14F-4D97-AF65-F5344CB8AC3E}">
        <p14:creationId xmlns:p14="http://schemas.microsoft.com/office/powerpoint/2010/main" val="2244090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a:solidFill>
                  <a:schemeClr val="lt1"/>
                </a:solidFill>
                <a:latin typeface="Arial"/>
                <a:ea typeface="Arial"/>
                <a:cs typeface="Arial"/>
                <a:sym typeface="Arial"/>
              </a:rPr>
              <a:t>Docker Terminology</a:t>
            </a:r>
            <a:endParaRPr sz="2400" b="1" i="0" u="none" strike="noStrike" cap="none">
              <a:solidFill>
                <a:schemeClr val="lt1"/>
              </a:solidFill>
              <a:latin typeface="Arial"/>
              <a:ea typeface="Arial"/>
              <a:cs typeface="Arial"/>
              <a:sym typeface="Arial"/>
            </a:endParaRPr>
          </a:p>
        </p:txBody>
      </p:sp>
      <p:sp>
        <p:nvSpPr>
          <p:cNvPr id="305" name="Google Shape;305;p31"/>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
                <a:srgbClr val="444444"/>
              </a:buClr>
              <a:buSzPts val="1800"/>
              <a:buFont typeface="Arial"/>
              <a:buChar char="➔"/>
            </a:pPr>
            <a:r>
              <a:rPr lang="en-IN" sz="1800" dirty="0" err="1">
                <a:solidFill>
                  <a:srgbClr val="444444"/>
                </a:solidFill>
              </a:rPr>
              <a:t>Dockerfile</a:t>
            </a:r>
            <a:endParaRPr lang="en-IN" sz="1800" dirty="0">
              <a:solidFill>
                <a:srgbClr val="444444"/>
              </a:solidFill>
            </a:endParaRPr>
          </a:p>
          <a:p>
            <a:pPr marL="914400" lvl="1" indent="-342900">
              <a:lnSpc>
                <a:spcPct val="150000"/>
              </a:lnSpc>
              <a:buClr>
                <a:srgbClr val="444444"/>
              </a:buClr>
              <a:buSzPts val="1800"/>
              <a:buFont typeface="Arial"/>
              <a:buChar char="◆"/>
            </a:pPr>
            <a:r>
              <a:rPr lang="en-IN" sz="1800" dirty="0">
                <a:solidFill>
                  <a:srgbClr val="444444"/>
                </a:solidFill>
              </a:rPr>
              <a:t>Starting point of the </a:t>
            </a:r>
            <a:r>
              <a:rPr lang="en-IN" sz="1800" dirty="0" err="1">
                <a:solidFill>
                  <a:srgbClr val="444444"/>
                </a:solidFill>
              </a:rPr>
              <a:t>dockerization</a:t>
            </a:r>
            <a:r>
              <a:rPr lang="en-IN" sz="1800" dirty="0">
                <a:solidFill>
                  <a:srgbClr val="444444"/>
                </a:solidFill>
              </a:rPr>
              <a:t> process.</a:t>
            </a:r>
          </a:p>
          <a:p>
            <a:pPr marL="914400" lvl="1" indent="-342900">
              <a:lnSpc>
                <a:spcPct val="150000"/>
              </a:lnSpc>
              <a:buClr>
                <a:srgbClr val="444444"/>
              </a:buClr>
              <a:buSzPts val="1800"/>
              <a:buFont typeface="Arial"/>
              <a:buChar char="◆"/>
            </a:pPr>
            <a:r>
              <a:rPr lang="en-IN" sz="1800" dirty="0">
                <a:solidFill>
                  <a:srgbClr val="444444"/>
                </a:solidFill>
              </a:rPr>
              <a:t>Details the configuration of an application and specifies resources needed</a:t>
            </a:r>
          </a:p>
          <a:p>
            <a:pPr marL="914400" lvl="1" indent="-342900">
              <a:lnSpc>
                <a:spcPct val="150000"/>
              </a:lnSpc>
              <a:buClr>
                <a:srgbClr val="444444"/>
              </a:buClr>
              <a:buSzPts val="1800"/>
              <a:buFont typeface="Arial"/>
              <a:buChar char="◆"/>
            </a:pPr>
            <a:r>
              <a:rPr lang="en-IN" sz="1800" dirty="0">
                <a:solidFill>
                  <a:srgbClr val="444444"/>
                </a:solidFill>
              </a:rPr>
              <a:t>Tells the image builder (</a:t>
            </a:r>
            <a:r>
              <a:rPr lang="en-IN" sz="1800" dirty="0" err="1">
                <a:solidFill>
                  <a:srgbClr val="444444"/>
                </a:solidFill>
              </a:rPr>
              <a:t>eg.</a:t>
            </a:r>
            <a:r>
              <a:rPr lang="en-IN" sz="1800" dirty="0">
                <a:solidFill>
                  <a:srgbClr val="444444"/>
                </a:solidFill>
              </a:rPr>
              <a:t> Jenkins) what the image should look like.   </a:t>
            </a:r>
          </a:p>
          <a:p>
            <a:pPr marL="1371600" lvl="1" indent="-342900">
              <a:lnSpc>
                <a:spcPct val="150000"/>
              </a:lnSpc>
              <a:buClr>
                <a:srgbClr val="444444"/>
              </a:buClr>
              <a:buSzPts val="1800"/>
              <a:buFont typeface="Arial"/>
              <a:buChar char="◆"/>
            </a:pPr>
            <a:endParaRPr lang="en-US" sz="1800" dirty="0">
              <a:solidFill>
                <a:srgbClr val="444444"/>
              </a:solidFill>
            </a:endParaRPr>
          </a:p>
          <a:p>
            <a:pPr marL="457200" lvl="0" indent="-342900">
              <a:lnSpc>
                <a:spcPct val="150000"/>
              </a:lnSpc>
              <a:buClr>
                <a:srgbClr val="444444"/>
              </a:buClr>
              <a:buSzPts val="1800"/>
              <a:buFont typeface="Arial"/>
              <a:buChar char="➔"/>
            </a:pPr>
            <a:r>
              <a:rPr lang="en-IN" sz="1800" dirty="0">
                <a:solidFill>
                  <a:srgbClr val="444444"/>
                </a:solidFill>
              </a:rPr>
              <a:t>Docker Registries</a:t>
            </a:r>
          </a:p>
          <a:p>
            <a:pPr marL="1371600" lvl="1" indent="-342900">
              <a:lnSpc>
                <a:spcPct val="150000"/>
              </a:lnSpc>
              <a:buClr>
                <a:srgbClr val="444444"/>
              </a:buClr>
              <a:buSzPts val="1800"/>
              <a:buFont typeface="Arial"/>
              <a:buChar char="◆"/>
            </a:pPr>
            <a:r>
              <a:rPr lang="en-IN" sz="1800" dirty="0">
                <a:solidFill>
                  <a:srgbClr val="444444"/>
                </a:solidFill>
              </a:rPr>
              <a:t>Public or private stores from which you upload/download images</a:t>
            </a:r>
          </a:p>
          <a:p>
            <a:pPr marL="1371600" lvl="1" indent="-342900">
              <a:lnSpc>
                <a:spcPct val="150000"/>
              </a:lnSpc>
              <a:buClr>
                <a:srgbClr val="444444"/>
              </a:buClr>
              <a:buSzPts val="1800"/>
              <a:buFont typeface="Arial"/>
              <a:buChar char="◆"/>
            </a:pPr>
            <a:r>
              <a:rPr lang="en-IN" sz="1800" dirty="0">
                <a:solidFill>
                  <a:srgbClr val="444444"/>
                </a:solidFill>
              </a:rPr>
              <a:t>Can be done on docker hub which is docker’s version of </a:t>
            </a:r>
            <a:r>
              <a:rPr lang="en-IN" sz="1800" dirty="0" err="1">
                <a:solidFill>
                  <a:srgbClr val="444444"/>
                </a:solidFill>
              </a:rPr>
              <a:t>github</a:t>
            </a:r>
            <a:endParaRPr lang="en-IN" sz="1800" dirty="0">
              <a:solidFill>
                <a:srgbClr val="444444"/>
              </a:solidFill>
            </a:endParaRPr>
          </a:p>
          <a:p>
            <a:pPr marL="1371600" lvl="1" indent="-342900">
              <a:lnSpc>
                <a:spcPct val="150000"/>
              </a:lnSpc>
              <a:buClr>
                <a:srgbClr val="444444"/>
              </a:buClr>
              <a:buSzPts val="1800"/>
              <a:buFont typeface="Arial"/>
              <a:buChar char="◆"/>
            </a:pPr>
            <a:r>
              <a:rPr lang="en-IN" sz="1800" dirty="0">
                <a:solidFill>
                  <a:srgbClr val="444444"/>
                </a:solidFill>
              </a:rPr>
              <a:t>Distribution component of docker</a:t>
            </a:r>
          </a:p>
          <a:p>
            <a:pPr marL="1028700" marR="0" lvl="1" algn="l" rtl="0">
              <a:lnSpc>
                <a:spcPct val="150000"/>
              </a:lnSpc>
              <a:spcBef>
                <a:spcPts val="0"/>
              </a:spcBef>
              <a:spcAft>
                <a:spcPts val="0"/>
              </a:spcAft>
              <a:buClr>
                <a:srgbClr val="444444"/>
              </a:buClr>
              <a:buSzPts val="1800"/>
            </a:pPr>
            <a:endParaRPr lang="en-IN" sz="1800" b="0" i="0" u="none" strike="noStrike" cap="none" dirty="0">
              <a:solidFill>
                <a:srgbClr val="444444"/>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i="0" u="none" strike="noStrike" cap="none" dirty="0">
                <a:solidFill>
                  <a:schemeClr val="lt1"/>
                </a:solidFill>
                <a:latin typeface="Arial"/>
                <a:ea typeface="Arial"/>
                <a:cs typeface="Arial"/>
                <a:sym typeface="Arial"/>
              </a:rPr>
              <a:t>Docker Terminology</a:t>
            </a:r>
            <a:endParaRPr sz="2400" b="1" i="0" u="none" strike="noStrike" cap="none" dirty="0">
              <a:solidFill>
                <a:schemeClr val="lt1"/>
              </a:solidFill>
              <a:latin typeface="Arial"/>
              <a:ea typeface="Arial"/>
              <a:cs typeface="Arial"/>
              <a:sym typeface="Arial"/>
            </a:endParaRPr>
          </a:p>
        </p:txBody>
      </p:sp>
      <p:sp>
        <p:nvSpPr>
          <p:cNvPr id="317" name="Google Shape;317;p33"/>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444444"/>
              </a:solidFill>
              <a:highlight>
                <a:srgbClr val="FFFFFF"/>
              </a:highlight>
              <a:latin typeface="Arial"/>
              <a:ea typeface="Arial"/>
              <a:cs typeface="Arial"/>
              <a:sym typeface="Arial"/>
            </a:endParaRPr>
          </a:p>
          <a:p>
            <a:pPr marL="457200" marR="0" lvl="0"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444444"/>
                </a:solidFill>
                <a:latin typeface="Arial"/>
                <a:ea typeface="Arial"/>
                <a:cs typeface="Arial"/>
                <a:sym typeface="Arial"/>
              </a:rPr>
              <a:t>Docker Engine</a:t>
            </a:r>
            <a:endParaRPr sz="1800" b="0" i="0" u="none" strike="noStrike" cap="none" dirty="0">
              <a:solidFill>
                <a:srgbClr val="000000"/>
              </a:solidFill>
              <a:latin typeface="Arial"/>
              <a:ea typeface="Arial"/>
              <a:cs typeface="Arial"/>
              <a:sym typeface="Arial"/>
            </a:endParaRPr>
          </a:p>
          <a:p>
            <a:pPr marL="914400" marR="0" lvl="1"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000000"/>
                </a:solidFill>
                <a:latin typeface="Arial"/>
                <a:ea typeface="Arial"/>
                <a:cs typeface="Arial"/>
                <a:sym typeface="Arial"/>
              </a:rPr>
              <a:t>The container runtime with built in orchestration, networking and security that installs on any physical, virtual (VM) or cloud host (AWS, Azure, Google Cloud Enterprise </a:t>
            </a:r>
            <a:r>
              <a:rPr lang="en-US" sz="1800" b="0" i="0" u="none" strike="noStrike" cap="none" dirty="0" err="1">
                <a:solidFill>
                  <a:srgbClr val="000000"/>
                </a:solidFill>
                <a:latin typeface="Arial"/>
                <a:ea typeface="Arial"/>
                <a:cs typeface="Arial"/>
                <a:sym typeface="Arial"/>
              </a:rPr>
              <a:t>etc</a:t>
            </a:r>
            <a:r>
              <a:rPr lang="en-US" sz="1800" b="0" i="0" u="none" strike="noStrike" cap="none" dirty="0">
                <a:solidFill>
                  <a:srgbClr val="000000"/>
                </a:solidFill>
                <a:latin typeface="Arial"/>
                <a:ea typeface="Arial"/>
                <a:cs typeface="Arial"/>
                <a:sym typeface="Arial"/>
              </a:rPr>
              <a:t>).</a:t>
            </a:r>
            <a:endParaRPr sz="1800" b="0" i="0" u="none" strike="noStrike" cap="none" dirty="0">
              <a:solidFill>
                <a:srgbClr val="000000"/>
              </a:solidFill>
              <a:latin typeface="Arial"/>
              <a:ea typeface="Arial"/>
              <a:cs typeface="Arial"/>
              <a:sym typeface="Arial"/>
            </a:endParaRPr>
          </a:p>
          <a:p>
            <a:pPr marL="914400" marR="0" lvl="1" indent="-342900" algn="l" rtl="0">
              <a:lnSpc>
                <a:spcPct val="150000"/>
              </a:lnSpc>
              <a:spcBef>
                <a:spcPts val="0"/>
              </a:spcBef>
              <a:spcAft>
                <a:spcPts val="0"/>
              </a:spcAft>
              <a:buClr>
                <a:srgbClr val="444444"/>
              </a:buClr>
              <a:buSzPts val="1800"/>
              <a:buFont typeface="Arial"/>
              <a:buChar char="◆"/>
            </a:pPr>
            <a:r>
              <a:rPr lang="en-US" sz="1800" b="0" i="0" u="none" strike="noStrike" cap="none" dirty="0">
                <a:solidFill>
                  <a:srgbClr val="000000"/>
                </a:solidFill>
                <a:latin typeface="Arial"/>
                <a:ea typeface="Arial"/>
                <a:cs typeface="Arial"/>
                <a:sym typeface="Arial"/>
              </a:rPr>
              <a:t>The lightweight runtime installs directly on the host OS </a:t>
            </a:r>
            <a:r>
              <a:rPr lang="en-US" sz="1800" b="0" i="0" u="none" strike="noStrike" cap="none" dirty="0" err="1">
                <a:solidFill>
                  <a:srgbClr val="000000"/>
                </a:solidFill>
                <a:latin typeface="Arial"/>
                <a:ea typeface="Arial"/>
                <a:cs typeface="Arial"/>
                <a:sym typeface="Arial"/>
              </a:rPr>
              <a:t>i.e</a:t>
            </a:r>
            <a:r>
              <a:rPr lang="en-US" sz="1800" b="0" i="0" u="none" strike="noStrike" cap="none" dirty="0">
                <a:solidFill>
                  <a:srgbClr val="000000"/>
                </a:solidFill>
                <a:latin typeface="Arial"/>
                <a:ea typeface="Arial"/>
                <a:cs typeface="Arial"/>
                <a:sym typeface="Arial"/>
              </a:rPr>
              <a:t> Windows Server 2016, Ubuntu, CentOS, RHEL OpenSUSE. </a:t>
            </a:r>
            <a:endParaRPr sz="1800" b="0" i="0" u="none" strike="noStrike" cap="none" dirty="0">
              <a:solidFill>
                <a:srgbClr val="000000"/>
              </a:solidFill>
              <a:latin typeface="Arial"/>
              <a:ea typeface="Arial"/>
              <a:cs typeface="Arial"/>
              <a:sym typeface="Arial"/>
            </a:endParaRPr>
          </a:p>
          <a:p>
            <a:pPr marL="457200" marR="0" lvl="2" indent="-228600" algn="l" rtl="0">
              <a:lnSpc>
                <a:spcPct val="150000"/>
              </a:lnSpc>
              <a:spcBef>
                <a:spcPts val="0"/>
              </a:spcBef>
              <a:spcAft>
                <a:spcPts val="0"/>
              </a:spcAft>
              <a:buClr>
                <a:srgbClr val="444444"/>
              </a:buClr>
              <a:buSzPts val="1400"/>
              <a:buFont typeface="Arial"/>
              <a:buNone/>
            </a:pPr>
            <a:endParaRPr sz="1800" b="0" i="0" u="none" strike="noStrike" cap="none" dirty="0">
              <a:solidFill>
                <a:srgbClr val="444444"/>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2400" b="1" i="0" u="none" strike="noStrike" cap="none" dirty="0">
                <a:solidFill>
                  <a:schemeClr val="lt1"/>
                </a:solidFill>
                <a:latin typeface="Arial"/>
                <a:ea typeface="Arial"/>
                <a:cs typeface="Arial"/>
                <a:sym typeface="Arial"/>
              </a:rPr>
              <a:t>Docker Official Introduction: Nov 2013</a:t>
            </a:r>
            <a:endParaRPr sz="2400" b="1" i="0" u="none" strike="noStrike" cap="none" dirty="0">
              <a:solidFill>
                <a:schemeClr val="lt1"/>
              </a:solidFill>
              <a:latin typeface="Arial"/>
              <a:ea typeface="Arial"/>
              <a:cs typeface="Arial"/>
              <a:sym typeface="Arial"/>
            </a:endParaRPr>
          </a:p>
        </p:txBody>
      </p:sp>
      <p:pic>
        <p:nvPicPr>
          <p:cNvPr id="4" name="Picture 3" descr="A screenshot of a video game&#10;&#10;Description generated with high confidence">
            <a:extLst>
              <a:ext uri="{FF2B5EF4-FFF2-40B4-BE49-F238E27FC236}">
                <a16:creationId xmlns:a16="http://schemas.microsoft.com/office/drawing/2014/main" id="{543F2392-98D3-4DD9-A469-5927B77C3AD7}"/>
              </a:ext>
            </a:extLst>
          </p:cNvPr>
          <p:cNvPicPr>
            <a:picLocks noChangeAspect="1"/>
          </p:cNvPicPr>
          <p:nvPr/>
        </p:nvPicPr>
        <p:blipFill>
          <a:blip r:embed="rId3"/>
          <a:stretch>
            <a:fillRect/>
          </a:stretch>
        </p:blipFill>
        <p:spPr>
          <a:xfrm>
            <a:off x="659218" y="725271"/>
            <a:ext cx="7825563" cy="4401879"/>
          </a:xfrm>
          <a:prstGeom prst="rect">
            <a:avLst/>
          </a:prstGeom>
        </p:spPr>
      </p:pic>
    </p:spTree>
    <p:extLst>
      <p:ext uri="{BB962C8B-B14F-4D97-AF65-F5344CB8AC3E}">
        <p14:creationId xmlns:p14="http://schemas.microsoft.com/office/powerpoint/2010/main" val="4170544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US" sz="2400" b="1" dirty="0">
                <a:latin typeface="Arial"/>
                <a:ea typeface="Arial"/>
                <a:cs typeface="Arial"/>
                <a:sym typeface="Arial"/>
              </a:rPr>
              <a:t>Docker Terminology …</a:t>
            </a:r>
            <a:endParaRPr sz="2400" b="1" i="0" u="none" strike="noStrike" cap="none" dirty="0">
              <a:solidFill>
                <a:schemeClr val="lt1"/>
              </a:solidFill>
              <a:latin typeface="Arial"/>
              <a:ea typeface="Arial"/>
              <a:cs typeface="Arial"/>
              <a:sym typeface="Arial"/>
            </a:endParaRPr>
          </a:p>
        </p:txBody>
      </p:sp>
      <p:sp>
        <p:nvSpPr>
          <p:cNvPr id="337" name="Google Shape;337;p3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338" name="Google Shape;338;p36"/>
          <p:cNvSpPr/>
          <p:nvPr/>
        </p:nvSpPr>
        <p:spPr>
          <a:xfrm>
            <a:off x="215750" y="770585"/>
            <a:ext cx="8709000" cy="3270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Containers are built from a Docker image. </a:t>
            </a:r>
            <a:endParaRPr sz="1800" b="0" i="0" u="none" strike="noStrike" cap="none" dirty="0">
              <a:solidFill>
                <a:srgbClr val="000000"/>
              </a:solidFill>
              <a:latin typeface="Arial"/>
              <a:ea typeface="Arial"/>
              <a:cs typeface="Arial"/>
              <a:sym typeface="Arial"/>
            </a:endParaRPr>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The Docker image uses union filesystems and is comprised of multiple layers. </a:t>
            </a:r>
            <a:endParaRPr sz="1800" b="0" i="0" u="none" strike="noStrike" cap="none" dirty="0">
              <a:solidFill>
                <a:srgbClr val="000000"/>
              </a:solidFill>
              <a:latin typeface="Arial"/>
              <a:ea typeface="Arial"/>
              <a:cs typeface="Arial"/>
              <a:sym typeface="Arial"/>
            </a:endParaRPr>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 “docker run” command  spins up a container from the defined image </a:t>
            </a:r>
            <a:endParaRPr sz="1800" b="0" i="0" u="none" strike="noStrike" cap="none" dirty="0">
              <a:solidFill>
                <a:srgbClr val="000000"/>
              </a:solidFill>
              <a:latin typeface="Arial"/>
              <a:ea typeface="Arial"/>
              <a:cs typeface="Arial"/>
              <a:sym typeface="Arial"/>
            </a:endParaRPr>
          </a:p>
          <a:p>
            <a:pPr marL="0" marR="0" lvl="0" indent="-254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Commands include creating new containers, scaling existing containers, stopping, removing etc.</a:t>
            </a:r>
          </a:p>
          <a:p>
            <a:pPr marR="0" lvl="0" algn="l" rtl="0">
              <a:lnSpc>
                <a:spcPct val="150000"/>
              </a:lnSpc>
              <a:spcBef>
                <a:spcPts val="0"/>
              </a:spcBef>
              <a:spcAft>
                <a:spcPts val="0"/>
              </a:spcAft>
              <a:buClr>
                <a:srgbClr val="000000"/>
              </a:buClr>
              <a:buSzPts val="1800"/>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0" i="0" u="none" strike="noStrike" cap="none">
                <a:solidFill>
                  <a:schemeClr val="lt1"/>
                </a:solidFill>
                <a:latin typeface="Roboto"/>
                <a:ea typeface="Roboto"/>
                <a:cs typeface="Roboto"/>
                <a:sym typeface="Roboto"/>
              </a:rPr>
              <a:t>What Applications to Containerize</a:t>
            </a:r>
            <a:endParaRPr sz="2400" b="1" i="0" u="none" strike="noStrike" cap="none">
              <a:solidFill>
                <a:schemeClr val="lt1"/>
              </a:solidFill>
              <a:latin typeface="Arial"/>
              <a:ea typeface="Arial"/>
              <a:cs typeface="Arial"/>
              <a:sym typeface="Arial"/>
            </a:endParaRPr>
          </a:p>
        </p:txBody>
      </p:sp>
      <p:sp>
        <p:nvSpPr>
          <p:cNvPr id="373" name="Google Shape;373;p41"/>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374" name="Google Shape;374;p41"/>
          <p:cNvSpPr/>
          <p:nvPr/>
        </p:nvSpPr>
        <p:spPr>
          <a:xfrm>
            <a:off x="281500" y="815101"/>
            <a:ext cx="8643300" cy="4163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5000"/>
              </a:lnSpc>
              <a:spcBef>
                <a:spcPts val="0"/>
              </a:spcBef>
              <a:spcAft>
                <a:spcPts val="0"/>
              </a:spcAft>
              <a:buClr>
                <a:srgbClr val="000000"/>
              </a:buClr>
              <a:buSzPts val="1800"/>
              <a:buFont typeface="Arial"/>
              <a:buChar char="➔"/>
            </a:pPr>
            <a:r>
              <a:rPr lang="en-US" sz="1800" i="0" u="none" strike="noStrike" cap="none" dirty="0">
                <a:solidFill>
                  <a:srgbClr val="000000"/>
                </a:solidFill>
                <a:latin typeface="Arial"/>
                <a:ea typeface="Arial"/>
                <a:cs typeface="Arial"/>
                <a:sym typeface="Arial"/>
              </a:rPr>
              <a:t>Stateless</a:t>
            </a:r>
            <a:endParaRPr sz="180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no need to take into account persistent data such as with databases or a shared file system.</a:t>
            </a:r>
            <a:endParaRPr sz="1800" b="0" i="0" u="none" strike="noStrike" cap="none" dirty="0">
              <a:solidFill>
                <a:srgbClr val="000000"/>
              </a:solidFill>
              <a:latin typeface="Arial"/>
              <a:ea typeface="Arial"/>
              <a:cs typeface="Arial"/>
              <a:sym typeface="Arial"/>
            </a:endParaRPr>
          </a:p>
          <a:p>
            <a:pPr marL="914400" marR="0" lvl="0" indent="0" algn="l" rtl="0">
              <a:lnSpc>
                <a:spcPct val="115000"/>
              </a:lnSpc>
              <a:spcBef>
                <a:spcPts val="0"/>
              </a:spcBef>
              <a:spcAft>
                <a:spcPts val="0"/>
              </a:spcAft>
              <a:buNone/>
            </a:pPr>
            <a:endParaRPr sz="1800" dirty="0"/>
          </a:p>
          <a:p>
            <a:pPr marL="457200" marR="0" lvl="0"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Examples</a:t>
            </a:r>
            <a:endParaRPr sz="1800" b="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Web servers with static resources - Apache, Nginx, IIS</a:t>
            </a:r>
            <a:endParaRPr sz="1800" b="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Application servers - Tomcat, </a:t>
            </a:r>
            <a:r>
              <a:rPr lang="en-US" sz="1800" b="0" i="0" u="none" strike="noStrike" cap="none" dirty="0" err="1">
                <a:solidFill>
                  <a:srgbClr val="000000"/>
                </a:solidFill>
                <a:latin typeface="Arial"/>
                <a:ea typeface="Arial"/>
                <a:cs typeface="Arial"/>
                <a:sym typeface="Arial"/>
              </a:rPr>
              <a:t>nodeJS</a:t>
            </a:r>
            <a:r>
              <a:rPr lang="en-US" sz="1800" b="0" i="0" u="none" strike="noStrike" cap="none" dirty="0">
                <a:solidFill>
                  <a:srgbClr val="000000"/>
                </a:solidFill>
                <a:latin typeface="Arial"/>
                <a:ea typeface="Arial"/>
                <a:cs typeface="Arial"/>
                <a:sym typeface="Arial"/>
              </a:rPr>
              <a:t> , JBoss, Symphony, .NET</a:t>
            </a:r>
            <a:endParaRPr sz="1800" b="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Microservices - Spring Boot, Play</a:t>
            </a:r>
            <a:endParaRPr sz="1800" b="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Tools - Maven, Gradle, scripts, tests</a:t>
            </a:r>
            <a:endParaRPr sz="1800" b="0" i="0" u="none" strike="noStrike" cap="none" dirty="0">
              <a:solidFill>
                <a:srgbClr val="000000"/>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400"/>
              <a:buFont typeface="Arial"/>
              <a:buNone/>
            </a:pPr>
            <a:endParaRPr sz="1800" b="1" i="0" u="none" strike="noStrike" cap="none" dirty="0">
              <a:solidFill>
                <a:srgbClr val="000000"/>
              </a:solidFill>
              <a:latin typeface="Arial"/>
              <a:ea typeface="Arial"/>
              <a:cs typeface="Arial"/>
              <a:sym typeface="Arial"/>
            </a:endParaRPr>
          </a:p>
          <a:p>
            <a:pPr marL="457200" marR="0" lvl="0" indent="0" algn="l" rtl="0">
              <a:lnSpc>
                <a:spcPct val="115000"/>
              </a:lnSpc>
              <a:spcBef>
                <a:spcPts val="0"/>
              </a:spcBef>
              <a:spcAft>
                <a:spcPts val="0"/>
              </a:spcAft>
              <a:buNone/>
            </a:pPr>
            <a:endParaRPr sz="1800" b="1" i="0" u="none" strike="noStrike" cap="none" dirty="0">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0" i="0" u="none" strike="noStrike" cap="none">
                <a:solidFill>
                  <a:schemeClr val="lt1"/>
                </a:solidFill>
                <a:latin typeface="Roboto"/>
                <a:ea typeface="Roboto"/>
                <a:cs typeface="Roboto"/>
                <a:sym typeface="Roboto"/>
              </a:rPr>
              <a:t>What Applications to Containerize</a:t>
            </a:r>
            <a:endParaRPr sz="2400" b="1" i="0" u="none" strike="noStrike" cap="none">
              <a:solidFill>
                <a:schemeClr val="lt1"/>
              </a:solidFill>
              <a:latin typeface="Arial"/>
              <a:ea typeface="Arial"/>
              <a:cs typeface="Arial"/>
              <a:sym typeface="Arial"/>
            </a:endParaRPr>
          </a:p>
        </p:txBody>
      </p:sp>
      <p:sp>
        <p:nvSpPr>
          <p:cNvPr id="380" name="Google Shape;380;p42"/>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381" name="Google Shape;381;p42"/>
          <p:cNvSpPr/>
          <p:nvPr/>
        </p:nvSpPr>
        <p:spPr>
          <a:xfrm>
            <a:off x="231882" y="1594822"/>
            <a:ext cx="8643300" cy="4163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5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Arial"/>
                <a:ea typeface="Arial"/>
                <a:cs typeface="Arial"/>
                <a:sym typeface="Arial"/>
              </a:rPr>
              <a:t>Stateful</a:t>
            </a:r>
            <a:endParaRPr sz="1800" b="1"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state of the component must be stored or synchronized with other instances</a:t>
            </a:r>
            <a:endParaRPr sz="1800" b="0" i="0" u="none" strike="noStrike" cap="none" dirty="0">
              <a:solidFill>
                <a:srgbClr val="000000"/>
              </a:solidFill>
              <a:latin typeface="Arial"/>
              <a:ea typeface="Arial"/>
              <a:cs typeface="Arial"/>
              <a:sym typeface="Arial"/>
            </a:endParaRPr>
          </a:p>
          <a:p>
            <a:pPr marL="914400" marR="0" lvl="0" indent="0" algn="l" rtl="0">
              <a:lnSpc>
                <a:spcPct val="115000"/>
              </a:lnSpc>
              <a:spcBef>
                <a:spcPts val="0"/>
              </a:spcBef>
              <a:spcAft>
                <a:spcPts val="0"/>
              </a:spcAft>
              <a:buNone/>
            </a:pPr>
            <a:endParaRPr sz="1800" dirty="0"/>
          </a:p>
          <a:p>
            <a:pPr marL="457200" marR="0" lvl="0" indent="-342900" algn="l" rtl="0">
              <a:lnSpc>
                <a:spcPct val="115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Arial"/>
                <a:ea typeface="Arial"/>
                <a:cs typeface="Arial"/>
                <a:sym typeface="Arial"/>
              </a:rPr>
              <a:t>Examples</a:t>
            </a:r>
            <a:endParaRPr sz="1800" b="1"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Application servers with stateful applications</a:t>
            </a:r>
            <a:endParaRPr sz="1800" b="0" i="0" u="none" strike="noStrike" cap="none" dirty="0">
              <a:solidFill>
                <a:srgbClr val="000000"/>
              </a:solidFill>
              <a:latin typeface="Arial"/>
              <a:ea typeface="Arial"/>
              <a:cs typeface="Arial"/>
              <a:sym typeface="Arial"/>
            </a:endParaRPr>
          </a:p>
          <a:p>
            <a:pPr marL="914400" marR="0" lvl="1" indent="-34290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Databases — Databases usually need to persist data on a filesystem. </a:t>
            </a:r>
          </a:p>
          <a:p>
            <a:pPr marL="914400" marR="0" lvl="1" indent="-342900" algn="l" rtl="0">
              <a:lnSpc>
                <a:spcPct val="115000"/>
              </a:lnSpc>
              <a:spcBef>
                <a:spcPts val="0"/>
              </a:spcBef>
              <a:spcAft>
                <a:spcPts val="0"/>
              </a:spcAft>
              <a:buClr>
                <a:srgbClr val="000000"/>
              </a:buClr>
              <a:buSzPts val="1800"/>
              <a:buFont typeface="Arial"/>
              <a:buChar char="◆"/>
            </a:pPr>
            <a:r>
              <a:rPr lang="en-US" sz="1800" dirty="0"/>
              <a:t>D</a:t>
            </a:r>
            <a:r>
              <a:rPr lang="en-US" sz="1800" b="0" i="0" u="none" strike="noStrike" cap="none" dirty="0">
                <a:solidFill>
                  <a:srgbClr val="000000"/>
                </a:solidFill>
                <a:latin typeface="Arial"/>
                <a:ea typeface="Arial"/>
                <a:cs typeface="Arial"/>
                <a:sym typeface="Arial"/>
              </a:rPr>
              <a:t>ocuments such as PDFs, pictures, Word files, etc. </a:t>
            </a:r>
            <a:endParaRPr sz="1800" b="1" i="0" u="none" strike="noStrike" cap="none" dirty="0">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0" i="0" u="none" strike="noStrike" cap="none">
                <a:solidFill>
                  <a:schemeClr val="lt1"/>
                </a:solidFill>
                <a:latin typeface="Roboto"/>
                <a:ea typeface="Roboto"/>
                <a:cs typeface="Roboto"/>
                <a:sym typeface="Roboto"/>
              </a:rPr>
              <a:t>What Applications to Containerize</a:t>
            </a:r>
            <a:endParaRPr sz="2400" b="1" i="0" u="none" strike="noStrike" cap="none">
              <a:solidFill>
                <a:schemeClr val="lt1"/>
              </a:solidFill>
              <a:latin typeface="Arial"/>
              <a:ea typeface="Arial"/>
              <a:cs typeface="Arial"/>
              <a:sym typeface="Arial"/>
            </a:endParaRPr>
          </a:p>
        </p:txBody>
      </p:sp>
      <p:sp>
        <p:nvSpPr>
          <p:cNvPr id="394" name="Google Shape;394;p44"/>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395" name="Google Shape;395;p44"/>
          <p:cNvSpPr/>
          <p:nvPr/>
        </p:nvSpPr>
        <p:spPr>
          <a:xfrm>
            <a:off x="117193" y="987077"/>
            <a:ext cx="8826600" cy="4163700"/>
          </a:xfrm>
          <a:prstGeom prst="rect">
            <a:avLst/>
          </a:prstGeom>
          <a:noFill/>
          <a:ln>
            <a:noFill/>
          </a:ln>
        </p:spPr>
        <p:txBody>
          <a:bodyPr spcFirstLastPara="1" wrap="square" lIns="91425" tIns="45700" rIns="91425" bIns="45700" anchor="t" anchorCtr="0">
            <a:noAutofit/>
          </a:bodyPr>
          <a:lstStyle/>
          <a:p>
            <a:pPr marL="457200" indent="-342900">
              <a:lnSpc>
                <a:spcPct val="115000"/>
              </a:lnSpc>
              <a:buSzPts val="1800"/>
              <a:buFont typeface="Arial"/>
              <a:buChar char="➔"/>
            </a:pPr>
            <a:r>
              <a:rPr lang="en-US" sz="1800" b="1" dirty="0"/>
              <a:t>Complex Product Installation</a:t>
            </a:r>
            <a:endParaRPr sz="1800" b="1" dirty="0"/>
          </a:p>
          <a:p>
            <a:pPr marL="914400" marR="0" lvl="0" indent="0" algn="l" rtl="0">
              <a:lnSpc>
                <a:spcPct val="115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914400" marR="0" lvl="1" indent="-3429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Installation with external dependencies  </a:t>
            </a:r>
            <a:endParaRPr sz="1800" b="0" i="0" u="none" strike="noStrike" cap="none" dirty="0">
              <a:solidFill>
                <a:srgbClr val="000000"/>
              </a:solidFill>
              <a:latin typeface="Arial"/>
              <a:ea typeface="Arial"/>
              <a:cs typeface="Arial"/>
              <a:sym typeface="Arial"/>
            </a:endParaRPr>
          </a:p>
          <a:p>
            <a:pPr marL="914400" marR="0" lvl="1" indent="-34290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Installation that requires fixed IP address </a:t>
            </a:r>
            <a:endParaRPr sz="1800" b="0" i="0" u="none" strike="noStrike" cap="none" dirty="0">
              <a:solidFill>
                <a:srgbClr val="000000"/>
              </a:solidFill>
              <a:latin typeface="Arial"/>
              <a:ea typeface="Arial"/>
              <a:cs typeface="Arial"/>
              <a:sym typeface="Arial"/>
            </a:endParaRPr>
          </a:p>
          <a:p>
            <a:pPr marL="914400" lvl="1" indent="-342900">
              <a:lnSpc>
                <a:spcPct val="150000"/>
              </a:lnSpc>
              <a:buSzPts val="1800"/>
              <a:buFont typeface="Arial"/>
              <a:buChar char="◆"/>
            </a:pPr>
            <a:r>
              <a:rPr lang="fr-FR" sz="1800" dirty="0"/>
              <a:t>Non-scriptable installation </a:t>
            </a:r>
          </a:p>
          <a:p>
            <a:pPr marL="914400" lvl="1" indent="-342900">
              <a:lnSpc>
                <a:spcPct val="150000"/>
              </a:lnSpc>
              <a:buSzPts val="1800"/>
              <a:buFont typeface="Arial"/>
              <a:buChar char="◆"/>
            </a:pPr>
            <a:r>
              <a:rPr lang="fr-FR" sz="1800" dirty="0"/>
              <a:t>Non-idempotent installation process .</a:t>
            </a:r>
          </a:p>
          <a:p>
            <a:pPr marL="457200" marR="0" lvl="0" indent="0" algn="l" rtl="0">
              <a:lnSpc>
                <a:spcPct val="115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2400" b="1" i="0" u="none" strike="noStrike" cap="none" dirty="0">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CDBA764E-197D-4372-90B0-D0E04178E988}"/>
              </a:ext>
            </a:extLst>
          </p:cNvPr>
          <p:cNvPicPr>
            <a:picLocks noChangeAspect="1"/>
          </p:cNvPicPr>
          <p:nvPr/>
        </p:nvPicPr>
        <p:blipFill>
          <a:blip r:embed="rId3"/>
          <a:stretch>
            <a:fillRect/>
          </a:stretch>
        </p:blipFill>
        <p:spPr>
          <a:xfrm>
            <a:off x="765543" y="746937"/>
            <a:ext cx="7787045" cy="4380213"/>
          </a:xfrm>
          <a:prstGeom prst="rect">
            <a:avLst/>
          </a:prstGeom>
        </p:spPr>
      </p:pic>
    </p:spTree>
    <p:extLst>
      <p:ext uri="{BB962C8B-B14F-4D97-AF65-F5344CB8AC3E}">
        <p14:creationId xmlns:p14="http://schemas.microsoft.com/office/powerpoint/2010/main" val="61783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2400" b="1" i="0" u="none" strike="noStrike" cap="none" dirty="0">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D7960CBE-29C1-4AA1-BB3B-43188EA91F58}"/>
              </a:ext>
            </a:extLst>
          </p:cNvPr>
          <p:cNvPicPr>
            <a:picLocks noChangeAspect="1"/>
          </p:cNvPicPr>
          <p:nvPr/>
        </p:nvPicPr>
        <p:blipFill>
          <a:blip r:embed="rId3"/>
          <a:stretch>
            <a:fillRect/>
          </a:stretch>
        </p:blipFill>
        <p:spPr>
          <a:xfrm>
            <a:off x="680483" y="718140"/>
            <a:ext cx="7612911" cy="4282262"/>
          </a:xfrm>
          <a:prstGeom prst="rect">
            <a:avLst/>
          </a:prstGeom>
        </p:spPr>
      </p:pic>
    </p:spTree>
    <p:extLst>
      <p:ext uri="{BB962C8B-B14F-4D97-AF65-F5344CB8AC3E}">
        <p14:creationId xmlns:p14="http://schemas.microsoft.com/office/powerpoint/2010/main" val="21151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2400" b="1" i="0" u="none" strike="noStrike" cap="none" dirty="0">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DEEE21B1-2781-4701-9BAF-9FC8B712878B}"/>
              </a:ext>
            </a:extLst>
          </p:cNvPr>
          <p:cNvPicPr>
            <a:picLocks noChangeAspect="1"/>
          </p:cNvPicPr>
          <p:nvPr/>
        </p:nvPicPr>
        <p:blipFill>
          <a:blip r:embed="rId3"/>
          <a:stretch>
            <a:fillRect/>
          </a:stretch>
        </p:blipFill>
        <p:spPr>
          <a:xfrm>
            <a:off x="719470" y="710166"/>
            <a:ext cx="7852416" cy="4416984"/>
          </a:xfrm>
          <a:prstGeom prst="rect">
            <a:avLst/>
          </a:prstGeom>
        </p:spPr>
      </p:pic>
    </p:spTree>
    <p:extLst>
      <p:ext uri="{BB962C8B-B14F-4D97-AF65-F5344CB8AC3E}">
        <p14:creationId xmlns:p14="http://schemas.microsoft.com/office/powerpoint/2010/main" val="78710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2400" b="1" i="0" u="none" strike="noStrike" cap="none" dirty="0">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537FA8EB-EA3D-497C-8077-104EF0502A1D}"/>
              </a:ext>
            </a:extLst>
          </p:cNvPr>
          <p:cNvPicPr>
            <a:picLocks noChangeAspect="1"/>
          </p:cNvPicPr>
          <p:nvPr/>
        </p:nvPicPr>
        <p:blipFill>
          <a:blip r:embed="rId3"/>
          <a:stretch>
            <a:fillRect/>
          </a:stretch>
        </p:blipFill>
        <p:spPr>
          <a:xfrm>
            <a:off x="616688" y="673393"/>
            <a:ext cx="7669619" cy="4314161"/>
          </a:xfrm>
          <a:prstGeom prst="rect">
            <a:avLst/>
          </a:prstGeom>
        </p:spPr>
      </p:pic>
    </p:spTree>
    <p:extLst>
      <p:ext uri="{BB962C8B-B14F-4D97-AF65-F5344CB8AC3E}">
        <p14:creationId xmlns:p14="http://schemas.microsoft.com/office/powerpoint/2010/main" val="41241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sz="2400" b="1" dirty="0">
                <a:latin typeface="Arial"/>
                <a:ea typeface="Arial"/>
                <a:cs typeface="Arial"/>
                <a:sym typeface="Arial"/>
              </a:rPr>
              <a:t>Docker Official Introduction in 2013 		… </a:t>
            </a:r>
            <a:r>
              <a:rPr lang="en-IN" sz="1400" b="1" dirty="0">
                <a:latin typeface="Arial"/>
                <a:ea typeface="Arial"/>
                <a:cs typeface="Arial"/>
                <a:sym typeface="Arial"/>
              </a:rPr>
              <a:t>Continued</a:t>
            </a:r>
            <a:endParaRPr sz="1400" b="1" i="0" u="none" strike="noStrike" cap="none" dirty="0">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326B8DFF-78D2-4C85-850E-4C8A23978B83}"/>
              </a:ext>
            </a:extLst>
          </p:cNvPr>
          <p:cNvPicPr>
            <a:picLocks noChangeAspect="1"/>
          </p:cNvPicPr>
          <p:nvPr/>
        </p:nvPicPr>
        <p:blipFill>
          <a:blip r:embed="rId3"/>
          <a:stretch>
            <a:fillRect/>
          </a:stretch>
        </p:blipFill>
        <p:spPr>
          <a:xfrm>
            <a:off x="595423" y="717253"/>
            <a:ext cx="7734992" cy="4350933"/>
          </a:xfrm>
          <a:prstGeom prst="rect">
            <a:avLst/>
          </a:prstGeom>
        </p:spPr>
      </p:pic>
    </p:spTree>
    <p:extLst>
      <p:ext uri="{BB962C8B-B14F-4D97-AF65-F5344CB8AC3E}">
        <p14:creationId xmlns:p14="http://schemas.microsoft.com/office/powerpoint/2010/main" val="4047176608"/>
      </p:ext>
    </p:extLst>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1341</Words>
  <Application>Microsoft Macintosh PowerPoint</Application>
  <PresentationFormat>On-screen Show (16:9)</PresentationFormat>
  <Paragraphs>437</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Roboto</vt:lpstr>
      <vt:lpstr>Cabin</vt:lpstr>
      <vt:lpstr>Arial</vt:lpstr>
      <vt:lpstr>Wingdings</vt:lpstr>
      <vt:lpstr>Verdana</vt:lpstr>
      <vt:lpstr>CollegePresentation</vt:lpstr>
      <vt:lpstr>Docker     History and Introduction</vt:lpstr>
      <vt:lpstr>Lets go to Wiki</vt:lpstr>
      <vt:lpstr>Docker Official Introduction in 2013   … Continued</vt:lpstr>
      <vt:lpstr>Docker Official Introduction: Nov 2013</vt:lpstr>
      <vt:lpstr>Docker Official Introduction in 2013   … Continued</vt:lpstr>
      <vt:lpstr>Docker Official Introduction in 2013   … Continued</vt:lpstr>
      <vt:lpstr>Docker Official Introduction in 2013   … Continued</vt:lpstr>
      <vt:lpstr>Docker Official Introduction in 2013   … Continued</vt:lpstr>
      <vt:lpstr>Docker Official Introduction in 2013   … Continued</vt:lpstr>
      <vt:lpstr>Why Developers ?</vt:lpstr>
      <vt:lpstr>Why Developers ?</vt:lpstr>
      <vt:lpstr>Why Ops ?</vt:lpstr>
      <vt:lpstr>Why Ops ?</vt:lpstr>
      <vt:lpstr>Why DevOps ?</vt:lpstr>
      <vt:lpstr>How ?</vt:lpstr>
      <vt:lpstr>Virtualization</vt:lpstr>
      <vt:lpstr>Virtualization</vt:lpstr>
      <vt:lpstr>Virtualization</vt:lpstr>
      <vt:lpstr>Containers</vt:lpstr>
      <vt:lpstr>Containerization</vt:lpstr>
      <vt:lpstr>Containers</vt:lpstr>
      <vt:lpstr>Containers</vt:lpstr>
      <vt:lpstr>Virtual Machine vs Containers</vt:lpstr>
      <vt:lpstr>Virtual Machine vs Containers</vt:lpstr>
      <vt:lpstr>Containerization</vt:lpstr>
      <vt:lpstr>Docker</vt:lpstr>
      <vt:lpstr>Docker</vt:lpstr>
      <vt:lpstr>Docker</vt:lpstr>
      <vt:lpstr>Docker Containers</vt:lpstr>
      <vt:lpstr>Features of Docker</vt:lpstr>
      <vt:lpstr>When to use Docker</vt:lpstr>
      <vt:lpstr>Docker ecosystem</vt:lpstr>
      <vt:lpstr>Docker Components</vt:lpstr>
      <vt:lpstr>Docker Architecture</vt:lpstr>
      <vt:lpstr>Docker Terminology</vt:lpstr>
      <vt:lpstr>Docker Terminology</vt:lpstr>
      <vt:lpstr>LAB</vt:lpstr>
      <vt:lpstr>Docker Terminology</vt:lpstr>
      <vt:lpstr>Docker Terminology</vt:lpstr>
      <vt:lpstr>Docker Terminology …</vt:lpstr>
      <vt:lpstr>What Applications to Containerize</vt:lpstr>
      <vt:lpstr>What Applications to Containerize</vt:lpstr>
      <vt:lpstr>What Applications to Containerize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dc:title>
  <cp:lastModifiedBy>Vijay Sriraman (srirsrir)</cp:lastModifiedBy>
  <cp:revision>83</cp:revision>
  <dcterms:modified xsi:type="dcterms:W3CDTF">2019-08-07T04:36:02Z</dcterms:modified>
</cp:coreProperties>
</file>