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257" r:id="rId2"/>
    <p:sldId id="275" r:id="rId3"/>
    <p:sldId id="277" r:id="rId4"/>
    <p:sldId id="280" r:id="rId5"/>
    <p:sldId id="290" r:id="rId6"/>
    <p:sldId id="292" r:id="rId7"/>
    <p:sldId id="293" r:id="rId8"/>
    <p:sldId id="294" r:id="rId9"/>
    <p:sldId id="297" r:id="rId10"/>
    <p:sldId id="298" r:id="rId11"/>
    <p:sldId id="299" r:id="rId12"/>
    <p:sldId id="300" r:id="rId13"/>
    <p:sldId id="302" r:id="rId14"/>
    <p:sldId id="303" r:id="rId15"/>
    <p:sldId id="301" r:id="rId16"/>
    <p:sldId id="295" r:id="rId17"/>
    <p:sldId id="296" r:id="rId18"/>
    <p:sldId id="304" r:id="rId19"/>
    <p:sldId id="305" r:id="rId20"/>
    <p:sldId id="306" r:id="rId21"/>
    <p:sldId id="307" r:id="rId22"/>
    <p:sldId id="419" r:id="rId23"/>
    <p:sldId id="423" r:id="rId24"/>
    <p:sldId id="421" r:id="rId25"/>
    <p:sldId id="424" r:id="rId26"/>
    <p:sldId id="422" r:id="rId27"/>
    <p:sldId id="420" r:id="rId2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CAE992-36EF-4DD1-B1AA-17781583E058}">
  <a:tblStyle styleId="{33CAE992-36EF-4DD1-B1AA-17781583E0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e1bd01e02_2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g3e1bd01e02_2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e1bd01e02_2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g3e1bd01e02_2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e1bd01e02_2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g3e1bd01e02_2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e1bd01e02_2_7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9" name="Google Shape;489;g3e1bd01e02_2_7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e1bd01e02_2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3e1bd01e02_2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e1bd01e02_2_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" name="Google Shape;481;g3e1bd01e02_2_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e1bd01e02_2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g3e1bd01e02_2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e1bd01e02_2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" name="Google Shape;512;g3e1bd01e02_2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e1bd01e02_2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3e1bd01e02_2_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e1bd01e02_2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g3e1bd01e02_2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e1bd01e02_2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g3e1bd01e02_2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e1bd01e02_2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g3e1bd01e02_2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0467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e1bd01e02_2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g3e1bd01e02_2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5127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e1bd01e02_2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g3e1bd01e02_2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2603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e1bd01e02_2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g3e1bd01e02_2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9067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e1bd01e02_2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g3e1bd01e02_2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88933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e1bd01e02_2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g3e1bd01e02_2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0937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e1bd01e02_2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3e1bd01e02_2_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e1bd01e02_2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g3e1bd01e02_2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" name="Google Shape;41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" name="Google Shape;43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e1bd01e02_2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3e1bd01e02_2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058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ctrTitle"/>
          </p:nvPr>
        </p:nvSpPr>
        <p:spPr>
          <a:xfrm>
            <a:off x="265011" y="2225995"/>
            <a:ext cx="9029008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lang="en-US" sz="4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Docker </a:t>
            </a:r>
            <a:br>
              <a:rPr lang="en-US" sz="4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4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Dockerfile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Image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Mgmt</a:t>
            </a:r>
            <a:endParaRPr sz="32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Lifecycle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4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54"/>
          <p:cNvSpPr txBox="1"/>
          <p:nvPr/>
        </p:nvSpPr>
        <p:spPr>
          <a:xfrm>
            <a:off x="63600" y="527700"/>
            <a:ext cx="9016800" cy="4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2" name="Google Shape;462;p54"/>
          <p:cNvGraphicFramePr/>
          <p:nvPr>
            <p:extLst>
              <p:ext uri="{D42A27DB-BD31-4B8C-83A1-F6EECF244321}">
                <p14:modId xmlns:p14="http://schemas.microsoft.com/office/powerpoint/2010/main" val="1643950529"/>
              </p:ext>
            </p:extLst>
          </p:nvPr>
        </p:nvGraphicFramePr>
        <p:xfrm>
          <a:off x="206530" y="858511"/>
          <a:ext cx="8730939" cy="4229179"/>
        </p:xfrm>
        <a:graphic>
          <a:graphicData uri="http://schemas.openxmlformats.org/drawingml/2006/table">
            <a:tbl>
              <a:tblPr>
                <a:noFill/>
                <a:tableStyleId>{33CAE992-36EF-4DD1-B1AA-17781583E058}</a:tableStyleId>
              </a:tblPr>
              <a:tblGrid>
                <a:gridCol w="2710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0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4787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docker create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Creates a container but does not start it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787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rename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Allows the container to be renamed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787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docker run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       Creates and starts a container in one operation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23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docker rm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Deletes a container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23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run –rm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Removes container when stopped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787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rm –v</a:t>
                      </a:r>
                      <a:r>
                        <a:rPr lang="en-US" sz="1800"/>
                        <a:t>	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        Removes volumes associated with container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6484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docker run --log-driver=syslog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Runs Docker with custom log driver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Starting and Stopping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55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55"/>
          <p:cNvSpPr txBox="1"/>
          <p:nvPr/>
        </p:nvSpPr>
        <p:spPr>
          <a:xfrm>
            <a:off x="63600" y="582150"/>
            <a:ext cx="9016800" cy="4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0" name="Google Shape;470;p55"/>
          <p:cNvGraphicFramePr/>
          <p:nvPr>
            <p:extLst>
              <p:ext uri="{D42A27DB-BD31-4B8C-83A1-F6EECF244321}">
                <p14:modId xmlns:p14="http://schemas.microsoft.com/office/powerpoint/2010/main" val="1978813455"/>
              </p:ext>
            </p:extLst>
          </p:nvPr>
        </p:nvGraphicFramePr>
        <p:xfrm>
          <a:off x="666285" y="903990"/>
          <a:ext cx="8002794" cy="3657360"/>
        </p:xfrm>
        <a:graphic>
          <a:graphicData uri="http://schemas.openxmlformats.org/drawingml/2006/table">
            <a:tbl>
              <a:tblPr>
                <a:noFill/>
                <a:tableStyleId>{33CAE992-36EF-4DD1-B1AA-17781583E058}</a:tableStyleId>
              </a:tblPr>
              <a:tblGrid>
                <a:gridCol w="228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8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start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Starts a container, so it is running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stop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Stops a running container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restart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Stops and starts a container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pause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       Pauses a running container, “freezing” it in place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       docker </a:t>
                      </a:r>
                      <a:r>
                        <a:rPr lang="en-US" sz="1800" dirty="0" err="1">
                          <a:solidFill>
                            <a:srgbClr val="4A86E8"/>
                          </a:solidFill>
                        </a:rPr>
                        <a:t>unpause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Unpauses</a:t>
                      </a:r>
                      <a:r>
                        <a:rPr lang="en-US" sz="1800" dirty="0"/>
                        <a:t> a running container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docker wait	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Blocks until running container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kill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Sends a SIGKILL to a running container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attach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Connects to a running container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6"/>
          <p:cNvSpPr txBox="1">
            <a:spLocks noGrp="1"/>
          </p:cNvSpPr>
          <p:nvPr>
            <p:ph type="title"/>
          </p:nvPr>
        </p:nvSpPr>
        <p:spPr>
          <a:xfrm>
            <a:off x="0" y="16350"/>
            <a:ext cx="89250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Information on Docker Containers, Processes and Performance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56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56"/>
          <p:cNvSpPr txBox="1"/>
          <p:nvPr/>
        </p:nvSpPr>
        <p:spPr>
          <a:xfrm>
            <a:off x="63600" y="692400"/>
            <a:ext cx="9016800" cy="4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8" name="Google Shape;478;p56"/>
          <p:cNvGraphicFramePr/>
          <p:nvPr>
            <p:extLst>
              <p:ext uri="{D42A27DB-BD31-4B8C-83A1-F6EECF244321}">
                <p14:modId xmlns:p14="http://schemas.microsoft.com/office/powerpoint/2010/main" val="1055152815"/>
              </p:ext>
            </p:extLst>
          </p:nvPr>
        </p:nvGraphicFramePr>
        <p:xfrm>
          <a:off x="109500" y="846195"/>
          <a:ext cx="8925000" cy="4132600"/>
        </p:xfrm>
        <a:graphic>
          <a:graphicData uri="http://schemas.openxmlformats.org/drawingml/2006/table">
            <a:tbl>
              <a:tblPr>
                <a:noFill/>
                <a:tableStyleId>{33CAE992-36EF-4DD1-B1AA-17781583E058}</a:tableStyleId>
              </a:tblPr>
              <a:tblGrid>
                <a:gridCol w="238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57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ps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Shows running containers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57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docker logs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       Gets logs from container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57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docker inspect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Looks at all the info on a container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7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events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Gets events from container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57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port	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       Shows public facing port of container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57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docker top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Shows running processes in container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57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stats</a:t>
                      </a:r>
                      <a:r>
                        <a:rPr lang="en-US" sz="1800"/>
                        <a:t> 	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Shows containers’ resource usage statistics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57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diff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Shows changed files in the container’s filesystem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 Management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58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58"/>
          <p:cNvSpPr txBox="1"/>
          <p:nvPr/>
        </p:nvSpPr>
        <p:spPr>
          <a:xfrm>
            <a:off x="63600" y="692400"/>
            <a:ext cx="9016800" cy="4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4" name="Google Shape;494;p58"/>
          <p:cNvGraphicFramePr/>
          <p:nvPr>
            <p:extLst>
              <p:ext uri="{D42A27DB-BD31-4B8C-83A1-F6EECF244321}">
                <p14:modId xmlns:p14="http://schemas.microsoft.com/office/powerpoint/2010/main" val="1267098169"/>
              </p:ext>
            </p:extLst>
          </p:nvPr>
        </p:nvGraphicFramePr>
        <p:xfrm>
          <a:off x="575502" y="1524511"/>
          <a:ext cx="7842100" cy="2926589"/>
        </p:xfrm>
        <a:graphic>
          <a:graphicData uri="http://schemas.openxmlformats.org/drawingml/2006/table">
            <a:tbl>
              <a:tblPr>
                <a:noFill/>
                <a:tableStyleId>{33CAE992-36EF-4DD1-B1AA-17781583E058}</a:tableStyleId>
              </a:tblPr>
              <a:tblGrid>
                <a:gridCol w="27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90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images</a:t>
                      </a:r>
                      <a:r>
                        <a:rPr lang="en-US" sz="1800"/>
                        <a:t>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Shows all images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0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import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Creates an image from a tarball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0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build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Creates image from Dockerfile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0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docker commit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Creates image from a container, pausing it temporarily if it is running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0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rmi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Removes an image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Images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5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59"/>
          <p:cNvSpPr txBox="1"/>
          <p:nvPr/>
        </p:nvSpPr>
        <p:spPr>
          <a:xfrm>
            <a:off x="63600" y="692400"/>
            <a:ext cx="9016800" cy="4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2" name="Google Shape;502;p59"/>
          <p:cNvGraphicFramePr/>
          <p:nvPr>
            <p:extLst>
              <p:ext uri="{D42A27DB-BD31-4B8C-83A1-F6EECF244321}">
                <p14:modId xmlns:p14="http://schemas.microsoft.com/office/powerpoint/2010/main" val="3140797792"/>
              </p:ext>
            </p:extLst>
          </p:nvPr>
        </p:nvGraphicFramePr>
        <p:xfrm>
          <a:off x="349400" y="1228400"/>
          <a:ext cx="8575450" cy="3158590"/>
        </p:xfrm>
        <a:graphic>
          <a:graphicData uri="http://schemas.openxmlformats.org/drawingml/2006/table">
            <a:tbl>
              <a:tblPr>
                <a:noFill/>
                <a:tableStyleId>{33CAE992-36EF-4DD1-B1AA-17781583E058}</a:tableStyleId>
              </a:tblPr>
              <a:tblGrid>
                <a:gridCol w="220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40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load 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Loads an image from a tar archive as STDIN,</a:t>
                      </a:r>
                    </a:p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Including images and tags 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0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docker save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Saves an image to a tar archive stream to STDOUT with all parent layers, tags and versions.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0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history 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Shows history of image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0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tag 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Tags an image to a name (local or registry)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0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rmi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Removes an image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Import / Export, Execution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57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57"/>
          <p:cNvSpPr txBox="1"/>
          <p:nvPr/>
        </p:nvSpPr>
        <p:spPr>
          <a:xfrm>
            <a:off x="63600" y="692400"/>
            <a:ext cx="9016800" cy="4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6" name="Google Shape;486;p57"/>
          <p:cNvGraphicFramePr/>
          <p:nvPr>
            <p:extLst>
              <p:ext uri="{D42A27DB-BD31-4B8C-83A1-F6EECF244321}">
                <p14:modId xmlns:p14="http://schemas.microsoft.com/office/powerpoint/2010/main" val="2467322639"/>
              </p:ext>
            </p:extLst>
          </p:nvPr>
        </p:nvGraphicFramePr>
        <p:xfrm>
          <a:off x="223438" y="1120788"/>
          <a:ext cx="8697125" cy="3594325"/>
        </p:xfrm>
        <a:graphic>
          <a:graphicData uri="http://schemas.openxmlformats.org/drawingml/2006/table">
            <a:tbl>
              <a:tblPr>
                <a:noFill/>
                <a:tableStyleId>{33CAE992-36EF-4DD1-B1AA-17781583E058}</a:tableStyleId>
              </a:tblPr>
              <a:tblGrid>
                <a:gridCol w="303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710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docker cp 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Copies files or folders between a container and the local filesystem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710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docker export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Turns container filesystem into </a:t>
                      </a:r>
                      <a:r>
                        <a:rPr lang="en-US" sz="1800" dirty="0" err="1"/>
                        <a:t>tarball</a:t>
                      </a:r>
                      <a:r>
                        <a:rPr lang="en-US" sz="1800" dirty="0"/>
                        <a:t> archive stream to STDOUT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012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docker exec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Executes a command in container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-US"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r>
              <a:rPr lang="en-US"/>
              <a:t>file</a:t>
            </a:r>
            <a:endParaRPr sz="4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Docker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ile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52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52"/>
          <p:cNvSpPr txBox="1"/>
          <p:nvPr/>
        </p:nvSpPr>
        <p:spPr>
          <a:xfrm>
            <a:off x="330000" y="872700"/>
            <a:ext cx="8484000" cy="3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/>
              <a:t>python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:2.7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 /app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b="1" dirty="0"/>
              <a:t>WORKDIR /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python app.py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◆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FROM statement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◆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COPY command adds some files from your Docker client’s current directory.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◆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WORKDIR changes directory inside the container.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◆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CMD command specifies what command to run within the container.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Sections/Directives in a Dockerfile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0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9" name="Google Shape;509;p60"/>
          <p:cNvGraphicFramePr/>
          <p:nvPr>
            <p:extLst>
              <p:ext uri="{D42A27DB-BD31-4B8C-83A1-F6EECF244321}">
                <p14:modId xmlns:p14="http://schemas.microsoft.com/office/powerpoint/2010/main" val="3970471703"/>
              </p:ext>
            </p:extLst>
          </p:nvPr>
        </p:nvGraphicFramePr>
        <p:xfrm>
          <a:off x="232929" y="1137205"/>
          <a:ext cx="8521211" cy="3629732"/>
        </p:xfrm>
        <a:graphic>
          <a:graphicData uri="http://schemas.openxmlformats.org/drawingml/2006/table">
            <a:tbl>
              <a:tblPr>
                <a:noFill/>
                <a:tableStyleId>{33CAE992-36EF-4DD1-B1AA-17781583E058}</a:tableStyleId>
              </a:tblPr>
              <a:tblGrid>
                <a:gridCol w="2439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1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242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FROM 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Sets the base image for subsequent instructions.</a:t>
                      </a:r>
                    </a:p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Starts out by creating a layer from the ubuntu:15.10 image. 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242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MAINTAINER 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Sets the Author field of the generated images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242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RUN 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Executes any commands in a new layer on top of the current image and commits the results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242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CMD 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Provides defaults for an executing container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Sections/Directives in a Dockerfile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61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6" name="Google Shape;516;p61"/>
          <p:cNvGraphicFramePr/>
          <p:nvPr/>
        </p:nvGraphicFramePr>
        <p:xfrm>
          <a:off x="98250" y="1002325"/>
          <a:ext cx="9016800" cy="4300291"/>
        </p:xfrm>
        <a:graphic>
          <a:graphicData uri="http://schemas.openxmlformats.org/drawingml/2006/table">
            <a:tbl>
              <a:tblPr>
                <a:noFill/>
                <a:tableStyleId>{33CAE992-36EF-4DD1-B1AA-17781583E058}</a:tableStyleId>
              </a:tblPr>
              <a:tblGrid>
                <a:gridCol w="25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242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EXPOSE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Informs Docker that the container listens on the specified network     ports at runtime; does not make ports accessible</a:t>
                      </a:r>
                      <a:endParaRPr sz="180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242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ENV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Sets environment variables</a:t>
                      </a:r>
                      <a:endParaRPr sz="1800"/>
                    </a:p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242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ADD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Copies new files, directories or remote file to container; invalidates caches; avoid ADD and use COPY instead</a:t>
                      </a:r>
                      <a:endParaRPr sz="1800" dirty="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242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COPY </a:t>
                      </a:r>
                      <a:endParaRPr sz="1800">
                        <a:solidFill>
                          <a:srgbClr val="4A86E8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Copies new files or directories to container</a:t>
                      </a:r>
                      <a:endParaRPr sz="1800" dirty="0"/>
                    </a:p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Docker Terminology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1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50000"/>
              </a:lnSpc>
              <a:buClr>
                <a:srgbClr val="444444"/>
              </a:buClr>
              <a:buSzPts val="1800"/>
              <a:buFont typeface="Arial"/>
              <a:buChar char="➔"/>
            </a:pPr>
            <a:r>
              <a:rPr lang="en-IN" sz="1800" dirty="0" err="1">
                <a:solidFill>
                  <a:srgbClr val="444444"/>
                </a:solidFill>
              </a:rPr>
              <a:t>Dockerfile</a:t>
            </a:r>
            <a:endParaRPr lang="en-IN" sz="1800" dirty="0">
              <a:solidFill>
                <a:srgbClr val="444444"/>
              </a:solidFill>
            </a:endParaRPr>
          </a:p>
          <a:p>
            <a:pPr marL="914400" lvl="1" indent="-342900">
              <a:lnSpc>
                <a:spcPct val="150000"/>
              </a:lnSpc>
              <a:buClr>
                <a:srgbClr val="444444"/>
              </a:buClr>
              <a:buSzPts val="1800"/>
              <a:buFont typeface="Arial"/>
              <a:buChar char="◆"/>
            </a:pPr>
            <a:r>
              <a:rPr lang="en-IN" sz="1800" dirty="0">
                <a:solidFill>
                  <a:srgbClr val="444444"/>
                </a:solidFill>
              </a:rPr>
              <a:t>Starting point of the </a:t>
            </a:r>
            <a:r>
              <a:rPr lang="en-IN" sz="1800" dirty="0" err="1">
                <a:solidFill>
                  <a:srgbClr val="444444"/>
                </a:solidFill>
              </a:rPr>
              <a:t>dockerization</a:t>
            </a:r>
            <a:r>
              <a:rPr lang="en-IN" sz="1800" dirty="0">
                <a:solidFill>
                  <a:srgbClr val="444444"/>
                </a:solidFill>
              </a:rPr>
              <a:t> process.</a:t>
            </a:r>
          </a:p>
          <a:p>
            <a:pPr marL="914400" lvl="1" indent="-342900">
              <a:lnSpc>
                <a:spcPct val="150000"/>
              </a:lnSpc>
              <a:buClr>
                <a:srgbClr val="444444"/>
              </a:buClr>
              <a:buSzPts val="1800"/>
              <a:buFont typeface="Arial"/>
              <a:buChar char="◆"/>
            </a:pPr>
            <a:r>
              <a:rPr lang="en-IN" sz="1800" dirty="0">
                <a:solidFill>
                  <a:srgbClr val="444444"/>
                </a:solidFill>
              </a:rPr>
              <a:t>Details the configuration of an application and specifies resources needed</a:t>
            </a:r>
          </a:p>
          <a:p>
            <a:pPr marL="914400" lvl="1" indent="-342900">
              <a:lnSpc>
                <a:spcPct val="150000"/>
              </a:lnSpc>
              <a:buClr>
                <a:srgbClr val="444444"/>
              </a:buClr>
              <a:buSzPts val="1800"/>
              <a:buFont typeface="Arial"/>
              <a:buChar char="◆"/>
            </a:pPr>
            <a:r>
              <a:rPr lang="en-IN" sz="1800" dirty="0">
                <a:solidFill>
                  <a:srgbClr val="444444"/>
                </a:solidFill>
              </a:rPr>
              <a:t>Tells the image builder (</a:t>
            </a:r>
            <a:r>
              <a:rPr lang="en-IN" sz="1800" dirty="0" err="1">
                <a:solidFill>
                  <a:srgbClr val="444444"/>
                </a:solidFill>
              </a:rPr>
              <a:t>eg.</a:t>
            </a:r>
            <a:r>
              <a:rPr lang="en-IN" sz="1800" dirty="0">
                <a:solidFill>
                  <a:srgbClr val="444444"/>
                </a:solidFill>
              </a:rPr>
              <a:t> Jenkins) what the image should look like.   </a:t>
            </a:r>
          </a:p>
          <a:p>
            <a:pPr marL="1371600" lvl="1" indent="-342900">
              <a:lnSpc>
                <a:spcPct val="150000"/>
              </a:lnSpc>
              <a:buClr>
                <a:srgbClr val="444444"/>
              </a:buClr>
              <a:buSzPts val="1800"/>
              <a:buFont typeface="Arial"/>
              <a:buChar char="◆"/>
            </a:pPr>
            <a:endParaRPr lang="en-US" sz="1800" dirty="0">
              <a:solidFill>
                <a:srgbClr val="444444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rgbClr val="444444"/>
              </a:buClr>
              <a:buSzPts val="1800"/>
              <a:buFont typeface="Arial"/>
              <a:buChar char="➔"/>
            </a:pPr>
            <a:r>
              <a:rPr lang="en-IN" sz="1800" dirty="0">
                <a:solidFill>
                  <a:srgbClr val="444444"/>
                </a:solidFill>
              </a:rPr>
              <a:t>Docker Registries</a:t>
            </a:r>
          </a:p>
          <a:p>
            <a:pPr marL="1371600" lvl="1" indent="-342900">
              <a:lnSpc>
                <a:spcPct val="150000"/>
              </a:lnSpc>
              <a:buClr>
                <a:srgbClr val="444444"/>
              </a:buClr>
              <a:buSzPts val="1800"/>
              <a:buFont typeface="Arial"/>
              <a:buChar char="◆"/>
            </a:pPr>
            <a:r>
              <a:rPr lang="en-IN" sz="1800" dirty="0">
                <a:solidFill>
                  <a:srgbClr val="444444"/>
                </a:solidFill>
              </a:rPr>
              <a:t>Public or private stores from which you upload/download images</a:t>
            </a:r>
          </a:p>
          <a:p>
            <a:pPr marL="1371600" lvl="1" indent="-342900">
              <a:lnSpc>
                <a:spcPct val="150000"/>
              </a:lnSpc>
              <a:buClr>
                <a:srgbClr val="444444"/>
              </a:buClr>
              <a:buSzPts val="1800"/>
              <a:buFont typeface="Arial"/>
              <a:buChar char="◆"/>
            </a:pPr>
            <a:r>
              <a:rPr lang="en-IN" sz="1800" dirty="0">
                <a:solidFill>
                  <a:srgbClr val="444444"/>
                </a:solidFill>
              </a:rPr>
              <a:t>Can be done on docker hub which is docker’s version of </a:t>
            </a:r>
            <a:r>
              <a:rPr lang="en-IN" sz="1800" dirty="0" err="1">
                <a:solidFill>
                  <a:srgbClr val="444444"/>
                </a:solidFill>
              </a:rPr>
              <a:t>github</a:t>
            </a:r>
            <a:endParaRPr lang="en-IN" sz="1800" dirty="0">
              <a:solidFill>
                <a:srgbClr val="444444"/>
              </a:solidFill>
            </a:endParaRPr>
          </a:p>
          <a:p>
            <a:pPr marL="1371600" lvl="1" indent="-342900">
              <a:lnSpc>
                <a:spcPct val="150000"/>
              </a:lnSpc>
              <a:buClr>
                <a:srgbClr val="444444"/>
              </a:buClr>
              <a:buSzPts val="1800"/>
              <a:buFont typeface="Arial"/>
              <a:buChar char="◆"/>
            </a:pPr>
            <a:r>
              <a:rPr lang="en-IN" sz="1800" dirty="0">
                <a:solidFill>
                  <a:srgbClr val="444444"/>
                </a:solidFill>
              </a:rPr>
              <a:t>Distribution component of docker</a:t>
            </a:r>
          </a:p>
          <a:p>
            <a:pPr marL="1028700"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</a:pPr>
            <a:endParaRPr lang="en-IN" sz="1800" b="0" i="0" u="none" strike="noStrike" cap="none" dirty="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Sections/Directives in a Dockerfile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62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62"/>
          <p:cNvSpPr txBox="1"/>
          <p:nvPr/>
        </p:nvSpPr>
        <p:spPr>
          <a:xfrm>
            <a:off x="63600" y="692400"/>
            <a:ext cx="9016800" cy="4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4" name="Google Shape;524;p62"/>
          <p:cNvGraphicFramePr/>
          <p:nvPr>
            <p:extLst>
              <p:ext uri="{D42A27DB-BD31-4B8C-83A1-F6EECF244321}">
                <p14:modId xmlns:p14="http://schemas.microsoft.com/office/powerpoint/2010/main" val="520226379"/>
              </p:ext>
            </p:extLst>
          </p:nvPr>
        </p:nvGraphicFramePr>
        <p:xfrm>
          <a:off x="63600" y="832350"/>
          <a:ext cx="9016800" cy="4146500"/>
        </p:xfrm>
        <a:graphic>
          <a:graphicData uri="http://schemas.openxmlformats.org/drawingml/2006/table">
            <a:tbl>
              <a:tblPr>
                <a:noFill/>
                <a:tableStyleId>{33CAE992-36EF-4DD1-B1AA-17781583E058}</a:tableStyleId>
              </a:tblPr>
              <a:tblGrid>
                <a:gridCol w="263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662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ENTRYPOINT 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Configures a container that will run as an executable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62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VOLUME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Creates a mount point for externally-mounted volumes or other containers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62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USER 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Sets the username for following RUN/CMD/ENTRYPOINT commands</a:t>
                      </a:r>
                      <a:endParaRPr sz="180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62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WORKDIR 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Sets the working directory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Sections/Directives in a Dockerfile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63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63"/>
          <p:cNvSpPr txBox="1"/>
          <p:nvPr/>
        </p:nvSpPr>
        <p:spPr>
          <a:xfrm>
            <a:off x="63600" y="692400"/>
            <a:ext cx="9016800" cy="4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2" name="Google Shape;532;p63"/>
          <p:cNvGraphicFramePr/>
          <p:nvPr>
            <p:extLst>
              <p:ext uri="{D42A27DB-BD31-4B8C-83A1-F6EECF244321}">
                <p14:modId xmlns:p14="http://schemas.microsoft.com/office/powerpoint/2010/main" val="528387695"/>
              </p:ext>
            </p:extLst>
          </p:nvPr>
        </p:nvGraphicFramePr>
        <p:xfrm>
          <a:off x="63600" y="832350"/>
          <a:ext cx="9016800" cy="4212332"/>
        </p:xfrm>
        <a:graphic>
          <a:graphicData uri="http://schemas.openxmlformats.org/drawingml/2006/table">
            <a:tbl>
              <a:tblPr>
                <a:noFill/>
                <a:tableStyleId>{33CAE992-36EF-4DD1-B1AA-17781583E058}</a:tableStyleId>
              </a:tblPr>
              <a:tblGrid>
                <a:gridCol w="263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662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ARG 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Defines a build-time variable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62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ONBUILD 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Adds a trigger instruction when the image is used as the base for another   build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62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STOPSIGNAL 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Sets the system call signal that will be sent to the container to exit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62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LABEL 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Apply key/value metadata to your images, containers, or daemons</a:t>
                      </a:r>
                      <a:endParaRPr sz="1800" dirty="0"/>
                    </a:p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ENV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63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161D35-794D-4BDE-A9D0-35632836A5D1}"/>
              </a:ext>
            </a:extLst>
          </p:cNvPr>
          <p:cNvSpPr/>
          <p:nvPr/>
        </p:nvSpPr>
        <p:spPr>
          <a:xfrm>
            <a:off x="139048" y="1064419"/>
            <a:ext cx="8785802" cy="3284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ENV instruction sets the environment variable &lt;key&gt; to the value &lt;value&gt;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Two forms: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ENV </a:t>
            </a:r>
            <a:r>
              <a:rPr lang="en-IN" dirty="0" err="1">
                <a:solidFill>
                  <a:schemeClr val="accent1"/>
                </a:solidFill>
              </a:rPr>
              <a:t>companyName</a:t>
            </a:r>
            <a:r>
              <a:rPr lang="en-IN" dirty="0">
                <a:solidFill>
                  <a:schemeClr val="accent1"/>
                </a:solidFill>
              </a:rPr>
              <a:t>=“zekeLabs” location=“</a:t>
            </a:r>
            <a:r>
              <a:rPr lang="en-IN" dirty="0" err="1">
                <a:solidFill>
                  <a:schemeClr val="accent1"/>
                </a:solidFill>
              </a:rPr>
              <a:t>bangalore</a:t>
            </a:r>
            <a:r>
              <a:rPr lang="en-IN" dirty="0">
                <a:solidFill>
                  <a:schemeClr val="accent1"/>
                </a:solidFill>
              </a:rPr>
              <a:t>”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ENV company zekeLabs tech </a:t>
            </a:r>
            <a:r>
              <a:rPr lang="en-IN" dirty="0" err="1">
                <a:solidFill>
                  <a:schemeClr val="accent1"/>
                </a:solidFill>
              </a:rPr>
              <a:t>pvt</a:t>
            </a:r>
            <a:r>
              <a:rPr lang="en-IN" dirty="0">
                <a:solidFill>
                  <a:schemeClr val="accent1"/>
                </a:solidFill>
              </a:rPr>
              <a:t> ltd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Environment variables can be replaced during docker run: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docker run --env &lt;key&gt;=&lt;value&gt;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2150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400" b="1" dirty="0">
                <a:latin typeface="Arial"/>
                <a:ea typeface="Arial"/>
                <a:cs typeface="Arial"/>
                <a:sym typeface="Arial"/>
              </a:rPr>
              <a:t>RUN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63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161D35-794D-4BDE-A9D0-35632836A5D1}"/>
              </a:ext>
            </a:extLst>
          </p:cNvPr>
          <p:cNvSpPr/>
          <p:nvPr/>
        </p:nvSpPr>
        <p:spPr>
          <a:xfrm>
            <a:off x="139048" y="1064419"/>
            <a:ext cx="8785802" cy="3284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RUN instruction will execute any commands in a new layer on top of the current image and commit the results. The resulting committed image will be used for the next step in the </a:t>
            </a:r>
            <a:r>
              <a:rPr lang="en-IN" dirty="0" err="1"/>
              <a:t>Dockerfile</a:t>
            </a:r>
            <a:r>
              <a:rPr lang="en-IN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Two forms: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RUN &lt;command&gt; 			</a:t>
            </a:r>
            <a:r>
              <a:rPr lang="en-IN" dirty="0">
                <a:solidFill>
                  <a:schemeClr val="bg2"/>
                </a:solidFill>
              </a:rPr>
              <a:t>(shell form, the command is run in a /bin/</a:t>
            </a:r>
            <a:r>
              <a:rPr lang="en-IN" dirty="0" err="1">
                <a:solidFill>
                  <a:schemeClr val="bg2"/>
                </a:solidFill>
              </a:rPr>
              <a:t>sh</a:t>
            </a:r>
            <a:r>
              <a:rPr lang="en-IN" dirty="0">
                <a:solidFill>
                  <a:schemeClr val="bg2"/>
                </a:solidFill>
              </a:rPr>
              <a:t> -c on Linux)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RUN ["executable", "param1", "param2"] 		</a:t>
            </a:r>
            <a:r>
              <a:rPr lang="en-IN" dirty="0">
                <a:solidFill>
                  <a:schemeClr val="bg2"/>
                </a:solidFill>
              </a:rPr>
              <a:t>(exec form)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Environment variables can be replaced during docker run: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docker run --env &lt;key&gt;=&lt;value&gt;</a:t>
            </a:r>
          </a:p>
          <a:p>
            <a:pPr lvl="1">
              <a:lnSpc>
                <a:spcPct val="150000"/>
              </a:lnSpc>
            </a:pPr>
            <a:endParaRPr lang="en-IN" dirty="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282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ENTRYPOINT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63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161D35-794D-4BDE-A9D0-35632836A5D1}"/>
              </a:ext>
            </a:extLst>
          </p:cNvPr>
          <p:cNvSpPr/>
          <p:nvPr/>
        </p:nvSpPr>
        <p:spPr>
          <a:xfrm>
            <a:off x="139048" y="1064419"/>
            <a:ext cx="8785802" cy="2960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ENTRYPOINT has two forms: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ENTRYPOINT ["executable", "param1", "param2"] 	</a:t>
            </a:r>
            <a:r>
              <a:rPr lang="en-IN" dirty="0"/>
              <a:t>(exec form, preferred)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ENTRYPOINT command param1 param2 		</a:t>
            </a:r>
            <a:r>
              <a:rPr lang="en-IN" dirty="0"/>
              <a:t>(shell form)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Command line arguments to docker run &lt;image&gt; will be appended after all elements in an exec form ENTRYPOINT, and will override all elements specified using CMD.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468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CMD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63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161D35-794D-4BDE-A9D0-35632836A5D1}"/>
              </a:ext>
            </a:extLst>
          </p:cNvPr>
          <p:cNvSpPr/>
          <p:nvPr/>
        </p:nvSpPr>
        <p:spPr>
          <a:xfrm>
            <a:off x="139048" y="1064419"/>
            <a:ext cx="8785802" cy="2960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CMD has three forms: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CMD ["executable","param1","param2"] 		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(exec form, this is the preferred form)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CMD ["param1","param2"] 			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(as default parameters to ENTRYPOINT)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CMD command param1 param2 		</a:t>
            </a:r>
            <a:r>
              <a:rPr lang="en-IN" dirty="0"/>
              <a:t>(shell form)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main purpose of a CMD is to provide defaults for an executing container.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Could be default arguments for ENTRYPOINT or  default command </a:t>
            </a:r>
          </a:p>
        </p:txBody>
      </p:sp>
    </p:spTree>
    <p:extLst>
      <p:ext uri="{BB962C8B-B14F-4D97-AF65-F5344CB8AC3E}">
        <p14:creationId xmlns:p14="http://schemas.microsoft.com/office/powerpoint/2010/main" val="906288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CMD and ENTRYPOINT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63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161D35-794D-4BDE-A9D0-35632836A5D1}"/>
              </a:ext>
            </a:extLst>
          </p:cNvPr>
          <p:cNvSpPr/>
          <p:nvPr/>
        </p:nvSpPr>
        <p:spPr>
          <a:xfrm>
            <a:off x="139048" y="1064419"/>
            <a:ext cx="8785802" cy="3284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Both CMD and ENTRYPOINT instructions define what command gets executed when running a container.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/>
              <a:t>Dockerfile</a:t>
            </a:r>
            <a:r>
              <a:rPr lang="en-IN" dirty="0"/>
              <a:t> should specify at least one of CMD or ENTRYPOINT commands.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ENTRYPOINT should be defined when using the container as an executable.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CMD should be used as a way of defining default arguments for an ENTRYPOINT command or for executing an ad-hoc command in a container.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CMD will be overridden when running the container with alternative arguments.</a:t>
            </a:r>
          </a:p>
        </p:txBody>
      </p:sp>
    </p:spTree>
    <p:extLst>
      <p:ext uri="{BB962C8B-B14F-4D97-AF65-F5344CB8AC3E}">
        <p14:creationId xmlns:p14="http://schemas.microsoft.com/office/powerpoint/2010/main" val="880399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400" dirty="0"/>
              <a:t>EXPOSE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63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161D35-794D-4BDE-A9D0-35632836A5D1}"/>
              </a:ext>
            </a:extLst>
          </p:cNvPr>
          <p:cNvSpPr/>
          <p:nvPr/>
        </p:nvSpPr>
        <p:spPr>
          <a:xfrm>
            <a:off x="0" y="785813"/>
            <a:ext cx="8924850" cy="3607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EXPOSE instruction informs Docker that the container listens on the specified network ports at runtime.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EXPOSE instruction does not actually publish the port.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It functions as a type of documentation between the person who builds the image and the person who runs the container, about which ports are intended to be published.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To actually publish the port when running the container, use the -p flag on docker run to publish and map one or more ports.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EXPOSE 80/</a:t>
            </a:r>
            <a:r>
              <a:rPr lang="en-IN" dirty="0" err="1"/>
              <a:t>tcp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EXPOSE 80/</a:t>
            </a:r>
            <a:r>
              <a:rPr lang="en-IN" dirty="0" err="1"/>
              <a:t>udp</a:t>
            </a: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docker run -p 80:80/</a:t>
            </a:r>
            <a:r>
              <a:rPr lang="en-IN" dirty="0" err="1"/>
              <a:t>tcp</a:t>
            </a:r>
            <a:r>
              <a:rPr lang="en-IN" dirty="0"/>
              <a:t> -p 80:80/</a:t>
            </a:r>
            <a:r>
              <a:rPr lang="en-IN" dirty="0" err="1"/>
              <a:t>udp</a:t>
            </a:r>
            <a:r>
              <a:rPr lang="en-IN" dirty="0"/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247665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Docker Terminology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3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➔"/>
            </a:pPr>
            <a:r>
              <a:rPr lang="en-US" sz="1800" b="0" i="0" u="none" strike="noStrike" cap="none" dirty="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Docker Engine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◆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container runtime with built in orchestration, networking and security that installs on any physical, virtual (VM) or cloud host (AWS, Azure, Google Cloud Enterprise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◆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lightweight runtime installs directly on the host OS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Windows Server 2016, Ubuntu, CentOS, RHEL OpenSUSE.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2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Docker Terminology …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6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6"/>
          <p:cNvSpPr/>
          <p:nvPr/>
        </p:nvSpPr>
        <p:spPr>
          <a:xfrm>
            <a:off x="215750" y="770585"/>
            <a:ext cx="8709000" cy="3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25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Containers are built from a Docker image.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25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Docker image uses union filesystems and is comprised of multiple layers.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25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“docker run” command  spins up a container from the defined image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25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Commands include creating new containers, scaling existing containers, stopping, removing etc.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Docker Lifecycle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6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4000" y="806850"/>
            <a:ext cx="6315075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 and Container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8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1675" y="850300"/>
            <a:ext cx="561975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Multiple Containers using same image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Google Shape;430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1625" y="997350"/>
            <a:ext cx="641985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Sharing Storage Space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50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6175" y="878875"/>
            <a:ext cx="600075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-US"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Docker Commands</a:t>
            </a:r>
            <a:endParaRPr sz="4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</TotalTime>
  <Words>1129</Words>
  <Application>Microsoft Macintosh PowerPoint</Application>
  <PresentationFormat>On-screen Show (16:9)</PresentationFormat>
  <Paragraphs>209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Roboto</vt:lpstr>
      <vt:lpstr>Arial</vt:lpstr>
      <vt:lpstr>CollegePresentation</vt:lpstr>
      <vt:lpstr>Docker     Dockerfile and Image Mgmt</vt:lpstr>
      <vt:lpstr>Docker Terminology</vt:lpstr>
      <vt:lpstr>Docker Terminology</vt:lpstr>
      <vt:lpstr>Docker Terminology …</vt:lpstr>
      <vt:lpstr>Docker Lifecycle</vt:lpstr>
      <vt:lpstr>Image and Container</vt:lpstr>
      <vt:lpstr>Multiple Containers using same image</vt:lpstr>
      <vt:lpstr>Sharing Storage Space</vt:lpstr>
      <vt:lpstr>Docker Commands</vt:lpstr>
      <vt:lpstr>Lifecycle</vt:lpstr>
      <vt:lpstr>Starting and Stopping</vt:lpstr>
      <vt:lpstr>Information on Docker Containers, Processes and Performance</vt:lpstr>
      <vt:lpstr>Image Management</vt:lpstr>
      <vt:lpstr>Images</vt:lpstr>
      <vt:lpstr>Import / Export, Execution</vt:lpstr>
      <vt:lpstr>Dockerfile</vt:lpstr>
      <vt:lpstr>Dockerfile</vt:lpstr>
      <vt:lpstr>Sections/Directives in a Dockerfile</vt:lpstr>
      <vt:lpstr>Sections/Directives in a Dockerfile</vt:lpstr>
      <vt:lpstr>Sections/Directives in a Dockerfile</vt:lpstr>
      <vt:lpstr>Sections/Directives in a Dockerfile</vt:lpstr>
      <vt:lpstr>ENV</vt:lpstr>
      <vt:lpstr>RUN</vt:lpstr>
      <vt:lpstr>ENTRYPOINT</vt:lpstr>
      <vt:lpstr>CMD</vt:lpstr>
      <vt:lpstr>CMD and ENTRYPOINT</vt:lpstr>
      <vt:lpstr>EXPOSE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 </dc:title>
  <cp:lastModifiedBy>Vijay Sriraman (srirsrir)</cp:lastModifiedBy>
  <cp:revision>99</cp:revision>
  <dcterms:modified xsi:type="dcterms:W3CDTF">2019-08-07T04:36:14Z</dcterms:modified>
</cp:coreProperties>
</file>