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32"/>
  </p:notesMasterIdLst>
  <p:sldIdLst>
    <p:sldId id="308" r:id="rId2"/>
    <p:sldId id="309" r:id="rId3"/>
    <p:sldId id="313" r:id="rId4"/>
    <p:sldId id="314" r:id="rId5"/>
    <p:sldId id="310" r:id="rId6"/>
    <p:sldId id="315" r:id="rId7"/>
    <p:sldId id="316" r:id="rId8"/>
    <p:sldId id="317" r:id="rId9"/>
    <p:sldId id="318" r:id="rId10"/>
    <p:sldId id="319" r:id="rId11"/>
    <p:sldId id="323" r:id="rId12"/>
    <p:sldId id="419" r:id="rId13"/>
    <p:sldId id="320" r:id="rId14"/>
    <p:sldId id="421" r:id="rId15"/>
    <p:sldId id="420" r:id="rId16"/>
    <p:sldId id="422" r:id="rId17"/>
    <p:sldId id="322" r:id="rId18"/>
    <p:sldId id="321" r:id="rId19"/>
    <p:sldId id="324" r:id="rId20"/>
    <p:sldId id="325" r:id="rId21"/>
    <p:sldId id="423" r:id="rId22"/>
    <p:sldId id="326" r:id="rId23"/>
    <p:sldId id="327" r:id="rId24"/>
    <p:sldId id="328" r:id="rId25"/>
    <p:sldId id="329" r:id="rId26"/>
    <p:sldId id="330" r:id="rId27"/>
    <p:sldId id="331" r:id="rId28"/>
    <p:sldId id="332" r:id="rId29"/>
    <p:sldId id="333" r:id="rId30"/>
    <p:sldId id="334" r:id="rId31"/>
  </p:sldIdLst>
  <p:sldSz cx="9144000" cy="5143500" type="screen16x9"/>
  <p:notesSz cx="6858000" cy="9144000"/>
  <p:embeddedFontLst>
    <p:embeddedFont>
      <p:font typeface="Roboto" panose="02000000000000000000"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3CAE992-36EF-4DD1-B1AA-17781583E058}">
  <a:tblStyle styleId="{33CAE992-36EF-4DD1-B1AA-17781583E05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p4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5" name="Google Shape;535;p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g3e1bd01e02_2_32: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9" name="Google Shape;619;g3e1bd01e02_2_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g3e1bd01e02_2_67: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1" name="Google Shape;651;g3e1bd01e02_2_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p4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5" name="Google Shape;535;p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071150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Google Shape;626;g3e1bd01e02_2_4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7" name="Google Shape;627;g3e1bd01e02_2_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dirty="0">
              <a:solidFill>
                <a:schemeClr val="dk1"/>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Google Shape;626;g3e1bd01e02_2_4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7" name="Google Shape;627;g3e1bd01e02_2_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0104912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Google Shape;626;g3e1bd01e02_2_4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7" name="Google Shape;627;g3e1bd01e02_2_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9249448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g3e1bd01e02_2_59: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5" name="Google Shape;635;g3e1bd01e02_2_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1119295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g3e1bd01e02_2_863: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3" name="Google Shape;643;g3e1bd01e02_2_86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g3e1bd01e02_2_59: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5" name="Google Shape;635;g3e1bd01e02_2_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9450890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g3e1bd01e02_2_76: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9" name="Google Shape;659;g3e1bd01e02_2_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g3e151cacbe_1_4: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0" name="Google Shape;540;g3e151cacbe_1_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5"/>
        <p:cNvGrpSpPr/>
        <p:nvPr/>
      </p:nvGrpSpPr>
      <p:grpSpPr>
        <a:xfrm>
          <a:off x="0" y="0"/>
          <a:ext cx="0" cy="0"/>
          <a:chOff x="0" y="0"/>
          <a:chExt cx="0" cy="0"/>
        </a:xfrm>
      </p:grpSpPr>
      <p:sp>
        <p:nvSpPr>
          <p:cNvPr id="666" name="Google Shape;666;g3e1bd01e02_2_87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7" name="Google Shape;667;g3e1bd01e02_2_87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5"/>
        <p:cNvGrpSpPr/>
        <p:nvPr/>
      </p:nvGrpSpPr>
      <p:grpSpPr>
        <a:xfrm>
          <a:off x="0" y="0"/>
          <a:ext cx="0" cy="0"/>
          <a:chOff x="0" y="0"/>
          <a:chExt cx="0" cy="0"/>
        </a:xfrm>
      </p:grpSpPr>
      <p:sp>
        <p:nvSpPr>
          <p:cNvPr id="666" name="Google Shape;666;g3e1bd01e02_2_87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7" name="Google Shape;667;g3e1bd01e02_2_87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1832947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3"/>
        <p:cNvGrpSpPr/>
        <p:nvPr/>
      </p:nvGrpSpPr>
      <p:grpSpPr>
        <a:xfrm>
          <a:off x="0" y="0"/>
          <a:ext cx="0" cy="0"/>
          <a:chOff x="0" y="0"/>
          <a:chExt cx="0" cy="0"/>
        </a:xfrm>
      </p:grpSpPr>
      <p:sp>
        <p:nvSpPr>
          <p:cNvPr id="674" name="Google Shape;674;g3e1bd01e02_2_88: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5" name="Google Shape;675;g3e1bd01e02_2_8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g3e1bd01e02_2_98: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3" name="Google Shape;683;g3e1bd01e02_2_9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9"/>
        <p:cNvGrpSpPr/>
        <p:nvPr/>
      </p:nvGrpSpPr>
      <p:grpSpPr>
        <a:xfrm>
          <a:off x="0" y="0"/>
          <a:ext cx="0" cy="0"/>
          <a:chOff x="0" y="0"/>
          <a:chExt cx="0" cy="0"/>
        </a:xfrm>
      </p:grpSpPr>
      <p:sp>
        <p:nvSpPr>
          <p:cNvPr id="690" name="Google Shape;690;g3e1bd01e02_2_877: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1" name="Google Shape;691;g3e1bd01e02_2_87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3e1bd01e02_2_106: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9" name="Google Shape;699;g3e1bd01e02_2_10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g3e1bd01e02_2_119: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7" name="Google Shape;707;g3e1bd01e02_2_1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g3e1bd01e02_2_128: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6" name="Google Shape;716;g3e1bd01e02_2_1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g3e1bd01e02_2_144: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4" name="Google Shape;724;g3e1bd01e02_2_1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0"/>
        <p:cNvGrpSpPr/>
        <p:nvPr/>
      </p:nvGrpSpPr>
      <p:grpSpPr>
        <a:xfrm>
          <a:off x="0" y="0"/>
          <a:ext cx="0" cy="0"/>
          <a:chOff x="0" y="0"/>
          <a:chExt cx="0" cy="0"/>
        </a:xfrm>
      </p:grpSpPr>
      <p:sp>
        <p:nvSpPr>
          <p:cNvPr id="731" name="Google Shape;731;g3e1bd01e02_2_136: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2" name="Google Shape;732;g3e1bd01e02_2_1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3e151cacbe_1_5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3" name="Google Shape;573;g3e151cacbe_1_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3e1bd01e02_2_154: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1" name="Google Shape;741;g3e1bd01e02_2_1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g3e151cacbe_1_13: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1" name="Google Shape;581;g3e151cacbe_1_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g3e151cacbe_1_23: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9" name="Google Shape;549;g3e151cacbe_1_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g3e1bd01e02_2_27: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9" name="Google Shape;589;g3e1bd01e02_2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g3e1bd01e02_2_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4" name="Google Shape;594;g3e1bd01e02_2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g3e1bd01e02_2_856: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2" name="Google Shape;602;g3e1bd01e02_2_8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3e1bd01e02_2_2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0" name="Google Shape;610;g3e1bd01e02_2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0"/>
        <p:cNvGrpSpPr/>
        <p:nvPr/>
      </p:nvGrpSpPr>
      <p:grpSpPr>
        <a:xfrm>
          <a:off x="0" y="0"/>
          <a:ext cx="0" cy="0"/>
          <a:chOff x="0" y="0"/>
          <a:chExt cx="0" cy="0"/>
        </a:xfrm>
      </p:grpSpPr>
      <p:sp>
        <p:nvSpPr>
          <p:cNvPr id="141" name="Google Shape;141;p3"/>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3"/>
          <p:cNvSpPr/>
          <p:nvPr/>
        </p:nvSpPr>
        <p:spPr>
          <a:xfrm flipH="1">
            <a:off x="8246400" y="4245875"/>
            <a:ext cx="897600" cy="897600"/>
          </a:xfrm>
          <a:prstGeom prst="round1Rect">
            <a:avLst>
              <a:gd name="adj" fmla="val 16667"/>
            </a:avLst>
          </a:prstGeom>
          <a:solidFill>
            <a:schemeClr val="lt1">
              <a:alpha val="6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
          <p:cNvSpPr txBox="1">
            <a:spLocks noGrp="1"/>
          </p:cNvSpPr>
          <p:nvPr>
            <p:ph type="ctrTitle"/>
          </p:nvPr>
        </p:nvSpPr>
        <p:spPr>
          <a:xfrm>
            <a:off x="390525" y="1819275"/>
            <a:ext cx="8222100" cy="9336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9pPr>
          </a:lstStyle>
          <a:p>
            <a:endParaRPr/>
          </a:p>
        </p:txBody>
      </p:sp>
      <p:sp>
        <p:nvSpPr>
          <p:cNvPr id="144" name="Google Shape;144;p3"/>
          <p:cNvSpPr txBox="1">
            <a:spLocks noGrp="1"/>
          </p:cNvSpPr>
          <p:nvPr>
            <p:ph type="subTitle" idx="1"/>
          </p:nvPr>
        </p:nvSpPr>
        <p:spPr>
          <a:xfrm>
            <a:off x="390525" y="2789130"/>
            <a:ext cx="8222100" cy="4329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9pPr>
          </a:lstStyle>
          <a:p>
            <a:endParaRPr/>
          </a:p>
        </p:txBody>
      </p:sp>
      <p:sp>
        <p:nvSpPr>
          <p:cNvPr id="145" name="Google Shape;145;p3"/>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6"/>
        <p:cNvGrpSpPr/>
        <p:nvPr/>
      </p:nvGrpSpPr>
      <p:grpSpPr>
        <a:xfrm>
          <a:off x="0" y="0"/>
          <a:ext cx="0" cy="0"/>
          <a:chOff x="0" y="0"/>
          <a:chExt cx="0" cy="0"/>
        </a:xfrm>
      </p:grpSpPr>
      <p:sp>
        <p:nvSpPr>
          <p:cNvPr id="147" name="Google Shape;147;p4"/>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4"/>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4"/>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9pPr>
          </a:lstStyle>
          <a:p>
            <a:endParaRPr/>
          </a:p>
        </p:txBody>
      </p:sp>
      <p:sp>
        <p:nvSpPr>
          <p:cNvPr id="150" name="Google Shape;150;p4"/>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1"/>
        <p:cNvGrpSpPr/>
        <p:nvPr/>
      </p:nvGrpSpPr>
      <p:grpSpPr>
        <a:xfrm>
          <a:off x="0" y="0"/>
          <a:ext cx="0" cy="0"/>
          <a:chOff x="0" y="0"/>
          <a:chExt cx="0" cy="0"/>
        </a:xfrm>
      </p:grpSpPr>
      <p:sp>
        <p:nvSpPr>
          <p:cNvPr id="152" name="Google Shape;152;p5"/>
          <p:cNvSpPr txBox="1">
            <a:spLocks noGrp="1"/>
          </p:cNvSpPr>
          <p:nvPr>
            <p:ph type="title"/>
          </p:nvPr>
        </p:nvSpPr>
        <p:spPr>
          <a:xfrm>
            <a:off x="460950" y="2065350"/>
            <a:ext cx="8222100" cy="10128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9pPr>
          </a:lstStyle>
          <a:p>
            <a:endParaRPr/>
          </a:p>
        </p:txBody>
      </p:sp>
      <p:sp>
        <p:nvSpPr>
          <p:cNvPr id="153" name="Google Shape;153;p5"/>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0" marR="0" lvl="1"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2pPr>
            <a:lvl3pPr marL="0" marR="0" lvl="2"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3pPr>
            <a:lvl4pPr marL="0" marR="0" lvl="3"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4pPr>
            <a:lvl5pPr marL="0" marR="0" lvl="4"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5pPr>
            <a:lvl6pPr marL="0" marR="0" lvl="5"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6pPr>
            <a:lvl7pPr marL="0" marR="0" lvl="6"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7pPr>
            <a:lvl8pPr marL="0" marR="0" lvl="7"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8pPr>
            <a:lvl9pPr marL="0" marR="0" lvl="8"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9"/>
        <p:cNvGrpSpPr/>
        <p:nvPr/>
      </p:nvGrpSpPr>
      <p:grpSpPr>
        <a:xfrm>
          <a:off x="0" y="0"/>
          <a:ext cx="0" cy="0"/>
          <a:chOff x="0" y="0"/>
          <a:chExt cx="0" cy="0"/>
        </a:xfrm>
      </p:grpSpPr>
      <p:sp>
        <p:nvSpPr>
          <p:cNvPr id="160" name="Google Shape;160;p7"/>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7"/>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7"/>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163" name="Google Shape;163;p7"/>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lstStyle>
            <a:lvl1pPr marL="457200" marR="0" lvl="0" indent="-228600" algn="l" rtl="0">
              <a:lnSpc>
                <a:spcPct val="115000"/>
              </a:lnSpc>
              <a:spcBef>
                <a:spcPts val="0"/>
              </a:spcBef>
              <a:spcAft>
                <a:spcPts val="0"/>
              </a:spcAft>
              <a:buClr>
                <a:schemeClr val="lt2"/>
              </a:buClr>
              <a:buSzPts val="1800"/>
              <a:buFont typeface="Roboto"/>
              <a:buNone/>
              <a:defRPr sz="1800" b="0" i="0" u="none" strike="noStrike" cap="none">
                <a:solidFill>
                  <a:schemeClr val="lt2"/>
                </a:solidFill>
                <a:latin typeface="Roboto"/>
                <a:ea typeface="Roboto"/>
                <a:cs typeface="Roboto"/>
                <a:sym typeface="Roboto"/>
              </a:defRPr>
            </a:lvl1pPr>
            <a:lvl2pPr marL="914400" marR="0" lvl="1"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2pPr>
            <a:lvl3pPr marL="1371600" marR="0" lvl="2"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3pPr>
            <a:lvl4pPr marL="1828800" marR="0" lvl="3"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4pPr>
            <a:lvl5pPr marL="2286000" marR="0" lvl="4"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5pPr>
            <a:lvl6pPr marL="2743200" marR="0" lvl="5"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6pPr>
            <a:lvl7pPr marL="3200400" marR="0" lvl="6"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7pPr>
            <a:lvl8pPr marL="3657600" marR="0" lvl="7"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8pPr>
            <a:lvl9pPr marL="4114800" marR="0" lvl="8" indent="-228600" algn="l" rtl="0">
              <a:lnSpc>
                <a:spcPct val="115000"/>
              </a:lnSpc>
              <a:spcBef>
                <a:spcPts val="1600"/>
              </a:spcBef>
              <a:spcAft>
                <a:spcPts val="1600"/>
              </a:spcAft>
              <a:buClr>
                <a:schemeClr val="lt2"/>
              </a:buClr>
              <a:buSzPts val="1400"/>
              <a:buFont typeface="Roboto"/>
              <a:buNone/>
              <a:defRPr sz="1400" b="0" i="0" u="none" strike="noStrike" cap="none">
                <a:solidFill>
                  <a:schemeClr val="lt2"/>
                </a:solidFill>
                <a:latin typeface="Roboto"/>
                <a:ea typeface="Roboto"/>
                <a:cs typeface="Roboto"/>
                <a:sym typeface="Roboto"/>
              </a:defRPr>
            </a:lvl9pPr>
          </a:lstStyle>
          <a:p>
            <a:endParaRPr/>
          </a:p>
        </p:txBody>
      </p:sp>
      <p:sp>
        <p:nvSpPr>
          <p:cNvPr id="164" name="Google Shape;164;p7"/>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5"/>
        <p:cNvGrpSpPr/>
        <p:nvPr/>
      </p:nvGrpSpPr>
      <p:grpSpPr>
        <a:xfrm>
          <a:off x="0" y="0"/>
          <a:ext cx="0" cy="0"/>
          <a:chOff x="0" y="0"/>
          <a:chExt cx="0" cy="0"/>
        </a:xfrm>
      </p:grpSpPr>
      <p:sp>
        <p:nvSpPr>
          <p:cNvPr id="166" name="Google Shape;166;p8"/>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8"/>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8"/>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169" name="Google Shape;169;p8"/>
          <p:cNvSpPr txBox="1">
            <a:spLocks noGrp="1"/>
          </p:cNvSpPr>
          <p:nvPr>
            <p:ph type="body" idx="1"/>
          </p:nvPr>
        </p:nvSpPr>
        <p:spPr>
          <a:xfrm>
            <a:off x="471900" y="1919075"/>
            <a:ext cx="3999900" cy="2710199"/>
          </a:xfrm>
          <a:prstGeom prst="rect">
            <a:avLst/>
          </a:prstGeom>
          <a:noFill/>
          <a:ln>
            <a:noFill/>
          </a:ln>
        </p:spPr>
        <p:txBody>
          <a:bodyPr spcFirstLastPara="1" wrap="square" lIns="91425" tIns="91425" rIns="91425" bIns="91425" anchor="t" anchorCtr="0"/>
          <a:lstStyle>
            <a:lvl1pPr marL="457200" marR="0" lvl="0" indent="-228600" algn="l" rtl="0">
              <a:lnSpc>
                <a:spcPct val="115000"/>
              </a:lnSpc>
              <a:spcBef>
                <a:spcPts val="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1pPr>
            <a:lvl2pPr marL="914400" marR="0" lvl="1"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2pPr>
            <a:lvl3pPr marL="1371600" marR="0" lvl="2"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3pPr>
            <a:lvl4pPr marL="1828800" marR="0" lvl="3"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4pPr>
            <a:lvl5pPr marL="2286000" marR="0" lvl="4"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5pPr>
            <a:lvl6pPr marL="2743200" marR="0" lvl="5"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6pPr>
            <a:lvl7pPr marL="3200400" marR="0" lvl="6"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7pPr>
            <a:lvl8pPr marL="3657600" marR="0" lvl="7"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8pPr>
            <a:lvl9pPr marL="4114800" marR="0" lvl="8" indent="-228600" algn="l" rtl="0">
              <a:lnSpc>
                <a:spcPct val="115000"/>
              </a:lnSpc>
              <a:spcBef>
                <a:spcPts val="1600"/>
              </a:spcBef>
              <a:spcAft>
                <a:spcPts val="1600"/>
              </a:spcAft>
              <a:buClr>
                <a:schemeClr val="lt2"/>
              </a:buClr>
              <a:buSzPts val="1200"/>
              <a:buFont typeface="Roboto"/>
              <a:buNone/>
              <a:defRPr sz="1200" b="0" i="0" u="none" strike="noStrike" cap="none">
                <a:solidFill>
                  <a:schemeClr val="lt2"/>
                </a:solidFill>
                <a:latin typeface="Roboto"/>
                <a:ea typeface="Roboto"/>
                <a:cs typeface="Roboto"/>
                <a:sym typeface="Roboto"/>
              </a:defRPr>
            </a:lvl9pPr>
          </a:lstStyle>
          <a:p>
            <a:endParaRPr/>
          </a:p>
        </p:txBody>
      </p:sp>
      <p:sp>
        <p:nvSpPr>
          <p:cNvPr id="170" name="Google Shape;170;p8"/>
          <p:cNvSpPr txBox="1">
            <a:spLocks noGrp="1"/>
          </p:cNvSpPr>
          <p:nvPr>
            <p:ph type="body" idx="2"/>
          </p:nvPr>
        </p:nvSpPr>
        <p:spPr>
          <a:xfrm>
            <a:off x="4694250" y="1919075"/>
            <a:ext cx="3999900" cy="2710199"/>
          </a:xfrm>
          <a:prstGeom prst="rect">
            <a:avLst/>
          </a:prstGeom>
          <a:noFill/>
          <a:ln>
            <a:noFill/>
          </a:ln>
        </p:spPr>
        <p:txBody>
          <a:bodyPr spcFirstLastPara="1" wrap="square" lIns="91425" tIns="91425" rIns="91425" bIns="91425" anchor="t" anchorCtr="0"/>
          <a:lstStyle>
            <a:lvl1pPr marL="457200" marR="0" lvl="0" indent="-228600" algn="l" rtl="0">
              <a:lnSpc>
                <a:spcPct val="115000"/>
              </a:lnSpc>
              <a:spcBef>
                <a:spcPts val="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1pPr>
            <a:lvl2pPr marL="914400" marR="0" lvl="1"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2pPr>
            <a:lvl3pPr marL="1371600" marR="0" lvl="2"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3pPr>
            <a:lvl4pPr marL="1828800" marR="0" lvl="3"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4pPr>
            <a:lvl5pPr marL="2286000" marR="0" lvl="4"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5pPr>
            <a:lvl6pPr marL="2743200" marR="0" lvl="5"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6pPr>
            <a:lvl7pPr marL="3200400" marR="0" lvl="6"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7pPr>
            <a:lvl8pPr marL="3657600" marR="0" lvl="7"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8pPr>
            <a:lvl9pPr marL="4114800" marR="0" lvl="8" indent="-228600" algn="l" rtl="0">
              <a:lnSpc>
                <a:spcPct val="115000"/>
              </a:lnSpc>
              <a:spcBef>
                <a:spcPts val="1600"/>
              </a:spcBef>
              <a:spcAft>
                <a:spcPts val="1600"/>
              </a:spcAft>
              <a:buClr>
                <a:schemeClr val="lt2"/>
              </a:buClr>
              <a:buSzPts val="1200"/>
              <a:buFont typeface="Roboto"/>
              <a:buNone/>
              <a:defRPr sz="1200" b="0" i="0" u="none" strike="noStrike" cap="none">
                <a:solidFill>
                  <a:schemeClr val="lt2"/>
                </a:solidFill>
                <a:latin typeface="Roboto"/>
                <a:ea typeface="Roboto"/>
                <a:cs typeface="Roboto"/>
                <a:sym typeface="Roboto"/>
              </a:defRPr>
            </a:lvl9pPr>
          </a:lstStyle>
          <a:p>
            <a:endParaRPr/>
          </a:p>
        </p:txBody>
      </p:sp>
      <p:sp>
        <p:nvSpPr>
          <p:cNvPr id="171" name="Google Shape;171;p8"/>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72"/>
        <p:cNvGrpSpPr/>
        <p:nvPr/>
      </p:nvGrpSpPr>
      <p:grpSpPr>
        <a:xfrm>
          <a:off x="0" y="0"/>
          <a:ext cx="0" cy="0"/>
          <a:chOff x="0" y="0"/>
          <a:chExt cx="0" cy="0"/>
        </a:xfrm>
      </p:grpSpPr>
      <p:sp>
        <p:nvSpPr>
          <p:cNvPr id="173" name="Google Shape;173;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lstStyle>
            <a:lvl1pPr marR="0" lvl="0" algn="ctr" rtl="0">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1pPr>
            <a:lvl2pPr marR="0" lvl="1" algn="ctr" rtl="0">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2pPr>
            <a:lvl3pPr marR="0" lvl="2" algn="ctr" rtl="0">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3pPr>
            <a:lvl4pPr marR="0" lvl="3" algn="ctr" rtl="0">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4pPr>
            <a:lvl5pPr marR="0" lvl="4" algn="ctr" rtl="0">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5pPr>
            <a:lvl6pPr marR="0" lvl="5" algn="ctr" rtl="0">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6pPr>
            <a:lvl7pPr marR="0" lvl="6" algn="ctr" rtl="0">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7pPr>
            <a:lvl8pPr marR="0" lvl="7" algn="ctr" rtl="0">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8pPr>
            <a:lvl9pPr marR="0" lvl="8" algn="ctr" rtl="0">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9pPr>
          </a:lstStyle>
          <a:p>
            <a:endParaRPr/>
          </a:p>
        </p:txBody>
      </p:sp>
      <p:sp>
        <p:nvSpPr>
          <p:cNvPr id="176" name="Google Shape;176;p9"/>
          <p:cNvSpPr txBox="1">
            <a:spLocks noGrp="1"/>
          </p:cNvSpPr>
          <p:nvPr>
            <p:ph type="subTitle" idx="1"/>
          </p:nvPr>
        </p:nvSpPr>
        <p:spPr>
          <a:xfrm>
            <a:off x="265500" y="2779466"/>
            <a:ext cx="4045200" cy="1235099"/>
          </a:xfrm>
          <a:prstGeom prst="rect">
            <a:avLst/>
          </a:prstGeom>
          <a:noFill/>
          <a:ln>
            <a:noFill/>
          </a:ln>
        </p:spPr>
        <p:txBody>
          <a:bodyPr spcFirstLastPara="1" wrap="square" lIns="91425" tIns="91425" rIns="91425" bIns="91425" anchor="t" anchorCtr="0"/>
          <a:lstStyle>
            <a:lvl1pPr marR="0" lvl="0" algn="ctr" rtl="0">
              <a:lnSpc>
                <a:spcPct val="100000"/>
              </a:lnSpc>
              <a:spcBef>
                <a:spcPts val="0"/>
              </a:spcBef>
              <a:spcAft>
                <a:spcPts val="0"/>
              </a:spcAft>
              <a:buClr>
                <a:schemeClr val="lt2"/>
              </a:buClr>
              <a:buSzPts val="2100"/>
              <a:buFont typeface="Roboto"/>
              <a:buNone/>
              <a:defRPr sz="2100" b="0" i="0" u="none" strike="noStrike" cap="none">
                <a:solidFill>
                  <a:schemeClr val="lt2"/>
                </a:solidFill>
                <a:latin typeface="Roboto"/>
                <a:ea typeface="Roboto"/>
                <a:cs typeface="Roboto"/>
                <a:sym typeface="Roboto"/>
              </a:defRPr>
            </a:lvl1pPr>
            <a:lvl2pPr marR="0" lvl="1" algn="ctr" rtl="0">
              <a:lnSpc>
                <a:spcPct val="100000"/>
              </a:lnSpc>
              <a:spcBef>
                <a:spcPts val="0"/>
              </a:spcBef>
              <a:spcAft>
                <a:spcPts val="0"/>
              </a:spcAft>
              <a:buClr>
                <a:schemeClr val="lt2"/>
              </a:buClr>
              <a:buSzPts val="2100"/>
              <a:buFont typeface="Roboto"/>
              <a:buNone/>
              <a:defRPr sz="2100" b="0" i="0" u="none" strike="noStrike" cap="none">
                <a:solidFill>
                  <a:schemeClr val="lt2"/>
                </a:solidFill>
                <a:latin typeface="Roboto"/>
                <a:ea typeface="Roboto"/>
                <a:cs typeface="Roboto"/>
                <a:sym typeface="Roboto"/>
              </a:defRPr>
            </a:lvl2pPr>
            <a:lvl3pPr marR="0" lvl="2" algn="ctr" rtl="0">
              <a:lnSpc>
                <a:spcPct val="100000"/>
              </a:lnSpc>
              <a:spcBef>
                <a:spcPts val="0"/>
              </a:spcBef>
              <a:spcAft>
                <a:spcPts val="0"/>
              </a:spcAft>
              <a:buClr>
                <a:schemeClr val="lt2"/>
              </a:buClr>
              <a:buSzPts val="2100"/>
              <a:buFont typeface="Roboto"/>
              <a:buNone/>
              <a:defRPr sz="2100" b="0" i="0" u="none" strike="noStrike" cap="none">
                <a:solidFill>
                  <a:schemeClr val="lt2"/>
                </a:solidFill>
                <a:latin typeface="Roboto"/>
                <a:ea typeface="Roboto"/>
                <a:cs typeface="Roboto"/>
                <a:sym typeface="Roboto"/>
              </a:defRPr>
            </a:lvl3pPr>
            <a:lvl4pPr marR="0" lvl="3" algn="ctr" rtl="0">
              <a:lnSpc>
                <a:spcPct val="100000"/>
              </a:lnSpc>
              <a:spcBef>
                <a:spcPts val="0"/>
              </a:spcBef>
              <a:spcAft>
                <a:spcPts val="0"/>
              </a:spcAft>
              <a:buClr>
                <a:schemeClr val="lt2"/>
              </a:buClr>
              <a:buSzPts val="2100"/>
              <a:buFont typeface="Roboto"/>
              <a:buNone/>
              <a:defRPr sz="2100" b="0" i="0" u="none" strike="noStrike" cap="none">
                <a:solidFill>
                  <a:schemeClr val="lt2"/>
                </a:solidFill>
                <a:latin typeface="Roboto"/>
                <a:ea typeface="Roboto"/>
                <a:cs typeface="Roboto"/>
                <a:sym typeface="Roboto"/>
              </a:defRPr>
            </a:lvl4pPr>
            <a:lvl5pPr marR="0" lvl="4" algn="ctr" rtl="0">
              <a:lnSpc>
                <a:spcPct val="100000"/>
              </a:lnSpc>
              <a:spcBef>
                <a:spcPts val="0"/>
              </a:spcBef>
              <a:spcAft>
                <a:spcPts val="0"/>
              </a:spcAft>
              <a:buClr>
                <a:schemeClr val="lt2"/>
              </a:buClr>
              <a:buSzPts val="2100"/>
              <a:buFont typeface="Roboto"/>
              <a:buNone/>
              <a:defRPr sz="2100" b="0" i="0" u="none" strike="noStrike" cap="none">
                <a:solidFill>
                  <a:schemeClr val="lt2"/>
                </a:solidFill>
                <a:latin typeface="Roboto"/>
                <a:ea typeface="Roboto"/>
                <a:cs typeface="Roboto"/>
                <a:sym typeface="Roboto"/>
              </a:defRPr>
            </a:lvl5pPr>
            <a:lvl6pPr marR="0" lvl="5" algn="ctr" rtl="0">
              <a:lnSpc>
                <a:spcPct val="100000"/>
              </a:lnSpc>
              <a:spcBef>
                <a:spcPts val="0"/>
              </a:spcBef>
              <a:spcAft>
                <a:spcPts val="0"/>
              </a:spcAft>
              <a:buClr>
                <a:schemeClr val="lt2"/>
              </a:buClr>
              <a:buSzPts val="2100"/>
              <a:buFont typeface="Roboto"/>
              <a:buNone/>
              <a:defRPr sz="2100" b="0" i="0" u="none" strike="noStrike" cap="none">
                <a:solidFill>
                  <a:schemeClr val="lt2"/>
                </a:solidFill>
                <a:latin typeface="Roboto"/>
                <a:ea typeface="Roboto"/>
                <a:cs typeface="Roboto"/>
                <a:sym typeface="Roboto"/>
              </a:defRPr>
            </a:lvl6pPr>
            <a:lvl7pPr marR="0" lvl="6" algn="ctr" rtl="0">
              <a:lnSpc>
                <a:spcPct val="100000"/>
              </a:lnSpc>
              <a:spcBef>
                <a:spcPts val="0"/>
              </a:spcBef>
              <a:spcAft>
                <a:spcPts val="0"/>
              </a:spcAft>
              <a:buClr>
                <a:schemeClr val="lt2"/>
              </a:buClr>
              <a:buSzPts val="2100"/>
              <a:buFont typeface="Roboto"/>
              <a:buNone/>
              <a:defRPr sz="2100" b="0" i="0" u="none" strike="noStrike" cap="none">
                <a:solidFill>
                  <a:schemeClr val="lt2"/>
                </a:solidFill>
                <a:latin typeface="Roboto"/>
                <a:ea typeface="Roboto"/>
                <a:cs typeface="Roboto"/>
                <a:sym typeface="Roboto"/>
              </a:defRPr>
            </a:lvl7pPr>
            <a:lvl8pPr marR="0" lvl="7" algn="ctr" rtl="0">
              <a:lnSpc>
                <a:spcPct val="100000"/>
              </a:lnSpc>
              <a:spcBef>
                <a:spcPts val="0"/>
              </a:spcBef>
              <a:spcAft>
                <a:spcPts val="0"/>
              </a:spcAft>
              <a:buClr>
                <a:schemeClr val="lt2"/>
              </a:buClr>
              <a:buSzPts val="2100"/>
              <a:buFont typeface="Roboto"/>
              <a:buNone/>
              <a:defRPr sz="2100" b="0" i="0" u="none" strike="noStrike" cap="none">
                <a:solidFill>
                  <a:schemeClr val="lt2"/>
                </a:solidFill>
                <a:latin typeface="Roboto"/>
                <a:ea typeface="Roboto"/>
                <a:cs typeface="Roboto"/>
                <a:sym typeface="Roboto"/>
              </a:defRPr>
            </a:lvl8pPr>
            <a:lvl9pPr marR="0" lvl="8" algn="ctr" rtl="0">
              <a:lnSpc>
                <a:spcPct val="100000"/>
              </a:lnSpc>
              <a:spcBef>
                <a:spcPts val="0"/>
              </a:spcBef>
              <a:spcAft>
                <a:spcPts val="0"/>
              </a:spcAft>
              <a:buClr>
                <a:schemeClr val="lt2"/>
              </a:buClr>
              <a:buSzPts val="2100"/>
              <a:buFont typeface="Roboto"/>
              <a:buNone/>
              <a:defRPr sz="2100" b="0" i="0" u="none" strike="noStrike" cap="none">
                <a:solidFill>
                  <a:schemeClr val="lt2"/>
                </a:solidFill>
                <a:latin typeface="Roboto"/>
                <a:ea typeface="Roboto"/>
                <a:cs typeface="Roboto"/>
                <a:sym typeface="Roboto"/>
              </a:defRPr>
            </a:lvl9pPr>
          </a:lstStyle>
          <a:p>
            <a:endParaRPr/>
          </a:p>
        </p:txBody>
      </p:sp>
      <p:sp>
        <p:nvSpPr>
          <p:cNvPr id="177" name="Google Shape;177;p9"/>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lstStyle>
            <a:lvl1pPr marL="457200" marR="0" lvl="0" indent="-228600" algn="l" rtl="0">
              <a:lnSpc>
                <a:spcPct val="115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1pPr>
            <a:lvl2pPr marL="914400" marR="0" lvl="1" indent="-228600" algn="l" rtl="0">
              <a:lnSpc>
                <a:spcPct val="115000"/>
              </a:lnSpc>
              <a:spcBef>
                <a:spcPts val="1600"/>
              </a:spcBef>
              <a:spcAft>
                <a:spcPts val="0"/>
              </a:spcAft>
              <a:buClr>
                <a:schemeClr val="lt1"/>
              </a:buClr>
              <a:buSzPts val="1400"/>
              <a:buFont typeface="Roboto"/>
              <a:buNone/>
              <a:defRPr sz="1400" b="0" i="0" u="none" strike="noStrike" cap="none">
                <a:solidFill>
                  <a:schemeClr val="lt1"/>
                </a:solidFill>
                <a:latin typeface="Roboto"/>
                <a:ea typeface="Roboto"/>
                <a:cs typeface="Roboto"/>
                <a:sym typeface="Roboto"/>
              </a:defRPr>
            </a:lvl2pPr>
            <a:lvl3pPr marL="1371600" marR="0" lvl="2" indent="-228600" algn="l" rtl="0">
              <a:lnSpc>
                <a:spcPct val="115000"/>
              </a:lnSpc>
              <a:spcBef>
                <a:spcPts val="1600"/>
              </a:spcBef>
              <a:spcAft>
                <a:spcPts val="0"/>
              </a:spcAft>
              <a:buClr>
                <a:schemeClr val="lt1"/>
              </a:buClr>
              <a:buSzPts val="1400"/>
              <a:buFont typeface="Roboto"/>
              <a:buNone/>
              <a:defRPr sz="1400" b="0" i="0" u="none" strike="noStrike" cap="none">
                <a:solidFill>
                  <a:schemeClr val="lt1"/>
                </a:solidFill>
                <a:latin typeface="Roboto"/>
                <a:ea typeface="Roboto"/>
                <a:cs typeface="Roboto"/>
                <a:sym typeface="Roboto"/>
              </a:defRPr>
            </a:lvl3pPr>
            <a:lvl4pPr marL="1828800" marR="0" lvl="3" indent="-228600" algn="l" rtl="0">
              <a:lnSpc>
                <a:spcPct val="115000"/>
              </a:lnSpc>
              <a:spcBef>
                <a:spcPts val="1600"/>
              </a:spcBef>
              <a:spcAft>
                <a:spcPts val="0"/>
              </a:spcAft>
              <a:buClr>
                <a:schemeClr val="lt1"/>
              </a:buClr>
              <a:buSzPts val="1400"/>
              <a:buFont typeface="Roboto"/>
              <a:buNone/>
              <a:defRPr sz="1400" b="0" i="0" u="none" strike="noStrike" cap="none">
                <a:solidFill>
                  <a:schemeClr val="lt1"/>
                </a:solidFill>
                <a:latin typeface="Roboto"/>
                <a:ea typeface="Roboto"/>
                <a:cs typeface="Roboto"/>
                <a:sym typeface="Roboto"/>
              </a:defRPr>
            </a:lvl4pPr>
            <a:lvl5pPr marL="2286000" marR="0" lvl="4" indent="-228600" algn="l" rtl="0">
              <a:lnSpc>
                <a:spcPct val="115000"/>
              </a:lnSpc>
              <a:spcBef>
                <a:spcPts val="1600"/>
              </a:spcBef>
              <a:spcAft>
                <a:spcPts val="0"/>
              </a:spcAft>
              <a:buClr>
                <a:schemeClr val="lt1"/>
              </a:buClr>
              <a:buSzPts val="1400"/>
              <a:buFont typeface="Roboto"/>
              <a:buNone/>
              <a:defRPr sz="1400" b="0" i="0" u="none" strike="noStrike" cap="none">
                <a:solidFill>
                  <a:schemeClr val="lt1"/>
                </a:solidFill>
                <a:latin typeface="Roboto"/>
                <a:ea typeface="Roboto"/>
                <a:cs typeface="Roboto"/>
                <a:sym typeface="Roboto"/>
              </a:defRPr>
            </a:lvl5pPr>
            <a:lvl6pPr marL="2743200" marR="0" lvl="5" indent="-228600" algn="l" rtl="0">
              <a:lnSpc>
                <a:spcPct val="115000"/>
              </a:lnSpc>
              <a:spcBef>
                <a:spcPts val="1600"/>
              </a:spcBef>
              <a:spcAft>
                <a:spcPts val="0"/>
              </a:spcAft>
              <a:buClr>
                <a:schemeClr val="lt1"/>
              </a:buClr>
              <a:buSzPts val="1400"/>
              <a:buFont typeface="Roboto"/>
              <a:buNone/>
              <a:defRPr sz="1400" b="0" i="0" u="none" strike="noStrike" cap="none">
                <a:solidFill>
                  <a:schemeClr val="lt1"/>
                </a:solidFill>
                <a:latin typeface="Roboto"/>
                <a:ea typeface="Roboto"/>
                <a:cs typeface="Roboto"/>
                <a:sym typeface="Roboto"/>
              </a:defRPr>
            </a:lvl6pPr>
            <a:lvl7pPr marL="3200400" marR="0" lvl="6" indent="-228600" algn="l" rtl="0">
              <a:lnSpc>
                <a:spcPct val="115000"/>
              </a:lnSpc>
              <a:spcBef>
                <a:spcPts val="1600"/>
              </a:spcBef>
              <a:spcAft>
                <a:spcPts val="0"/>
              </a:spcAft>
              <a:buClr>
                <a:schemeClr val="lt1"/>
              </a:buClr>
              <a:buSzPts val="1400"/>
              <a:buFont typeface="Roboto"/>
              <a:buNone/>
              <a:defRPr sz="1400" b="0" i="0" u="none" strike="noStrike" cap="none">
                <a:solidFill>
                  <a:schemeClr val="lt1"/>
                </a:solidFill>
                <a:latin typeface="Roboto"/>
                <a:ea typeface="Roboto"/>
                <a:cs typeface="Roboto"/>
                <a:sym typeface="Roboto"/>
              </a:defRPr>
            </a:lvl7pPr>
            <a:lvl8pPr marL="3657600" marR="0" lvl="7" indent="-228600" algn="l" rtl="0">
              <a:lnSpc>
                <a:spcPct val="115000"/>
              </a:lnSpc>
              <a:spcBef>
                <a:spcPts val="1600"/>
              </a:spcBef>
              <a:spcAft>
                <a:spcPts val="0"/>
              </a:spcAft>
              <a:buClr>
                <a:schemeClr val="lt1"/>
              </a:buClr>
              <a:buSzPts val="1400"/>
              <a:buFont typeface="Roboto"/>
              <a:buNone/>
              <a:defRPr sz="1400" b="0" i="0" u="none" strike="noStrike" cap="none">
                <a:solidFill>
                  <a:schemeClr val="lt1"/>
                </a:solidFill>
                <a:latin typeface="Roboto"/>
                <a:ea typeface="Roboto"/>
                <a:cs typeface="Roboto"/>
                <a:sym typeface="Roboto"/>
              </a:defRPr>
            </a:lvl8pPr>
            <a:lvl9pPr marL="4114800" marR="0" lvl="8" indent="-228600" algn="l" rtl="0">
              <a:lnSpc>
                <a:spcPct val="115000"/>
              </a:lnSpc>
              <a:spcBef>
                <a:spcPts val="1600"/>
              </a:spcBef>
              <a:spcAft>
                <a:spcPts val="1600"/>
              </a:spcAft>
              <a:buClr>
                <a:schemeClr val="lt1"/>
              </a:buClr>
              <a:buSzPts val="1400"/>
              <a:buFont typeface="Roboto"/>
              <a:buNone/>
              <a:defRPr sz="1400" b="0" i="0" u="none" strike="noStrike" cap="none">
                <a:solidFill>
                  <a:schemeClr val="lt1"/>
                </a:solidFill>
                <a:latin typeface="Roboto"/>
                <a:ea typeface="Roboto"/>
                <a:cs typeface="Roboto"/>
                <a:sym typeface="Roboto"/>
              </a:defRPr>
            </a:lvl9pPr>
          </a:lstStyle>
          <a:p>
            <a:endParaRPr/>
          </a:p>
        </p:txBody>
      </p:sp>
      <p:sp>
        <p:nvSpPr>
          <p:cNvPr id="178" name="Google Shape;178;p9"/>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0" marR="0" lvl="1"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2pPr>
            <a:lvl3pPr marL="0" marR="0" lvl="2"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3pPr>
            <a:lvl4pPr marL="0" marR="0" lvl="3"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4pPr>
            <a:lvl5pPr marL="0" marR="0" lvl="4"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5pPr>
            <a:lvl6pPr marL="0" marR="0" lvl="5"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6pPr>
            <a:lvl7pPr marL="0" marR="0" lvl="6"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7pPr>
            <a:lvl8pPr marL="0" marR="0" lvl="7"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8pPr>
            <a:lvl9pPr marL="0" marR="0" lvl="8"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79"/>
        <p:cNvGrpSpPr/>
        <p:nvPr/>
      </p:nvGrpSpPr>
      <p:grpSpPr>
        <a:xfrm>
          <a:off x="0" y="0"/>
          <a:ext cx="0" cy="0"/>
          <a:chOff x="0" y="0"/>
          <a:chExt cx="0" cy="0"/>
        </a:xfrm>
      </p:grpSpPr>
      <p:sp>
        <p:nvSpPr>
          <p:cNvPr id="180" name="Google Shape;180;p10"/>
          <p:cNvSpPr txBox="1">
            <a:spLocks noGrp="1"/>
          </p:cNvSpPr>
          <p:nvPr>
            <p:ph type="title"/>
          </p:nvPr>
        </p:nvSpPr>
        <p:spPr>
          <a:xfrm>
            <a:off x="475500" y="1258525"/>
            <a:ext cx="8222100" cy="1963500"/>
          </a:xfrm>
          <a:prstGeom prst="rect">
            <a:avLst/>
          </a:prstGeom>
          <a:noFill/>
          <a:ln>
            <a:noFill/>
          </a:ln>
        </p:spPr>
        <p:txBody>
          <a:bodyPr spcFirstLastPara="1" wrap="square" lIns="91425" tIns="91425" rIns="91425" bIns="91425" anchor="b" anchorCtr="0"/>
          <a:lstStyle>
            <a:lvl1pPr marR="0" lvl="0" algn="ctr" rtl="0">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1pPr>
            <a:lvl2pPr marR="0" lvl="1" algn="ctr" rtl="0">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2pPr>
            <a:lvl3pPr marR="0" lvl="2" algn="ctr" rtl="0">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3pPr>
            <a:lvl4pPr marR="0" lvl="3" algn="ctr" rtl="0">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4pPr>
            <a:lvl5pPr marR="0" lvl="4" algn="ctr" rtl="0">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5pPr>
            <a:lvl6pPr marR="0" lvl="5" algn="ctr" rtl="0">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6pPr>
            <a:lvl7pPr marR="0" lvl="6" algn="ctr" rtl="0">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7pPr>
            <a:lvl8pPr marR="0" lvl="7" algn="ctr" rtl="0">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8pPr>
            <a:lvl9pPr marR="0" lvl="8" algn="ctr" rtl="0">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9pPr>
          </a:lstStyle>
          <a:p>
            <a:endParaRPr/>
          </a:p>
        </p:txBody>
      </p:sp>
      <p:sp>
        <p:nvSpPr>
          <p:cNvPr id="181" name="Google Shape;181;p10"/>
          <p:cNvSpPr txBox="1">
            <a:spLocks noGrp="1"/>
          </p:cNvSpPr>
          <p:nvPr>
            <p:ph type="body" idx="1"/>
          </p:nvPr>
        </p:nvSpPr>
        <p:spPr>
          <a:xfrm>
            <a:off x="475500" y="3304625"/>
            <a:ext cx="8222100" cy="1300800"/>
          </a:xfrm>
          <a:prstGeom prst="rect">
            <a:avLst/>
          </a:prstGeom>
          <a:noFill/>
          <a:ln>
            <a:noFill/>
          </a:ln>
        </p:spPr>
        <p:txBody>
          <a:bodyPr spcFirstLastPara="1" wrap="square" lIns="91425" tIns="91425" rIns="91425" bIns="91425" anchor="t" anchorCtr="0"/>
          <a:lstStyle>
            <a:lvl1pPr marL="457200" marR="0" lvl="0" indent="-228600" algn="ctr" rtl="0">
              <a:lnSpc>
                <a:spcPct val="115000"/>
              </a:lnSpc>
              <a:spcBef>
                <a:spcPts val="0"/>
              </a:spcBef>
              <a:spcAft>
                <a:spcPts val="0"/>
              </a:spcAft>
              <a:buClr>
                <a:schemeClr val="lt2"/>
              </a:buClr>
              <a:buSzPts val="1800"/>
              <a:buFont typeface="Roboto"/>
              <a:buNone/>
              <a:defRPr sz="1800" b="0" i="0" u="none" strike="noStrike" cap="none">
                <a:solidFill>
                  <a:schemeClr val="lt2"/>
                </a:solidFill>
                <a:latin typeface="Roboto"/>
                <a:ea typeface="Roboto"/>
                <a:cs typeface="Roboto"/>
                <a:sym typeface="Roboto"/>
              </a:defRPr>
            </a:lvl1pPr>
            <a:lvl2pPr marL="914400" marR="0" lvl="1" indent="-228600" algn="ctr"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2pPr>
            <a:lvl3pPr marL="1371600" marR="0" lvl="2" indent="-228600" algn="ctr"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3pPr>
            <a:lvl4pPr marL="1828800" marR="0" lvl="3" indent="-228600" algn="ctr"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4pPr>
            <a:lvl5pPr marL="2286000" marR="0" lvl="4" indent="-228600" algn="ctr"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5pPr>
            <a:lvl6pPr marL="2743200" marR="0" lvl="5" indent="-228600" algn="ctr"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6pPr>
            <a:lvl7pPr marL="3200400" marR="0" lvl="6" indent="-228600" algn="ctr"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7pPr>
            <a:lvl8pPr marL="3657600" marR="0" lvl="7" indent="-228600" algn="ctr"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8pPr>
            <a:lvl9pPr marL="4114800" marR="0" lvl="8" indent="-228600" algn="ctr" rtl="0">
              <a:lnSpc>
                <a:spcPct val="115000"/>
              </a:lnSpc>
              <a:spcBef>
                <a:spcPts val="1600"/>
              </a:spcBef>
              <a:spcAft>
                <a:spcPts val="1600"/>
              </a:spcAft>
              <a:buClr>
                <a:schemeClr val="lt2"/>
              </a:buClr>
              <a:buSzPts val="1400"/>
              <a:buFont typeface="Roboto"/>
              <a:buNone/>
              <a:defRPr sz="1400" b="0" i="0" u="none" strike="noStrike" cap="none">
                <a:solidFill>
                  <a:schemeClr val="lt2"/>
                </a:solidFill>
                <a:latin typeface="Roboto"/>
                <a:ea typeface="Roboto"/>
                <a:cs typeface="Roboto"/>
                <a:sym typeface="Roboto"/>
              </a:defRPr>
            </a:lvl9pPr>
          </a:lstStyle>
          <a:p>
            <a:endParaRPr/>
          </a:p>
        </p:txBody>
      </p:sp>
      <p:sp>
        <p:nvSpPr>
          <p:cNvPr id="182" name="Google Shape;182;p10"/>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83"/>
        <p:cNvGrpSpPr/>
        <p:nvPr/>
      </p:nvGrpSpPr>
      <p:grpSpPr>
        <a:xfrm>
          <a:off x="0" y="0"/>
          <a:ext cx="0" cy="0"/>
          <a:chOff x="0" y="0"/>
          <a:chExt cx="0" cy="0"/>
        </a:xfrm>
      </p:grpSpPr>
      <p:sp>
        <p:nvSpPr>
          <p:cNvPr id="184" name="Google Shape;184;p1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lstStyle>
            <a:lvl1pPr marL="457200" marR="0" lvl="0" indent="-228600" algn="l" rtl="0">
              <a:lnSpc>
                <a:spcPct val="115000"/>
              </a:lnSpc>
              <a:spcBef>
                <a:spcPts val="0"/>
              </a:spcBef>
              <a:spcAft>
                <a:spcPts val="0"/>
              </a:spcAft>
              <a:buClr>
                <a:schemeClr val="lt2"/>
              </a:buClr>
              <a:buSzPts val="1800"/>
              <a:buFont typeface="Roboto"/>
              <a:buNone/>
              <a:defRPr sz="1800" b="0" i="0" u="none" strike="noStrike" cap="none">
                <a:solidFill>
                  <a:schemeClr val="lt2"/>
                </a:solidFill>
                <a:latin typeface="Roboto"/>
                <a:ea typeface="Roboto"/>
                <a:cs typeface="Roboto"/>
                <a:sym typeface="Roboto"/>
              </a:defRPr>
            </a:lvl1pPr>
            <a:lvl2pPr marL="914400" marR="0" lvl="1"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2pPr>
            <a:lvl3pPr marL="1371600" marR="0" lvl="2"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3pPr>
            <a:lvl4pPr marL="1828800" marR="0" lvl="3"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4pPr>
            <a:lvl5pPr marL="2286000" marR="0" lvl="4"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5pPr>
            <a:lvl6pPr marL="2743200" marR="0" lvl="5"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6pPr>
            <a:lvl7pPr marL="3200400" marR="0" lvl="6"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7pPr>
            <a:lvl8pPr marL="3657600" marR="0" lvl="7"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8pPr>
            <a:lvl9pPr marL="4114800" marR="0" lvl="8" indent="-228600" algn="l" rtl="0">
              <a:lnSpc>
                <a:spcPct val="115000"/>
              </a:lnSpc>
              <a:spcBef>
                <a:spcPts val="1600"/>
              </a:spcBef>
              <a:spcAft>
                <a:spcPts val="1600"/>
              </a:spcAft>
              <a:buClr>
                <a:schemeClr val="lt2"/>
              </a:buClr>
              <a:buSzPts val="1400"/>
              <a:buFont typeface="Roboto"/>
              <a:buNone/>
              <a:defRPr sz="1400" b="0" i="0" u="none" strike="noStrike" cap="none">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lt2"/>
              </a:buClr>
              <a:buSzPts val="1000"/>
              <a:buFont typeface="Roboto"/>
              <a:buNone/>
              <a:defRPr sz="1000" b="0" i="0" u="none" strike="noStrike" cap="none">
                <a:solidFill>
                  <a:schemeClr val="lt2"/>
                </a:solidFill>
                <a:latin typeface="Roboto"/>
                <a:ea typeface="Roboto"/>
                <a:cs typeface="Roboto"/>
                <a:sym typeface="Roboto"/>
              </a:defRPr>
            </a:lvl1pPr>
            <a:lvl2pPr marL="0" marR="0" lvl="1" indent="0" algn="r" rtl="0">
              <a:lnSpc>
                <a:spcPct val="100000"/>
              </a:lnSpc>
              <a:spcBef>
                <a:spcPts val="0"/>
              </a:spcBef>
              <a:spcAft>
                <a:spcPts val="0"/>
              </a:spcAft>
              <a:buClr>
                <a:schemeClr val="lt2"/>
              </a:buClr>
              <a:buSzPts val="1000"/>
              <a:buFont typeface="Roboto"/>
              <a:buNone/>
              <a:defRPr sz="1000" b="0" i="0" u="none" strike="noStrike" cap="none">
                <a:solidFill>
                  <a:schemeClr val="lt2"/>
                </a:solidFill>
                <a:latin typeface="Roboto"/>
                <a:ea typeface="Roboto"/>
                <a:cs typeface="Roboto"/>
                <a:sym typeface="Roboto"/>
              </a:defRPr>
            </a:lvl2pPr>
            <a:lvl3pPr marL="0" marR="0" lvl="2" indent="0" algn="r" rtl="0">
              <a:lnSpc>
                <a:spcPct val="100000"/>
              </a:lnSpc>
              <a:spcBef>
                <a:spcPts val="0"/>
              </a:spcBef>
              <a:spcAft>
                <a:spcPts val="0"/>
              </a:spcAft>
              <a:buClr>
                <a:schemeClr val="lt2"/>
              </a:buClr>
              <a:buSzPts val="1000"/>
              <a:buFont typeface="Roboto"/>
              <a:buNone/>
              <a:defRPr sz="1000" b="0" i="0" u="none" strike="noStrike" cap="none">
                <a:solidFill>
                  <a:schemeClr val="lt2"/>
                </a:solidFill>
                <a:latin typeface="Roboto"/>
                <a:ea typeface="Roboto"/>
                <a:cs typeface="Roboto"/>
                <a:sym typeface="Roboto"/>
              </a:defRPr>
            </a:lvl3pPr>
            <a:lvl4pPr marL="0" marR="0" lvl="3" indent="0" algn="r" rtl="0">
              <a:lnSpc>
                <a:spcPct val="100000"/>
              </a:lnSpc>
              <a:spcBef>
                <a:spcPts val="0"/>
              </a:spcBef>
              <a:spcAft>
                <a:spcPts val="0"/>
              </a:spcAft>
              <a:buClr>
                <a:schemeClr val="lt2"/>
              </a:buClr>
              <a:buSzPts val="1000"/>
              <a:buFont typeface="Roboto"/>
              <a:buNone/>
              <a:defRPr sz="1000" b="0" i="0" u="none" strike="noStrike" cap="none">
                <a:solidFill>
                  <a:schemeClr val="lt2"/>
                </a:solidFill>
                <a:latin typeface="Roboto"/>
                <a:ea typeface="Roboto"/>
                <a:cs typeface="Roboto"/>
                <a:sym typeface="Roboto"/>
              </a:defRPr>
            </a:lvl4pPr>
            <a:lvl5pPr marL="0" marR="0" lvl="4" indent="0" algn="r" rtl="0">
              <a:lnSpc>
                <a:spcPct val="100000"/>
              </a:lnSpc>
              <a:spcBef>
                <a:spcPts val="0"/>
              </a:spcBef>
              <a:spcAft>
                <a:spcPts val="0"/>
              </a:spcAft>
              <a:buClr>
                <a:schemeClr val="lt2"/>
              </a:buClr>
              <a:buSzPts val="1000"/>
              <a:buFont typeface="Roboto"/>
              <a:buNone/>
              <a:defRPr sz="1000" b="0" i="0" u="none" strike="noStrike" cap="none">
                <a:solidFill>
                  <a:schemeClr val="lt2"/>
                </a:solidFill>
                <a:latin typeface="Roboto"/>
                <a:ea typeface="Roboto"/>
                <a:cs typeface="Roboto"/>
                <a:sym typeface="Roboto"/>
              </a:defRPr>
            </a:lvl5pPr>
            <a:lvl6pPr marL="0" marR="0" lvl="5" indent="0" algn="r" rtl="0">
              <a:lnSpc>
                <a:spcPct val="100000"/>
              </a:lnSpc>
              <a:spcBef>
                <a:spcPts val="0"/>
              </a:spcBef>
              <a:spcAft>
                <a:spcPts val="0"/>
              </a:spcAft>
              <a:buClr>
                <a:schemeClr val="lt2"/>
              </a:buClr>
              <a:buSzPts val="1000"/>
              <a:buFont typeface="Roboto"/>
              <a:buNone/>
              <a:defRPr sz="1000" b="0" i="0" u="none" strike="noStrike" cap="none">
                <a:solidFill>
                  <a:schemeClr val="lt2"/>
                </a:solidFill>
                <a:latin typeface="Roboto"/>
                <a:ea typeface="Roboto"/>
                <a:cs typeface="Roboto"/>
                <a:sym typeface="Roboto"/>
              </a:defRPr>
            </a:lvl6pPr>
            <a:lvl7pPr marL="0" marR="0" lvl="6" indent="0" algn="r" rtl="0">
              <a:lnSpc>
                <a:spcPct val="100000"/>
              </a:lnSpc>
              <a:spcBef>
                <a:spcPts val="0"/>
              </a:spcBef>
              <a:spcAft>
                <a:spcPts val="0"/>
              </a:spcAft>
              <a:buClr>
                <a:schemeClr val="lt2"/>
              </a:buClr>
              <a:buSzPts val="1000"/>
              <a:buFont typeface="Roboto"/>
              <a:buNone/>
              <a:defRPr sz="1000" b="0" i="0" u="none" strike="noStrike" cap="none">
                <a:solidFill>
                  <a:schemeClr val="lt2"/>
                </a:solidFill>
                <a:latin typeface="Roboto"/>
                <a:ea typeface="Roboto"/>
                <a:cs typeface="Roboto"/>
                <a:sym typeface="Roboto"/>
              </a:defRPr>
            </a:lvl7pPr>
            <a:lvl8pPr marL="0" marR="0" lvl="7" indent="0" algn="r" rtl="0">
              <a:lnSpc>
                <a:spcPct val="100000"/>
              </a:lnSpc>
              <a:spcBef>
                <a:spcPts val="0"/>
              </a:spcBef>
              <a:spcAft>
                <a:spcPts val="0"/>
              </a:spcAft>
              <a:buClr>
                <a:schemeClr val="lt2"/>
              </a:buClr>
              <a:buSzPts val="1000"/>
              <a:buFont typeface="Roboto"/>
              <a:buNone/>
              <a:defRPr sz="1000" b="0" i="0" u="none" strike="noStrike" cap="none">
                <a:solidFill>
                  <a:schemeClr val="lt2"/>
                </a:solidFill>
                <a:latin typeface="Roboto"/>
                <a:ea typeface="Roboto"/>
                <a:cs typeface="Roboto"/>
                <a:sym typeface="Roboto"/>
              </a:defRPr>
            </a:lvl8pPr>
            <a:lvl9pPr marL="0" marR="0" lvl="8" indent="0" algn="r" rtl="0">
              <a:lnSpc>
                <a:spcPct val="100000"/>
              </a:lnSpc>
              <a:spcBef>
                <a:spcPts val="0"/>
              </a:spcBef>
              <a:spcAft>
                <a:spcPts val="0"/>
              </a:spcAft>
              <a:buClr>
                <a:schemeClr val="lt2"/>
              </a:buClr>
              <a:buSzPts val="1000"/>
              <a:buFont typeface="Roboto"/>
              <a:buNone/>
              <a:defRPr sz="1000" b="0" i="0" u="none" strike="noStrike" cap="none">
                <a:solidFill>
                  <a:schemeClr val="lt2"/>
                </a:solidFill>
                <a:latin typeface="Roboto"/>
                <a:ea typeface="Roboto"/>
                <a:cs typeface="Roboto"/>
                <a:sym typeface="Roboto"/>
              </a:defRPr>
            </a:lvl9pPr>
          </a:lstStyle>
          <a:p>
            <a:pPr marL="0" lvl="0" indent="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64"/>
          <p:cNvSpPr txBox="1">
            <a:spLocks noGrp="1"/>
          </p:cNvSpPr>
          <p:nvPr>
            <p:ph type="ctrTitle"/>
          </p:nvPr>
        </p:nvSpPr>
        <p:spPr>
          <a:xfrm>
            <a:off x="362936" y="1895320"/>
            <a:ext cx="8222100" cy="9336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4800"/>
              <a:buFont typeface="Roboto"/>
              <a:buNone/>
            </a:pPr>
            <a:r>
              <a:rPr lang="en-US" sz="4800" b="0" i="0" u="none" strike="noStrike" cap="none">
                <a:solidFill>
                  <a:schemeClr val="lt1"/>
                </a:solidFill>
                <a:latin typeface="Roboto"/>
                <a:ea typeface="Roboto"/>
                <a:cs typeface="Roboto"/>
                <a:sym typeface="Roboto"/>
              </a:rPr>
              <a:t>Docker </a:t>
            </a:r>
            <a:r>
              <a:rPr lang="en-US"/>
              <a:t>Networking</a:t>
            </a:r>
            <a:endParaRPr sz="4800" b="0" i="0" u="none" strike="noStrike" cap="none">
              <a:solidFill>
                <a:schemeClr val="l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20"/>
        <p:cNvGrpSpPr/>
        <p:nvPr/>
      </p:nvGrpSpPr>
      <p:grpSpPr>
        <a:xfrm>
          <a:off x="0" y="0"/>
          <a:ext cx="0" cy="0"/>
          <a:chOff x="0" y="0"/>
          <a:chExt cx="0" cy="0"/>
        </a:xfrm>
      </p:grpSpPr>
      <p:sp>
        <p:nvSpPr>
          <p:cNvPr id="621" name="Google Shape;621;p75"/>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a:buNone/>
            </a:pPr>
            <a:r>
              <a:rPr lang="en-US" sz="2250" b="1">
                <a:solidFill>
                  <a:srgbClr val="FFFFFF"/>
                </a:solidFill>
                <a:latin typeface="Arial"/>
                <a:ea typeface="Arial"/>
                <a:cs typeface="Arial"/>
                <a:sym typeface="Arial"/>
              </a:rPr>
              <a:t>IPAM Drivers</a:t>
            </a:r>
            <a:endParaRPr sz="2400" b="1">
              <a:solidFill>
                <a:srgbClr val="FFFFFF"/>
              </a:solidFill>
              <a:latin typeface="Arial"/>
              <a:ea typeface="Arial"/>
              <a:cs typeface="Arial"/>
              <a:sym typeface="Arial"/>
            </a:endParaRPr>
          </a:p>
        </p:txBody>
      </p:sp>
      <p:sp>
        <p:nvSpPr>
          <p:cNvPr id="622" name="Google Shape;622;p75"/>
          <p:cNvSpPr txBox="1"/>
          <p:nvPr/>
        </p:nvSpPr>
        <p:spPr>
          <a:xfrm>
            <a:off x="-11848" y="636595"/>
            <a:ext cx="9016800" cy="4342200"/>
          </a:xfrm>
          <a:prstGeom prst="rect">
            <a:avLst/>
          </a:prstGeom>
          <a:noFill/>
          <a:ln>
            <a:noFill/>
          </a:ln>
        </p:spPr>
        <p:txBody>
          <a:bodyPr spcFirstLastPara="1" wrap="square" lIns="91425" tIns="91425" rIns="91425" bIns="91425" anchor="t" anchorCtr="0">
            <a:noAutofit/>
          </a:bodyPr>
          <a:lstStyle/>
          <a:p>
            <a:pPr marL="45720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444444"/>
              </a:solidFill>
              <a:highlight>
                <a:srgbClr val="FFFFFF"/>
              </a:highlight>
              <a:latin typeface="Arial"/>
              <a:ea typeface="Arial"/>
              <a:cs typeface="Arial"/>
              <a:sym typeface="Arial"/>
            </a:endParaRPr>
          </a:p>
          <a:p>
            <a:pPr marL="457200" marR="0" lvl="0" indent="0" algn="l" rtl="0">
              <a:lnSpc>
                <a:spcPct val="150000"/>
              </a:lnSpc>
              <a:spcBef>
                <a:spcPts val="0"/>
              </a:spcBef>
              <a:spcAft>
                <a:spcPts val="0"/>
              </a:spcAft>
              <a:buClr>
                <a:srgbClr val="000000"/>
              </a:buClr>
              <a:buSzPts val="1800"/>
              <a:buFont typeface="Arial"/>
              <a:buNone/>
            </a:pPr>
            <a:endParaRPr sz="1800" b="0" i="0" u="none" strike="noStrike" cap="none">
              <a:solidFill>
                <a:srgbClr val="444444"/>
              </a:solidFill>
              <a:highlight>
                <a:srgbClr val="FFFFFF"/>
              </a:highlight>
              <a:latin typeface="Arial"/>
              <a:ea typeface="Arial"/>
              <a:cs typeface="Arial"/>
              <a:sym typeface="Arial"/>
            </a:endParaRPr>
          </a:p>
        </p:txBody>
      </p:sp>
      <p:sp>
        <p:nvSpPr>
          <p:cNvPr id="623" name="Google Shape;623;p75"/>
          <p:cNvSpPr txBox="1"/>
          <p:nvPr/>
        </p:nvSpPr>
        <p:spPr>
          <a:xfrm>
            <a:off x="63600" y="720975"/>
            <a:ext cx="9016800" cy="4451100"/>
          </a:xfrm>
          <a:prstGeom prst="rect">
            <a:avLst/>
          </a:prstGeom>
          <a:noFill/>
          <a:ln>
            <a:noFill/>
          </a:ln>
        </p:spPr>
        <p:txBody>
          <a:bodyPr spcFirstLastPara="1" wrap="square" lIns="91425" tIns="91425" rIns="91425" bIns="91425" anchor="ctr" anchorCtr="0">
            <a:noAutofit/>
          </a:bodyPr>
          <a:lstStyle/>
          <a:p>
            <a:pPr marL="0" marR="0" lvl="0" indent="0" algn="l" rtl="0">
              <a:lnSpc>
                <a:spcPct val="150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624" name="Google Shape;624;p75"/>
          <p:cNvSpPr/>
          <p:nvPr/>
        </p:nvSpPr>
        <p:spPr>
          <a:xfrm>
            <a:off x="118650" y="746850"/>
            <a:ext cx="8906700" cy="43422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endParaRPr sz="1800" dirty="0">
              <a:solidFill>
                <a:srgbClr val="445D6E"/>
              </a:solidFill>
              <a:highlight>
                <a:srgbClr val="FFFFFF"/>
              </a:highlight>
            </a:endParaRPr>
          </a:p>
          <a:p>
            <a:pPr marL="457200" marR="0" lvl="0" indent="-342900" algn="l" rtl="0">
              <a:lnSpc>
                <a:spcPct val="150000"/>
              </a:lnSpc>
              <a:spcBef>
                <a:spcPts val="1600"/>
              </a:spcBef>
              <a:spcAft>
                <a:spcPts val="0"/>
              </a:spcAft>
              <a:buClr>
                <a:srgbClr val="445D6E"/>
              </a:buClr>
              <a:buSzPts val="1800"/>
              <a:buChar char="➔"/>
            </a:pPr>
            <a:r>
              <a:rPr lang="en-US" sz="1800" dirty="0">
                <a:solidFill>
                  <a:srgbClr val="445D6E"/>
                </a:solidFill>
              </a:rPr>
              <a:t>Docker has a native IP Address Management Driver that provides default subnets or IP addresses for networks and endpoints if they are not specified.</a:t>
            </a:r>
            <a:endParaRPr sz="1800" dirty="0">
              <a:solidFill>
                <a:srgbClr val="445D6E"/>
              </a:solidFill>
            </a:endParaRPr>
          </a:p>
          <a:p>
            <a:pPr marL="457200" marR="0" lvl="0" indent="-342900" algn="l" rtl="0">
              <a:lnSpc>
                <a:spcPct val="150000"/>
              </a:lnSpc>
              <a:spcBef>
                <a:spcPts val="0"/>
              </a:spcBef>
              <a:spcAft>
                <a:spcPts val="0"/>
              </a:spcAft>
              <a:buClr>
                <a:srgbClr val="445D6E"/>
              </a:buClr>
              <a:buSzPts val="1800"/>
              <a:buChar char="➔"/>
            </a:pPr>
            <a:r>
              <a:rPr lang="en-US" sz="1800" dirty="0">
                <a:solidFill>
                  <a:srgbClr val="445D6E"/>
                </a:solidFill>
              </a:rPr>
              <a:t>IP addressing can also be manually assigned through network, container, and service create commands. </a:t>
            </a:r>
            <a:endParaRPr sz="1800" dirty="0">
              <a:solidFill>
                <a:srgbClr val="445D6E"/>
              </a:solidFill>
            </a:endParaRPr>
          </a:p>
          <a:p>
            <a:pPr marL="457200" marR="0" lvl="0" indent="-342900" algn="l" rtl="0">
              <a:lnSpc>
                <a:spcPct val="150000"/>
              </a:lnSpc>
              <a:spcBef>
                <a:spcPts val="0"/>
              </a:spcBef>
              <a:spcAft>
                <a:spcPts val="0"/>
              </a:spcAft>
              <a:buClr>
                <a:srgbClr val="445D6E"/>
              </a:buClr>
              <a:buSzPts val="1800"/>
              <a:buChar char="➔"/>
            </a:pPr>
            <a:r>
              <a:rPr lang="en-US" sz="1800" dirty="0">
                <a:solidFill>
                  <a:srgbClr val="445D6E"/>
                </a:solidFill>
              </a:rPr>
              <a:t>Remote IPAM drivers also exist and provide integration to existing IPAM tools.</a:t>
            </a:r>
            <a:endParaRPr sz="1800" b="1" dirty="0">
              <a:solidFill>
                <a:srgbClr val="445D6E"/>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sp>
        <p:nvSpPr>
          <p:cNvPr id="653" name="Google Shape;653;p79"/>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lvl="0" indent="0" rtl="0">
              <a:lnSpc>
                <a:spcPct val="110000"/>
              </a:lnSpc>
              <a:spcBef>
                <a:spcPts val="1500"/>
              </a:spcBef>
              <a:spcAft>
                <a:spcPts val="0"/>
              </a:spcAft>
              <a:buClr>
                <a:srgbClr val="000000"/>
              </a:buClr>
              <a:buSzPts val="1100"/>
              <a:buFont typeface="Arial"/>
              <a:buNone/>
            </a:pPr>
            <a:r>
              <a:rPr lang="en-US" sz="2400" b="1">
                <a:solidFill>
                  <a:srgbClr val="FFFFFF"/>
                </a:solidFill>
                <a:latin typeface="Arial"/>
                <a:ea typeface="Arial"/>
                <a:cs typeface="Arial"/>
                <a:sym typeface="Arial"/>
              </a:rPr>
              <a:t>Network Scope</a:t>
            </a:r>
            <a:endParaRPr sz="2400" b="1">
              <a:solidFill>
                <a:srgbClr val="FFFFFF"/>
              </a:solidFill>
              <a:latin typeface="Arial"/>
              <a:ea typeface="Arial"/>
              <a:cs typeface="Arial"/>
              <a:sym typeface="Arial"/>
            </a:endParaRPr>
          </a:p>
          <a:p>
            <a:pPr marL="0" marR="0" lvl="0" indent="0" algn="l" rtl="0">
              <a:lnSpc>
                <a:spcPct val="100000"/>
              </a:lnSpc>
              <a:spcBef>
                <a:spcPts val="800"/>
              </a:spcBef>
              <a:spcAft>
                <a:spcPts val="0"/>
              </a:spcAft>
              <a:buClr>
                <a:schemeClr val="lt1"/>
              </a:buClr>
              <a:buSzPts val="1800"/>
              <a:buFont typeface="Roboto"/>
              <a:buNone/>
            </a:pPr>
            <a:endParaRPr sz="2400" b="1">
              <a:solidFill>
                <a:srgbClr val="FFFFFF"/>
              </a:solidFill>
              <a:latin typeface="Arial"/>
              <a:ea typeface="Arial"/>
              <a:cs typeface="Arial"/>
              <a:sym typeface="Arial"/>
            </a:endParaRPr>
          </a:p>
        </p:txBody>
      </p:sp>
      <p:sp>
        <p:nvSpPr>
          <p:cNvPr id="654" name="Google Shape;654;p79"/>
          <p:cNvSpPr txBox="1"/>
          <p:nvPr/>
        </p:nvSpPr>
        <p:spPr>
          <a:xfrm>
            <a:off x="-11848" y="636595"/>
            <a:ext cx="9016800" cy="4342200"/>
          </a:xfrm>
          <a:prstGeom prst="rect">
            <a:avLst/>
          </a:prstGeom>
          <a:noFill/>
          <a:ln>
            <a:noFill/>
          </a:ln>
        </p:spPr>
        <p:txBody>
          <a:bodyPr spcFirstLastPara="1" wrap="square" lIns="91425" tIns="91425" rIns="91425" bIns="91425" anchor="t" anchorCtr="0">
            <a:noAutofit/>
          </a:bodyPr>
          <a:lstStyle/>
          <a:p>
            <a:pPr marL="45720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444444"/>
              </a:solidFill>
              <a:highlight>
                <a:srgbClr val="FFFFFF"/>
              </a:highlight>
              <a:latin typeface="Arial"/>
              <a:ea typeface="Arial"/>
              <a:cs typeface="Arial"/>
              <a:sym typeface="Arial"/>
            </a:endParaRPr>
          </a:p>
          <a:p>
            <a:pPr marL="457200" marR="0" lvl="0" indent="0" algn="l" rtl="0">
              <a:lnSpc>
                <a:spcPct val="150000"/>
              </a:lnSpc>
              <a:spcBef>
                <a:spcPts val="0"/>
              </a:spcBef>
              <a:spcAft>
                <a:spcPts val="0"/>
              </a:spcAft>
              <a:buClr>
                <a:srgbClr val="000000"/>
              </a:buClr>
              <a:buSzPts val="1800"/>
              <a:buFont typeface="Arial"/>
              <a:buNone/>
            </a:pPr>
            <a:endParaRPr sz="1800" b="0" i="0" u="none" strike="noStrike" cap="none">
              <a:solidFill>
                <a:srgbClr val="444444"/>
              </a:solidFill>
              <a:highlight>
                <a:srgbClr val="FFFFFF"/>
              </a:highlight>
              <a:latin typeface="Arial"/>
              <a:ea typeface="Arial"/>
              <a:cs typeface="Arial"/>
              <a:sym typeface="Arial"/>
            </a:endParaRPr>
          </a:p>
        </p:txBody>
      </p:sp>
      <p:sp>
        <p:nvSpPr>
          <p:cNvPr id="655" name="Google Shape;655;p79"/>
          <p:cNvSpPr txBox="1"/>
          <p:nvPr/>
        </p:nvSpPr>
        <p:spPr>
          <a:xfrm>
            <a:off x="63600" y="692400"/>
            <a:ext cx="9016800" cy="4451100"/>
          </a:xfrm>
          <a:prstGeom prst="rect">
            <a:avLst/>
          </a:prstGeom>
          <a:noFill/>
          <a:ln>
            <a:noFill/>
          </a:ln>
        </p:spPr>
        <p:txBody>
          <a:bodyPr spcFirstLastPara="1" wrap="square" lIns="91425" tIns="91425" rIns="91425" bIns="91425" anchor="ctr" anchorCtr="0">
            <a:noAutofit/>
          </a:bodyPr>
          <a:lstStyle/>
          <a:p>
            <a:pPr marL="0" marR="0" lvl="0" indent="0" algn="l" rtl="0">
              <a:lnSpc>
                <a:spcPct val="150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656" name="Google Shape;656;p79"/>
          <p:cNvSpPr/>
          <p:nvPr/>
        </p:nvSpPr>
        <p:spPr>
          <a:xfrm>
            <a:off x="118650" y="636600"/>
            <a:ext cx="8906700" cy="4342200"/>
          </a:xfrm>
          <a:prstGeom prst="rect">
            <a:avLst/>
          </a:prstGeom>
          <a:noFill/>
          <a:ln>
            <a:noFill/>
          </a:ln>
        </p:spPr>
        <p:txBody>
          <a:bodyPr spcFirstLastPara="1" wrap="square" lIns="91425" tIns="45700" rIns="91425" bIns="45700" anchor="t" anchorCtr="0">
            <a:noAutofit/>
          </a:bodyPr>
          <a:lstStyle/>
          <a:p>
            <a:pPr marL="457200" marR="0" lvl="0" indent="-342900" algn="l" rtl="0">
              <a:lnSpc>
                <a:spcPct val="150000"/>
              </a:lnSpc>
              <a:spcBef>
                <a:spcPts val="1600"/>
              </a:spcBef>
              <a:spcAft>
                <a:spcPts val="0"/>
              </a:spcAft>
              <a:buClr>
                <a:srgbClr val="445D6E"/>
              </a:buClr>
              <a:buSzPts val="1800"/>
              <a:buFont typeface="Arial"/>
              <a:buChar char="➔"/>
            </a:pPr>
            <a:r>
              <a:rPr lang="en-US" sz="1800" dirty="0">
                <a:solidFill>
                  <a:srgbClr val="445D6E"/>
                </a:solidFill>
              </a:rPr>
              <a:t>The network scope is the domain of the driver which can be the </a:t>
            </a:r>
            <a:r>
              <a:rPr lang="en-US" sz="1800" b="1" dirty="0">
                <a:solidFill>
                  <a:srgbClr val="445D6E"/>
                </a:solidFill>
              </a:rPr>
              <a:t>local</a:t>
            </a:r>
            <a:r>
              <a:rPr lang="en-US" sz="1800" dirty="0">
                <a:solidFill>
                  <a:srgbClr val="445D6E"/>
                </a:solidFill>
              </a:rPr>
              <a:t> or </a:t>
            </a:r>
            <a:r>
              <a:rPr lang="en-US" sz="1800" b="1" dirty="0">
                <a:solidFill>
                  <a:srgbClr val="445D6E"/>
                </a:solidFill>
              </a:rPr>
              <a:t>swarm</a:t>
            </a:r>
            <a:r>
              <a:rPr lang="en-US" sz="1800" dirty="0">
                <a:solidFill>
                  <a:srgbClr val="445D6E"/>
                </a:solidFill>
              </a:rPr>
              <a:t> scope.</a:t>
            </a:r>
            <a:endParaRPr sz="1800" dirty="0">
              <a:solidFill>
                <a:srgbClr val="445D6E"/>
              </a:solidFill>
            </a:endParaRPr>
          </a:p>
          <a:p>
            <a:pPr marL="457200" marR="0" lvl="0" indent="-342900" algn="l" rtl="0">
              <a:lnSpc>
                <a:spcPct val="150000"/>
              </a:lnSpc>
              <a:spcBef>
                <a:spcPts val="0"/>
              </a:spcBef>
              <a:spcAft>
                <a:spcPts val="0"/>
              </a:spcAft>
              <a:buClr>
                <a:srgbClr val="445D6E"/>
              </a:buClr>
              <a:buSzPts val="1800"/>
              <a:buChar char="➔"/>
            </a:pPr>
            <a:r>
              <a:rPr lang="en-US" sz="1800" dirty="0">
                <a:solidFill>
                  <a:srgbClr val="445D6E"/>
                </a:solidFill>
              </a:rPr>
              <a:t> Local scope drivers provide connectivity and network services (such as DNS or IPAM) within the scope of the host. </a:t>
            </a:r>
            <a:endParaRPr sz="1800" dirty="0">
              <a:solidFill>
                <a:srgbClr val="445D6E"/>
              </a:solidFill>
            </a:endParaRPr>
          </a:p>
          <a:p>
            <a:pPr marL="457200" marR="0" lvl="0" indent="-342900" algn="l" rtl="0">
              <a:lnSpc>
                <a:spcPct val="150000"/>
              </a:lnSpc>
              <a:spcBef>
                <a:spcPts val="0"/>
              </a:spcBef>
              <a:spcAft>
                <a:spcPts val="0"/>
              </a:spcAft>
              <a:buClr>
                <a:srgbClr val="445D6E"/>
              </a:buClr>
              <a:buSzPts val="1800"/>
              <a:buChar char="➔"/>
            </a:pPr>
            <a:r>
              <a:rPr lang="en-US" sz="1800" dirty="0">
                <a:solidFill>
                  <a:srgbClr val="445D6E"/>
                </a:solidFill>
              </a:rPr>
              <a:t>Swarm scope drivers provide connectivity and network services across a swarm cluster. </a:t>
            </a:r>
            <a:endParaRPr sz="1800" dirty="0">
              <a:solidFill>
                <a:srgbClr val="445D6E"/>
              </a:solidFill>
            </a:endParaRPr>
          </a:p>
          <a:p>
            <a:pPr marL="457200" marR="0" lvl="0" indent="-342900" algn="l" rtl="0">
              <a:lnSpc>
                <a:spcPct val="150000"/>
              </a:lnSpc>
              <a:spcBef>
                <a:spcPts val="0"/>
              </a:spcBef>
              <a:spcAft>
                <a:spcPts val="0"/>
              </a:spcAft>
              <a:buClr>
                <a:srgbClr val="445D6E"/>
              </a:buClr>
              <a:buSzPts val="1800"/>
              <a:buChar char="➔"/>
            </a:pPr>
            <a:r>
              <a:rPr lang="en-US" sz="1800" dirty="0">
                <a:solidFill>
                  <a:srgbClr val="445D6E"/>
                </a:solidFill>
              </a:rPr>
              <a:t>Swarm scope networks have the same network ID across the entire cluster while local scope networks have a unique network ID on each host.</a:t>
            </a:r>
            <a:endParaRPr sz="1800" dirty="0">
              <a:solidFill>
                <a:srgbClr val="445D6E"/>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64"/>
          <p:cNvSpPr txBox="1">
            <a:spLocks noGrp="1"/>
          </p:cNvSpPr>
          <p:nvPr>
            <p:ph type="ctrTitle"/>
          </p:nvPr>
        </p:nvSpPr>
        <p:spPr>
          <a:xfrm>
            <a:off x="362936" y="1895320"/>
            <a:ext cx="8222100" cy="9336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4800"/>
              <a:buFont typeface="Roboto"/>
              <a:buNone/>
            </a:pPr>
            <a:r>
              <a:rPr lang="en-US" sz="4800" b="0" i="0" u="none" strike="noStrike" cap="none" dirty="0">
                <a:solidFill>
                  <a:schemeClr val="lt1"/>
                </a:solidFill>
                <a:latin typeface="Roboto"/>
                <a:ea typeface="Roboto"/>
                <a:cs typeface="Roboto"/>
                <a:sym typeface="Roboto"/>
              </a:rPr>
              <a:t>Docker </a:t>
            </a:r>
            <a:r>
              <a:rPr lang="en-US" dirty="0"/>
              <a:t>Networking : LAB</a:t>
            </a:r>
            <a:endParaRPr sz="4800" b="0" i="0" u="none" strike="noStrike" cap="none" dirty="0">
              <a:solidFill>
                <a:schemeClr val="lt1"/>
              </a:solidFill>
              <a:latin typeface="Roboto"/>
              <a:ea typeface="Roboto"/>
              <a:cs typeface="Roboto"/>
              <a:sym typeface="Roboto"/>
            </a:endParaRPr>
          </a:p>
        </p:txBody>
      </p:sp>
    </p:spTree>
    <p:extLst>
      <p:ext uri="{BB962C8B-B14F-4D97-AF65-F5344CB8AC3E}">
        <p14:creationId xmlns:p14="http://schemas.microsoft.com/office/powerpoint/2010/main" val="1126086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29" name="Google Shape;629;p76"/>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lvl="0">
              <a:lnSpc>
                <a:spcPct val="110000"/>
              </a:lnSpc>
              <a:spcBef>
                <a:spcPts val="1500"/>
              </a:spcBef>
              <a:buClr>
                <a:srgbClr val="000000"/>
              </a:buClr>
              <a:buSzPts val="1100"/>
            </a:pPr>
            <a:r>
              <a:rPr lang="en-US" sz="2400" b="1" dirty="0">
                <a:solidFill>
                  <a:srgbClr val="FFFFFF"/>
                </a:solidFill>
                <a:latin typeface="Arial"/>
                <a:ea typeface="Arial"/>
                <a:cs typeface="Arial"/>
                <a:sym typeface="Arial"/>
              </a:rPr>
              <a:t>Without a user-defined bridge network</a:t>
            </a:r>
            <a:endParaRPr sz="2400" b="1" dirty="0">
              <a:solidFill>
                <a:srgbClr val="FFFFFF"/>
              </a:solidFill>
              <a:latin typeface="Arial"/>
              <a:ea typeface="Arial"/>
              <a:cs typeface="Arial"/>
              <a:sym typeface="Arial"/>
            </a:endParaRPr>
          </a:p>
        </p:txBody>
      </p:sp>
      <p:sp>
        <p:nvSpPr>
          <p:cNvPr id="630" name="Google Shape;630;p76"/>
          <p:cNvSpPr txBox="1"/>
          <p:nvPr/>
        </p:nvSpPr>
        <p:spPr>
          <a:xfrm>
            <a:off x="-11848" y="636595"/>
            <a:ext cx="9016800" cy="4342200"/>
          </a:xfrm>
          <a:prstGeom prst="rect">
            <a:avLst/>
          </a:prstGeom>
          <a:noFill/>
          <a:ln>
            <a:noFill/>
          </a:ln>
        </p:spPr>
        <p:txBody>
          <a:bodyPr spcFirstLastPara="1" wrap="square" lIns="91425" tIns="91425" rIns="91425" bIns="91425" anchor="t" anchorCtr="0">
            <a:noAutofit/>
          </a:bodyPr>
          <a:lstStyle/>
          <a:p>
            <a:pPr marL="45720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444444"/>
              </a:solidFill>
              <a:highlight>
                <a:srgbClr val="FFFFFF"/>
              </a:highlight>
              <a:latin typeface="Arial"/>
              <a:ea typeface="Arial"/>
              <a:cs typeface="Arial"/>
              <a:sym typeface="Arial"/>
            </a:endParaRPr>
          </a:p>
          <a:p>
            <a:pPr marL="457200" marR="0" lvl="0" indent="0" algn="l" rtl="0">
              <a:lnSpc>
                <a:spcPct val="150000"/>
              </a:lnSpc>
              <a:spcBef>
                <a:spcPts val="0"/>
              </a:spcBef>
              <a:spcAft>
                <a:spcPts val="0"/>
              </a:spcAft>
              <a:buClr>
                <a:srgbClr val="000000"/>
              </a:buClr>
              <a:buSzPts val="1800"/>
              <a:buFont typeface="Arial"/>
              <a:buNone/>
            </a:pPr>
            <a:endParaRPr sz="1800" b="0" i="0" u="none" strike="noStrike" cap="none">
              <a:solidFill>
                <a:srgbClr val="444444"/>
              </a:solidFill>
              <a:highlight>
                <a:srgbClr val="FFFFFF"/>
              </a:highlight>
              <a:latin typeface="Arial"/>
              <a:ea typeface="Arial"/>
              <a:cs typeface="Arial"/>
              <a:sym typeface="Arial"/>
            </a:endParaRPr>
          </a:p>
        </p:txBody>
      </p:sp>
      <p:sp>
        <p:nvSpPr>
          <p:cNvPr id="631" name="Google Shape;631;p76"/>
          <p:cNvSpPr txBox="1"/>
          <p:nvPr/>
        </p:nvSpPr>
        <p:spPr>
          <a:xfrm>
            <a:off x="63600" y="692400"/>
            <a:ext cx="9016800" cy="4451100"/>
          </a:xfrm>
          <a:prstGeom prst="rect">
            <a:avLst/>
          </a:prstGeom>
          <a:noFill/>
          <a:ln>
            <a:noFill/>
          </a:ln>
        </p:spPr>
        <p:txBody>
          <a:bodyPr spcFirstLastPara="1" wrap="square" lIns="91425" tIns="91425" rIns="91425" bIns="91425" anchor="ctr" anchorCtr="0">
            <a:noAutofit/>
          </a:bodyPr>
          <a:lstStyle/>
          <a:p>
            <a:pPr lvl="0">
              <a:lnSpc>
                <a:spcPct val="150000"/>
              </a:lnSpc>
              <a:buSzPts val="1200"/>
            </a:pPr>
            <a:r>
              <a:rPr lang="en-IN" sz="1200" b="1" dirty="0"/>
              <a:t>$ docker network ls</a:t>
            </a:r>
          </a:p>
          <a:p>
            <a:pPr lvl="0">
              <a:lnSpc>
                <a:spcPct val="150000"/>
              </a:lnSpc>
              <a:buSzPts val="1200"/>
            </a:pPr>
            <a:r>
              <a:rPr lang="en-IN" sz="1200" b="1" dirty="0"/>
              <a:t>$ docker run -</a:t>
            </a:r>
            <a:r>
              <a:rPr lang="en-IN" sz="1200" b="1" dirty="0" err="1"/>
              <a:t>dit</a:t>
            </a:r>
            <a:r>
              <a:rPr lang="en-IN" sz="1200" b="1" dirty="0"/>
              <a:t> --name alpine1 alpine ash</a:t>
            </a:r>
          </a:p>
          <a:p>
            <a:pPr lvl="0">
              <a:lnSpc>
                <a:spcPct val="150000"/>
              </a:lnSpc>
              <a:buSzPts val="1200"/>
            </a:pPr>
            <a:r>
              <a:rPr lang="en-IN" sz="1200" b="1" dirty="0"/>
              <a:t>$ docker run -</a:t>
            </a:r>
            <a:r>
              <a:rPr lang="en-IN" sz="1200" b="1" dirty="0" err="1"/>
              <a:t>dit</a:t>
            </a:r>
            <a:r>
              <a:rPr lang="en-IN" sz="1200" b="1" dirty="0"/>
              <a:t> --name alpine2 alpine ash</a:t>
            </a:r>
          </a:p>
          <a:p>
            <a:pPr lvl="0">
              <a:lnSpc>
                <a:spcPct val="150000"/>
              </a:lnSpc>
              <a:buSzPts val="1200"/>
            </a:pPr>
            <a:r>
              <a:rPr lang="en-IN" sz="1200" b="1" dirty="0"/>
              <a:t>$ docker container ls</a:t>
            </a:r>
          </a:p>
          <a:p>
            <a:pPr lvl="0">
              <a:lnSpc>
                <a:spcPct val="150000"/>
              </a:lnSpc>
              <a:buSzPts val="1200"/>
            </a:pPr>
            <a:r>
              <a:rPr lang="en-IN" sz="1200" b="1" dirty="0"/>
              <a:t>$ docker network inspect bridge</a:t>
            </a:r>
          </a:p>
          <a:p>
            <a:pPr lvl="0">
              <a:lnSpc>
                <a:spcPct val="150000"/>
              </a:lnSpc>
              <a:buSzPts val="1200"/>
            </a:pPr>
            <a:r>
              <a:rPr lang="en-IN" sz="1200" b="1" dirty="0"/>
              <a:t>$ docker attach alpine1</a:t>
            </a:r>
            <a:endParaRPr lang="en-IN" sz="1200" b="1" i="0" u="none" strike="noStrike" cap="none" dirty="0">
              <a:solidFill>
                <a:srgbClr val="000000"/>
              </a:solidFill>
              <a:latin typeface="Arial"/>
              <a:ea typeface="Arial"/>
              <a:cs typeface="Arial"/>
              <a:sym typeface="Arial"/>
            </a:endParaRPr>
          </a:p>
          <a:p>
            <a:pPr lvl="0">
              <a:lnSpc>
                <a:spcPct val="150000"/>
              </a:lnSpc>
              <a:buSzPts val="1200"/>
            </a:pPr>
            <a:r>
              <a:rPr lang="en-IN" sz="1200" b="1" dirty="0"/>
              <a:t># </a:t>
            </a:r>
            <a:r>
              <a:rPr lang="en-IN" sz="1200" b="1" dirty="0" err="1"/>
              <a:t>ip</a:t>
            </a:r>
            <a:r>
              <a:rPr lang="en-IN" sz="1200" b="1" dirty="0"/>
              <a:t> </a:t>
            </a:r>
            <a:r>
              <a:rPr lang="en-IN" sz="1200" b="1" dirty="0" err="1"/>
              <a:t>addr</a:t>
            </a:r>
            <a:r>
              <a:rPr lang="en-IN" sz="1200" b="1" dirty="0"/>
              <a:t> show</a:t>
            </a:r>
          </a:p>
          <a:p>
            <a:pPr lvl="0">
              <a:lnSpc>
                <a:spcPct val="150000"/>
              </a:lnSpc>
              <a:buSzPts val="1200"/>
            </a:pPr>
            <a:r>
              <a:rPr lang="nl-NL" sz="1200" b="1" dirty="0"/>
              <a:t># ping -c 2 google.com</a:t>
            </a:r>
          </a:p>
          <a:p>
            <a:pPr lvl="0">
              <a:lnSpc>
                <a:spcPct val="150000"/>
              </a:lnSpc>
              <a:buSzPts val="1200"/>
            </a:pPr>
            <a:r>
              <a:rPr lang="en-IN" sz="1200" b="1" dirty="0"/>
              <a:t>Success</a:t>
            </a:r>
          </a:p>
          <a:p>
            <a:pPr lvl="0">
              <a:lnSpc>
                <a:spcPct val="150000"/>
              </a:lnSpc>
              <a:buSzPts val="1200"/>
            </a:pPr>
            <a:r>
              <a:rPr lang="en-IN" sz="1200" b="1" dirty="0"/>
              <a:t># ping -c 2 &lt;</a:t>
            </a:r>
            <a:r>
              <a:rPr lang="en-IN" sz="1200" b="1" dirty="0" err="1"/>
              <a:t>ipaddr</a:t>
            </a:r>
            <a:r>
              <a:rPr lang="en-IN" sz="1200" b="1" dirty="0"/>
              <a:t> of alpine2&gt;</a:t>
            </a:r>
          </a:p>
          <a:p>
            <a:pPr lvl="0">
              <a:lnSpc>
                <a:spcPct val="150000"/>
              </a:lnSpc>
              <a:buSzPts val="1200"/>
            </a:pPr>
            <a:r>
              <a:rPr lang="en-IN" sz="1200" b="1" dirty="0"/>
              <a:t>Success</a:t>
            </a:r>
          </a:p>
          <a:p>
            <a:pPr lvl="0">
              <a:lnSpc>
                <a:spcPct val="150000"/>
              </a:lnSpc>
              <a:buSzPts val="1200"/>
            </a:pPr>
            <a:r>
              <a:rPr lang="en-IN" sz="1200" b="1" dirty="0"/>
              <a:t># ping -c 2 alpine2</a:t>
            </a:r>
          </a:p>
          <a:p>
            <a:pPr lvl="0">
              <a:lnSpc>
                <a:spcPct val="150000"/>
              </a:lnSpc>
              <a:buSzPts val="1200"/>
            </a:pPr>
            <a:r>
              <a:rPr lang="en-IN" sz="1200" b="1" dirty="0"/>
              <a:t>Fails</a:t>
            </a:r>
          </a:p>
          <a:p>
            <a:pPr lvl="0">
              <a:lnSpc>
                <a:spcPct val="150000"/>
              </a:lnSpc>
              <a:buSzPts val="1200"/>
            </a:pPr>
            <a:r>
              <a:rPr lang="en-IN" sz="1200" b="1" i="0" u="none" strike="noStrike" cap="none" dirty="0">
                <a:solidFill>
                  <a:srgbClr val="000000"/>
                </a:solidFill>
                <a:latin typeface="Arial"/>
                <a:ea typeface="Arial"/>
                <a:cs typeface="Arial"/>
                <a:sym typeface="Arial"/>
              </a:rPr>
              <a:t>// Remove all the containers</a:t>
            </a:r>
          </a:p>
          <a:p>
            <a:pPr lvl="0">
              <a:lnSpc>
                <a:spcPct val="150000"/>
              </a:lnSpc>
              <a:buSzPts val="1200"/>
            </a:pPr>
            <a:r>
              <a:rPr lang="en-IN" sz="1200" b="1" dirty="0"/>
              <a:t>$ docker container stop alpine1 alpine2</a:t>
            </a:r>
          </a:p>
          <a:p>
            <a:pPr lvl="0">
              <a:lnSpc>
                <a:spcPct val="150000"/>
              </a:lnSpc>
              <a:buSzPts val="1200"/>
            </a:pPr>
            <a:r>
              <a:rPr lang="en-IN" sz="1200" b="1" dirty="0"/>
              <a:t>$ docker container rm alpine1 alpine2</a:t>
            </a:r>
            <a:endParaRPr lang="en-IN" sz="1200" b="1" i="0" u="none" strike="noStrike" cap="none" dirty="0">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29" name="Google Shape;629;p76"/>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lvl="0" indent="0" rtl="0">
              <a:lnSpc>
                <a:spcPct val="110000"/>
              </a:lnSpc>
              <a:spcBef>
                <a:spcPts val="1500"/>
              </a:spcBef>
              <a:spcAft>
                <a:spcPts val="0"/>
              </a:spcAft>
              <a:buClr>
                <a:srgbClr val="000000"/>
              </a:buClr>
              <a:buSzPts val="1100"/>
              <a:buFont typeface="Arial"/>
              <a:buNone/>
            </a:pPr>
            <a:r>
              <a:rPr lang="en-US" sz="2400" b="1" dirty="0">
                <a:solidFill>
                  <a:srgbClr val="FFFFFF"/>
                </a:solidFill>
                <a:latin typeface="Arial"/>
                <a:ea typeface="Arial"/>
                <a:cs typeface="Arial"/>
                <a:sym typeface="Arial"/>
              </a:rPr>
              <a:t>With a user defined bridge network</a:t>
            </a:r>
            <a:endParaRPr sz="2400" b="1" dirty="0">
              <a:solidFill>
                <a:srgbClr val="FFFFFF"/>
              </a:solidFill>
              <a:latin typeface="Arial"/>
              <a:ea typeface="Arial"/>
              <a:cs typeface="Arial"/>
              <a:sym typeface="Arial"/>
            </a:endParaRPr>
          </a:p>
        </p:txBody>
      </p:sp>
      <p:sp>
        <p:nvSpPr>
          <p:cNvPr id="630" name="Google Shape;630;p76"/>
          <p:cNvSpPr txBox="1"/>
          <p:nvPr/>
        </p:nvSpPr>
        <p:spPr>
          <a:xfrm>
            <a:off x="-11848" y="636595"/>
            <a:ext cx="9016800" cy="4342200"/>
          </a:xfrm>
          <a:prstGeom prst="rect">
            <a:avLst/>
          </a:prstGeom>
          <a:noFill/>
          <a:ln>
            <a:noFill/>
          </a:ln>
        </p:spPr>
        <p:txBody>
          <a:bodyPr spcFirstLastPara="1" wrap="square" lIns="91425" tIns="91425" rIns="91425" bIns="91425" anchor="t" anchorCtr="0">
            <a:noAutofit/>
          </a:bodyPr>
          <a:lstStyle/>
          <a:p>
            <a:pPr marL="45720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444444"/>
              </a:solidFill>
              <a:highlight>
                <a:srgbClr val="FFFFFF"/>
              </a:highlight>
              <a:latin typeface="Arial"/>
              <a:ea typeface="Arial"/>
              <a:cs typeface="Arial"/>
              <a:sym typeface="Arial"/>
            </a:endParaRPr>
          </a:p>
          <a:p>
            <a:pPr marL="457200" marR="0" lvl="0" indent="0" algn="l" rtl="0">
              <a:lnSpc>
                <a:spcPct val="150000"/>
              </a:lnSpc>
              <a:spcBef>
                <a:spcPts val="0"/>
              </a:spcBef>
              <a:spcAft>
                <a:spcPts val="0"/>
              </a:spcAft>
              <a:buClr>
                <a:srgbClr val="000000"/>
              </a:buClr>
              <a:buSzPts val="1800"/>
              <a:buFont typeface="Arial"/>
              <a:buNone/>
            </a:pPr>
            <a:endParaRPr sz="1800" b="0" i="0" u="none" strike="noStrike" cap="none">
              <a:solidFill>
                <a:srgbClr val="444444"/>
              </a:solidFill>
              <a:highlight>
                <a:srgbClr val="FFFFFF"/>
              </a:highlight>
              <a:latin typeface="Arial"/>
              <a:ea typeface="Arial"/>
              <a:cs typeface="Arial"/>
              <a:sym typeface="Arial"/>
            </a:endParaRPr>
          </a:p>
        </p:txBody>
      </p:sp>
      <p:sp>
        <p:nvSpPr>
          <p:cNvPr id="631" name="Google Shape;631;p76"/>
          <p:cNvSpPr txBox="1"/>
          <p:nvPr/>
        </p:nvSpPr>
        <p:spPr>
          <a:xfrm>
            <a:off x="63600" y="692400"/>
            <a:ext cx="9016800" cy="4451100"/>
          </a:xfrm>
          <a:prstGeom prst="rect">
            <a:avLst/>
          </a:prstGeom>
          <a:noFill/>
          <a:ln>
            <a:noFill/>
          </a:ln>
        </p:spPr>
        <p:txBody>
          <a:bodyPr spcFirstLastPara="1" wrap="square" lIns="91425" tIns="91425" rIns="91425" bIns="91425" anchor="ctr" anchorCtr="0">
            <a:noAutofit/>
          </a:bodyPr>
          <a:lstStyle/>
          <a:p>
            <a:pPr lvl="0">
              <a:lnSpc>
                <a:spcPct val="150000"/>
              </a:lnSpc>
              <a:buSzPts val="1200"/>
            </a:pPr>
            <a:endParaRPr lang="en-IN" sz="1200" b="1" i="0" u="none" strike="noStrike" cap="none" dirty="0">
              <a:solidFill>
                <a:srgbClr val="000000"/>
              </a:solidFill>
              <a:latin typeface="Arial"/>
              <a:ea typeface="Arial"/>
              <a:cs typeface="Arial"/>
              <a:sym typeface="Arial"/>
            </a:endParaRPr>
          </a:p>
          <a:p>
            <a:pPr lvl="0">
              <a:lnSpc>
                <a:spcPct val="150000"/>
              </a:lnSpc>
              <a:buSzPts val="1200"/>
            </a:pPr>
            <a:r>
              <a:rPr lang="en-IN" sz="1200" b="1" dirty="0"/>
              <a:t>$ docker network create --driver bridge alpine-net 		// create a user defined network alpine-net</a:t>
            </a:r>
          </a:p>
          <a:p>
            <a:pPr lvl="0">
              <a:lnSpc>
                <a:spcPct val="150000"/>
              </a:lnSpc>
              <a:buSzPts val="1200"/>
            </a:pPr>
            <a:r>
              <a:rPr lang="en-IN" sz="1200" b="1" dirty="0"/>
              <a:t>$ docker network ls</a:t>
            </a:r>
          </a:p>
          <a:p>
            <a:pPr lvl="0">
              <a:lnSpc>
                <a:spcPct val="150000"/>
              </a:lnSpc>
              <a:buSzPts val="1200"/>
            </a:pPr>
            <a:r>
              <a:rPr lang="en-IN" sz="1200" b="1" dirty="0"/>
              <a:t>$ docker network inspect alpine-net</a:t>
            </a:r>
          </a:p>
          <a:p>
            <a:pPr lvl="0">
              <a:lnSpc>
                <a:spcPct val="150000"/>
              </a:lnSpc>
              <a:buSzPts val="1200"/>
            </a:pPr>
            <a:endParaRPr lang="en-IN" sz="1200" b="1" dirty="0"/>
          </a:p>
          <a:p>
            <a:pPr lvl="0">
              <a:lnSpc>
                <a:spcPct val="150000"/>
              </a:lnSpc>
              <a:buSzPts val="1200"/>
            </a:pPr>
            <a:r>
              <a:rPr lang="en-IN" sz="1200" b="1" dirty="0"/>
              <a:t>$ docker run -</a:t>
            </a:r>
            <a:r>
              <a:rPr lang="en-IN" sz="1200" b="1" dirty="0" err="1"/>
              <a:t>dit</a:t>
            </a:r>
            <a:r>
              <a:rPr lang="en-IN" sz="1200" b="1" dirty="0"/>
              <a:t> --name alpine1 --network alpine-net alpine ash</a:t>
            </a:r>
          </a:p>
          <a:p>
            <a:pPr lvl="0">
              <a:lnSpc>
                <a:spcPct val="150000"/>
              </a:lnSpc>
              <a:buSzPts val="1200"/>
            </a:pPr>
            <a:r>
              <a:rPr lang="en-IN" sz="1200" b="1" dirty="0"/>
              <a:t>$ docker run -</a:t>
            </a:r>
            <a:r>
              <a:rPr lang="en-IN" sz="1200" b="1" dirty="0" err="1"/>
              <a:t>dit</a:t>
            </a:r>
            <a:r>
              <a:rPr lang="en-IN" sz="1200" b="1" dirty="0"/>
              <a:t> --name alpine2 --network alpine-net alpine ash</a:t>
            </a:r>
          </a:p>
          <a:p>
            <a:pPr lvl="0">
              <a:lnSpc>
                <a:spcPct val="150000"/>
              </a:lnSpc>
              <a:buSzPts val="1200"/>
            </a:pPr>
            <a:r>
              <a:rPr lang="en-IN" sz="1200" b="1" dirty="0"/>
              <a:t>$ docker run -</a:t>
            </a:r>
            <a:r>
              <a:rPr lang="en-IN" sz="1200" b="1" dirty="0" err="1"/>
              <a:t>dit</a:t>
            </a:r>
            <a:r>
              <a:rPr lang="en-IN" sz="1200" b="1" dirty="0"/>
              <a:t> --name alpine3 alpine ash  		//alpine3 only connected to bridge not to alpine-net</a:t>
            </a:r>
          </a:p>
          <a:p>
            <a:pPr lvl="0">
              <a:lnSpc>
                <a:spcPct val="150000"/>
              </a:lnSpc>
              <a:buSzPts val="1200"/>
            </a:pPr>
            <a:r>
              <a:rPr lang="en-IN" sz="1200" b="1" dirty="0"/>
              <a:t>$ docker run -</a:t>
            </a:r>
            <a:r>
              <a:rPr lang="en-IN" sz="1200" b="1" dirty="0" err="1"/>
              <a:t>dit</a:t>
            </a:r>
            <a:r>
              <a:rPr lang="en-IN" sz="1200" b="1" dirty="0"/>
              <a:t> --name alpine4 --network alpine-net alpine ash</a:t>
            </a:r>
          </a:p>
          <a:p>
            <a:pPr lvl="0">
              <a:lnSpc>
                <a:spcPct val="150000"/>
              </a:lnSpc>
              <a:buSzPts val="1200"/>
            </a:pPr>
            <a:r>
              <a:rPr lang="en-IN" sz="1200" b="1" dirty="0"/>
              <a:t>$ docker network connect bridge alpine4  		//alpine4 connect to bridge as well</a:t>
            </a:r>
          </a:p>
          <a:p>
            <a:pPr lvl="0">
              <a:lnSpc>
                <a:spcPct val="150000"/>
              </a:lnSpc>
              <a:buSzPts val="1200"/>
            </a:pPr>
            <a:endParaRPr lang="en-IN" sz="1200" b="1" dirty="0"/>
          </a:p>
          <a:p>
            <a:pPr lvl="0">
              <a:lnSpc>
                <a:spcPct val="150000"/>
              </a:lnSpc>
              <a:buSzPts val="1200"/>
            </a:pPr>
            <a:r>
              <a:rPr lang="en-IN" sz="1200" b="1" dirty="0"/>
              <a:t>$ docker network inspect bridge</a:t>
            </a:r>
          </a:p>
          <a:p>
            <a:pPr lvl="0">
              <a:lnSpc>
                <a:spcPct val="150000"/>
              </a:lnSpc>
              <a:buSzPts val="1200"/>
            </a:pPr>
            <a:r>
              <a:rPr lang="en-IN" sz="1200" b="1" dirty="0"/>
              <a:t>$ docker network inspect alpine-net</a:t>
            </a:r>
          </a:p>
          <a:p>
            <a:pPr lvl="0">
              <a:lnSpc>
                <a:spcPct val="150000"/>
              </a:lnSpc>
              <a:buSzPts val="1200"/>
            </a:pPr>
            <a:endParaRPr lang="en-IN" sz="1200" b="1" i="0" u="none" strike="noStrike" cap="none" dirty="0">
              <a:solidFill>
                <a:srgbClr val="000000"/>
              </a:solidFill>
              <a:latin typeface="Arial"/>
              <a:ea typeface="Arial"/>
              <a:cs typeface="Arial"/>
              <a:sym typeface="Arial"/>
            </a:endParaRPr>
          </a:p>
          <a:p>
            <a:pPr lvl="0">
              <a:lnSpc>
                <a:spcPct val="150000"/>
              </a:lnSpc>
              <a:buSzPts val="1200"/>
            </a:pPr>
            <a:r>
              <a:rPr lang="en-IN" sz="1200" b="1" dirty="0"/>
              <a:t>// Ping from one container to others by name and see the connectivity</a:t>
            </a:r>
          </a:p>
          <a:p>
            <a:pPr lvl="0">
              <a:lnSpc>
                <a:spcPct val="150000"/>
              </a:lnSpc>
              <a:buSzPts val="1200"/>
            </a:pPr>
            <a:r>
              <a:rPr lang="en-IN" sz="1200" b="1" i="0" u="none" strike="noStrike" cap="none" dirty="0">
                <a:solidFill>
                  <a:srgbClr val="000000"/>
                </a:solidFill>
                <a:latin typeface="Arial"/>
                <a:ea typeface="Arial"/>
                <a:cs typeface="Arial"/>
                <a:sym typeface="Arial"/>
              </a:rPr>
              <a:t>// </a:t>
            </a:r>
            <a:r>
              <a:rPr lang="en-IN" sz="1200" b="1" dirty="0"/>
              <a:t>ping from alpine4 which is connected to both</a:t>
            </a:r>
            <a:endParaRPr sz="1200" b="1"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5929156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29" name="Google Shape;629;p76"/>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lvl="0" indent="0" rtl="0">
              <a:lnSpc>
                <a:spcPct val="110000"/>
              </a:lnSpc>
              <a:spcBef>
                <a:spcPts val="1500"/>
              </a:spcBef>
              <a:spcAft>
                <a:spcPts val="0"/>
              </a:spcAft>
              <a:buClr>
                <a:srgbClr val="000000"/>
              </a:buClr>
              <a:buSzPts val="1100"/>
              <a:buFont typeface="Arial"/>
              <a:buNone/>
            </a:pPr>
            <a:r>
              <a:rPr lang="en-US" sz="2400" b="1" dirty="0">
                <a:solidFill>
                  <a:srgbClr val="FFFFFF"/>
                </a:solidFill>
                <a:latin typeface="Arial"/>
                <a:ea typeface="Arial"/>
                <a:cs typeface="Arial"/>
                <a:sym typeface="Arial"/>
              </a:rPr>
              <a:t>Docker Native Network Drivers</a:t>
            </a:r>
            <a:endParaRPr sz="2400" b="1" dirty="0">
              <a:solidFill>
                <a:srgbClr val="FFFFFF"/>
              </a:solidFill>
              <a:latin typeface="Arial"/>
              <a:ea typeface="Arial"/>
              <a:cs typeface="Arial"/>
              <a:sym typeface="Arial"/>
            </a:endParaRPr>
          </a:p>
        </p:txBody>
      </p:sp>
      <p:sp>
        <p:nvSpPr>
          <p:cNvPr id="630" name="Google Shape;630;p76"/>
          <p:cNvSpPr txBox="1"/>
          <p:nvPr/>
        </p:nvSpPr>
        <p:spPr>
          <a:xfrm>
            <a:off x="-11848" y="636595"/>
            <a:ext cx="9016800" cy="4342200"/>
          </a:xfrm>
          <a:prstGeom prst="rect">
            <a:avLst/>
          </a:prstGeom>
          <a:noFill/>
          <a:ln>
            <a:noFill/>
          </a:ln>
        </p:spPr>
        <p:txBody>
          <a:bodyPr spcFirstLastPara="1" wrap="square" lIns="91425" tIns="91425" rIns="91425" bIns="91425" anchor="t" anchorCtr="0">
            <a:noAutofit/>
          </a:bodyPr>
          <a:lstStyle/>
          <a:p>
            <a:pPr marL="45720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444444"/>
              </a:solidFill>
              <a:highlight>
                <a:srgbClr val="FFFFFF"/>
              </a:highlight>
              <a:latin typeface="Arial"/>
              <a:ea typeface="Arial"/>
              <a:cs typeface="Arial"/>
              <a:sym typeface="Arial"/>
            </a:endParaRPr>
          </a:p>
          <a:p>
            <a:pPr marL="457200" marR="0" lvl="0" indent="0" algn="l" rtl="0">
              <a:lnSpc>
                <a:spcPct val="150000"/>
              </a:lnSpc>
              <a:spcBef>
                <a:spcPts val="0"/>
              </a:spcBef>
              <a:spcAft>
                <a:spcPts val="0"/>
              </a:spcAft>
              <a:buClr>
                <a:srgbClr val="000000"/>
              </a:buClr>
              <a:buSzPts val="1800"/>
              <a:buFont typeface="Arial"/>
              <a:buNone/>
            </a:pPr>
            <a:endParaRPr sz="1800" b="0" i="0" u="none" strike="noStrike" cap="none">
              <a:solidFill>
                <a:srgbClr val="444444"/>
              </a:solidFill>
              <a:highlight>
                <a:srgbClr val="FFFFFF"/>
              </a:highlight>
              <a:latin typeface="Arial"/>
              <a:ea typeface="Arial"/>
              <a:cs typeface="Arial"/>
              <a:sym typeface="Arial"/>
            </a:endParaRPr>
          </a:p>
        </p:txBody>
      </p:sp>
      <p:sp>
        <p:nvSpPr>
          <p:cNvPr id="631" name="Google Shape;631;p76"/>
          <p:cNvSpPr txBox="1"/>
          <p:nvPr/>
        </p:nvSpPr>
        <p:spPr>
          <a:xfrm>
            <a:off x="63600" y="692400"/>
            <a:ext cx="9016800" cy="4451100"/>
          </a:xfrm>
          <a:prstGeom prst="rect">
            <a:avLst/>
          </a:prstGeom>
          <a:noFill/>
          <a:ln>
            <a:noFill/>
          </a:ln>
        </p:spPr>
        <p:txBody>
          <a:bodyPr spcFirstLastPara="1" wrap="square" lIns="91425" tIns="91425" rIns="91425" bIns="91425" anchor="ctr" anchorCtr="0">
            <a:noAutofit/>
          </a:bodyPr>
          <a:lstStyle/>
          <a:p>
            <a:pPr marL="0" marR="0" lvl="0" indent="0" algn="l" rtl="0">
              <a:lnSpc>
                <a:spcPct val="150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pic>
        <p:nvPicPr>
          <p:cNvPr id="632" name="Google Shape;632;p76"/>
          <p:cNvPicPr preferRelativeResize="0"/>
          <p:nvPr/>
        </p:nvPicPr>
        <p:blipFill>
          <a:blip r:embed="rId3">
            <a:alphaModFix/>
          </a:blip>
          <a:stretch>
            <a:fillRect/>
          </a:stretch>
        </p:blipFill>
        <p:spPr>
          <a:xfrm>
            <a:off x="1265050" y="803800"/>
            <a:ext cx="6373950" cy="3674225"/>
          </a:xfrm>
          <a:prstGeom prst="rect">
            <a:avLst/>
          </a:prstGeom>
          <a:noFill/>
          <a:ln>
            <a:noFill/>
          </a:ln>
        </p:spPr>
      </p:pic>
    </p:spTree>
    <p:extLst>
      <p:ext uri="{BB962C8B-B14F-4D97-AF65-F5344CB8AC3E}">
        <p14:creationId xmlns:p14="http://schemas.microsoft.com/office/powerpoint/2010/main" val="29913493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Google Shape;637;p77"/>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lvl="0" indent="0" rtl="0">
              <a:lnSpc>
                <a:spcPct val="110000"/>
              </a:lnSpc>
              <a:spcBef>
                <a:spcPts val="1500"/>
              </a:spcBef>
              <a:spcAft>
                <a:spcPts val="0"/>
              </a:spcAft>
              <a:buClr>
                <a:srgbClr val="000000"/>
              </a:buClr>
              <a:buSzPts val="1100"/>
              <a:buFont typeface="Arial"/>
              <a:buNone/>
            </a:pPr>
            <a:r>
              <a:rPr lang="en-US" sz="2400" b="1">
                <a:solidFill>
                  <a:srgbClr val="FFFFFF"/>
                </a:solidFill>
                <a:latin typeface="Arial"/>
                <a:ea typeface="Arial"/>
                <a:cs typeface="Arial"/>
                <a:sym typeface="Arial"/>
              </a:rPr>
              <a:t>Docker Native Network Drivers</a:t>
            </a:r>
            <a:endParaRPr sz="2400" b="1">
              <a:solidFill>
                <a:srgbClr val="FFFFFF"/>
              </a:solidFill>
              <a:latin typeface="Arial"/>
              <a:ea typeface="Arial"/>
              <a:cs typeface="Arial"/>
              <a:sym typeface="Arial"/>
            </a:endParaRPr>
          </a:p>
          <a:p>
            <a:pPr marL="0" marR="0" lvl="0" indent="0" algn="l" rtl="0">
              <a:lnSpc>
                <a:spcPct val="100000"/>
              </a:lnSpc>
              <a:spcBef>
                <a:spcPts val="800"/>
              </a:spcBef>
              <a:spcAft>
                <a:spcPts val="0"/>
              </a:spcAft>
              <a:buClr>
                <a:schemeClr val="lt1"/>
              </a:buClr>
              <a:buSzPts val="1800"/>
              <a:buFont typeface="Roboto"/>
              <a:buNone/>
            </a:pPr>
            <a:endParaRPr sz="2400" b="1">
              <a:solidFill>
                <a:srgbClr val="FFFFFF"/>
              </a:solidFill>
              <a:latin typeface="Arial"/>
              <a:ea typeface="Arial"/>
              <a:cs typeface="Arial"/>
              <a:sym typeface="Arial"/>
            </a:endParaRPr>
          </a:p>
        </p:txBody>
      </p:sp>
      <p:sp>
        <p:nvSpPr>
          <p:cNvPr id="640" name="Google Shape;640;p77"/>
          <p:cNvSpPr/>
          <p:nvPr/>
        </p:nvSpPr>
        <p:spPr>
          <a:xfrm>
            <a:off x="191386" y="779720"/>
            <a:ext cx="8761227" cy="4257973"/>
          </a:xfrm>
          <a:prstGeom prst="rect">
            <a:avLst/>
          </a:prstGeom>
          <a:noFill/>
          <a:ln>
            <a:noFill/>
          </a:ln>
        </p:spPr>
        <p:txBody>
          <a:bodyPr spcFirstLastPara="1" wrap="square" lIns="91425" tIns="45700" rIns="91425" bIns="45700" anchor="t" anchorCtr="0">
            <a:noAutofit/>
          </a:bodyPr>
          <a:lstStyle/>
          <a:p>
            <a:pPr marL="457200" lvl="0" indent="-342900">
              <a:lnSpc>
                <a:spcPct val="115000"/>
              </a:lnSpc>
              <a:spcBef>
                <a:spcPts val="1600"/>
              </a:spcBef>
              <a:buClr>
                <a:srgbClr val="445D6E"/>
              </a:buClr>
              <a:buSzPts val="1800"/>
              <a:buChar char="➔"/>
            </a:pPr>
            <a:r>
              <a:rPr lang="en-IN" sz="1800" b="1" dirty="0">
                <a:solidFill>
                  <a:srgbClr val="445D6E"/>
                </a:solidFill>
              </a:rPr>
              <a:t>Bridge</a:t>
            </a:r>
          </a:p>
          <a:p>
            <a:pPr marL="1371600" lvl="1" indent="-342900">
              <a:lnSpc>
                <a:spcPct val="115000"/>
              </a:lnSpc>
              <a:buClr>
                <a:srgbClr val="445D6E"/>
              </a:buClr>
              <a:buSzPts val="1800"/>
              <a:buFont typeface="Arial"/>
              <a:buChar char="◆"/>
            </a:pPr>
            <a:r>
              <a:rPr lang="en-IN" sz="1800" dirty="0">
                <a:solidFill>
                  <a:srgbClr val="445D6E"/>
                </a:solidFill>
              </a:rPr>
              <a:t>The default network driver.</a:t>
            </a:r>
          </a:p>
          <a:p>
            <a:pPr marL="1371600" lvl="1" indent="-342900">
              <a:lnSpc>
                <a:spcPct val="115000"/>
              </a:lnSpc>
              <a:buClr>
                <a:srgbClr val="445D6E"/>
              </a:buClr>
              <a:buSzPts val="1800"/>
              <a:buChar char="◆"/>
            </a:pPr>
            <a:r>
              <a:rPr lang="en-IN" sz="1800" dirty="0">
                <a:solidFill>
                  <a:srgbClr val="445D6E"/>
                </a:solidFill>
              </a:rPr>
              <a:t>The bridge driver creates a Linux bridge on the host that is managed by Docker.</a:t>
            </a:r>
          </a:p>
          <a:p>
            <a:pPr marL="457200" marR="0" lvl="0" indent="-342900" algn="l" rtl="0">
              <a:lnSpc>
                <a:spcPct val="115000"/>
              </a:lnSpc>
              <a:spcBef>
                <a:spcPts val="0"/>
              </a:spcBef>
              <a:spcAft>
                <a:spcPts val="0"/>
              </a:spcAft>
              <a:buClr>
                <a:srgbClr val="445D6E"/>
              </a:buClr>
              <a:buSzPts val="1800"/>
              <a:buChar char="➔"/>
            </a:pPr>
            <a:r>
              <a:rPr lang="en-US" sz="1800" b="1" dirty="0">
                <a:solidFill>
                  <a:srgbClr val="445D6E"/>
                </a:solidFill>
              </a:rPr>
              <a:t>Host</a:t>
            </a:r>
            <a:endParaRPr sz="1800" b="1" dirty="0">
              <a:solidFill>
                <a:srgbClr val="445D6E"/>
              </a:solidFill>
            </a:endParaRPr>
          </a:p>
          <a:p>
            <a:pPr marL="1371600" marR="0" lvl="1" indent="-342900" algn="l" rtl="0">
              <a:lnSpc>
                <a:spcPct val="115000"/>
              </a:lnSpc>
              <a:spcBef>
                <a:spcPts val="0"/>
              </a:spcBef>
              <a:spcAft>
                <a:spcPts val="0"/>
              </a:spcAft>
              <a:buClr>
                <a:srgbClr val="445D6E"/>
              </a:buClr>
              <a:buSzPts val="1800"/>
              <a:buChar char="◆"/>
            </a:pPr>
            <a:r>
              <a:rPr lang="en-US" sz="1800" dirty="0">
                <a:solidFill>
                  <a:srgbClr val="445D6E"/>
                </a:solidFill>
              </a:rPr>
              <a:t>With the host driver, a container uses the networking stack of the host. </a:t>
            </a:r>
          </a:p>
          <a:p>
            <a:pPr marL="1371600" lvl="1" indent="-342900">
              <a:lnSpc>
                <a:spcPct val="115000"/>
              </a:lnSpc>
              <a:buClr>
                <a:srgbClr val="445D6E"/>
              </a:buClr>
              <a:buSzPts val="1800"/>
              <a:buChar char="◆"/>
            </a:pPr>
            <a:r>
              <a:rPr lang="en-IN" sz="1800" dirty="0">
                <a:solidFill>
                  <a:srgbClr val="445D6E"/>
                </a:solidFill>
              </a:rPr>
              <a:t>only available for swarm services on Docker 17.06 and higher. </a:t>
            </a:r>
            <a:endParaRPr sz="1800" dirty="0">
              <a:solidFill>
                <a:srgbClr val="445D6E"/>
              </a:solidFill>
            </a:endParaRPr>
          </a:p>
          <a:p>
            <a:pPr marL="457200" marR="0" lvl="0" indent="-342900" algn="l" rtl="0">
              <a:lnSpc>
                <a:spcPct val="115000"/>
              </a:lnSpc>
              <a:spcBef>
                <a:spcPts val="1600"/>
              </a:spcBef>
              <a:spcAft>
                <a:spcPts val="0"/>
              </a:spcAft>
              <a:buClr>
                <a:srgbClr val="445D6E"/>
              </a:buClr>
              <a:buSzPts val="1800"/>
              <a:buChar char="➔"/>
            </a:pPr>
            <a:r>
              <a:rPr lang="en-US" sz="1800" b="1" dirty="0">
                <a:solidFill>
                  <a:srgbClr val="445D6E"/>
                </a:solidFill>
              </a:rPr>
              <a:t>Overlay</a:t>
            </a:r>
            <a:endParaRPr sz="1800" b="1" dirty="0">
              <a:solidFill>
                <a:srgbClr val="445D6E"/>
              </a:solidFill>
            </a:endParaRPr>
          </a:p>
          <a:p>
            <a:pPr marL="1371600" marR="0" lvl="1" indent="-342900" algn="l" rtl="0">
              <a:lnSpc>
                <a:spcPct val="115000"/>
              </a:lnSpc>
              <a:spcBef>
                <a:spcPts val="0"/>
              </a:spcBef>
              <a:spcAft>
                <a:spcPts val="0"/>
              </a:spcAft>
              <a:buClr>
                <a:srgbClr val="445D6E"/>
              </a:buClr>
              <a:buSzPts val="1800"/>
              <a:buChar char="◆"/>
            </a:pPr>
            <a:r>
              <a:rPr lang="en-US" sz="1800" dirty="0">
                <a:solidFill>
                  <a:srgbClr val="445D6E"/>
                </a:solidFill>
              </a:rPr>
              <a:t>The overlay driver creates an overlay network that supports multi-host networks out of the box.</a:t>
            </a:r>
          </a:p>
          <a:p>
            <a:pPr marL="1371600" lvl="1" indent="-342900">
              <a:lnSpc>
                <a:spcPct val="115000"/>
              </a:lnSpc>
              <a:buClr>
                <a:srgbClr val="445D6E"/>
              </a:buClr>
              <a:buSzPts val="1800"/>
              <a:buChar char="◆"/>
            </a:pPr>
            <a:r>
              <a:rPr lang="en-IN" sz="1800" dirty="0">
                <a:solidFill>
                  <a:srgbClr val="445D6E"/>
                </a:solidFill>
              </a:rPr>
              <a:t>Enables swarm services to communicate with each other</a:t>
            </a:r>
            <a:endParaRPr sz="1800" dirty="0">
              <a:solidFill>
                <a:srgbClr val="445D6E"/>
              </a:solidFill>
            </a:endParaRPr>
          </a:p>
          <a:p>
            <a:pPr marL="914400" marR="0" lvl="0" indent="0" algn="l" rtl="0">
              <a:lnSpc>
                <a:spcPct val="115000"/>
              </a:lnSpc>
              <a:spcBef>
                <a:spcPts val="1600"/>
              </a:spcBef>
              <a:spcAft>
                <a:spcPts val="1600"/>
              </a:spcAft>
              <a:buNone/>
            </a:pPr>
            <a:endParaRPr sz="1800" b="1" dirty="0">
              <a:solidFill>
                <a:srgbClr val="445D6E"/>
              </a:solidFill>
              <a:highlight>
                <a:srgbClr val="F9F9F9"/>
              </a:highlight>
            </a:endParaRPr>
          </a:p>
        </p:txBody>
      </p:sp>
    </p:spTree>
    <p:extLst>
      <p:ext uri="{BB962C8B-B14F-4D97-AF65-F5344CB8AC3E}">
        <p14:creationId xmlns:p14="http://schemas.microsoft.com/office/powerpoint/2010/main" val="39741875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5" name="Google Shape;645;p78"/>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lvl="0" indent="0" rtl="0">
              <a:lnSpc>
                <a:spcPct val="110000"/>
              </a:lnSpc>
              <a:spcBef>
                <a:spcPts val="1500"/>
              </a:spcBef>
              <a:spcAft>
                <a:spcPts val="0"/>
              </a:spcAft>
              <a:buClr>
                <a:srgbClr val="000000"/>
              </a:buClr>
              <a:buSzPts val="1100"/>
              <a:buFont typeface="Arial"/>
              <a:buNone/>
            </a:pPr>
            <a:r>
              <a:rPr lang="en-US" sz="2400" b="1">
                <a:solidFill>
                  <a:srgbClr val="FFFFFF"/>
                </a:solidFill>
                <a:latin typeface="Arial"/>
                <a:ea typeface="Arial"/>
                <a:cs typeface="Arial"/>
                <a:sym typeface="Arial"/>
              </a:rPr>
              <a:t>Docker Native Network Drivers</a:t>
            </a:r>
            <a:endParaRPr sz="2400" b="1">
              <a:solidFill>
                <a:srgbClr val="FFFFFF"/>
              </a:solidFill>
              <a:latin typeface="Arial"/>
              <a:ea typeface="Arial"/>
              <a:cs typeface="Arial"/>
              <a:sym typeface="Arial"/>
            </a:endParaRPr>
          </a:p>
          <a:p>
            <a:pPr marL="0" marR="0" lvl="0" indent="0" algn="l" rtl="0">
              <a:lnSpc>
                <a:spcPct val="100000"/>
              </a:lnSpc>
              <a:spcBef>
                <a:spcPts val="800"/>
              </a:spcBef>
              <a:spcAft>
                <a:spcPts val="0"/>
              </a:spcAft>
              <a:buClr>
                <a:schemeClr val="lt1"/>
              </a:buClr>
              <a:buSzPts val="1800"/>
              <a:buFont typeface="Roboto"/>
              <a:buNone/>
            </a:pPr>
            <a:endParaRPr sz="2400" b="1">
              <a:solidFill>
                <a:srgbClr val="FFFFFF"/>
              </a:solidFill>
              <a:latin typeface="Arial"/>
              <a:ea typeface="Arial"/>
              <a:cs typeface="Arial"/>
              <a:sym typeface="Arial"/>
            </a:endParaRPr>
          </a:p>
        </p:txBody>
      </p:sp>
      <p:sp>
        <p:nvSpPr>
          <p:cNvPr id="646" name="Google Shape;646;p78"/>
          <p:cNvSpPr txBox="1"/>
          <p:nvPr/>
        </p:nvSpPr>
        <p:spPr>
          <a:xfrm>
            <a:off x="-11848" y="636595"/>
            <a:ext cx="9016800" cy="4342200"/>
          </a:xfrm>
          <a:prstGeom prst="rect">
            <a:avLst/>
          </a:prstGeom>
          <a:noFill/>
          <a:ln>
            <a:noFill/>
          </a:ln>
        </p:spPr>
        <p:txBody>
          <a:bodyPr spcFirstLastPara="1" wrap="square" lIns="91425" tIns="91425" rIns="91425" bIns="91425" anchor="t" anchorCtr="0">
            <a:noAutofit/>
          </a:bodyPr>
          <a:lstStyle/>
          <a:p>
            <a:pPr marL="45720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444444"/>
              </a:solidFill>
              <a:highlight>
                <a:srgbClr val="FFFFFF"/>
              </a:highlight>
              <a:latin typeface="Arial"/>
              <a:ea typeface="Arial"/>
              <a:cs typeface="Arial"/>
              <a:sym typeface="Arial"/>
            </a:endParaRPr>
          </a:p>
          <a:p>
            <a:pPr marL="457200" marR="0" lvl="0" indent="0" algn="l" rtl="0">
              <a:lnSpc>
                <a:spcPct val="150000"/>
              </a:lnSpc>
              <a:spcBef>
                <a:spcPts val="0"/>
              </a:spcBef>
              <a:spcAft>
                <a:spcPts val="0"/>
              </a:spcAft>
              <a:buClr>
                <a:srgbClr val="000000"/>
              </a:buClr>
              <a:buSzPts val="1800"/>
              <a:buFont typeface="Arial"/>
              <a:buNone/>
            </a:pPr>
            <a:endParaRPr sz="1800" b="0" i="0" u="none" strike="noStrike" cap="none">
              <a:solidFill>
                <a:srgbClr val="444444"/>
              </a:solidFill>
              <a:highlight>
                <a:srgbClr val="FFFFFF"/>
              </a:highlight>
              <a:latin typeface="Arial"/>
              <a:ea typeface="Arial"/>
              <a:cs typeface="Arial"/>
              <a:sym typeface="Arial"/>
            </a:endParaRPr>
          </a:p>
        </p:txBody>
      </p:sp>
      <p:sp>
        <p:nvSpPr>
          <p:cNvPr id="647" name="Google Shape;647;p78"/>
          <p:cNvSpPr txBox="1"/>
          <p:nvPr/>
        </p:nvSpPr>
        <p:spPr>
          <a:xfrm>
            <a:off x="63600" y="692400"/>
            <a:ext cx="9016800" cy="4451100"/>
          </a:xfrm>
          <a:prstGeom prst="rect">
            <a:avLst/>
          </a:prstGeom>
          <a:noFill/>
          <a:ln>
            <a:noFill/>
          </a:ln>
        </p:spPr>
        <p:txBody>
          <a:bodyPr spcFirstLastPara="1" wrap="square" lIns="91425" tIns="91425" rIns="91425" bIns="91425" anchor="ctr" anchorCtr="0">
            <a:noAutofit/>
          </a:bodyPr>
          <a:lstStyle/>
          <a:p>
            <a:pPr marL="0" marR="0" lvl="0" indent="0" algn="l" rtl="0">
              <a:lnSpc>
                <a:spcPct val="150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648" name="Google Shape;648;p78"/>
          <p:cNvSpPr/>
          <p:nvPr/>
        </p:nvSpPr>
        <p:spPr>
          <a:xfrm>
            <a:off x="118650" y="636600"/>
            <a:ext cx="8906700" cy="4342200"/>
          </a:xfrm>
          <a:prstGeom prst="rect">
            <a:avLst/>
          </a:prstGeom>
          <a:noFill/>
          <a:ln>
            <a:noFill/>
          </a:ln>
        </p:spPr>
        <p:txBody>
          <a:bodyPr spcFirstLastPara="1" wrap="square" lIns="91425" tIns="45700" rIns="91425" bIns="45700" anchor="t" anchorCtr="0">
            <a:noAutofit/>
          </a:bodyPr>
          <a:lstStyle/>
          <a:p>
            <a:pPr marL="914400" marR="0" lvl="0" indent="0" algn="l" rtl="0">
              <a:lnSpc>
                <a:spcPct val="115000"/>
              </a:lnSpc>
              <a:spcBef>
                <a:spcPts val="0"/>
              </a:spcBef>
              <a:spcAft>
                <a:spcPts val="0"/>
              </a:spcAft>
              <a:buNone/>
            </a:pPr>
            <a:endParaRPr sz="1800" dirty="0">
              <a:solidFill>
                <a:srgbClr val="445D6E"/>
              </a:solidFill>
              <a:highlight>
                <a:srgbClr val="F9F9F9"/>
              </a:highlight>
            </a:endParaRPr>
          </a:p>
          <a:p>
            <a:pPr marL="457200" marR="0" lvl="0" indent="-342900" algn="l" rtl="0">
              <a:lnSpc>
                <a:spcPct val="115000"/>
              </a:lnSpc>
              <a:spcBef>
                <a:spcPts val="1600"/>
              </a:spcBef>
              <a:spcAft>
                <a:spcPts val="0"/>
              </a:spcAft>
              <a:buClr>
                <a:srgbClr val="445D6E"/>
              </a:buClr>
              <a:buSzPts val="1800"/>
              <a:buChar char="➔"/>
            </a:pPr>
            <a:r>
              <a:rPr lang="en-US" sz="1800" b="1" dirty="0">
                <a:solidFill>
                  <a:srgbClr val="445D6E"/>
                </a:solidFill>
              </a:rPr>
              <a:t>MACVLAN</a:t>
            </a:r>
            <a:endParaRPr sz="1800" b="1" dirty="0">
              <a:solidFill>
                <a:srgbClr val="445D6E"/>
              </a:solidFill>
            </a:endParaRPr>
          </a:p>
          <a:p>
            <a:pPr marL="1371600" lvl="1" indent="-342900">
              <a:lnSpc>
                <a:spcPct val="115000"/>
              </a:lnSpc>
              <a:buClr>
                <a:srgbClr val="445D6E"/>
              </a:buClr>
              <a:buSzPts val="1800"/>
              <a:buFont typeface="Arial"/>
              <a:buChar char="◆"/>
            </a:pPr>
            <a:r>
              <a:rPr lang="en-IN" dirty="0"/>
              <a:t> </a:t>
            </a:r>
            <a:r>
              <a:rPr lang="en-IN" sz="1800" dirty="0" err="1">
                <a:solidFill>
                  <a:srgbClr val="445D6E"/>
                </a:solidFill>
              </a:rPr>
              <a:t>Macvlan</a:t>
            </a:r>
            <a:r>
              <a:rPr lang="en-IN" sz="1800" dirty="0">
                <a:solidFill>
                  <a:srgbClr val="445D6E"/>
                </a:solidFill>
              </a:rPr>
              <a:t> networks allow you to assign a MAC address to a container, making it appear as a physical device on your network.</a:t>
            </a:r>
          </a:p>
          <a:p>
            <a:pPr marL="1371600" lvl="1" indent="-342900">
              <a:lnSpc>
                <a:spcPct val="115000"/>
              </a:lnSpc>
              <a:buClr>
                <a:srgbClr val="445D6E"/>
              </a:buClr>
              <a:buSzPts val="1800"/>
              <a:buChar char="◆"/>
            </a:pPr>
            <a:r>
              <a:rPr lang="en-US" sz="1800" dirty="0">
                <a:solidFill>
                  <a:srgbClr val="445D6E"/>
                </a:solidFill>
              </a:rPr>
              <a:t>The </a:t>
            </a:r>
            <a:r>
              <a:rPr lang="en-US" sz="1800" dirty="0" err="1">
                <a:solidFill>
                  <a:srgbClr val="445D6E"/>
                </a:solidFill>
              </a:rPr>
              <a:t>macvlan</a:t>
            </a:r>
            <a:r>
              <a:rPr lang="en-US" sz="1800" dirty="0">
                <a:solidFill>
                  <a:srgbClr val="445D6E"/>
                </a:solidFill>
              </a:rPr>
              <a:t> driver uses the MACVLAN bridge mode to establish a connection between container interfaces and a parent host interface</a:t>
            </a:r>
            <a:endParaRPr sz="1800" dirty="0">
              <a:solidFill>
                <a:srgbClr val="445D6E"/>
              </a:solidFill>
            </a:endParaRPr>
          </a:p>
          <a:p>
            <a:pPr marL="457200" marR="0" lvl="0" indent="-342900" algn="l" rtl="0">
              <a:lnSpc>
                <a:spcPct val="115000"/>
              </a:lnSpc>
              <a:spcBef>
                <a:spcPts val="1600"/>
              </a:spcBef>
              <a:spcAft>
                <a:spcPts val="0"/>
              </a:spcAft>
              <a:buClr>
                <a:srgbClr val="445D6E"/>
              </a:buClr>
              <a:buSzPts val="1800"/>
              <a:buChar char="➔"/>
            </a:pPr>
            <a:r>
              <a:rPr lang="en-US" sz="1800" b="1" dirty="0">
                <a:solidFill>
                  <a:srgbClr val="445D6E"/>
                </a:solidFill>
              </a:rPr>
              <a:t>None</a:t>
            </a:r>
            <a:endParaRPr sz="1800" b="1" dirty="0">
              <a:solidFill>
                <a:srgbClr val="445D6E"/>
              </a:solidFill>
            </a:endParaRPr>
          </a:p>
          <a:p>
            <a:pPr marL="1371600" marR="0" lvl="1" indent="-342900" algn="l" rtl="0">
              <a:lnSpc>
                <a:spcPct val="115000"/>
              </a:lnSpc>
              <a:spcBef>
                <a:spcPts val="0"/>
              </a:spcBef>
              <a:spcAft>
                <a:spcPts val="0"/>
              </a:spcAft>
              <a:buClr>
                <a:srgbClr val="445D6E"/>
              </a:buClr>
              <a:buSzPts val="1800"/>
              <a:buChar char="◆"/>
            </a:pPr>
            <a:r>
              <a:rPr lang="en-US" sz="1800" dirty="0">
                <a:solidFill>
                  <a:srgbClr val="445D6E"/>
                </a:solidFill>
              </a:rPr>
              <a:t>The none driver gives a container its own networking stack and network namespace but does not configure interfaces inside the container.</a:t>
            </a:r>
          </a:p>
          <a:p>
            <a:pPr marL="1371600" lvl="1" indent="-342900">
              <a:lnSpc>
                <a:spcPct val="115000"/>
              </a:lnSpc>
              <a:buClr>
                <a:srgbClr val="445D6E"/>
              </a:buClr>
              <a:buSzPts val="1800"/>
              <a:buFont typeface="Arial"/>
              <a:buChar char="◆"/>
            </a:pPr>
            <a:r>
              <a:rPr lang="en-IN" sz="1800" dirty="0">
                <a:solidFill>
                  <a:srgbClr val="445D6E"/>
                </a:solidFill>
              </a:rPr>
              <a:t>not available for swarm services.</a:t>
            </a:r>
            <a:endParaRPr sz="1800" dirty="0">
              <a:solidFill>
                <a:srgbClr val="445D6E"/>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Google Shape;637;p77"/>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lvl="0" indent="0" rtl="0">
              <a:lnSpc>
                <a:spcPct val="110000"/>
              </a:lnSpc>
              <a:spcBef>
                <a:spcPts val="1500"/>
              </a:spcBef>
              <a:spcAft>
                <a:spcPts val="0"/>
              </a:spcAft>
              <a:buClr>
                <a:srgbClr val="000000"/>
              </a:buClr>
              <a:buSzPts val="1100"/>
              <a:buFont typeface="Arial"/>
              <a:buNone/>
            </a:pPr>
            <a:r>
              <a:rPr lang="en-US" sz="2400" b="1" dirty="0">
                <a:solidFill>
                  <a:srgbClr val="FFFFFF"/>
                </a:solidFill>
                <a:latin typeface="Arial"/>
                <a:ea typeface="Arial"/>
                <a:cs typeface="Arial"/>
                <a:sym typeface="Arial"/>
              </a:rPr>
              <a:t>Network Drivers for windows</a:t>
            </a:r>
            <a:endParaRPr sz="2400" b="1" dirty="0">
              <a:solidFill>
                <a:srgbClr val="FFFFFF"/>
              </a:solidFill>
              <a:latin typeface="Arial"/>
              <a:ea typeface="Arial"/>
              <a:cs typeface="Arial"/>
              <a:sym typeface="Arial"/>
            </a:endParaRPr>
          </a:p>
        </p:txBody>
      </p:sp>
      <p:sp>
        <p:nvSpPr>
          <p:cNvPr id="640" name="Google Shape;640;p77"/>
          <p:cNvSpPr/>
          <p:nvPr/>
        </p:nvSpPr>
        <p:spPr>
          <a:xfrm>
            <a:off x="191386" y="779720"/>
            <a:ext cx="8761227" cy="4257973"/>
          </a:xfrm>
          <a:prstGeom prst="rect">
            <a:avLst/>
          </a:prstGeom>
          <a:noFill/>
          <a:ln>
            <a:noFill/>
          </a:ln>
        </p:spPr>
        <p:txBody>
          <a:bodyPr spcFirstLastPara="1" wrap="square" lIns="91425" tIns="45700" rIns="91425" bIns="45700" anchor="t" anchorCtr="0">
            <a:noAutofit/>
          </a:bodyPr>
          <a:lstStyle/>
          <a:p>
            <a:pPr marL="914400" marR="0" lvl="0" indent="0" algn="l" rtl="0">
              <a:lnSpc>
                <a:spcPct val="115000"/>
              </a:lnSpc>
              <a:spcBef>
                <a:spcPts val="1600"/>
              </a:spcBef>
              <a:spcAft>
                <a:spcPts val="1600"/>
              </a:spcAft>
              <a:buNone/>
            </a:pPr>
            <a:endParaRPr sz="1800" b="1" dirty="0">
              <a:solidFill>
                <a:srgbClr val="445D6E"/>
              </a:solidFill>
              <a:highlight>
                <a:srgbClr val="F9F9F9"/>
              </a:highlight>
            </a:endParaRPr>
          </a:p>
        </p:txBody>
      </p:sp>
      <p:sp>
        <p:nvSpPr>
          <p:cNvPr id="3" name="Rectangle 2">
            <a:extLst>
              <a:ext uri="{FF2B5EF4-FFF2-40B4-BE49-F238E27FC236}">
                <a16:creationId xmlns:a16="http://schemas.microsoft.com/office/drawing/2014/main" id="{49A177A6-110B-4BA8-A3C6-E53CFFD24A5A}"/>
              </a:ext>
            </a:extLst>
          </p:cNvPr>
          <p:cNvSpPr/>
          <p:nvPr/>
        </p:nvSpPr>
        <p:spPr>
          <a:xfrm>
            <a:off x="-63795" y="677451"/>
            <a:ext cx="9207795" cy="4338752"/>
          </a:xfrm>
          <a:prstGeom prst="rect">
            <a:avLst/>
          </a:prstGeom>
        </p:spPr>
        <p:txBody>
          <a:bodyPr wrap="square">
            <a:spAutoFit/>
          </a:bodyPr>
          <a:lstStyle/>
          <a:p>
            <a:r>
              <a:rPr lang="en-IN" sz="1800" b="1" dirty="0">
                <a:solidFill>
                  <a:srgbClr val="445D6E"/>
                </a:solidFill>
              </a:rPr>
              <a:t>Nat  </a:t>
            </a:r>
            <a:r>
              <a:rPr lang="en-IN" dirty="0"/>
              <a:t>– </a:t>
            </a:r>
          </a:p>
          <a:p>
            <a:pPr marL="1371600" lvl="1" indent="-342900">
              <a:lnSpc>
                <a:spcPct val="115000"/>
              </a:lnSpc>
              <a:buClr>
                <a:srgbClr val="445D6E"/>
              </a:buClr>
              <a:buSzPts val="1800"/>
              <a:buFont typeface="Arial"/>
              <a:buChar char="◆"/>
            </a:pPr>
            <a:r>
              <a:rPr lang="en-IN" sz="1800" dirty="0">
                <a:solidFill>
                  <a:srgbClr val="445D6E"/>
                </a:solidFill>
              </a:rPr>
              <a:t>Containers attached to a network created with the '</a:t>
            </a:r>
            <a:r>
              <a:rPr lang="en-IN" sz="1800" dirty="0" err="1">
                <a:solidFill>
                  <a:srgbClr val="445D6E"/>
                </a:solidFill>
              </a:rPr>
              <a:t>nat</a:t>
            </a:r>
            <a:r>
              <a:rPr lang="en-IN" sz="1800" dirty="0">
                <a:solidFill>
                  <a:srgbClr val="445D6E"/>
                </a:solidFill>
              </a:rPr>
              <a:t>' driver will be connected to an internal Hyper-V switch</a:t>
            </a:r>
          </a:p>
          <a:p>
            <a:pPr marL="1371600" lvl="1" indent="-342900">
              <a:lnSpc>
                <a:spcPct val="115000"/>
              </a:lnSpc>
              <a:buClr>
                <a:srgbClr val="445D6E"/>
              </a:buClr>
              <a:buSzPts val="1800"/>
              <a:buFont typeface="Arial"/>
              <a:buChar char="◆"/>
            </a:pPr>
            <a:r>
              <a:rPr lang="en-IN" sz="1800" dirty="0">
                <a:solidFill>
                  <a:srgbClr val="445D6E"/>
                </a:solidFill>
              </a:rPr>
              <a:t>Port forwarding / mapping from the container host to container endpoints is supported.</a:t>
            </a:r>
          </a:p>
          <a:p>
            <a:endParaRPr lang="en-IN" dirty="0"/>
          </a:p>
          <a:p>
            <a:r>
              <a:rPr lang="en-IN" sz="1800" b="1" dirty="0">
                <a:solidFill>
                  <a:srgbClr val="445D6E"/>
                </a:solidFill>
              </a:rPr>
              <a:t>Transparent</a:t>
            </a:r>
            <a:r>
              <a:rPr lang="en-IN" dirty="0"/>
              <a:t> –</a:t>
            </a:r>
          </a:p>
          <a:p>
            <a:pPr marL="1371600" lvl="1" indent="-342900">
              <a:lnSpc>
                <a:spcPct val="115000"/>
              </a:lnSpc>
              <a:buClr>
                <a:srgbClr val="445D6E"/>
              </a:buClr>
              <a:buSzPts val="1800"/>
              <a:buFont typeface="Arial"/>
              <a:buChar char="◆"/>
            </a:pPr>
            <a:r>
              <a:rPr lang="en-IN" sz="1800" dirty="0">
                <a:solidFill>
                  <a:srgbClr val="445D6E"/>
                </a:solidFill>
              </a:rPr>
              <a:t>Containers attached to a network directly connected to the physical network through an external Hyper-V switch. </a:t>
            </a:r>
          </a:p>
          <a:p>
            <a:pPr marL="1371600" lvl="1" indent="-342900">
              <a:lnSpc>
                <a:spcPct val="115000"/>
              </a:lnSpc>
              <a:buClr>
                <a:srgbClr val="445D6E"/>
              </a:buClr>
              <a:buSzPts val="1800"/>
              <a:buFont typeface="Arial"/>
              <a:buChar char="◆"/>
            </a:pPr>
            <a:r>
              <a:rPr lang="en-IN" sz="1800" dirty="0">
                <a:solidFill>
                  <a:srgbClr val="445D6E"/>
                </a:solidFill>
              </a:rPr>
              <a:t>IPs from the physical network can be assigned statically (requires user-specified --subnet option) or dynamically using an external DHCP server.</a:t>
            </a:r>
          </a:p>
          <a:p>
            <a:pPr marL="1371600" lvl="1" indent="-342900">
              <a:lnSpc>
                <a:spcPct val="115000"/>
              </a:lnSpc>
              <a:buClr>
                <a:srgbClr val="445D6E"/>
              </a:buClr>
              <a:buSzPts val="1800"/>
              <a:buFont typeface="Arial"/>
              <a:buChar char="◆"/>
            </a:pPr>
            <a:r>
              <a:rPr lang="en-IN" sz="1800" dirty="0">
                <a:solidFill>
                  <a:srgbClr val="445D6E"/>
                </a:solidFill>
              </a:rPr>
              <a:t>Requires: When this mode is used in a virtualization scenario (container host is a VM) MAC address spoofing is required.</a:t>
            </a:r>
          </a:p>
          <a:p>
            <a:pPr marL="1371600" lvl="1" indent="-342900">
              <a:lnSpc>
                <a:spcPct val="115000"/>
              </a:lnSpc>
              <a:buClr>
                <a:srgbClr val="445D6E"/>
              </a:buClr>
              <a:buSzPts val="1800"/>
              <a:buFont typeface="Arial"/>
              <a:buChar char="◆"/>
            </a:pPr>
            <a:r>
              <a:rPr lang="en-IN" sz="1800" dirty="0">
                <a:solidFill>
                  <a:srgbClr val="445D6E"/>
                </a:solidFill>
              </a:rPr>
              <a:t>So not supported on Azure VMs</a:t>
            </a:r>
          </a:p>
        </p:txBody>
      </p:sp>
    </p:spTree>
    <p:extLst>
      <p:ext uri="{BB962C8B-B14F-4D97-AF65-F5344CB8AC3E}">
        <p14:creationId xmlns:p14="http://schemas.microsoft.com/office/powerpoint/2010/main" val="1917811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661" name="Google Shape;661;p80"/>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lvl="0" indent="0" rtl="0">
              <a:lnSpc>
                <a:spcPct val="110000"/>
              </a:lnSpc>
              <a:spcBef>
                <a:spcPts val="1500"/>
              </a:spcBef>
              <a:spcAft>
                <a:spcPts val="0"/>
              </a:spcAft>
              <a:buClr>
                <a:srgbClr val="000000"/>
              </a:buClr>
              <a:buSzPts val="1100"/>
              <a:buFont typeface="Arial"/>
              <a:buNone/>
            </a:pPr>
            <a:r>
              <a:rPr lang="en-US" sz="2400" b="1">
                <a:solidFill>
                  <a:srgbClr val="FFFFFF"/>
                </a:solidFill>
                <a:latin typeface="Arial"/>
                <a:ea typeface="Arial"/>
                <a:cs typeface="Arial"/>
                <a:sym typeface="Arial"/>
              </a:rPr>
              <a:t>Docker Remote Network Drivers</a:t>
            </a:r>
            <a:endParaRPr sz="2400" b="1">
              <a:solidFill>
                <a:srgbClr val="FFFFFF"/>
              </a:solidFill>
              <a:latin typeface="Arial"/>
              <a:ea typeface="Arial"/>
              <a:cs typeface="Arial"/>
              <a:sym typeface="Arial"/>
            </a:endParaRPr>
          </a:p>
          <a:p>
            <a:pPr marL="0" marR="0" lvl="0" indent="0" algn="l" rtl="0">
              <a:lnSpc>
                <a:spcPct val="100000"/>
              </a:lnSpc>
              <a:spcBef>
                <a:spcPts val="800"/>
              </a:spcBef>
              <a:spcAft>
                <a:spcPts val="0"/>
              </a:spcAft>
              <a:buClr>
                <a:schemeClr val="lt1"/>
              </a:buClr>
              <a:buSzPts val="1800"/>
              <a:buFont typeface="Roboto"/>
              <a:buNone/>
            </a:pPr>
            <a:endParaRPr sz="2400" b="1">
              <a:solidFill>
                <a:srgbClr val="FFFFFF"/>
              </a:solidFill>
              <a:latin typeface="Arial"/>
              <a:ea typeface="Arial"/>
              <a:cs typeface="Arial"/>
              <a:sym typeface="Arial"/>
            </a:endParaRPr>
          </a:p>
        </p:txBody>
      </p:sp>
      <p:sp>
        <p:nvSpPr>
          <p:cNvPr id="662" name="Google Shape;662;p80"/>
          <p:cNvSpPr txBox="1"/>
          <p:nvPr/>
        </p:nvSpPr>
        <p:spPr>
          <a:xfrm>
            <a:off x="-11848" y="636595"/>
            <a:ext cx="9016800" cy="4342200"/>
          </a:xfrm>
          <a:prstGeom prst="rect">
            <a:avLst/>
          </a:prstGeom>
          <a:noFill/>
          <a:ln>
            <a:noFill/>
          </a:ln>
        </p:spPr>
        <p:txBody>
          <a:bodyPr spcFirstLastPara="1" wrap="square" lIns="91425" tIns="91425" rIns="91425" bIns="91425" anchor="t" anchorCtr="0">
            <a:noAutofit/>
          </a:bodyPr>
          <a:lstStyle/>
          <a:p>
            <a:pPr marL="45720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444444"/>
              </a:solidFill>
              <a:highlight>
                <a:srgbClr val="FFFFFF"/>
              </a:highlight>
              <a:latin typeface="Arial"/>
              <a:ea typeface="Arial"/>
              <a:cs typeface="Arial"/>
              <a:sym typeface="Arial"/>
            </a:endParaRPr>
          </a:p>
          <a:p>
            <a:pPr marL="457200" marR="0" lvl="0" indent="0" algn="l" rtl="0">
              <a:lnSpc>
                <a:spcPct val="150000"/>
              </a:lnSpc>
              <a:spcBef>
                <a:spcPts val="0"/>
              </a:spcBef>
              <a:spcAft>
                <a:spcPts val="0"/>
              </a:spcAft>
              <a:buClr>
                <a:srgbClr val="000000"/>
              </a:buClr>
              <a:buSzPts val="1800"/>
              <a:buFont typeface="Arial"/>
              <a:buNone/>
            </a:pPr>
            <a:endParaRPr sz="1800" b="0" i="0" u="none" strike="noStrike" cap="none">
              <a:solidFill>
                <a:srgbClr val="444444"/>
              </a:solidFill>
              <a:highlight>
                <a:srgbClr val="FFFFFF"/>
              </a:highlight>
              <a:latin typeface="Arial"/>
              <a:ea typeface="Arial"/>
              <a:cs typeface="Arial"/>
              <a:sym typeface="Arial"/>
            </a:endParaRPr>
          </a:p>
        </p:txBody>
      </p:sp>
      <p:sp>
        <p:nvSpPr>
          <p:cNvPr id="663" name="Google Shape;663;p80"/>
          <p:cNvSpPr txBox="1"/>
          <p:nvPr/>
        </p:nvSpPr>
        <p:spPr>
          <a:xfrm>
            <a:off x="63600" y="692400"/>
            <a:ext cx="9016800" cy="4451100"/>
          </a:xfrm>
          <a:prstGeom prst="rect">
            <a:avLst/>
          </a:prstGeom>
          <a:noFill/>
          <a:ln>
            <a:noFill/>
          </a:ln>
        </p:spPr>
        <p:txBody>
          <a:bodyPr spcFirstLastPara="1" wrap="square" lIns="91425" tIns="91425" rIns="91425" bIns="91425" anchor="ctr" anchorCtr="0">
            <a:noAutofit/>
          </a:bodyPr>
          <a:lstStyle/>
          <a:p>
            <a:pPr marL="0" marR="0" lvl="0" indent="0" algn="l" rtl="0">
              <a:lnSpc>
                <a:spcPct val="150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664" name="Google Shape;664;p80"/>
          <p:cNvSpPr/>
          <p:nvPr/>
        </p:nvSpPr>
        <p:spPr>
          <a:xfrm>
            <a:off x="118650" y="636600"/>
            <a:ext cx="8906700" cy="4342200"/>
          </a:xfrm>
          <a:prstGeom prst="rect">
            <a:avLst/>
          </a:prstGeom>
          <a:noFill/>
          <a:ln>
            <a:noFill/>
          </a:ln>
        </p:spPr>
        <p:txBody>
          <a:bodyPr spcFirstLastPara="1" wrap="square" lIns="91425" tIns="45700" rIns="91425" bIns="45700" anchor="t" anchorCtr="0">
            <a:noAutofit/>
          </a:bodyPr>
          <a:lstStyle/>
          <a:p>
            <a:pPr marL="914400" marR="0" lvl="0" indent="0" algn="l" rtl="0">
              <a:lnSpc>
                <a:spcPct val="115000"/>
              </a:lnSpc>
              <a:spcBef>
                <a:spcPts val="0"/>
              </a:spcBef>
              <a:spcAft>
                <a:spcPts val="0"/>
              </a:spcAft>
              <a:buNone/>
            </a:pPr>
            <a:endParaRPr sz="1800" dirty="0">
              <a:solidFill>
                <a:srgbClr val="445D6E"/>
              </a:solidFill>
              <a:highlight>
                <a:srgbClr val="FFFFFF"/>
              </a:highlight>
            </a:endParaRPr>
          </a:p>
          <a:p>
            <a:pPr marL="457200" marR="0" lvl="0" indent="-342900" algn="l" rtl="0">
              <a:lnSpc>
                <a:spcPct val="115000"/>
              </a:lnSpc>
              <a:spcBef>
                <a:spcPts val="1600"/>
              </a:spcBef>
              <a:spcAft>
                <a:spcPts val="0"/>
              </a:spcAft>
              <a:buClr>
                <a:srgbClr val="445D6E"/>
              </a:buClr>
              <a:buSzPts val="1800"/>
              <a:buChar char="➔"/>
            </a:pPr>
            <a:r>
              <a:rPr lang="en-US" sz="1800" dirty="0" err="1">
                <a:solidFill>
                  <a:srgbClr val="445D6E"/>
                </a:solidFill>
              </a:rPr>
              <a:t>Contiv</a:t>
            </a:r>
            <a:endParaRPr sz="1800" dirty="0">
              <a:solidFill>
                <a:srgbClr val="445D6E"/>
              </a:solidFill>
            </a:endParaRPr>
          </a:p>
          <a:p>
            <a:pPr marL="1371600" marR="0" lvl="1" indent="-342900" algn="l" rtl="0">
              <a:lnSpc>
                <a:spcPct val="115000"/>
              </a:lnSpc>
              <a:spcBef>
                <a:spcPts val="0"/>
              </a:spcBef>
              <a:spcAft>
                <a:spcPts val="0"/>
              </a:spcAft>
              <a:buClr>
                <a:srgbClr val="445D6E"/>
              </a:buClr>
              <a:buSzPts val="1800"/>
              <a:buChar char="◆"/>
            </a:pPr>
            <a:r>
              <a:rPr lang="en-US" sz="1800" dirty="0">
                <a:solidFill>
                  <a:srgbClr val="445D6E"/>
                </a:solidFill>
              </a:rPr>
              <a:t>An open source network plugin led by Cisco Systems to provide infrastructure and security policies for multi-tenant microservices deployments. </a:t>
            </a:r>
            <a:endParaRPr sz="1800" dirty="0">
              <a:solidFill>
                <a:srgbClr val="445D6E"/>
              </a:solidFill>
            </a:endParaRPr>
          </a:p>
          <a:p>
            <a:pPr marL="1371600" marR="0" lvl="0" indent="0" algn="l" rtl="0">
              <a:lnSpc>
                <a:spcPct val="115000"/>
              </a:lnSpc>
              <a:spcBef>
                <a:spcPts val="1600"/>
              </a:spcBef>
              <a:spcAft>
                <a:spcPts val="0"/>
              </a:spcAft>
              <a:buNone/>
            </a:pPr>
            <a:endParaRPr sz="1800" dirty="0">
              <a:solidFill>
                <a:srgbClr val="445D6E"/>
              </a:solidFill>
            </a:endParaRPr>
          </a:p>
          <a:p>
            <a:pPr marL="457200" marR="0" lvl="0" indent="-342900" algn="l" rtl="0">
              <a:lnSpc>
                <a:spcPct val="115000"/>
              </a:lnSpc>
              <a:spcBef>
                <a:spcPts val="1600"/>
              </a:spcBef>
              <a:spcAft>
                <a:spcPts val="0"/>
              </a:spcAft>
              <a:buClr>
                <a:srgbClr val="445D6E"/>
              </a:buClr>
              <a:buSzPts val="1800"/>
              <a:buChar char="➔"/>
            </a:pPr>
            <a:r>
              <a:rPr lang="en-US" sz="1800" dirty="0">
                <a:solidFill>
                  <a:srgbClr val="445D6E"/>
                </a:solidFill>
              </a:rPr>
              <a:t>Weave</a:t>
            </a:r>
            <a:endParaRPr sz="1800" dirty="0">
              <a:solidFill>
                <a:srgbClr val="445D6E"/>
              </a:solidFill>
            </a:endParaRPr>
          </a:p>
          <a:p>
            <a:pPr marL="1371600" marR="0" lvl="1" indent="-342900" algn="l" rtl="0">
              <a:lnSpc>
                <a:spcPct val="115000"/>
              </a:lnSpc>
              <a:spcBef>
                <a:spcPts val="0"/>
              </a:spcBef>
              <a:spcAft>
                <a:spcPts val="0"/>
              </a:spcAft>
              <a:buClr>
                <a:srgbClr val="445D6E"/>
              </a:buClr>
              <a:buSzPts val="1800"/>
              <a:buChar char="◆"/>
            </a:pPr>
            <a:r>
              <a:rPr lang="en-US" sz="1800" dirty="0">
                <a:solidFill>
                  <a:srgbClr val="445D6E"/>
                </a:solidFill>
              </a:rPr>
              <a:t>A network plugin that creates a virtual network that connects Docker containers across multiple hosts or clouds. </a:t>
            </a:r>
            <a:endParaRPr sz="1800" dirty="0">
              <a:solidFill>
                <a:srgbClr val="445D6E"/>
              </a:solidFill>
            </a:endParaRPr>
          </a:p>
          <a:p>
            <a:pPr marL="914400" marR="0" lvl="0" indent="0" algn="l" rtl="0">
              <a:lnSpc>
                <a:spcPct val="115000"/>
              </a:lnSpc>
              <a:spcBef>
                <a:spcPts val="1600"/>
              </a:spcBef>
              <a:spcAft>
                <a:spcPts val="1600"/>
              </a:spcAft>
              <a:buNone/>
            </a:pPr>
            <a:endParaRPr sz="1800" dirty="0">
              <a:solidFill>
                <a:srgbClr val="445D6E"/>
              </a:solidFill>
              <a:highlight>
                <a:srgbClr val="F9F9F9"/>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p65"/>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a:buNone/>
            </a:pPr>
            <a:r>
              <a:rPr lang="en-US" sz="2400" b="1" dirty="0">
                <a:latin typeface="Arial"/>
                <a:ea typeface="Arial"/>
                <a:cs typeface="Arial"/>
                <a:sym typeface="Arial"/>
              </a:rPr>
              <a:t>Container Networking Model (CNM)</a:t>
            </a:r>
            <a:endParaRPr sz="2400" b="1" i="0" u="none" strike="noStrike" cap="none" dirty="0">
              <a:solidFill>
                <a:schemeClr val="lt1"/>
              </a:solidFill>
              <a:latin typeface="Arial"/>
              <a:ea typeface="Arial"/>
              <a:cs typeface="Arial"/>
              <a:sym typeface="Arial"/>
            </a:endParaRPr>
          </a:p>
        </p:txBody>
      </p:sp>
      <p:sp>
        <p:nvSpPr>
          <p:cNvPr id="543" name="Google Shape;543;p65"/>
          <p:cNvSpPr txBox="1"/>
          <p:nvPr/>
        </p:nvSpPr>
        <p:spPr>
          <a:xfrm>
            <a:off x="-11848" y="636595"/>
            <a:ext cx="9016800" cy="4342200"/>
          </a:xfrm>
          <a:prstGeom prst="rect">
            <a:avLst/>
          </a:prstGeom>
          <a:noFill/>
          <a:ln>
            <a:noFill/>
          </a:ln>
        </p:spPr>
        <p:txBody>
          <a:bodyPr spcFirstLastPara="1" wrap="square" lIns="91425" tIns="91425" rIns="91425" bIns="91425" anchor="t" anchorCtr="0">
            <a:noAutofit/>
          </a:bodyPr>
          <a:lstStyle/>
          <a:p>
            <a:pPr marL="45720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444444"/>
              </a:solidFill>
              <a:highlight>
                <a:srgbClr val="FFFFFF"/>
              </a:highlight>
              <a:latin typeface="Arial"/>
              <a:ea typeface="Arial"/>
              <a:cs typeface="Arial"/>
              <a:sym typeface="Arial"/>
            </a:endParaRPr>
          </a:p>
          <a:p>
            <a:pPr marL="457200" marR="0" lvl="0" indent="0" algn="l" rtl="0">
              <a:lnSpc>
                <a:spcPct val="150000"/>
              </a:lnSpc>
              <a:spcBef>
                <a:spcPts val="0"/>
              </a:spcBef>
              <a:spcAft>
                <a:spcPts val="0"/>
              </a:spcAft>
              <a:buClr>
                <a:srgbClr val="000000"/>
              </a:buClr>
              <a:buSzPts val="1800"/>
              <a:buFont typeface="Arial"/>
              <a:buNone/>
            </a:pPr>
            <a:endParaRPr sz="1800" b="0" i="0" u="none" strike="noStrike" cap="none">
              <a:solidFill>
                <a:srgbClr val="444444"/>
              </a:solidFill>
              <a:highlight>
                <a:srgbClr val="FFFFFF"/>
              </a:highlight>
              <a:latin typeface="Arial"/>
              <a:ea typeface="Arial"/>
              <a:cs typeface="Arial"/>
              <a:sym typeface="Arial"/>
            </a:endParaRPr>
          </a:p>
        </p:txBody>
      </p:sp>
      <p:sp>
        <p:nvSpPr>
          <p:cNvPr id="544" name="Google Shape;544;p65"/>
          <p:cNvSpPr txBox="1"/>
          <p:nvPr/>
        </p:nvSpPr>
        <p:spPr>
          <a:xfrm>
            <a:off x="63600" y="692400"/>
            <a:ext cx="9016800" cy="4451100"/>
          </a:xfrm>
          <a:prstGeom prst="rect">
            <a:avLst/>
          </a:prstGeom>
          <a:noFill/>
          <a:ln>
            <a:noFill/>
          </a:ln>
        </p:spPr>
        <p:txBody>
          <a:bodyPr spcFirstLastPara="1" wrap="square" lIns="91425" tIns="91425" rIns="91425" bIns="91425" anchor="ctr" anchorCtr="0">
            <a:noAutofit/>
          </a:bodyPr>
          <a:lstStyle/>
          <a:p>
            <a:pPr marL="0" marR="0" lvl="0" indent="0" algn="l" rtl="0">
              <a:lnSpc>
                <a:spcPct val="150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545" name="Google Shape;545;p65"/>
          <p:cNvSpPr/>
          <p:nvPr/>
        </p:nvSpPr>
        <p:spPr>
          <a:xfrm>
            <a:off x="98250" y="692400"/>
            <a:ext cx="8906700" cy="4342200"/>
          </a:xfrm>
          <a:prstGeom prst="rect">
            <a:avLst/>
          </a:prstGeom>
          <a:noFill/>
          <a:ln>
            <a:noFill/>
          </a:ln>
        </p:spPr>
        <p:txBody>
          <a:bodyPr spcFirstLastPara="1" wrap="square" lIns="91425" tIns="45700" rIns="91425" bIns="45700" anchor="t" anchorCtr="0">
            <a:noAutofit/>
          </a:bodyPr>
          <a:lstStyle/>
          <a:p>
            <a:pPr marL="457200" marR="0" lvl="0" indent="0" algn="l" rtl="0">
              <a:lnSpc>
                <a:spcPct val="100000"/>
              </a:lnSpc>
              <a:spcBef>
                <a:spcPts val="0"/>
              </a:spcBef>
              <a:spcAft>
                <a:spcPts val="0"/>
              </a:spcAft>
              <a:buNone/>
            </a:pPr>
            <a:endParaRPr>
              <a:solidFill>
                <a:srgbClr val="33444C"/>
              </a:solidFill>
              <a:highlight>
                <a:srgbClr val="FFFFFF"/>
              </a:highlight>
            </a:endParaRPr>
          </a:p>
        </p:txBody>
      </p:sp>
      <p:pic>
        <p:nvPicPr>
          <p:cNvPr id="546" name="Google Shape;546;p65"/>
          <p:cNvPicPr preferRelativeResize="0"/>
          <p:nvPr/>
        </p:nvPicPr>
        <p:blipFill>
          <a:blip r:embed="rId3">
            <a:alphaModFix/>
          </a:blip>
          <a:stretch>
            <a:fillRect/>
          </a:stretch>
        </p:blipFill>
        <p:spPr>
          <a:xfrm>
            <a:off x="1042988" y="765300"/>
            <a:ext cx="7058025" cy="43053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68"/>
        <p:cNvGrpSpPr/>
        <p:nvPr/>
      </p:nvGrpSpPr>
      <p:grpSpPr>
        <a:xfrm>
          <a:off x="0" y="0"/>
          <a:ext cx="0" cy="0"/>
          <a:chOff x="0" y="0"/>
          <a:chExt cx="0" cy="0"/>
        </a:xfrm>
      </p:grpSpPr>
      <p:sp>
        <p:nvSpPr>
          <p:cNvPr id="669" name="Google Shape;669;p81"/>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lvl="0" indent="0" rtl="0">
              <a:lnSpc>
                <a:spcPct val="110000"/>
              </a:lnSpc>
              <a:spcBef>
                <a:spcPts val="1500"/>
              </a:spcBef>
              <a:spcAft>
                <a:spcPts val="0"/>
              </a:spcAft>
              <a:buClr>
                <a:srgbClr val="000000"/>
              </a:buClr>
              <a:buSzPts val="1100"/>
              <a:buFont typeface="Arial"/>
              <a:buNone/>
            </a:pPr>
            <a:r>
              <a:rPr lang="en-US" sz="2400" b="1">
                <a:solidFill>
                  <a:srgbClr val="FFFFFF"/>
                </a:solidFill>
                <a:latin typeface="Arial"/>
                <a:ea typeface="Arial"/>
                <a:cs typeface="Arial"/>
                <a:sym typeface="Arial"/>
              </a:rPr>
              <a:t>Docker Remote Network Drivers</a:t>
            </a:r>
            <a:endParaRPr sz="2400" b="1">
              <a:solidFill>
                <a:srgbClr val="FFFFFF"/>
              </a:solidFill>
              <a:latin typeface="Arial"/>
              <a:ea typeface="Arial"/>
              <a:cs typeface="Arial"/>
              <a:sym typeface="Arial"/>
            </a:endParaRPr>
          </a:p>
          <a:p>
            <a:pPr marL="0" marR="0" lvl="0" indent="0" algn="l" rtl="0">
              <a:lnSpc>
                <a:spcPct val="100000"/>
              </a:lnSpc>
              <a:spcBef>
                <a:spcPts val="800"/>
              </a:spcBef>
              <a:spcAft>
                <a:spcPts val="0"/>
              </a:spcAft>
              <a:buClr>
                <a:schemeClr val="lt1"/>
              </a:buClr>
              <a:buSzPts val="1800"/>
              <a:buFont typeface="Roboto"/>
              <a:buNone/>
            </a:pPr>
            <a:endParaRPr sz="2400" b="1">
              <a:solidFill>
                <a:srgbClr val="FFFFFF"/>
              </a:solidFill>
              <a:latin typeface="Arial"/>
              <a:ea typeface="Arial"/>
              <a:cs typeface="Arial"/>
              <a:sym typeface="Arial"/>
            </a:endParaRPr>
          </a:p>
        </p:txBody>
      </p:sp>
      <p:sp>
        <p:nvSpPr>
          <p:cNvPr id="670" name="Google Shape;670;p81"/>
          <p:cNvSpPr txBox="1"/>
          <p:nvPr/>
        </p:nvSpPr>
        <p:spPr>
          <a:xfrm>
            <a:off x="-11848" y="636595"/>
            <a:ext cx="9016800" cy="4342200"/>
          </a:xfrm>
          <a:prstGeom prst="rect">
            <a:avLst/>
          </a:prstGeom>
          <a:noFill/>
          <a:ln>
            <a:noFill/>
          </a:ln>
        </p:spPr>
        <p:txBody>
          <a:bodyPr spcFirstLastPara="1" wrap="square" lIns="91425" tIns="91425" rIns="91425" bIns="91425" anchor="t" anchorCtr="0">
            <a:noAutofit/>
          </a:bodyPr>
          <a:lstStyle/>
          <a:p>
            <a:pPr marL="45720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444444"/>
              </a:solidFill>
              <a:highlight>
                <a:srgbClr val="FFFFFF"/>
              </a:highlight>
              <a:latin typeface="Arial"/>
              <a:ea typeface="Arial"/>
              <a:cs typeface="Arial"/>
              <a:sym typeface="Arial"/>
            </a:endParaRPr>
          </a:p>
          <a:p>
            <a:pPr marL="457200" marR="0" lvl="0" indent="0" algn="l" rtl="0">
              <a:lnSpc>
                <a:spcPct val="150000"/>
              </a:lnSpc>
              <a:spcBef>
                <a:spcPts val="0"/>
              </a:spcBef>
              <a:spcAft>
                <a:spcPts val="0"/>
              </a:spcAft>
              <a:buClr>
                <a:srgbClr val="000000"/>
              </a:buClr>
              <a:buSzPts val="1800"/>
              <a:buFont typeface="Arial"/>
              <a:buNone/>
            </a:pPr>
            <a:endParaRPr sz="1800" b="0" i="0" u="none" strike="noStrike" cap="none">
              <a:solidFill>
                <a:srgbClr val="444444"/>
              </a:solidFill>
              <a:highlight>
                <a:srgbClr val="FFFFFF"/>
              </a:highlight>
              <a:latin typeface="Arial"/>
              <a:ea typeface="Arial"/>
              <a:cs typeface="Arial"/>
              <a:sym typeface="Arial"/>
            </a:endParaRPr>
          </a:p>
        </p:txBody>
      </p:sp>
      <p:sp>
        <p:nvSpPr>
          <p:cNvPr id="671" name="Google Shape;671;p81"/>
          <p:cNvSpPr txBox="1"/>
          <p:nvPr/>
        </p:nvSpPr>
        <p:spPr>
          <a:xfrm>
            <a:off x="-32246" y="582145"/>
            <a:ext cx="9016800" cy="4451100"/>
          </a:xfrm>
          <a:prstGeom prst="rect">
            <a:avLst/>
          </a:prstGeom>
          <a:noFill/>
          <a:ln>
            <a:noFill/>
          </a:ln>
        </p:spPr>
        <p:txBody>
          <a:bodyPr spcFirstLastPara="1" wrap="square" lIns="91425" tIns="91425" rIns="91425" bIns="91425" anchor="ctr" anchorCtr="0">
            <a:noAutofit/>
          </a:bodyPr>
          <a:lstStyle/>
          <a:p>
            <a:pPr marL="0" marR="0" lvl="0" indent="0" algn="l" rtl="0">
              <a:lnSpc>
                <a:spcPct val="150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672" name="Google Shape;672;p81"/>
          <p:cNvSpPr/>
          <p:nvPr/>
        </p:nvSpPr>
        <p:spPr>
          <a:xfrm>
            <a:off x="118650" y="636600"/>
            <a:ext cx="8906700" cy="4342200"/>
          </a:xfrm>
          <a:prstGeom prst="rect">
            <a:avLst/>
          </a:prstGeom>
          <a:noFill/>
          <a:ln>
            <a:noFill/>
          </a:ln>
        </p:spPr>
        <p:txBody>
          <a:bodyPr spcFirstLastPara="1" wrap="square" lIns="91425" tIns="45700" rIns="91425" bIns="45700" anchor="t" anchorCtr="0">
            <a:noAutofit/>
          </a:bodyPr>
          <a:lstStyle/>
          <a:p>
            <a:pPr marL="914400" marR="0" lvl="0" indent="0" algn="l" rtl="0">
              <a:lnSpc>
                <a:spcPct val="115000"/>
              </a:lnSpc>
              <a:spcBef>
                <a:spcPts val="0"/>
              </a:spcBef>
              <a:spcAft>
                <a:spcPts val="0"/>
              </a:spcAft>
              <a:buNone/>
            </a:pPr>
            <a:endParaRPr sz="1800" dirty="0">
              <a:solidFill>
                <a:srgbClr val="445D6E"/>
              </a:solidFill>
              <a:highlight>
                <a:srgbClr val="FFFFFF"/>
              </a:highlight>
            </a:endParaRPr>
          </a:p>
          <a:p>
            <a:pPr marL="457200" marR="0" lvl="0" indent="-342900" algn="l" rtl="0">
              <a:lnSpc>
                <a:spcPct val="115000"/>
              </a:lnSpc>
              <a:spcBef>
                <a:spcPts val="1600"/>
              </a:spcBef>
              <a:spcAft>
                <a:spcPts val="0"/>
              </a:spcAft>
              <a:buClr>
                <a:srgbClr val="445D6E"/>
              </a:buClr>
              <a:buSzPts val="1800"/>
              <a:buChar char="➔"/>
            </a:pPr>
            <a:r>
              <a:rPr lang="en-US" sz="1800" dirty="0">
                <a:solidFill>
                  <a:srgbClr val="445D6E"/>
                </a:solidFill>
                <a:highlight>
                  <a:srgbClr val="FFFFFF"/>
                </a:highlight>
              </a:rPr>
              <a:t>Calico</a:t>
            </a:r>
            <a:endParaRPr sz="1800" dirty="0">
              <a:solidFill>
                <a:srgbClr val="445D6E"/>
              </a:solidFill>
              <a:highlight>
                <a:srgbClr val="FFFFFF"/>
              </a:highlight>
            </a:endParaRPr>
          </a:p>
          <a:p>
            <a:pPr marL="1371600" marR="0" lvl="1" indent="-342900" algn="l" rtl="0">
              <a:lnSpc>
                <a:spcPct val="115000"/>
              </a:lnSpc>
              <a:spcBef>
                <a:spcPts val="0"/>
              </a:spcBef>
              <a:spcAft>
                <a:spcPts val="0"/>
              </a:spcAft>
              <a:buClr>
                <a:srgbClr val="445D6E"/>
              </a:buClr>
              <a:buSzPts val="1800"/>
              <a:buChar char="◆"/>
            </a:pPr>
            <a:r>
              <a:rPr lang="en-US" sz="1800" dirty="0">
                <a:solidFill>
                  <a:srgbClr val="445D6E"/>
                </a:solidFill>
                <a:highlight>
                  <a:srgbClr val="F9F9F9"/>
                </a:highlight>
              </a:rPr>
              <a:t>An open source solution for virtual networking in cloud datacenters. It targets datacenters where most of the workloads (VMs, containers, or bare metal servers) only require IP connectivity. </a:t>
            </a:r>
            <a:endParaRPr sz="1800" dirty="0">
              <a:solidFill>
                <a:srgbClr val="445D6E"/>
              </a:solidFill>
              <a:highlight>
                <a:srgbClr val="F9F9F9"/>
              </a:highlight>
            </a:endParaRPr>
          </a:p>
          <a:p>
            <a:pPr marL="1371600" marR="0" lvl="0" indent="0" algn="l" rtl="0">
              <a:lnSpc>
                <a:spcPct val="115000"/>
              </a:lnSpc>
              <a:spcBef>
                <a:spcPts val="1600"/>
              </a:spcBef>
              <a:spcAft>
                <a:spcPts val="0"/>
              </a:spcAft>
              <a:buNone/>
            </a:pPr>
            <a:endParaRPr sz="1800" dirty="0">
              <a:solidFill>
                <a:srgbClr val="445D6E"/>
              </a:solidFill>
              <a:highlight>
                <a:srgbClr val="F9F9F9"/>
              </a:highlight>
            </a:endParaRPr>
          </a:p>
          <a:p>
            <a:pPr marL="457200" marR="0" lvl="0" indent="-342900" algn="l" rtl="0">
              <a:lnSpc>
                <a:spcPct val="115000"/>
              </a:lnSpc>
              <a:spcBef>
                <a:spcPts val="1600"/>
              </a:spcBef>
              <a:spcAft>
                <a:spcPts val="0"/>
              </a:spcAft>
              <a:buClr>
                <a:srgbClr val="445D6E"/>
              </a:buClr>
              <a:buSzPts val="1800"/>
              <a:buChar char="➔"/>
            </a:pPr>
            <a:r>
              <a:rPr lang="en-US" sz="1800" dirty="0" err="1">
                <a:solidFill>
                  <a:srgbClr val="445D6E"/>
                </a:solidFill>
                <a:highlight>
                  <a:srgbClr val="F9F9F9"/>
                </a:highlight>
              </a:rPr>
              <a:t>Kuryr</a:t>
            </a:r>
            <a:endParaRPr sz="1800" dirty="0">
              <a:solidFill>
                <a:srgbClr val="445D6E"/>
              </a:solidFill>
              <a:highlight>
                <a:srgbClr val="F9F9F9"/>
              </a:highlight>
            </a:endParaRPr>
          </a:p>
          <a:p>
            <a:pPr marL="1371600" marR="0" lvl="1" indent="-342900" algn="l" rtl="0">
              <a:lnSpc>
                <a:spcPct val="115000"/>
              </a:lnSpc>
              <a:spcBef>
                <a:spcPts val="0"/>
              </a:spcBef>
              <a:spcAft>
                <a:spcPts val="0"/>
              </a:spcAft>
              <a:buClr>
                <a:srgbClr val="445D6E"/>
              </a:buClr>
              <a:buSzPts val="1800"/>
              <a:buChar char="◆"/>
            </a:pPr>
            <a:r>
              <a:rPr lang="en-US" sz="1800" dirty="0">
                <a:solidFill>
                  <a:srgbClr val="445D6E"/>
                </a:solidFill>
                <a:highlight>
                  <a:srgbClr val="FFFFFF"/>
                </a:highlight>
              </a:rPr>
              <a:t>A network plugin developed as part of the OpenStack </a:t>
            </a:r>
            <a:r>
              <a:rPr lang="en-US" sz="1800" dirty="0" err="1">
                <a:solidFill>
                  <a:srgbClr val="445D6E"/>
                </a:solidFill>
                <a:highlight>
                  <a:srgbClr val="FFFFFF"/>
                </a:highlight>
              </a:rPr>
              <a:t>Kuryr</a:t>
            </a:r>
            <a:r>
              <a:rPr lang="en-US" sz="1800" dirty="0">
                <a:solidFill>
                  <a:srgbClr val="445D6E"/>
                </a:solidFill>
                <a:highlight>
                  <a:srgbClr val="FFFFFF"/>
                </a:highlight>
              </a:rPr>
              <a:t> project. </a:t>
            </a:r>
            <a:endParaRPr sz="1800" dirty="0">
              <a:solidFill>
                <a:srgbClr val="445D6E"/>
              </a:solidFill>
              <a:highlight>
                <a:srgbClr val="F9F9F9"/>
              </a:high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68"/>
        <p:cNvGrpSpPr/>
        <p:nvPr/>
      </p:nvGrpSpPr>
      <p:grpSpPr>
        <a:xfrm>
          <a:off x="0" y="0"/>
          <a:ext cx="0" cy="0"/>
          <a:chOff x="0" y="0"/>
          <a:chExt cx="0" cy="0"/>
        </a:xfrm>
      </p:grpSpPr>
      <p:sp>
        <p:nvSpPr>
          <p:cNvPr id="669" name="Google Shape;669;p81"/>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lvl="0" indent="0" rtl="0">
              <a:lnSpc>
                <a:spcPct val="110000"/>
              </a:lnSpc>
              <a:spcBef>
                <a:spcPts val="1500"/>
              </a:spcBef>
              <a:spcAft>
                <a:spcPts val="0"/>
              </a:spcAft>
              <a:buClr>
                <a:srgbClr val="000000"/>
              </a:buClr>
              <a:buSzPts val="1100"/>
              <a:buFont typeface="Arial"/>
              <a:buNone/>
            </a:pPr>
            <a:r>
              <a:rPr lang="en-US" sz="2400" b="1">
                <a:solidFill>
                  <a:srgbClr val="FFFFFF"/>
                </a:solidFill>
                <a:latin typeface="Arial"/>
                <a:ea typeface="Arial"/>
                <a:cs typeface="Arial"/>
                <a:sym typeface="Arial"/>
              </a:rPr>
              <a:t>Docker Windows Network </a:t>
            </a:r>
            <a:r>
              <a:rPr lang="en-US" sz="2400" b="1" dirty="0">
                <a:solidFill>
                  <a:srgbClr val="FFFFFF"/>
                </a:solidFill>
                <a:latin typeface="Arial"/>
                <a:ea typeface="Arial"/>
                <a:cs typeface="Arial"/>
                <a:sym typeface="Arial"/>
              </a:rPr>
              <a:t>Drivers</a:t>
            </a:r>
            <a:endParaRPr sz="2400" b="1" dirty="0">
              <a:solidFill>
                <a:srgbClr val="FFFFFF"/>
              </a:solidFill>
              <a:latin typeface="Arial"/>
              <a:ea typeface="Arial"/>
              <a:cs typeface="Arial"/>
              <a:sym typeface="Arial"/>
            </a:endParaRPr>
          </a:p>
          <a:p>
            <a:pPr marL="0" marR="0" lvl="0" indent="0" algn="l" rtl="0">
              <a:lnSpc>
                <a:spcPct val="100000"/>
              </a:lnSpc>
              <a:spcBef>
                <a:spcPts val="800"/>
              </a:spcBef>
              <a:spcAft>
                <a:spcPts val="0"/>
              </a:spcAft>
              <a:buClr>
                <a:schemeClr val="lt1"/>
              </a:buClr>
              <a:buSzPts val="1800"/>
              <a:buFont typeface="Roboto"/>
              <a:buNone/>
            </a:pPr>
            <a:endParaRPr sz="2400" b="1" dirty="0">
              <a:solidFill>
                <a:srgbClr val="FFFFFF"/>
              </a:solidFill>
              <a:latin typeface="Arial"/>
              <a:ea typeface="Arial"/>
              <a:cs typeface="Arial"/>
              <a:sym typeface="Arial"/>
            </a:endParaRPr>
          </a:p>
        </p:txBody>
      </p:sp>
      <p:sp>
        <p:nvSpPr>
          <p:cNvPr id="670" name="Google Shape;670;p81"/>
          <p:cNvSpPr txBox="1"/>
          <p:nvPr/>
        </p:nvSpPr>
        <p:spPr>
          <a:xfrm>
            <a:off x="-11848" y="636595"/>
            <a:ext cx="9016800" cy="4342200"/>
          </a:xfrm>
          <a:prstGeom prst="rect">
            <a:avLst/>
          </a:prstGeom>
          <a:noFill/>
          <a:ln>
            <a:noFill/>
          </a:ln>
        </p:spPr>
        <p:txBody>
          <a:bodyPr spcFirstLastPara="1" wrap="square" lIns="91425" tIns="91425" rIns="91425" bIns="91425" anchor="t" anchorCtr="0">
            <a:noAutofit/>
          </a:bodyPr>
          <a:lstStyle/>
          <a:p>
            <a:pPr marL="45720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444444"/>
              </a:solidFill>
              <a:highlight>
                <a:srgbClr val="FFFFFF"/>
              </a:highlight>
              <a:latin typeface="Arial"/>
              <a:ea typeface="Arial"/>
              <a:cs typeface="Arial"/>
              <a:sym typeface="Arial"/>
            </a:endParaRPr>
          </a:p>
          <a:p>
            <a:pPr marL="457200" marR="0" lvl="0" indent="0" algn="l" rtl="0">
              <a:lnSpc>
                <a:spcPct val="150000"/>
              </a:lnSpc>
              <a:spcBef>
                <a:spcPts val="0"/>
              </a:spcBef>
              <a:spcAft>
                <a:spcPts val="0"/>
              </a:spcAft>
              <a:buClr>
                <a:srgbClr val="000000"/>
              </a:buClr>
              <a:buSzPts val="1800"/>
              <a:buFont typeface="Arial"/>
              <a:buNone/>
            </a:pPr>
            <a:endParaRPr sz="1800" b="0" i="0" u="none" strike="noStrike" cap="none">
              <a:solidFill>
                <a:srgbClr val="444444"/>
              </a:solidFill>
              <a:highlight>
                <a:srgbClr val="FFFFFF"/>
              </a:highlight>
              <a:latin typeface="Arial"/>
              <a:ea typeface="Arial"/>
              <a:cs typeface="Arial"/>
              <a:sym typeface="Arial"/>
            </a:endParaRPr>
          </a:p>
        </p:txBody>
      </p:sp>
      <p:sp>
        <p:nvSpPr>
          <p:cNvPr id="671" name="Google Shape;671;p81"/>
          <p:cNvSpPr txBox="1"/>
          <p:nvPr/>
        </p:nvSpPr>
        <p:spPr>
          <a:xfrm>
            <a:off x="-32246" y="582145"/>
            <a:ext cx="9016800" cy="4451100"/>
          </a:xfrm>
          <a:prstGeom prst="rect">
            <a:avLst/>
          </a:prstGeom>
          <a:noFill/>
          <a:ln>
            <a:noFill/>
          </a:ln>
        </p:spPr>
        <p:txBody>
          <a:bodyPr spcFirstLastPara="1" wrap="square" lIns="91425" tIns="91425" rIns="91425" bIns="91425" anchor="ctr" anchorCtr="0">
            <a:noAutofit/>
          </a:bodyPr>
          <a:lstStyle/>
          <a:p>
            <a:pPr marL="0" marR="0" lvl="0" indent="0" algn="l" rtl="0">
              <a:lnSpc>
                <a:spcPct val="150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graphicFrame>
        <p:nvGraphicFramePr>
          <p:cNvPr id="2" name="Table 1">
            <a:extLst>
              <a:ext uri="{FF2B5EF4-FFF2-40B4-BE49-F238E27FC236}">
                <a16:creationId xmlns:a16="http://schemas.microsoft.com/office/drawing/2014/main" id="{00EB5CE4-B487-4E9B-A491-B5E7E6F37385}"/>
              </a:ext>
            </a:extLst>
          </p:cNvPr>
          <p:cNvGraphicFramePr>
            <a:graphicFrameLocks noGrp="1"/>
          </p:cNvGraphicFramePr>
          <p:nvPr>
            <p:extLst>
              <p:ext uri="{D42A27DB-BD31-4B8C-83A1-F6EECF244321}">
                <p14:modId xmlns:p14="http://schemas.microsoft.com/office/powerpoint/2010/main" val="3914203374"/>
              </p:ext>
            </p:extLst>
          </p:nvPr>
        </p:nvGraphicFramePr>
        <p:xfrm>
          <a:off x="0" y="652130"/>
          <a:ext cx="9144000" cy="4430233"/>
        </p:xfrm>
        <a:graphic>
          <a:graphicData uri="http://schemas.openxmlformats.org/drawingml/2006/table">
            <a:tbl>
              <a:tblPr/>
              <a:tblGrid>
                <a:gridCol w="949843">
                  <a:extLst>
                    <a:ext uri="{9D8B030D-6E8A-4147-A177-3AD203B41FA5}">
                      <a16:colId xmlns:a16="http://schemas.microsoft.com/office/drawing/2014/main" val="2966810035"/>
                    </a:ext>
                  </a:extLst>
                </a:gridCol>
                <a:gridCol w="1304259">
                  <a:extLst>
                    <a:ext uri="{9D8B030D-6E8A-4147-A177-3AD203B41FA5}">
                      <a16:colId xmlns:a16="http://schemas.microsoft.com/office/drawing/2014/main" val="2230214826"/>
                    </a:ext>
                  </a:extLst>
                </a:gridCol>
                <a:gridCol w="3232298">
                  <a:extLst>
                    <a:ext uri="{9D8B030D-6E8A-4147-A177-3AD203B41FA5}">
                      <a16:colId xmlns:a16="http://schemas.microsoft.com/office/drawing/2014/main" val="1580644104"/>
                    </a:ext>
                  </a:extLst>
                </a:gridCol>
                <a:gridCol w="1828800">
                  <a:extLst>
                    <a:ext uri="{9D8B030D-6E8A-4147-A177-3AD203B41FA5}">
                      <a16:colId xmlns:a16="http://schemas.microsoft.com/office/drawing/2014/main" val="1671529177"/>
                    </a:ext>
                  </a:extLst>
                </a:gridCol>
                <a:gridCol w="1828800">
                  <a:extLst>
                    <a:ext uri="{9D8B030D-6E8A-4147-A177-3AD203B41FA5}">
                      <a16:colId xmlns:a16="http://schemas.microsoft.com/office/drawing/2014/main" val="689037206"/>
                    </a:ext>
                  </a:extLst>
                </a:gridCol>
              </a:tblGrid>
              <a:tr h="509234">
                <a:tc>
                  <a:txBody>
                    <a:bodyPr/>
                    <a:lstStyle/>
                    <a:p>
                      <a:pPr algn="l" fontAlgn="b"/>
                      <a:r>
                        <a:rPr lang="en-IN" sz="1000" b="1">
                          <a:effectLst/>
                        </a:rPr>
                        <a:t>Docker Windows Network Driver</a:t>
                      </a:r>
                    </a:p>
                  </a:txBody>
                  <a:tcPr marL="17371" marR="17371" marT="13028" marB="13028"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chemeClr val="accent1">
                        <a:lumMod val="20000"/>
                        <a:lumOff val="80000"/>
                      </a:schemeClr>
                    </a:solidFill>
                  </a:tcPr>
                </a:tc>
                <a:tc>
                  <a:txBody>
                    <a:bodyPr/>
                    <a:lstStyle/>
                    <a:p>
                      <a:pPr algn="ctr" fontAlgn="b"/>
                      <a:r>
                        <a:rPr lang="en-IN" sz="1000" b="1" dirty="0">
                          <a:effectLst/>
                        </a:rPr>
                        <a:t>Typical Uses</a:t>
                      </a:r>
                    </a:p>
                  </a:txBody>
                  <a:tcPr marL="17371" marR="17371" marT="13028" marB="13028"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chemeClr val="accent1">
                        <a:lumMod val="20000"/>
                        <a:lumOff val="80000"/>
                      </a:schemeClr>
                    </a:solidFill>
                  </a:tcPr>
                </a:tc>
                <a:tc>
                  <a:txBody>
                    <a:bodyPr/>
                    <a:lstStyle/>
                    <a:p>
                      <a:pPr algn="ctr" fontAlgn="b"/>
                      <a:r>
                        <a:rPr lang="en-IN" sz="1000" b="1" dirty="0">
                          <a:effectLst/>
                        </a:rPr>
                        <a:t>Container-to-Container (Single Node)</a:t>
                      </a:r>
                    </a:p>
                  </a:txBody>
                  <a:tcPr marL="17371" marR="17371" marT="13028" marB="13028"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chemeClr val="accent1">
                        <a:lumMod val="20000"/>
                        <a:lumOff val="80000"/>
                      </a:schemeClr>
                    </a:solidFill>
                  </a:tcPr>
                </a:tc>
                <a:tc>
                  <a:txBody>
                    <a:bodyPr/>
                    <a:lstStyle/>
                    <a:p>
                      <a:pPr algn="ctr" fontAlgn="b"/>
                      <a:r>
                        <a:rPr lang="en-IN" sz="1000" b="1">
                          <a:effectLst/>
                        </a:rPr>
                        <a:t>Container-to-External (Single Node + Multi Node)</a:t>
                      </a:r>
                    </a:p>
                  </a:txBody>
                  <a:tcPr marL="17371" marR="17371" marT="13028" marB="13028"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chemeClr val="accent1">
                        <a:lumMod val="20000"/>
                        <a:lumOff val="80000"/>
                      </a:schemeClr>
                    </a:solidFill>
                  </a:tcPr>
                </a:tc>
                <a:tc>
                  <a:txBody>
                    <a:bodyPr/>
                    <a:lstStyle/>
                    <a:p>
                      <a:pPr algn="ctr" fontAlgn="b"/>
                      <a:r>
                        <a:rPr lang="en-IN" sz="1000" b="1" dirty="0">
                          <a:effectLst/>
                        </a:rPr>
                        <a:t>Container-to-Container (Multi Node)</a:t>
                      </a:r>
                    </a:p>
                  </a:txBody>
                  <a:tcPr marL="17371" marR="17371" marT="13028" marB="13028"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949052244"/>
                  </a:ext>
                </a:extLst>
              </a:tr>
              <a:tr h="836207">
                <a:tc>
                  <a:txBody>
                    <a:bodyPr/>
                    <a:lstStyle/>
                    <a:p>
                      <a:pPr fontAlgn="t"/>
                      <a:r>
                        <a:rPr lang="en-IN" sz="1000" b="1" dirty="0">
                          <a:effectLst/>
                        </a:rPr>
                        <a:t>NAT (Default)</a:t>
                      </a:r>
                      <a:endParaRPr lang="en-IN" sz="1000" dirty="0">
                        <a:effectLst/>
                      </a:endParaRPr>
                    </a:p>
                  </a:txBody>
                  <a:tcPr marL="17371" marR="17371" marT="13028" marB="13028">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chemeClr val="accent1">
                        <a:lumMod val="20000"/>
                        <a:lumOff val="80000"/>
                      </a:schemeClr>
                    </a:solidFill>
                  </a:tcPr>
                </a:tc>
                <a:tc>
                  <a:txBody>
                    <a:bodyPr/>
                    <a:lstStyle/>
                    <a:p>
                      <a:pPr algn="ctr" fontAlgn="t"/>
                      <a:r>
                        <a:rPr lang="en-IN" sz="1000">
                          <a:effectLst/>
                        </a:rPr>
                        <a:t>Good for Developers</a:t>
                      </a:r>
                    </a:p>
                  </a:txBody>
                  <a:tcPr marL="17371" marR="17371" marT="13028" marB="13028">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algn="l" fontAlgn="t">
                        <a:buFont typeface="Arial" panose="020B0604020202020204" pitchFamily="34" charset="0"/>
                        <a:buChar char="•"/>
                      </a:pPr>
                      <a:r>
                        <a:rPr lang="en-IN" sz="1000">
                          <a:effectLst/>
                        </a:rPr>
                        <a:t>Same Subnet: Bridged connection through Hyper-V virtual switch</a:t>
                      </a:r>
                    </a:p>
                    <a:p>
                      <a:pPr algn="l" fontAlgn="t">
                        <a:buFont typeface="Arial" panose="020B0604020202020204" pitchFamily="34" charset="0"/>
                        <a:buChar char="•"/>
                      </a:pPr>
                      <a:r>
                        <a:rPr lang="en-IN" sz="1000">
                          <a:effectLst/>
                        </a:rPr>
                        <a:t>Cross subnet: Not supported in WS2016 (only one NAT internal prefix)</a:t>
                      </a:r>
                    </a:p>
                  </a:txBody>
                  <a:tcPr marL="17371" marR="17371" marT="13028" marB="13028">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algn="l" fontAlgn="t"/>
                      <a:r>
                        <a:rPr lang="en-IN" sz="1000">
                          <a:effectLst/>
                        </a:rPr>
                        <a:t>Routed through Management vNIC (bound to WinNAT)</a:t>
                      </a:r>
                    </a:p>
                  </a:txBody>
                  <a:tcPr marL="17371" marR="17371" marT="13028" marB="13028">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algn="l" fontAlgn="t"/>
                      <a:r>
                        <a:rPr lang="en-IN" sz="1000">
                          <a:effectLst/>
                        </a:rPr>
                        <a:t>Not directly supported: requires exposing ports through host</a:t>
                      </a:r>
                    </a:p>
                  </a:txBody>
                  <a:tcPr marL="17371" marR="17371" marT="13028" marB="13028">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4045242862"/>
                  </a:ext>
                </a:extLst>
              </a:tr>
              <a:tr h="695724">
                <a:tc>
                  <a:txBody>
                    <a:bodyPr/>
                    <a:lstStyle/>
                    <a:p>
                      <a:pPr fontAlgn="t"/>
                      <a:r>
                        <a:rPr lang="en-IN" sz="1000" b="1">
                          <a:effectLst/>
                        </a:rPr>
                        <a:t>Transparent</a:t>
                      </a:r>
                      <a:endParaRPr lang="en-IN" sz="1000">
                        <a:effectLst/>
                      </a:endParaRPr>
                    </a:p>
                  </a:txBody>
                  <a:tcPr marL="17371" marR="17371" marT="13028" marB="13028">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chemeClr val="accent1">
                        <a:lumMod val="20000"/>
                        <a:lumOff val="80000"/>
                      </a:schemeClr>
                    </a:solidFill>
                  </a:tcPr>
                </a:tc>
                <a:tc>
                  <a:txBody>
                    <a:bodyPr/>
                    <a:lstStyle/>
                    <a:p>
                      <a:pPr algn="ctr" fontAlgn="t"/>
                      <a:r>
                        <a:rPr lang="en-IN" sz="1000">
                          <a:effectLst/>
                        </a:rPr>
                        <a:t>Good for Developers or small deployments</a:t>
                      </a:r>
                    </a:p>
                  </a:txBody>
                  <a:tcPr marL="17371" marR="17371" marT="13028" marB="13028">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algn="l" fontAlgn="t">
                        <a:buFont typeface="Arial" panose="020B0604020202020204" pitchFamily="34" charset="0"/>
                        <a:buChar char="•"/>
                      </a:pPr>
                      <a:r>
                        <a:rPr lang="en-IN" sz="1000" dirty="0">
                          <a:effectLst/>
                        </a:rPr>
                        <a:t>Same Subnet: Bridged connection through Hyper-V virtual switch</a:t>
                      </a:r>
                    </a:p>
                    <a:p>
                      <a:pPr algn="l" fontAlgn="t">
                        <a:buFont typeface="Arial" panose="020B0604020202020204" pitchFamily="34" charset="0"/>
                        <a:buChar char="•"/>
                      </a:pPr>
                      <a:r>
                        <a:rPr lang="en-IN" sz="1000" dirty="0">
                          <a:effectLst/>
                        </a:rPr>
                        <a:t>Cross Subnet: Routed through container host</a:t>
                      </a:r>
                    </a:p>
                  </a:txBody>
                  <a:tcPr marL="17371" marR="17371" marT="13028" marB="13028">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algn="l" fontAlgn="t"/>
                      <a:r>
                        <a:rPr lang="en-IN" sz="1000" dirty="0">
                          <a:effectLst/>
                        </a:rPr>
                        <a:t>Routed through container host with direct access to (physical) network adapter</a:t>
                      </a:r>
                    </a:p>
                  </a:txBody>
                  <a:tcPr marL="17371" marR="17371" marT="13028" marB="13028">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algn="l" fontAlgn="t"/>
                      <a:r>
                        <a:rPr lang="en-IN" sz="1000">
                          <a:effectLst/>
                        </a:rPr>
                        <a:t>Routed through container host with direct access to (physical) network adapter</a:t>
                      </a:r>
                    </a:p>
                  </a:txBody>
                  <a:tcPr marL="17371" marR="17371" marT="13028" marB="13028">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895460046"/>
                  </a:ext>
                </a:extLst>
              </a:tr>
              <a:tr h="883034">
                <a:tc>
                  <a:txBody>
                    <a:bodyPr/>
                    <a:lstStyle/>
                    <a:p>
                      <a:pPr fontAlgn="t"/>
                      <a:r>
                        <a:rPr lang="en-IN" sz="1000" b="1">
                          <a:effectLst/>
                        </a:rPr>
                        <a:t>Overlay</a:t>
                      </a:r>
                      <a:endParaRPr lang="en-IN" sz="1000">
                        <a:effectLst/>
                      </a:endParaRPr>
                    </a:p>
                  </a:txBody>
                  <a:tcPr marL="17371" marR="17371" marT="13028" marB="13028">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chemeClr val="accent1">
                        <a:lumMod val="20000"/>
                        <a:lumOff val="80000"/>
                      </a:schemeClr>
                    </a:solidFill>
                  </a:tcPr>
                </a:tc>
                <a:tc>
                  <a:txBody>
                    <a:bodyPr/>
                    <a:lstStyle/>
                    <a:p>
                      <a:pPr algn="ctr" fontAlgn="t"/>
                      <a:r>
                        <a:rPr lang="en-IN" sz="1000" dirty="0">
                          <a:effectLst/>
                        </a:rPr>
                        <a:t>Required for Docker Swarm, multi-node</a:t>
                      </a:r>
                    </a:p>
                  </a:txBody>
                  <a:tcPr marL="17371" marR="17371" marT="13028" marB="13028">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algn="l" fontAlgn="t">
                        <a:buFont typeface="Arial" panose="020B0604020202020204" pitchFamily="34" charset="0"/>
                        <a:buChar char="•"/>
                      </a:pPr>
                      <a:r>
                        <a:rPr lang="en-IN" sz="1000" dirty="0">
                          <a:effectLst/>
                        </a:rPr>
                        <a:t>Same Subnet: Bridged connection through Hyper-V virtual switch</a:t>
                      </a:r>
                    </a:p>
                    <a:p>
                      <a:pPr algn="l" fontAlgn="t">
                        <a:buFont typeface="Arial" panose="020B0604020202020204" pitchFamily="34" charset="0"/>
                        <a:buChar char="•"/>
                      </a:pPr>
                      <a:r>
                        <a:rPr lang="en-IN" sz="1000" dirty="0">
                          <a:effectLst/>
                        </a:rPr>
                        <a:t>Cross Subnet: Network traffic is encapsulated and routed through </a:t>
                      </a:r>
                      <a:r>
                        <a:rPr lang="en-IN" sz="1000" dirty="0" err="1">
                          <a:effectLst/>
                        </a:rPr>
                        <a:t>Mgmt</a:t>
                      </a:r>
                      <a:r>
                        <a:rPr lang="en-IN" sz="1000" dirty="0">
                          <a:effectLst/>
                        </a:rPr>
                        <a:t> </a:t>
                      </a:r>
                      <a:r>
                        <a:rPr lang="en-IN" sz="1000" dirty="0" err="1">
                          <a:effectLst/>
                        </a:rPr>
                        <a:t>vNIC</a:t>
                      </a:r>
                      <a:endParaRPr lang="en-IN" sz="1000" dirty="0">
                        <a:effectLst/>
                      </a:endParaRPr>
                    </a:p>
                  </a:txBody>
                  <a:tcPr marL="17371" marR="17371" marT="13028" marB="13028">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algn="l" fontAlgn="t"/>
                      <a:r>
                        <a:rPr lang="en-IN" sz="1000" dirty="0">
                          <a:effectLst/>
                        </a:rPr>
                        <a:t>Not directly supported - requires second container endpoint attached to NAT network</a:t>
                      </a:r>
                    </a:p>
                  </a:txBody>
                  <a:tcPr marL="17371" marR="17371" marT="13028" marB="13028">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algn="l" fontAlgn="t"/>
                      <a:r>
                        <a:rPr lang="en-IN" sz="1000">
                          <a:effectLst/>
                        </a:rPr>
                        <a:t>Same/Cross Subnet: Network traffic is encapsulated using VXLAN and routed through Mgmt vNIC</a:t>
                      </a:r>
                    </a:p>
                  </a:txBody>
                  <a:tcPr marL="17371" marR="17371" marT="13028" marB="13028">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661576713"/>
                  </a:ext>
                </a:extLst>
              </a:tr>
              <a:tr h="836207">
                <a:tc>
                  <a:txBody>
                    <a:bodyPr/>
                    <a:lstStyle/>
                    <a:p>
                      <a:pPr fontAlgn="t"/>
                      <a:r>
                        <a:rPr lang="en-IN" sz="1000" b="1">
                          <a:effectLst/>
                        </a:rPr>
                        <a:t>L2Bridge</a:t>
                      </a:r>
                      <a:endParaRPr lang="en-IN" sz="1000">
                        <a:effectLst/>
                      </a:endParaRPr>
                    </a:p>
                  </a:txBody>
                  <a:tcPr marL="17371" marR="17371" marT="13028" marB="13028">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chemeClr val="accent1">
                        <a:lumMod val="20000"/>
                        <a:lumOff val="80000"/>
                      </a:schemeClr>
                    </a:solidFill>
                  </a:tcPr>
                </a:tc>
                <a:tc>
                  <a:txBody>
                    <a:bodyPr/>
                    <a:lstStyle/>
                    <a:p>
                      <a:pPr algn="ctr" fontAlgn="t"/>
                      <a:r>
                        <a:rPr lang="en-IN" sz="1000">
                          <a:effectLst/>
                        </a:rPr>
                        <a:t>Used for Kubernetes and Microsoft SDN</a:t>
                      </a:r>
                    </a:p>
                  </a:txBody>
                  <a:tcPr marL="17371" marR="17371" marT="13028" marB="13028">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algn="l" fontAlgn="t">
                        <a:buFont typeface="Arial" panose="020B0604020202020204" pitchFamily="34" charset="0"/>
                        <a:buChar char="•"/>
                      </a:pPr>
                      <a:r>
                        <a:rPr lang="en-IN" sz="1000" dirty="0">
                          <a:effectLst/>
                        </a:rPr>
                        <a:t>Same Subnet: Bridged connection through Hyper-V virtual switch</a:t>
                      </a:r>
                    </a:p>
                    <a:p>
                      <a:pPr algn="l" fontAlgn="t">
                        <a:buFont typeface="Arial" panose="020B0604020202020204" pitchFamily="34" charset="0"/>
                        <a:buChar char="•"/>
                      </a:pPr>
                      <a:r>
                        <a:rPr lang="en-IN" sz="1000" dirty="0">
                          <a:effectLst/>
                        </a:rPr>
                        <a:t>Cross Subnet: Container MAC address re-written on ingress and egress and routed</a:t>
                      </a:r>
                    </a:p>
                  </a:txBody>
                  <a:tcPr marL="17371" marR="17371" marT="13028" marB="13028">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algn="l" fontAlgn="t"/>
                      <a:r>
                        <a:rPr lang="en-IN" sz="1000">
                          <a:effectLst/>
                        </a:rPr>
                        <a:t>Container MAC address re-written on ingress and egress</a:t>
                      </a:r>
                    </a:p>
                  </a:txBody>
                  <a:tcPr marL="17371" marR="17371" marT="13028" marB="13028">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algn="l" fontAlgn="t">
                        <a:buFont typeface="Arial" panose="020B0604020202020204" pitchFamily="34" charset="0"/>
                        <a:buChar char="•"/>
                      </a:pPr>
                      <a:r>
                        <a:rPr lang="en-IN" sz="1000">
                          <a:effectLst/>
                        </a:rPr>
                        <a:t>Same Subnet: Bridged connection</a:t>
                      </a:r>
                    </a:p>
                    <a:p>
                      <a:pPr algn="l" fontAlgn="t">
                        <a:buFont typeface="Arial" panose="020B0604020202020204" pitchFamily="34" charset="0"/>
                        <a:buChar char="•"/>
                      </a:pPr>
                      <a:r>
                        <a:rPr lang="en-IN" sz="1000">
                          <a:effectLst/>
                        </a:rPr>
                        <a:t>Cross Subnet: Not supported in WS2016.</a:t>
                      </a:r>
                    </a:p>
                  </a:txBody>
                  <a:tcPr marL="17371" marR="17371" marT="13028" marB="13028">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657376002"/>
                  </a:ext>
                </a:extLst>
              </a:tr>
              <a:tr h="669827">
                <a:tc>
                  <a:txBody>
                    <a:bodyPr/>
                    <a:lstStyle/>
                    <a:p>
                      <a:pPr fontAlgn="t"/>
                      <a:r>
                        <a:rPr lang="en-IN" sz="1000" b="1" dirty="0">
                          <a:effectLst/>
                        </a:rPr>
                        <a:t>L2Tunnel</a:t>
                      </a:r>
                      <a:endParaRPr lang="en-IN" sz="1000" dirty="0">
                        <a:effectLst/>
                      </a:endParaRPr>
                    </a:p>
                  </a:txBody>
                  <a:tcPr marL="17371" marR="17371" marT="13028" marB="13028">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chemeClr val="accent1">
                        <a:lumMod val="20000"/>
                        <a:lumOff val="80000"/>
                      </a:schemeClr>
                    </a:solidFill>
                  </a:tcPr>
                </a:tc>
                <a:tc>
                  <a:txBody>
                    <a:bodyPr/>
                    <a:lstStyle/>
                    <a:p>
                      <a:pPr algn="ctr" fontAlgn="t"/>
                      <a:r>
                        <a:rPr lang="en-IN" sz="1000">
                          <a:effectLst/>
                        </a:rPr>
                        <a:t>Azure only</a:t>
                      </a:r>
                    </a:p>
                  </a:txBody>
                  <a:tcPr marL="17371" marR="17371" marT="13028" marB="13028">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algn="l" fontAlgn="t"/>
                      <a:r>
                        <a:rPr lang="en-IN" sz="1000">
                          <a:effectLst/>
                        </a:rPr>
                        <a:t>Same/Cross Subnet: Hair-pinned to physical host's Hyper-V virtual switch to where policy is applied</a:t>
                      </a:r>
                    </a:p>
                  </a:txBody>
                  <a:tcPr marL="17371" marR="17371" marT="13028" marB="13028">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algn="l" fontAlgn="t"/>
                      <a:r>
                        <a:rPr lang="en-IN" sz="1000" dirty="0">
                          <a:effectLst/>
                        </a:rPr>
                        <a:t>Traffic must go through Azure virtual network gateway</a:t>
                      </a:r>
                    </a:p>
                  </a:txBody>
                  <a:tcPr marL="17371" marR="17371" marT="13028" marB="13028">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algn="l" fontAlgn="t"/>
                      <a:r>
                        <a:rPr lang="en-IN" sz="1000" dirty="0">
                          <a:effectLst/>
                        </a:rPr>
                        <a:t>Same/Cross Subnet: Hair-pinned to physical host's Hyper-V virtual switch to where policy is applied</a:t>
                      </a:r>
                    </a:p>
                  </a:txBody>
                  <a:tcPr marL="17371" marR="17371" marT="13028" marB="13028">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2854952769"/>
                  </a:ext>
                </a:extLst>
              </a:tr>
            </a:tbl>
          </a:graphicData>
        </a:graphic>
      </p:graphicFrame>
    </p:spTree>
    <p:extLst>
      <p:ext uri="{BB962C8B-B14F-4D97-AF65-F5344CB8AC3E}">
        <p14:creationId xmlns:p14="http://schemas.microsoft.com/office/powerpoint/2010/main" val="20220508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76"/>
        <p:cNvGrpSpPr/>
        <p:nvPr/>
      </p:nvGrpSpPr>
      <p:grpSpPr>
        <a:xfrm>
          <a:off x="0" y="0"/>
          <a:ext cx="0" cy="0"/>
          <a:chOff x="0" y="0"/>
          <a:chExt cx="0" cy="0"/>
        </a:xfrm>
      </p:grpSpPr>
      <p:sp>
        <p:nvSpPr>
          <p:cNvPr id="677" name="Google Shape;677;p82"/>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a:buNone/>
            </a:pPr>
            <a:r>
              <a:rPr lang="en-US" sz="2400" b="1">
                <a:solidFill>
                  <a:srgbClr val="FFFFFF"/>
                </a:solidFill>
                <a:latin typeface="Arial"/>
                <a:ea typeface="Arial"/>
                <a:cs typeface="Arial"/>
                <a:sym typeface="Arial"/>
              </a:rPr>
              <a:t>Bridge Networks</a:t>
            </a:r>
            <a:endParaRPr sz="2400" b="1">
              <a:solidFill>
                <a:srgbClr val="FFFFFF"/>
              </a:solidFill>
              <a:latin typeface="Arial"/>
              <a:ea typeface="Arial"/>
              <a:cs typeface="Arial"/>
              <a:sym typeface="Arial"/>
            </a:endParaRPr>
          </a:p>
        </p:txBody>
      </p:sp>
      <p:sp>
        <p:nvSpPr>
          <p:cNvPr id="678" name="Google Shape;678;p82"/>
          <p:cNvSpPr txBox="1"/>
          <p:nvPr/>
        </p:nvSpPr>
        <p:spPr>
          <a:xfrm>
            <a:off x="-11848" y="636595"/>
            <a:ext cx="9016800" cy="4342200"/>
          </a:xfrm>
          <a:prstGeom prst="rect">
            <a:avLst/>
          </a:prstGeom>
          <a:noFill/>
          <a:ln>
            <a:noFill/>
          </a:ln>
        </p:spPr>
        <p:txBody>
          <a:bodyPr spcFirstLastPara="1" wrap="square" lIns="91425" tIns="91425" rIns="91425" bIns="91425" anchor="t" anchorCtr="0">
            <a:noAutofit/>
          </a:bodyPr>
          <a:lstStyle/>
          <a:p>
            <a:pPr marL="45720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444444"/>
              </a:solidFill>
              <a:highlight>
                <a:srgbClr val="FFFFFF"/>
              </a:highlight>
              <a:latin typeface="Arial"/>
              <a:ea typeface="Arial"/>
              <a:cs typeface="Arial"/>
              <a:sym typeface="Arial"/>
            </a:endParaRPr>
          </a:p>
          <a:p>
            <a:pPr marL="457200" marR="0" lvl="0" indent="0" algn="l" rtl="0">
              <a:lnSpc>
                <a:spcPct val="150000"/>
              </a:lnSpc>
              <a:spcBef>
                <a:spcPts val="0"/>
              </a:spcBef>
              <a:spcAft>
                <a:spcPts val="0"/>
              </a:spcAft>
              <a:buClr>
                <a:srgbClr val="000000"/>
              </a:buClr>
              <a:buSzPts val="1800"/>
              <a:buFont typeface="Arial"/>
              <a:buNone/>
            </a:pPr>
            <a:endParaRPr sz="1800" b="0" i="0" u="none" strike="noStrike" cap="none">
              <a:solidFill>
                <a:srgbClr val="444444"/>
              </a:solidFill>
              <a:highlight>
                <a:srgbClr val="FFFFFF"/>
              </a:highlight>
              <a:latin typeface="Arial"/>
              <a:ea typeface="Arial"/>
              <a:cs typeface="Arial"/>
              <a:sym typeface="Arial"/>
            </a:endParaRPr>
          </a:p>
        </p:txBody>
      </p:sp>
      <p:sp>
        <p:nvSpPr>
          <p:cNvPr id="679" name="Google Shape;679;p82"/>
          <p:cNvSpPr txBox="1"/>
          <p:nvPr/>
        </p:nvSpPr>
        <p:spPr>
          <a:xfrm>
            <a:off x="63600" y="692400"/>
            <a:ext cx="9016800" cy="4451100"/>
          </a:xfrm>
          <a:prstGeom prst="rect">
            <a:avLst/>
          </a:prstGeom>
          <a:noFill/>
          <a:ln>
            <a:noFill/>
          </a:ln>
        </p:spPr>
        <p:txBody>
          <a:bodyPr spcFirstLastPara="1" wrap="square" lIns="91425" tIns="91425" rIns="91425" bIns="91425" anchor="ctr" anchorCtr="0">
            <a:noAutofit/>
          </a:bodyPr>
          <a:lstStyle/>
          <a:p>
            <a:pPr marL="0" marR="0" lvl="0" indent="0" algn="l" rtl="0">
              <a:lnSpc>
                <a:spcPct val="150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pic>
        <p:nvPicPr>
          <p:cNvPr id="680" name="Google Shape;680;p82"/>
          <p:cNvPicPr preferRelativeResize="0"/>
          <p:nvPr/>
        </p:nvPicPr>
        <p:blipFill>
          <a:blip r:embed="rId3">
            <a:alphaModFix/>
          </a:blip>
          <a:stretch>
            <a:fillRect/>
          </a:stretch>
        </p:blipFill>
        <p:spPr>
          <a:xfrm>
            <a:off x="1986900" y="704850"/>
            <a:ext cx="4780380" cy="44511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5" name="Google Shape;685;p83"/>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a:buNone/>
            </a:pPr>
            <a:r>
              <a:rPr lang="en-US" sz="2400" b="1">
                <a:solidFill>
                  <a:srgbClr val="FFFFFF"/>
                </a:solidFill>
                <a:latin typeface="Arial"/>
                <a:ea typeface="Arial"/>
                <a:cs typeface="Arial"/>
                <a:sym typeface="Arial"/>
              </a:rPr>
              <a:t>Bridge Networks</a:t>
            </a:r>
            <a:endParaRPr sz="2400" b="1">
              <a:solidFill>
                <a:srgbClr val="FFFFFF"/>
              </a:solidFill>
              <a:latin typeface="Arial"/>
              <a:ea typeface="Arial"/>
              <a:cs typeface="Arial"/>
              <a:sym typeface="Arial"/>
            </a:endParaRPr>
          </a:p>
        </p:txBody>
      </p:sp>
      <p:sp>
        <p:nvSpPr>
          <p:cNvPr id="686" name="Google Shape;686;p83"/>
          <p:cNvSpPr txBox="1"/>
          <p:nvPr/>
        </p:nvSpPr>
        <p:spPr>
          <a:xfrm>
            <a:off x="-11848" y="636595"/>
            <a:ext cx="9016800" cy="4342200"/>
          </a:xfrm>
          <a:prstGeom prst="rect">
            <a:avLst/>
          </a:prstGeom>
          <a:noFill/>
          <a:ln>
            <a:noFill/>
          </a:ln>
        </p:spPr>
        <p:txBody>
          <a:bodyPr spcFirstLastPara="1" wrap="square" lIns="91425" tIns="91425" rIns="91425" bIns="91425" anchor="t" anchorCtr="0">
            <a:noAutofit/>
          </a:bodyPr>
          <a:lstStyle/>
          <a:p>
            <a:pPr marL="45720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444444"/>
              </a:solidFill>
              <a:highlight>
                <a:srgbClr val="FFFFFF"/>
              </a:highlight>
              <a:latin typeface="Arial"/>
              <a:ea typeface="Arial"/>
              <a:cs typeface="Arial"/>
              <a:sym typeface="Arial"/>
            </a:endParaRPr>
          </a:p>
          <a:p>
            <a:pPr marL="457200" marR="0" lvl="0" indent="0" algn="l" rtl="0">
              <a:lnSpc>
                <a:spcPct val="150000"/>
              </a:lnSpc>
              <a:spcBef>
                <a:spcPts val="0"/>
              </a:spcBef>
              <a:spcAft>
                <a:spcPts val="0"/>
              </a:spcAft>
              <a:buClr>
                <a:srgbClr val="000000"/>
              </a:buClr>
              <a:buSzPts val="1800"/>
              <a:buFont typeface="Arial"/>
              <a:buNone/>
            </a:pPr>
            <a:endParaRPr sz="1800" b="0" i="0" u="none" strike="noStrike" cap="none">
              <a:solidFill>
                <a:srgbClr val="444444"/>
              </a:solidFill>
              <a:highlight>
                <a:srgbClr val="FFFFFF"/>
              </a:highlight>
              <a:latin typeface="Arial"/>
              <a:ea typeface="Arial"/>
              <a:cs typeface="Arial"/>
              <a:sym typeface="Arial"/>
            </a:endParaRPr>
          </a:p>
        </p:txBody>
      </p:sp>
      <p:sp>
        <p:nvSpPr>
          <p:cNvPr id="687" name="Google Shape;687;p83"/>
          <p:cNvSpPr txBox="1"/>
          <p:nvPr/>
        </p:nvSpPr>
        <p:spPr>
          <a:xfrm>
            <a:off x="63600" y="692400"/>
            <a:ext cx="9016800" cy="4451100"/>
          </a:xfrm>
          <a:prstGeom prst="rect">
            <a:avLst/>
          </a:prstGeom>
          <a:noFill/>
          <a:ln>
            <a:noFill/>
          </a:ln>
        </p:spPr>
        <p:txBody>
          <a:bodyPr spcFirstLastPara="1" wrap="square" lIns="91425" tIns="91425" rIns="91425" bIns="91425" anchor="ctr" anchorCtr="0">
            <a:noAutofit/>
          </a:bodyPr>
          <a:lstStyle/>
          <a:p>
            <a:pPr marL="0" marR="0" lvl="0" indent="0" algn="l" rtl="0">
              <a:lnSpc>
                <a:spcPct val="150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688" name="Google Shape;688;p83"/>
          <p:cNvSpPr/>
          <p:nvPr/>
        </p:nvSpPr>
        <p:spPr>
          <a:xfrm>
            <a:off x="118650" y="636600"/>
            <a:ext cx="8906700" cy="4342200"/>
          </a:xfrm>
          <a:prstGeom prst="rect">
            <a:avLst/>
          </a:prstGeom>
          <a:noFill/>
          <a:ln>
            <a:noFill/>
          </a:ln>
        </p:spPr>
        <p:txBody>
          <a:bodyPr spcFirstLastPara="1" wrap="square" lIns="91425" tIns="45700" rIns="91425" bIns="45700" anchor="t" anchorCtr="0">
            <a:noAutofit/>
          </a:bodyPr>
          <a:lstStyle/>
          <a:p>
            <a:pPr marL="914400" marR="0" lvl="0" indent="0" algn="l" rtl="0">
              <a:lnSpc>
                <a:spcPct val="115000"/>
              </a:lnSpc>
              <a:spcBef>
                <a:spcPts val="0"/>
              </a:spcBef>
              <a:spcAft>
                <a:spcPts val="0"/>
              </a:spcAft>
              <a:buNone/>
            </a:pPr>
            <a:endParaRPr sz="1800" dirty="0">
              <a:solidFill>
                <a:srgbClr val="33444C"/>
              </a:solidFill>
              <a:highlight>
                <a:srgbClr val="FFFFFF"/>
              </a:highlight>
            </a:endParaRPr>
          </a:p>
          <a:p>
            <a:pPr marL="914400" marR="0" lvl="0" indent="0" algn="l" rtl="0">
              <a:lnSpc>
                <a:spcPct val="115000"/>
              </a:lnSpc>
              <a:spcBef>
                <a:spcPts val="1600"/>
              </a:spcBef>
              <a:spcAft>
                <a:spcPts val="0"/>
              </a:spcAft>
              <a:buNone/>
            </a:pPr>
            <a:endParaRPr sz="1800" dirty="0">
              <a:solidFill>
                <a:srgbClr val="33444C"/>
              </a:solidFill>
              <a:highlight>
                <a:srgbClr val="FFFFFF"/>
              </a:highlight>
            </a:endParaRPr>
          </a:p>
          <a:p>
            <a:pPr marL="457200" marR="0" lvl="0" indent="-342900" algn="l" rtl="0">
              <a:lnSpc>
                <a:spcPct val="115000"/>
              </a:lnSpc>
              <a:spcBef>
                <a:spcPts val="1600"/>
              </a:spcBef>
              <a:spcAft>
                <a:spcPts val="0"/>
              </a:spcAft>
              <a:buClr>
                <a:srgbClr val="445D6E"/>
              </a:buClr>
              <a:buSzPts val="1800"/>
              <a:buChar char="➔"/>
            </a:pPr>
            <a:r>
              <a:rPr lang="en-US" sz="1800" dirty="0">
                <a:solidFill>
                  <a:srgbClr val="33444C"/>
                </a:solidFill>
              </a:rPr>
              <a:t>A bridge network is a Link Layer device which forwards traffic between network segments. </a:t>
            </a:r>
            <a:endParaRPr sz="1800" dirty="0">
              <a:solidFill>
                <a:srgbClr val="33444C"/>
              </a:solidFill>
            </a:endParaRPr>
          </a:p>
          <a:p>
            <a:pPr marL="914400" marR="0" lvl="0" indent="0" algn="l" rtl="0">
              <a:lnSpc>
                <a:spcPct val="115000"/>
              </a:lnSpc>
              <a:spcBef>
                <a:spcPts val="1600"/>
              </a:spcBef>
              <a:spcAft>
                <a:spcPts val="0"/>
              </a:spcAft>
              <a:buNone/>
            </a:pPr>
            <a:endParaRPr sz="1800" dirty="0">
              <a:solidFill>
                <a:srgbClr val="33444C"/>
              </a:solidFill>
            </a:endParaRPr>
          </a:p>
          <a:p>
            <a:pPr marL="457200" marR="0" lvl="0" indent="-342900" algn="l" rtl="0">
              <a:lnSpc>
                <a:spcPct val="115000"/>
              </a:lnSpc>
              <a:spcBef>
                <a:spcPts val="1600"/>
              </a:spcBef>
              <a:spcAft>
                <a:spcPts val="0"/>
              </a:spcAft>
              <a:buClr>
                <a:srgbClr val="445D6E"/>
              </a:buClr>
              <a:buSzPts val="1800"/>
              <a:buChar char="➔"/>
            </a:pPr>
            <a:r>
              <a:rPr lang="en-US" sz="1800" dirty="0">
                <a:solidFill>
                  <a:srgbClr val="33444C"/>
                </a:solidFill>
              </a:rPr>
              <a:t>A bridge can be a hardware device or a software device running within a host machine’s kernel.</a:t>
            </a:r>
            <a:endParaRPr sz="1800" dirty="0">
              <a:solidFill>
                <a:srgbClr val="33444C"/>
              </a:solidFill>
            </a:endParaRPr>
          </a:p>
          <a:p>
            <a:pPr marL="914400" marR="0" lvl="0" indent="0" algn="l" rtl="0">
              <a:lnSpc>
                <a:spcPct val="115000"/>
              </a:lnSpc>
              <a:spcBef>
                <a:spcPts val="1600"/>
              </a:spcBef>
              <a:spcAft>
                <a:spcPts val="1600"/>
              </a:spcAft>
              <a:buNone/>
            </a:pPr>
            <a:endParaRPr sz="1800" dirty="0">
              <a:solidFill>
                <a:srgbClr val="33444C"/>
              </a:solidFill>
              <a:highlight>
                <a:srgbClr val="FFFFFF"/>
              </a:high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92"/>
        <p:cNvGrpSpPr/>
        <p:nvPr/>
      </p:nvGrpSpPr>
      <p:grpSpPr>
        <a:xfrm>
          <a:off x="0" y="0"/>
          <a:ext cx="0" cy="0"/>
          <a:chOff x="0" y="0"/>
          <a:chExt cx="0" cy="0"/>
        </a:xfrm>
      </p:grpSpPr>
      <p:sp>
        <p:nvSpPr>
          <p:cNvPr id="693" name="Google Shape;693;p84"/>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a:buNone/>
            </a:pPr>
            <a:r>
              <a:rPr lang="en-US" sz="2400" b="1">
                <a:solidFill>
                  <a:srgbClr val="FFFFFF"/>
                </a:solidFill>
                <a:latin typeface="Arial"/>
                <a:ea typeface="Arial"/>
                <a:cs typeface="Arial"/>
                <a:sym typeface="Arial"/>
              </a:rPr>
              <a:t>Bridge Networks</a:t>
            </a:r>
            <a:endParaRPr sz="2400" b="1">
              <a:solidFill>
                <a:srgbClr val="FFFFFF"/>
              </a:solidFill>
              <a:latin typeface="Arial"/>
              <a:ea typeface="Arial"/>
              <a:cs typeface="Arial"/>
              <a:sym typeface="Arial"/>
            </a:endParaRPr>
          </a:p>
        </p:txBody>
      </p:sp>
      <p:sp>
        <p:nvSpPr>
          <p:cNvPr id="694" name="Google Shape;694;p84"/>
          <p:cNvSpPr txBox="1"/>
          <p:nvPr/>
        </p:nvSpPr>
        <p:spPr>
          <a:xfrm>
            <a:off x="-11848" y="636595"/>
            <a:ext cx="9016800" cy="4342200"/>
          </a:xfrm>
          <a:prstGeom prst="rect">
            <a:avLst/>
          </a:prstGeom>
          <a:noFill/>
          <a:ln>
            <a:noFill/>
          </a:ln>
        </p:spPr>
        <p:txBody>
          <a:bodyPr spcFirstLastPara="1" wrap="square" lIns="91425" tIns="91425" rIns="91425" bIns="91425" anchor="t" anchorCtr="0">
            <a:noAutofit/>
          </a:bodyPr>
          <a:lstStyle/>
          <a:p>
            <a:pPr marL="45720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444444"/>
              </a:solidFill>
              <a:highlight>
                <a:srgbClr val="FFFFFF"/>
              </a:highlight>
              <a:latin typeface="Arial"/>
              <a:ea typeface="Arial"/>
              <a:cs typeface="Arial"/>
              <a:sym typeface="Arial"/>
            </a:endParaRPr>
          </a:p>
          <a:p>
            <a:pPr marL="457200" marR="0" lvl="0" indent="0" algn="l" rtl="0">
              <a:lnSpc>
                <a:spcPct val="150000"/>
              </a:lnSpc>
              <a:spcBef>
                <a:spcPts val="0"/>
              </a:spcBef>
              <a:spcAft>
                <a:spcPts val="0"/>
              </a:spcAft>
              <a:buClr>
                <a:srgbClr val="000000"/>
              </a:buClr>
              <a:buSzPts val="1800"/>
              <a:buFont typeface="Arial"/>
              <a:buNone/>
            </a:pPr>
            <a:endParaRPr sz="1800" b="0" i="0" u="none" strike="noStrike" cap="none">
              <a:solidFill>
                <a:srgbClr val="444444"/>
              </a:solidFill>
              <a:highlight>
                <a:srgbClr val="FFFFFF"/>
              </a:highlight>
              <a:latin typeface="Arial"/>
              <a:ea typeface="Arial"/>
              <a:cs typeface="Arial"/>
              <a:sym typeface="Arial"/>
            </a:endParaRPr>
          </a:p>
        </p:txBody>
      </p:sp>
      <p:sp>
        <p:nvSpPr>
          <p:cNvPr id="695" name="Google Shape;695;p84"/>
          <p:cNvSpPr txBox="1"/>
          <p:nvPr/>
        </p:nvSpPr>
        <p:spPr>
          <a:xfrm>
            <a:off x="63600" y="692400"/>
            <a:ext cx="9016800" cy="4451100"/>
          </a:xfrm>
          <a:prstGeom prst="rect">
            <a:avLst/>
          </a:prstGeom>
          <a:noFill/>
          <a:ln>
            <a:noFill/>
          </a:ln>
        </p:spPr>
        <p:txBody>
          <a:bodyPr spcFirstLastPara="1" wrap="square" lIns="91425" tIns="91425" rIns="91425" bIns="91425" anchor="ctr" anchorCtr="0">
            <a:noAutofit/>
          </a:bodyPr>
          <a:lstStyle/>
          <a:p>
            <a:pPr marL="0" marR="0" lvl="0" indent="0" algn="l" rtl="0">
              <a:lnSpc>
                <a:spcPct val="150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696" name="Google Shape;696;p84"/>
          <p:cNvSpPr/>
          <p:nvPr/>
        </p:nvSpPr>
        <p:spPr>
          <a:xfrm>
            <a:off x="118650" y="636600"/>
            <a:ext cx="8906700" cy="4342200"/>
          </a:xfrm>
          <a:prstGeom prst="rect">
            <a:avLst/>
          </a:prstGeom>
          <a:noFill/>
          <a:ln>
            <a:noFill/>
          </a:ln>
        </p:spPr>
        <p:txBody>
          <a:bodyPr spcFirstLastPara="1" wrap="square" lIns="91425" tIns="45700" rIns="91425" bIns="45700" anchor="t" anchorCtr="0">
            <a:noAutofit/>
          </a:bodyPr>
          <a:lstStyle/>
          <a:p>
            <a:pPr marL="914400" marR="0" lvl="0" indent="0" algn="l" rtl="0">
              <a:lnSpc>
                <a:spcPct val="115000"/>
              </a:lnSpc>
              <a:spcBef>
                <a:spcPts val="0"/>
              </a:spcBef>
              <a:spcAft>
                <a:spcPts val="0"/>
              </a:spcAft>
              <a:buNone/>
            </a:pPr>
            <a:endParaRPr sz="1800" dirty="0">
              <a:solidFill>
                <a:srgbClr val="33444C"/>
              </a:solidFill>
              <a:highlight>
                <a:srgbClr val="FFFFFF"/>
              </a:highlight>
            </a:endParaRPr>
          </a:p>
          <a:p>
            <a:pPr marL="457200" marR="0" lvl="0" indent="-342900" algn="l" rtl="0">
              <a:lnSpc>
                <a:spcPct val="115000"/>
              </a:lnSpc>
              <a:spcBef>
                <a:spcPts val="1600"/>
              </a:spcBef>
              <a:spcAft>
                <a:spcPts val="0"/>
              </a:spcAft>
              <a:buClr>
                <a:srgbClr val="33444C"/>
              </a:buClr>
              <a:buSzPts val="1800"/>
              <a:buChar char="➔"/>
            </a:pPr>
            <a:r>
              <a:rPr lang="en-US" sz="1800" dirty="0">
                <a:solidFill>
                  <a:srgbClr val="33444C"/>
                </a:solidFill>
              </a:rPr>
              <a:t>In terms of Docker, a bridge network uses a software bridge which allows containers connected to the same bridge network to communicate, while providing isolation from containers which are not connected to that bridge network.</a:t>
            </a:r>
            <a:endParaRPr sz="1800" dirty="0">
              <a:solidFill>
                <a:srgbClr val="33444C"/>
              </a:solidFill>
            </a:endParaRPr>
          </a:p>
          <a:p>
            <a:pPr marL="914400" marR="0" lvl="0" indent="0" algn="l" rtl="0">
              <a:lnSpc>
                <a:spcPct val="115000"/>
              </a:lnSpc>
              <a:spcBef>
                <a:spcPts val="1600"/>
              </a:spcBef>
              <a:spcAft>
                <a:spcPts val="0"/>
              </a:spcAft>
              <a:buNone/>
            </a:pPr>
            <a:endParaRPr sz="1800" dirty="0">
              <a:solidFill>
                <a:srgbClr val="33444C"/>
              </a:solidFill>
            </a:endParaRPr>
          </a:p>
          <a:p>
            <a:pPr marL="457200" marR="0" lvl="0" indent="-342900" algn="l" rtl="0">
              <a:lnSpc>
                <a:spcPct val="115000"/>
              </a:lnSpc>
              <a:spcBef>
                <a:spcPts val="1600"/>
              </a:spcBef>
              <a:spcAft>
                <a:spcPts val="0"/>
              </a:spcAft>
              <a:buClr>
                <a:srgbClr val="33444C"/>
              </a:buClr>
              <a:buSzPts val="1800"/>
              <a:buChar char="➔"/>
            </a:pPr>
            <a:r>
              <a:rPr lang="en-US" sz="1800" dirty="0">
                <a:solidFill>
                  <a:srgbClr val="515D64"/>
                </a:solidFill>
              </a:rPr>
              <a:t>The </a:t>
            </a:r>
            <a:r>
              <a:rPr lang="en-US" sz="1800" dirty="0">
                <a:solidFill>
                  <a:srgbClr val="333333"/>
                </a:solidFill>
              </a:rPr>
              <a:t>bridge</a:t>
            </a:r>
            <a:r>
              <a:rPr lang="en-US" sz="1800" dirty="0">
                <a:solidFill>
                  <a:srgbClr val="515D64"/>
                </a:solidFill>
              </a:rPr>
              <a:t> driver creates a private network internal to the host so containers on this network can communicate. External access is granted by exposing ports to containers. Docker secures the network by managing rules that block connectivity between different Docker networks.</a:t>
            </a:r>
            <a:endParaRPr sz="1800" dirty="0">
              <a:solidFill>
                <a:srgbClr val="33444C"/>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Google Shape;701;p85"/>
          <p:cNvSpPr txBox="1">
            <a:spLocks noGrp="1"/>
          </p:cNvSpPr>
          <p:nvPr>
            <p:ph type="title"/>
          </p:nvPr>
        </p:nvSpPr>
        <p:spPr>
          <a:xfrm>
            <a:off x="63600" y="61798"/>
            <a:ext cx="8865963" cy="602700"/>
          </a:xfrm>
          <a:prstGeom prst="rect">
            <a:avLst/>
          </a:prstGeom>
          <a:noFill/>
          <a:ln>
            <a:noFill/>
          </a:ln>
        </p:spPr>
        <p:txBody>
          <a:bodyPr spcFirstLastPara="1" wrap="square" lIns="91425" tIns="91425" rIns="91425" bIns="91425" anchor="ctr" anchorCtr="0">
            <a:noAutofit/>
          </a:bodyPr>
          <a:lstStyle/>
          <a:p>
            <a:pPr marL="0" lvl="0" indent="0" rtl="0">
              <a:lnSpc>
                <a:spcPct val="167647"/>
              </a:lnSpc>
              <a:spcBef>
                <a:spcPts val="1500"/>
              </a:spcBef>
              <a:spcAft>
                <a:spcPts val="0"/>
              </a:spcAft>
              <a:buClr>
                <a:srgbClr val="000000"/>
              </a:buClr>
              <a:buSzPts val="1100"/>
              <a:buFont typeface="Arial"/>
              <a:buNone/>
            </a:pPr>
            <a:r>
              <a:rPr lang="en-US" sz="2400" b="1" dirty="0">
                <a:solidFill>
                  <a:srgbClr val="FFFFFF"/>
                </a:solidFill>
                <a:latin typeface="Arial"/>
                <a:ea typeface="Arial"/>
                <a:cs typeface="Arial"/>
                <a:sym typeface="Arial"/>
              </a:rPr>
              <a:t> Differences between user-defined and default bridge</a:t>
            </a:r>
            <a:endParaRPr sz="2400" b="1" dirty="0">
              <a:solidFill>
                <a:srgbClr val="FFFFFF"/>
              </a:solidFill>
              <a:latin typeface="Arial"/>
              <a:ea typeface="Arial"/>
              <a:cs typeface="Arial"/>
              <a:sym typeface="Arial"/>
            </a:endParaRPr>
          </a:p>
          <a:p>
            <a:pPr marL="0" marR="0" lvl="0" indent="0" algn="l" rtl="0">
              <a:lnSpc>
                <a:spcPct val="100000"/>
              </a:lnSpc>
              <a:spcBef>
                <a:spcPts val="800"/>
              </a:spcBef>
              <a:spcAft>
                <a:spcPts val="0"/>
              </a:spcAft>
              <a:buClr>
                <a:schemeClr val="lt1"/>
              </a:buClr>
              <a:buSzPts val="1800"/>
              <a:buFont typeface="Roboto"/>
              <a:buNone/>
            </a:pPr>
            <a:endParaRPr sz="2400" b="1" dirty="0">
              <a:solidFill>
                <a:srgbClr val="FFFFFF"/>
              </a:solidFill>
              <a:latin typeface="Arial"/>
              <a:ea typeface="Arial"/>
              <a:cs typeface="Arial"/>
              <a:sym typeface="Arial"/>
            </a:endParaRPr>
          </a:p>
        </p:txBody>
      </p:sp>
      <p:sp>
        <p:nvSpPr>
          <p:cNvPr id="702" name="Google Shape;702;p85"/>
          <p:cNvSpPr txBox="1"/>
          <p:nvPr/>
        </p:nvSpPr>
        <p:spPr>
          <a:xfrm>
            <a:off x="-11848" y="636595"/>
            <a:ext cx="9016800" cy="4342200"/>
          </a:xfrm>
          <a:prstGeom prst="rect">
            <a:avLst/>
          </a:prstGeom>
          <a:noFill/>
          <a:ln>
            <a:noFill/>
          </a:ln>
        </p:spPr>
        <p:txBody>
          <a:bodyPr spcFirstLastPara="1" wrap="square" lIns="91425" tIns="91425" rIns="91425" bIns="91425" anchor="t" anchorCtr="0">
            <a:noAutofit/>
          </a:bodyPr>
          <a:lstStyle/>
          <a:p>
            <a:pPr marL="45720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444444"/>
              </a:solidFill>
              <a:highlight>
                <a:srgbClr val="FFFFFF"/>
              </a:highlight>
              <a:latin typeface="Arial"/>
              <a:ea typeface="Arial"/>
              <a:cs typeface="Arial"/>
              <a:sym typeface="Arial"/>
            </a:endParaRPr>
          </a:p>
          <a:p>
            <a:pPr marL="457200" marR="0" lvl="0" indent="0" algn="l" rtl="0">
              <a:lnSpc>
                <a:spcPct val="150000"/>
              </a:lnSpc>
              <a:spcBef>
                <a:spcPts val="0"/>
              </a:spcBef>
              <a:spcAft>
                <a:spcPts val="0"/>
              </a:spcAft>
              <a:buClr>
                <a:srgbClr val="000000"/>
              </a:buClr>
              <a:buSzPts val="1800"/>
              <a:buFont typeface="Arial"/>
              <a:buNone/>
            </a:pPr>
            <a:endParaRPr sz="1800" b="0" i="0" u="none" strike="noStrike" cap="none">
              <a:solidFill>
                <a:srgbClr val="444444"/>
              </a:solidFill>
              <a:highlight>
                <a:srgbClr val="FFFFFF"/>
              </a:highlight>
              <a:latin typeface="Arial"/>
              <a:ea typeface="Arial"/>
              <a:cs typeface="Arial"/>
              <a:sym typeface="Arial"/>
            </a:endParaRPr>
          </a:p>
        </p:txBody>
      </p:sp>
      <p:sp>
        <p:nvSpPr>
          <p:cNvPr id="703" name="Google Shape;703;p85"/>
          <p:cNvSpPr txBox="1"/>
          <p:nvPr/>
        </p:nvSpPr>
        <p:spPr>
          <a:xfrm>
            <a:off x="63600" y="692400"/>
            <a:ext cx="9016800" cy="4451100"/>
          </a:xfrm>
          <a:prstGeom prst="rect">
            <a:avLst/>
          </a:prstGeom>
          <a:noFill/>
          <a:ln>
            <a:noFill/>
          </a:ln>
        </p:spPr>
        <p:txBody>
          <a:bodyPr spcFirstLastPara="1" wrap="square" lIns="91425" tIns="91425" rIns="91425" bIns="91425" anchor="ctr" anchorCtr="0">
            <a:noAutofit/>
          </a:bodyPr>
          <a:lstStyle/>
          <a:p>
            <a:pPr marL="0" marR="0" lvl="0" indent="0" algn="l" rtl="0">
              <a:lnSpc>
                <a:spcPct val="150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704" name="Google Shape;704;p85"/>
          <p:cNvSpPr/>
          <p:nvPr/>
        </p:nvSpPr>
        <p:spPr>
          <a:xfrm>
            <a:off x="118650" y="636600"/>
            <a:ext cx="8906700" cy="4342200"/>
          </a:xfrm>
          <a:prstGeom prst="rect">
            <a:avLst/>
          </a:prstGeom>
          <a:noFill/>
          <a:ln>
            <a:noFill/>
          </a:ln>
        </p:spPr>
        <p:txBody>
          <a:bodyPr spcFirstLastPara="1" wrap="square" lIns="91425" tIns="45700" rIns="91425" bIns="45700" anchor="t" anchorCtr="0">
            <a:noAutofit/>
          </a:bodyPr>
          <a:lstStyle/>
          <a:p>
            <a:pPr marL="914400" marR="0" lvl="0" indent="0" algn="l" rtl="0">
              <a:lnSpc>
                <a:spcPct val="150000"/>
              </a:lnSpc>
              <a:spcBef>
                <a:spcPts val="0"/>
              </a:spcBef>
              <a:spcAft>
                <a:spcPts val="0"/>
              </a:spcAft>
              <a:buNone/>
            </a:pPr>
            <a:endParaRPr sz="1800" dirty="0">
              <a:solidFill>
                <a:srgbClr val="33444C"/>
              </a:solidFill>
              <a:highlight>
                <a:srgbClr val="FFFFFF"/>
              </a:highlight>
            </a:endParaRPr>
          </a:p>
          <a:p>
            <a:pPr marL="457200" marR="0" lvl="0" indent="-342900" algn="l" rtl="0">
              <a:lnSpc>
                <a:spcPct val="150000"/>
              </a:lnSpc>
              <a:spcBef>
                <a:spcPts val="1600"/>
              </a:spcBef>
              <a:spcAft>
                <a:spcPts val="0"/>
              </a:spcAft>
              <a:buClr>
                <a:srgbClr val="33444C"/>
              </a:buClr>
              <a:buSzPts val="1800"/>
              <a:buChar char="➔"/>
            </a:pPr>
            <a:r>
              <a:rPr lang="en-US" sz="1800" dirty="0">
                <a:solidFill>
                  <a:srgbClr val="33444C"/>
                </a:solidFill>
              </a:rPr>
              <a:t>User-defined bridges provide better isolation and interoperability between containerized applications.</a:t>
            </a:r>
            <a:endParaRPr sz="1800" dirty="0">
              <a:solidFill>
                <a:srgbClr val="33444C"/>
              </a:solidFill>
            </a:endParaRPr>
          </a:p>
          <a:p>
            <a:pPr marL="457200" marR="0" lvl="0" indent="-342900" algn="l" rtl="0">
              <a:lnSpc>
                <a:spcPct val="150000"/>
              </a:lnSpc>
              <a:spcBef>
                <a:spcPts val="0"/>
              </a:spcBef>
              <a:spcAft>
                <a:spcPts val="0"/>
              </a:spcAft>
              <a:buClr>
                <a:srgbClr val="33444C"/>
              </a:buClr>
              <a:buSzPts val="1800"/>
              <a:buChar char="➔"/>
            </a:pPr>
            <a:r>
              <a:rPr lang="en-US" sz="1800" dirty="0">
                <a:solidFill>
                  <a:srgbClr val="33444C"/>
                </a:solidFill>
              </a:rPr>
              <a:t>User-defined bridges provide automatic DNS resolution between containers.</a:t>
            </a:r>
            <a:endParaRPr sz="1800" dirty="0">
              <a:solidFill>
                <a:srgbClr val="33444C"/>
              </a:solidFill>
            </a:endParaRPr>
          </a:p>
          <a:p>
            <a:pPr marL="457200" marR="0" lvl="0" indent="-342900" algn="l" rtl="0">
              <a:lnSpc>
                <a:spcPct val="150000"/>
              </a:lnSpc>
              <a:spcBef>
                <a:spcPts val="0"/>
              </a:spcBef>
              <a:spcAft>
                <a:spcPts val="0"/>
              </a:spcAft>
              <a:buClr>
                <a:srgbClr val="33444C"/>
              </a:buClr>
              <a:buSzPts val="1800"/>
              <a:buChar char="➔"/>
            </a:pPr>
            <a:r>
              <a:rPr lang="en-US" sz="1800" dirty="0">
                <a:solidFill>
                  <a:srgbClr val="33444C"/>
                </a:solidFill>
              </a:rPr>
              <a:t>Containers can be attached and detached from user-defined networks on the fly.</a:t>
            </a:r>
            <a:endParaRPr sz="1800" dirty="0">
              <a:solidFill>
                <a:srgbClr val="33444C"/>
              </a:solidFill>
            </a:endParaRPr>
          </a:p>
          <a:p>
            <a:pPr marL="457200" marR="0" lvl="0" indent="-342900" algn="l" rtl="0">
              <a:lnSpc>
                <a:spcPct val="150000"/>
              </a:lnSpc>
              <a:spcBef>
                <a:spcPts val="0"/>
              </a:spcBef>
              <a:spcAft>
                <a:spcPts val="0"/>
              </a:spcAft>
              <a:buClr>
                <a:srgbClr val="33444C"/>
              </a:buClr>
              <a:buSzPts val="1800"/>
              <a:buChar char="➔"/>
            </a:pPr>
            <a:r>
              <a:rPr lang="en-US" sz="1800" dirty="0">
                <a:solidFill>
                  <a:srgbClr val="33444C"/>
                </a:solidFill>
              </a:rPr>
              <a:t>Each user-defined network creates a configurable bridge.</a:t>
            </a:r>
            <a:endParaRPr sz="1800" dirty="0">
              <a:solidFill>
                <a:srgbClr val="33444C"/>
              </a:solidFill>
            </a:endParaRPr>
          </a:p>
          <a:p>
            <a:pPr marL="457200" marR="0" lvl="0" indent="-342900" algn="l" rtl="0">
              <a:lnSpc>
                <a:spcPct val="150000"/>
              </a:lnSpc>
              <a:spcBef>
                <a:spcPts val="0"/>
              </a:spcBef>
              <a:spcAft>
                <a:spcPts val="0"/>
              </a:spcAft>
              <a:buClr>
                <a:srgbClr val="33444C"/>
              </a:buClr>
              <a:buSzPts val="1800"/>
              <a:buChar char="➔"/>
            </a:pPr>
            <a:r>
              <a:rPr lang="en-US" sz="1800" dirty="0">
                <a:solidFill>
                  <a:srgbClr val="33444C"/>
                </a:solidFill>
              </a:rPr>
              <a:t>Linked containers on the default bridge network share environment variables.</a:t>
            </a:r>
            <a:endParaRPr sz="1800" dirty="0">
              <a:solidFill>
                <a:srgbClr val="33444C"/>
              </a:solidFill>
            </a:endParaRPr>
          </a:p>
          <a:p>
            <a:pPr marL="914400" marR="0" lvl="0" indent="0" algn="l" rtl="0">
              <a:lnSpc>
                <a:spcPct val="150000"/>
              </a:lnSpc>
              <a:spcBef>
                <a:spcPts val="1600"/>
              </a:spcBef>
              <a:spcAft>
                <a:spcPts val="1600"/>
              </a:spcAft>
              <a:buNone/>
            </a:pPr>
            <a:endParaRPr sz="1800" dirty="0">
              <a:solidFill>
                <a:srgbClr val="33444C"/>
              </a:solidFill>
              <a:highlight>
                <a:srgbClr val="FFFFFF"/>
              </a:highligh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09" name="Google Shape;709;p86"/>
          <p:cNvSpPr txBox="1">
            <a:spLocks noGrp="1"/>
          </p:cNvSpPr>
          <p:nvPr>
            <p:ph type="title"/>
          </p:nvPr>
        </p:nvSpPr>
        <p:spPr>
          <a:xfrm>
            <a:off x="-126000" y="0"/>
            <a:ext cx="9761400" cy="602700"/>
          </a:xfrm>
          <a:prstGeom prst="rect">
            <a:avLst/>
          </a:prstGeom>
          <a:noFill/>
          <a:ln>
            <a:noFill/>
          </a:ln>
        </p:spPr>
        <p:txBody>
          <a:bodyPr spcFirstLastPara="1" wrap="square" lIns="91425" tIns="91425" rIns="91425" bIns="91425" anchor="ctr" anchorCtr="0">
            <a:noAutofit/>
          </a:bodyPr>
          <a:lstStyle/>
          <a:p>
            <a:pPr marL="0" marR="0" lvl="0" indent="457200" algn="l" rtl="0">
              <a:lnSpc>
                <a:spcPct val="100000"/>
              </a:lnSpc>
              <a:spcBef>
                <a:spcPts val="0"/>
              </a:spcBef>
              <a:spcAft>
                <a:spcPts val="0"/>
              </a:spcAft>
              <a:buClr>
                <a:schemeClr val="lt1"/>
              </a:buClr>
              <a:buSzPts val="1800"/>
              <a:buFont typeface="Roboto"/>
              <a:buNone/>
            </a:pPr>
            <a:r>
              <a:rPr lang="en-US" sz="2400" b="1">
                <a:solidFill>
                  <a:srgbClr val="FFFFFF"/>
                </a:solidFill>
                <a:latin typeface="Arial"/>
                <a:ea typeface="Arial"/>
                <a:cs typeface="Arial"/>
                <a:sym typeface="Arial"/>
              </a:rPr>
              <a:t>Overlay Network Drivers</a:t>
            </a:r>
            <a:endParaRPr sz="2400" b="1">
              <a:solidFill>
                <a:srgbClr val="FFFFFF"/>
              </a:solidFill>
              <a:latin typeface="Arial"/>
              <a:ea typeface="Arial"/>
              <a:cs typeface="Arial"/>
              <a:sym typeface="Arial"/>
            </a:endParaRPr>
          </a:p>
        </p:txBody>
      </p:sp>
      <p:sp>
        <p:nvSpPr>
          <p:cNvPr id="710" name="Google Shape;710;p86"/>
          <p:cNvSpPr txBox="1"/>
          <p:nvPr/>
        </p:nvSpPr>
        <p:spPr>
          <a:xfrm>
            <a:off x="-11848" y="636595"/>
            <a:ext cx="9016800" cy="4342200"/>
          </a:xfrm>
          <a:prstGeom prst="rect">
            <a:avLst/>
          </a:prstGeom>
          <a:noFill/>
          <a:ln>
            <a:noFill/>
          </a:ln>
        </p:spPr>
        <p:txBody>
          <a:bodyPr spcFirstLastPara="1" wrap="square" lIns="91425" tIns="91425" rIns="91425" bIns="91425" anchor="t" anchorCtr="0">
            <a:noAutofit/>
          </a:bodyPr>
          <a:lstStyle/>
          <a:p>
            <a:pPr marL="45720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444444"/>
              </a:solidFill>
              <a:highlight>
                <a:srgbClr val="FFFFFF"/>
              </a:highlight>
              <a:latin typeface="Arial"/>
              <a:ea typeface="Arial"/>
              <a:cs typeface="Arial"/>
              <a:sym typeface="Arial"/>
            </a:endParaRPr>
          </a:p>
          <a:p>
            <a:pPr marL="457200" marR="0" lvl="0" indent="0" algn="l" rtl="0">
              <a:lnSpc>
                <a:spcPct val="150000"/>
              </a:lnSpc>
              <a:spcBef>
                <a:spcPts val="0"/>
              </a:spcBef>
              <a:spcAft>
                <a:spcPts val="0"/>
              </a:spcAft>
              <a:buClr>
                <a:srgbClr val="000000"/>
              </a:buClr>
              <a:buSzPts val="1800"/>
              <a:buFont typeface="Arial"/>
              <a:buNone/>
            </a:pPr>
            <a:endParaRPr sz="1800" b="0" i="0" u="none" strike="noStrike" cap="none">
              <a:solidFill>
                <a:srgbClr val="444444"/>
              </a:solidFill>
              <a:highlight>
                <a:srgbClr val="FFFFFF"/>
              </a:highlight>
              <a:latin typeface="Arial"/>
              <a:ea typeface="Arial"/>
              <a:cs typeface="Arial"/>
              <a:sym typeface="Arial"/>
            </a:endParaRPr>
          </a:p>
        </p:txBody>
      </p:sp>
      <p:sp>
        <p:nvSpPr>
          <p:cNvPr id="711" name="Google Shape;711;p86"/>
          <p:cNvSpPr txBox="1"/>
          <p:nvPr/>
        </p:nvSpPr>
        <p:spPr>
          <a:xfrm>
            <a:off x="63600" y="692400"/>
            <a:ext cx="9016800" cy="4451100"/>
          </a:xfrm>
          <a:prstGeom prst="rect">
            <a:avLst/>
          </a:prstGeom>
          <a:noFill/>
          <a:ln>
            <a:noFill/>
          </a:ln>
        </p:spPr>
        <p:txBody>
          <a:bodyPr spcFirstLastPara="1" wrap="square" lIns="91425" tIns="91425" rIns="91425" bIns="91425" anchor="ctr" anchorCtr="0">
            <a:noAutofit/>
          </a:bodyPr>
          <a:lstStyle/>
          <a:p>
            <a:pPr marL="0" marR="0" lvl="0" indent="0" algn="l" rtl="0">
              <a:lnSpc>
                <a:spcPct val="150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712" name="Google Shape;712;p86"/>
          <p:cNvSpPr/>
          <p:nvPr/>
        </p:nvSpPr>
        <p:spPr>
          <a:xfrm>
            <a:off x="118650" y="636600"/>
            <a:ext cx="8906700" cy="4342200"/>
          </a:xfrm>
          <a:prstGeom prst="rect">
            <a:avLst/>
          </a:prstGeom>
          <a:noFill/>
          <a:ln>
            <a:noFill/>
          </a:ln>
        </p:spPr>
        <p:txBody>
          <a:bodyPr spcFirstLastPara="1" wrap="square" lIns="91425" tIns="45700" rIns="91425" bIns="45700" anchor="t" anchorCtr="0">
            <a:noAutofit/>
          </a:bodyPr>
          <a:lstStyle/>
          <a:p>
            <a:pPr marL="457200" marR="0" lvl="0" indent="0" algn="l" rtl="0">
              <a:lnSpc>
                <a:spcPct val="150000"/>
              </a:lnSpc>
              <a:spcBef>
                <a:spcPts val="0"/>
              </a:spcBef>
              <a:spcAft>
                <a:spcPts val="1600"/>
              </a:spcAft>
              <a:buNone/>
            </a:pPr>
            <a:endParaRPr sz="1800">
              <a:solidFill>
                <a:srgbClr val="515D64"/>
              </a:solidFill>
              <a:highlight>
                <a:srgbClr val="FFFFFF"/>
              </a:highlight>
            </a:endParaRPr>
          </a:p>
        </p:txBody>
      </p:sp>
      <p:pic>
        <p:nvPicPr>
          <p:cNvPr id="713" name="Google Shape;713;p86"/>
          <p:cNvPicPr preferRelativeResize="0"/>
          <p:nvPr/>
        </p:nvPicPr>
        <p:blipFill>
          <a:blip r:embed="rId3">
            <a:alphaModFix/>
          </a:blip>
          <a:stretch>
            <a:fillRect/>
          </a:stretch>
        </p:blipFill>
        <p:spPr>
          <a:xfrm>
            <a:off x="1105000" y="899592"/>
            <a:ext cx="6933999" cy="37063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sp>
        <p:nvSpPr>
          <p:cNvPr id="718" name="Google Shape;718;p87"/>
          <p:cNvSpPr txBox="1">
            <a:spLocks noGrp="1"/>
          </p:cNvSpPr>
          <p:nvPr>
            <p:ph type="title"/>
          </p:nvPr>
        </p:nvSpPr>
        <p:spPr>
          <a:xfrm>
            <a:off x="-126000" y="0"/>
            <a:ext cx="9761400" cy="602700"/>
          </a:xfrm>
          <a:prstGeom prst="rect">
            <a:avLst/>
          </a:prstGeom>
          <a:noFill/>
          <a:ln>
            <a:noFill/>
          </a:ln>
        </p:spPr>
        <p:txBody>
          <a:bodyPr spcFirstLastPara="1" wrap="square" lIns="91425" tIns="91425" rIns="91425" bIns="91425" anchor="ctr" anchorCtr="0">
            <a:noAutofit/>
          </a:bodyPr>
          <a:lstStyle/>
          <a:p>
            <a:pPr marL="0" marR="0" lvl="0" indent="457200" algn="l" rtl="0">
              <a:lnSpc>
                <a:spcPct val="100000"/>
              </a:lnSpc>
              <a:spcBef>
                <a:spcPts val="0"/>
              </a:spcBef>
              <a:spcAft>
                <a:spcPts val="0"/>
              </a:spcAft>
              <a:buClr>
                <a:schemeClr val="lt1"/>
              </a:buClr>
              <a:buSzPts val="1800"/>
              <a:buFont typeface="Roboto"/>
              <a:buNone/>
            </a:pPr>
            <a:r>
              <a:rPr lang="en-US" sz="2400" b="1">
                <a:solidFill>
                  <a:srgbClr val="FFFFFF"/>
                </a:solidFill>
                <a:latin typeface="Arial"/>
                <a:ea typeface="Arial"/>
                <a:cs typeface="Arial"/>
                <a:sym typeface="Arial"/>
              </a:rPr>
              <a:t>Overlay Network Drivers</a:t>
            </a:r>
            <a:endParaRPr sz="2400" b="1">
              <a:solidFill>
                <a:srgbClr val="FFFFFF"/>
              </a:solidFill>
              <a:latin typeface="Arial"/>
              <a:ea typeface="Arial"/>
              <a:cs typeface="Arial"/>
              <a:sym typeface="Arial"/>
            </a:endParaRPr>
          </a:p>
        </p:txBody>
      </p:sp>
      <p:sp>
        <p:nvSpPr>
          <p:cNvPr id="719" name="Google Shape;719;p87"/>
          <p:cNvSpPr txBox="1"/>
          <p:nvPr/>
        </p:nvSpPr>
        <p:spPr>
          <a:xfrm>
            <a:off x="-11848" y="636595"/>
            <a:ext cx="9016800" cy="4342200"/>
          </a:xfrm>
          <a:prstGeom prst="rect">
            <a:avLst/>
          </a:prstGeom>
          <a:noFill/>
          <a:ln>
            <a:noFill/>
          </a:ln>
        </p:spPr>
        <p:txBody>
          <a:bodyPr spcFirstLastPara="1" wrap="square" lIns="91425" tIns="91425" rIns="91425" bIns="91425" anchor="t" anchorCtr="0">
            <a:noAutofit/>
          </a:bodyPr>
          <a:lstStyle/>
          <a:p>
            <a:pPr marL="45720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444444"/>
              </a:solidFill>
              <a:highlight>
                <a:srgbClr val="FFFFFF"/>
              </a:highlight>
              <a:latin typeface="Arial"/>
              <a:ea typeface="Arial"/>
              <a:cs typeface="Arial"/>
              <a:sym typeface="Arial"/>
            </a:endParaRPr>
          </a:p>
          <a:p>
            <a:pPr marL="457200" marR="0" lvl="0" indent="0" algn="l" rtl="0">
              <a:lnSpc>
                <a:spcPct val="150000"/>
              </a:lnSpc>
              <a:spcBef>
                <a:spcPts val="0"/>
              </a:spcBef>
              <a:spcAft>
                <a:spcPts val="0"/>
              </a:spcAft>
              <a:buClr>
                <a:srgbClr val="000000"/>
              </a:buClr>
              <a:buSzPts val="1800"/>
              <a:buFont typeface="Arial"/>
              <a:buNone/>
            </a:pPr>
            <a:endParaRPr sz="1800" b="0" i="0" u="none" strike="noStrike" cap="none">
              <a:solidFill>
                <a:srgbClr val="444444"/>
              </a:solidFill>
              <a:highlight>
                <a:srgbClr val="FFFFFF"/>
              </a:highlight>
              <a:latin typeface="Arial"/>
              <a:ea typeface="Arial"/>
              <a:cs typeface="Arial"/>
              <a:sym typeface="Arial"/>
            </a:endParaRPr>
          </a:p>
        </p:txBody>
      </p:sp>
      <p:sp>
        <p:nvSpPr>
          <p:cNvPr id="720" name="Google Shape;720;p87"/>
          <p:cNvSpPr txBox="1"/>
          <p:nvPr/>
        </p:nvSpPr>
        <p:spPr>
          <a:xfrm>
            <a:off x="63600" y="692400"/>
            <a:ext cx="9016800" cy="4451100"/>
          </a:xfrm>
          <a:prstGeom prst="rect">
            <a:avLst/>
          </a:prstGeom>
          <a:noFill/>
          <a:ln>
            <a:noFill/>
          </a:ln>
        </p:spPr>
        <p:txBody>
          <a:bodyPr spcFirstLastPara="1" wrap="square" lIns="91425" tIns="91425" rIns="91425" bIns="91425" anchor="ctr" anchorCtr="0">
            <a:noAutofit/>
          </a:bodyPr>
          <a:lstStyle/>
          <a:p>
            <a:pPr marL="0" marR="0" lvl="0" indent="0" algn="l" rtl="0">
              <a:lnSpc>
                <a:spcPct val="150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721" name="Google Shape;721;p87"/>
          <p:cNvSpPr/>
          <p:nvPr/>
        </p:nvSpPr>
        <p:spPr>
          <a:xfrm>
            <a:off x="118650" y="636600"/>
            <a:ext cx="8906700" cy="4342200"/>
          </a:xfrm>
          <a:prstGeom prst="rect">
            <a:avLst/>
          </a:prstGeom>
          <a:noFill/>
          <a:ln>
            <a:noFill/>
          </a:ln>
        </p:spPr>
        <p:txBody>
          <a:bodyPr spcFirstLastPara="1" wrap="square" lIns="91425" tIns="45700" rIns="91425" bIns="45700" anchor="t" anchorCtr="0">
            <a:noAutofit/>
          </a:bodyPr>
          <a:lstStyle/>
          <a:p>
            <a:pPr marL="457200" marR="0" lvl="0" indent="0" algn="l" rtl="0">
              <a:lnSpc>
                <a:spcPct val="150000"/>
              </a:lnSpc>
              <a:spcBef>
                <a:spcPts val="0"/>
              </a:spcBef>
              <a:spcAft>
                <a:spcPts val="0"/>
              </a:spcAft>
              <a:buNone/>
            </a:pPr>
            <a:endParaRPr sz="1800" dirty="0">
              <a:solidFill>
                <a:srgbClr val="33444C"/>
              </a:solidFill>
              <a:highlight>
                <a:srgbClr val="FFFFFF"/>
              </a:highlight>
            </a:endParaRPr>
          </a:p>
          <a:p>
            <a:pPr marL="457200" marR="0" lvl="0" indent="-342900" algn="l" rtl="0">
              <a:lnSpc>
                <a:spcPct val="150000"/>
              </a:lnSpc>
              <a:spcBef>
                <a:spcPts val="1600"/>
              </a:spcBef>
              <a:spcAft>
                <a:spcPts val="0"/>
              </a:spcAft>
              <a:buSzPts val="1800"/>
              <a:buChar char="➔"/>
            </a:pPr>
            <a:r>
              <a:rPr lang="en-US" sz="1800" dirty="0">
                <a:solidFill>
                  <a:srgbClr val="33444C"/>
                </a:solidFill>
              </a:rPr>
              <a:t>The </a:t>
            </a:r>
            <a:r>
              <a:rPr lang="en-US" sz="1800" dirty="0"/>
              <a:t>overlay</a:t>
            </a:r>
            <a:r>
              <a:rPr lang="en-US" sz="1800" dirty="0">
                <a:solidFill>
                  <a:srgbClr val="33444C"/>
                </a:solidFill>
              </a:rPr>
              <a:t> network driver creates a distributed network among multiple Docker daemon hosts. </a:t>
            </a:r>
            <a:endParaRPr sz="1800" dirty="0">
              <a:solidFill>
                <a:srgbClr val="33444C"/>
              </a:solidFill>
            </a:endParaRPr>
          </a:p>
          <a:p>
            <a:pPr marL="457200" marR="0" lvl="0" indent="-342900" algn="l" rtl="0">
              <a:lnSpc>
                <a:spcPct val="150000"/>
              </a:lnSpc>
              <a:spcBef>
                <a:spcPts val="0"/>
              </a:spcBef>
              <a:spcAft>
                <a:spcPts val="0"/>
              </a:spcAft>
              <a:buSzPts val="1800"/>
              <a:buChar char="➔"/>
            </a:pPr>
            <a:r>
              <a:rPr lang="en-US" sz="1800" dirty="0">
                <a:solidFill>
                  <a:srgbClr val="33444C"/>
                </a:solidFill>
              </a:rPr>
              <a:t>This network sits on top of (overlays) the host-specific networks, allowing containers connected to it (including swarm service containers) to communicate securely. </a:t>
            </a:r>
            <a:endParaRPr sz="1800" dirty="0">
              <a:solidFill>
                <a:srgbClr val="33444C"/>
              </a:solidFill>
            </a:endParaRPr>
          </a:p>
          <a:p>
            <a:pPr marL="457200" marR="0" lvl="0" indent="-342900" algn="l" rtl="0">
              <a:lnSpc>
                <a:spcPct val="150000"/>
              </a:lnSpc>
              <a:spcBef>
                <a:spcPts val="0"/>
              </a:spcBef>
              <a:spcAft>
                <a:spcPts val="0"/>
              </a:spcAft>
              <a:buSzPts val="1800"/>
              <a:buChar char="➔"/>
            </a:pPr>
            <a:r>
              <a:rPr lang="en-US" sz="1800" dirty="0">
                <a:solidFill>
                  <a:srgbClr val="33444C"/>
                </a:solidFill>
              </a:rPr>
              <a:t>Docker transparently handles routing of each packet to and from the correct Docker daemon host and the correct destination container.</a:t>
            </a:r>
            <a:endParaRPr sz="1800" dirty="0">
              <a:solidFill>
                <a:srgbClr val="515D64"/>
              </a:solidFill>
            </a:endParaRPr>
          </a:p>
          <a:p>
            <a:pPr marL="457200" marR="0" lvl="0" indent="0" algn="l" rtl="0">
              <a:lnSpc>
                <a:spcPct val="150000"/>
              </a:lnSpc>
              <a:spcBef>
                <a:spcPts val="1600"/>
              </a:spcBef>
              <a:spcAft>
                <a:spcPts val="1600"/>
              </a:spcAft>
              <a:buNone/>
            </a:pPr>
            <a:endParaRPr sz="1800" dirty="0">
              <a:solidFill>
                <a:srgbClr val="515D64"/>
              </a:solidFill>
              <a:highlight>
                <a:srgbClr val="FFFFFF"/>
              </a:high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sp>
        <p:nvSpPr>
          <p:cNvPr id="726" name="Google Shape;726;p88"/>
          <p:cNvSpPr txBox="1">
            <a:spLocks noGrp="1"/>
          </p:cNvSpPr>
          <p:nvPr>
            <p:ph type="title"/>
          </p:nvPr>
        </p:nvSpPr>
        <p:spPr>
          <a:xfrm>
            <a:off x="-126000" y="0"/>
            <a:ext cx="9761400" cy="602700"/>
          </a:xfrm>
          <a:prstGeom prst="rect">
            <a:avLst/>
          </a:prstGeom>
          <a:noFill/>
          <a:ln>
            <a:noFill/>
          </a:ln>
        </p:spPr>
        <p:txBody>
          <a:bodyPr spcFirstLastPara="1" wrap="square" lIns="91425" tIns="91425" rIns="91425" bIns="91425" anchor="ctr" anchorCtr="0">
            <a:noAutofit/>
          </a:bodyPr>
          <a:lstStyle/>
          <a:p>
            <a:pPr marL="0" marR="0" lvl="0" indent="457200" algn="l" rtl="0">
              <a:lnSpc>
                <a:spcPct val="100000"/>
              </a:lnSpc>
              <a:spcBef>
                <a:spcPts val="0"/>
              </a:spcBef>
              <a:spcAft>
                <a:spcPts val="0"/>
              </a:spcAft>
              <a:buClr>
                <a:schemeClr val="lt1"/>
              </a:buClr>
              <a:buSzPts val="1800"/>
              <a:buFont typeface="Roboto"/>
              <a:buNone/>
            </a:pPr>
            <a:r>
              <a:rPr lang="en-US" sz="2400" b="1">
                <a:solidFill>
                  <a:srgbClr val="FFFFFF"/>
                </a:solidFill>
                <a:latin typeface="Arial"/>
                <a:ea typeface="Arial"/>
                <a:cs typeface="Arial"/>
                <a:sym typeface="Arial"/>
              </a:rPr>
              <a:t>Host Network Drivers</a:t>
            </a:r>
            <a:endParaRPr sz="2400" b="1">
              <a:solidFill>
                <a:srgbClr val="FFFFFF"/>
              </a:solidFill>
              <a:latin typeface="Arial"/>
              <a:ea typeface="Arial"/>
              <a:cs typeface="Arial"/>
              <a:sym typeface="Arial"/>
            </a:endParaRPr>
          </a:p>
        </p:txBody>
      </p:sp>
      <p:sp>
        <p:nvSpPr>
          <p:cNvPr id="727" name="Google Shape;727;p88"/>
          <p:cNvSpPr txBox="1"/>
          <p:nvPr/>
        </p:nvSpPr>
        <p:spPr>
          <a:xfrm>
            <a:off x="-11848" y="636595"/>
            <a:ext cx="9016800" cy="4342200"/>
          </a:xfrm>
          <a:prstGeom prst="rect">
            <a:avLst/>
          </a:prstGeom>
          <a:noFill/>
          <a:ln>
            <a:noFill/>
          </a:ln>
        </p:spPr>
        <p:txBody>
          <a:bodyPr spcFirstLastPara="1" wrap="square" lIns="91425" tIns="91425" rIns="91425" bIns="91425" anchor="t" anchorCtr="0">
            <a:noAutofit/>
          </a:bodyPr>
          <a:lstStyle/>
          <a:p>
            <a:pPr marL="45720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444444"/>
              </a:solidFill>
              <a:highlight>
                <a:srgbClr val="FFFFFF"/>
              </a:highlight>
              <a:latin typeface="Arial"/>
              <a:ea typeface="Arial"/>
              <a:cs typeface="Arial"/>
              <a:sym typeface="Arial"/>
            </a:endParaRPr>
          </a:p>
          <a:p>
            <a:pPr marL="457200" marR="0" lvl="0" indent="0" algn="l" rtl="0">
              <a:lnSpc>
                <a:spcPct val="150000"/>
              </a:lnSpc>
              <a:spcBef>
                <a:spcPts val="0"/>
              </a:spcBef>
              <a:spcAft>
                <a:spcPts val="0"/>
              </a:spcAft>
              <a:buClr>
                <a:srgbClr val="000000"/>
              </a:buClr>
              <a:buSzPts val="1800"/>
              <a:buFont typeface="Arial"/>
              <a:buNone/>
            </a:pPr>
            <a:endParaRPr sz="1800" b="0" i="0" u="none" strike="noStrike" cap="none">
              <a:solidFill>
                <a:srgbClr val="444444"/>
              </a:solidFill>
              <a:highlight>
                <a:srgbClr val="FFFFFF"/>
              </a:highlight>
              <a:latin typeface="Arial"/>
              <a:ea typeface="Arial"/>
              <a:cs typeface="Arial"/>
              <a:sym typeface="Arial"/>
            </a:endParaRPr>
          </a:p>
        </p:txBody>
      </p:sp>
      <p:sp>
        <p:nvSpPr>
          <p:cNvPr id="728" name="Google Shape;728;p88"/>
          <p:cNvSpPr txBox="1"/>
          <p:nvPr/>
        </p:nvSpPr>
        <p:spPr>
          <a:xfrm>
            <a:off x="63600" y="692400"/>
            <a:ext cx="9016800" cy="4451100"/>
          </a:xfrm>
          <a:prstGeom prst="rect">
            <a:avLst/>
          </a:prstGeom>
          <a:noFill/>
          <a:ln>
            <a:noFill/>
          </a:ln>
        </p:spPr>
        <p:txBody>
          <a:bodyPr spcFirstLastPara="1" wrap="square" lIns="91425" tIns="91425" rIns="91425" bIns="91425" anchor="ctr" anchorCtr="0">
            <a:noAutofit/>
          </a:bodyPr>
          <a:lstStyle/>
          <a:p>
            <a:pPr marL="0" marR="0" lvl="0" indent="0" algn="l" rtl="0">
              <a:lnSpc>
                <a:spcPct val="150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729" name="Google Shape;729;p88"/>
          <p:cNvSpPr/>
          <p:nvPr/>
        </p:nvSpPr>
        <p:spPr>
          <a:xfrm>
            <a:off x="118650" y="636600"/>
            <a:ext cx="8906700" cy="4342200"/>
          </a:xfrm>
          <a:prstGeom prst="rect">
            <a:avLst/>
          </a:prstGeom>
          <a:noFill/>
          <a:ln>
            <a:noFill/>
          </a:ln>
        </p:spPr>
        <p:txBody>
          <a:bodyPr spcFirstLastPara="1" wrap="square" lIns="91425" tIns="45700" rIns="91425" bIns="45700" anchor="t" anchorCtr="0">
            <a:noAutofit/>
          </a:bodyPr>
          <a:lstStyle/>
          <a:p>
            <a:pPr marL="457200" lvl="0" indent="-342900" rtl="0">
              <a:lnSpc>
                <a:spcPct val="171428"/>
              </a:lnSpc>
              <a:spcBef>
                <a:spcPts val="800"/>
              </a:spcBef>
              <a:spcAft>
                <a:spcPts val="0"/>
              </a:spcAft>
              <a:buClr>
                <a:srgbClr val="33444C"/>
              </a:buClr>
              <a:buSzPts val="1800"/>
              <a:buChar char="➔"/>
            </a:pPr>
            <a:r>
              <a:rPr lang="en-US" sz="1800">
                <a:solidFill>
                  <a:srgbClr val="33444C"/>
                </a:solidFill>
              </a:rPr>
              <a:t>If you use the host network driver for a container, that container’s network stack is not isolated from the Docker host.</a:t>
            </a:r>
            <a:endParaRPr sz="1800">
              <a:solidFill>
                <a:srgbClr val="33444C"/>
              </a:solidFill>
            </a:endParaRPr>
          </a:p>
          <a:p>
            <a:pPr marL="457200" lvl="0" indent="-342900" rtl="0">
              <a:lnSpc>
                <a:spcPct val="171428"/>
              </a:lnSpc>
              <a:spcBef>
                <a:spcPts val="0"/>
              </a:spcBef>
              <a:spcAft>
                <a:spcPts val="0"/>
              </a:spcAft>
              <a:buClr>
                <a:srgbClr val="33444C"/>
              </a:buClr>
              <a:buSzPts val="1800"/>
              <a:buChar char="➔"/>
            </a:pPr>
            <a:r>
              <a:rPr lang="en-US" sz="1800">
                <a:solidFill>
                  <a:srgbClr val="33444C"/>
                </a:solidFill>
              </a:rPr>
              <a:t> For instance, if you run a container which binds to port 80 and you use host networking, the container’s application will be available on port 80 on the host’s IP address.</a:t>
            </a:r>
            <a:endParaRPr sz="1800">
              <a:solidFill>
                <a:srgbClr val="33444C"/>
              </a:solidFill>
            </a:endParaRPr>
          </a:p>
          <a:p>
            <a:pPr marL="457200" lvl="0" indent="-342900" rtl="0">
              <a:lnSpc>
                <a:spcPct val="171428"/>
              </a:lnSpc>
              <a:spcBef>
                <a:spcPts val="0"/>
              </a:spcBef>
              <a:spcAft>
                <a:spcPts val="0"/>
              </a:spcAft>
              <a:buClr>
                <a:srgbClr val="33444C"/>
              </a:buClr>
              <a:buSzPts val="1800"/>
              <a:buChar char="➔"/>
            </a:pPr>
            <a:r>
              <a:rPr lang="en-US" sz="1800">
                <a:solidFill>
                  <a:srgbClr val="33444C"/>
                </a:solidFill>
              </a:rPr>
              <a:t>The host networking driver only works on Linux hosts, and is not supported on Docker for Mac, Docker for Windows, or Docker EE for Windows Server.</a:t>
            </a:r>
            <a:endParaRPr sz="1800">
              <a:solidFill>
                <a:srgbClr val="33444C"/>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33"/>
        <p:cNvGrpSpPr/>
        <p:nvPr/>
      </p:nvGrpSpPr>
      <p:grpSpPr>
        <a:xfrm>
          <a:off x="0" y="0"/>
          <a:ext cx="0" cy="0"/>
          <a:chOff x="0" y="0"/>
          <a:chExt cx="0" cy="0"/>
        </a:xfrm>
      </p:grpSpPr>
      <p:sp>
        <p:nvSpPr>
          <p:cNvPr id="734" name="Google Shape;734;p89"/>
          <p:cNvSpPr txBox="1">
            <a:spLocks noGrp="1"/>
          </p:cNvSpPr>
          <p:nvPr>
            <p:ph type="title"/>
          </p:nvPr>
        </p:nvSpPr>
        <p:spPr>
          <a:xfrm>
            <a:off x="-126000" y="0"/>
            <a:ext cx="9761400" cy="602700"/>
          </a:xfrm>
          <a:prstGeom prst="rect">
            <a:avLst/>
          </a:prstGeom>
          <a:noFill/>
          <a:ln>
            <a:noFill/>
          </a:ln>
        </p:spPr>
        <p:txBody>
          <a:bodyPr spcFirstLastPara="1" wrap="square" lIns="91425" tIns="91425" rIns="91425" bIns="91425" anchor="ctr" anchorCtr="0">
            <a:noAutofit/>
          </a:bodyPr>
          <a:lstStyle/>
          <a:p>
            <a:pPr marL="0" lvl="0" indent="0" rtl="0">
              <a:lnSpc>
                <a:spcPct val="133333"/>
              </a:lnSpc>
              <a:spcBef>
                <a:spcPts val="1500"/>
              </a:spcBef>
              <a:spcAft>
                <a:spcPts val="800"/>
              </a:spcAft>
              <a:buClr>
                <a:srgbClr val="000000"/>
              </a:buClr>
              <a:buSzPts val="1100"/>
              <a:buFont typeface="Arial"/>
              <a:buNone/>
            </a:pPr>
            <a:r>
              <a:rPr lang="en-US" sz="2700">
                <a:solidFill>
                  <a:srgbClr val="33444C"/>
                </a:solidFill>
                <a:latin typeface="Arial"/>
                <a:ea typeface="Arial"/>
                <a:cs typeface="Arial"/>
                <a:sym typeface="Arial"/>
              </a:rPr>
              <a:t>  </a:t>
            </a:r>
            <a:r>
              <a:rPr lang="en-US" sz="2700" b="1">
                <a:solidFill>
                  <a:srgbClr val="FFFFFF"/>
                </a:solidFill>
                <a:latin typeface="Arial"/>
                <a:ea typeface="Arial"/>
                <a:cs typeface="Arial"/>
                <a:sym typeface="Arial"/>
              </a:rPr>
              <a:t>Macvlan </a:t>
            </a:r>
            <a:r>
              <a:rPr lang="en-US" sz="2400" b="1">
                <a:solidFill>
                  <a:srgbClr val="FFFFFF"/>
                </a:solidFill>
                <a:latin typeface="Arial"/>
                <a:ea typeface="Arial"/>
                <a:cs typeface="Arial"/>
                <a:sym typeface="Arial"/>
              </a:rPr>
              <a:t>Network Drivers</a:t>
            </a:r>
            <a:endParaRPr sz="2400" b="1">
              <a:solidFill>
                <a:srgbClr val="FFFFFF"/>
              </a:solidFill>
              <a:latin typeface="Arial"/>
              <a:ea typeface="Arial"/>
              <a:cs typeface="Arial"/>
              <a:sym typeface="Arial"/>
            </a:endParaRPr>
          </a:p>
        </p:txBody>
      </p:sp>
      <p:sp>
        <p:nvSpPr>
          <p:cNvPr id="735" name="Google Shape;735;p89"/>
          <p:cNvSpPr txBox="1"/>
          <p:nvPr/>
        </p:nvSpPr>
        <p:spPr>
          <a:xfrm>
            <a:off x="-11848" y="636595"/>
            <a:ext cx="9016800" cy="4342200"/>
          </a:xfrm>
          <a:prstGeom prst="rect">
            <a:avLst/>
          </a:prstGeom>
          <a:noFill/>
          <a:ln>
            <a:noFill/>
          </a:ln>
        </p:spPr>
        <p:txBody>
          <a:bodyPr spcFirstLastPara="1" wrap="square" lIns="91425" tIns="91425" rIns="91425" bIns="91425" anchor="t" anchorCtr="0">
            <a:noAutofit/>
          </a:bodyPr>
          <a:lstStyle/>
          <a:p>
            <a:pPr marL="45720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444444"/>
              </a:solidFill>
              <a:highlight>
                <a:srgbClr val="FFFFFF"/>
              </a:highlight>
              <a:latin typeface="Arial"/>
              <a:ea typeface="Arial"/>
              <a:cs typeface="Arial"/>
              <a:sym typeface="Arial"/>
            </a:endParaRPr>
          </a:p>
          <a:p>
            <a:pPr marL="457200" marR="0" lvl="0" indent="0" algn="l" rtl="0">
              <a:lnSpc>
                <a:spcPct val="150000"/>
              </a:lnSpc>
              <a:spcBef>
                <a:spcPts val="0"/>
              </a:spcBef>
              <a:spcAft>
                <a:spcPts val="0"/>
              </a:spcAft>
              <a:buClr>
                <a:srgbClr val="000000"/>
              </a:buClr>
              <a:buSzPts val="1800"/>
              <a:buFont typeface="Arial"/>
              <a:buNone/>
            </a:pPr>
            <a:endParaRPr sz="1800" b="0" i="0" u="none" strike="noStrike" cap="none">
              <a:solidFill>
                <a:srgbClr val="444444"/>
              </a:solidFill>
              <a:highlight>
                <a:srgbClr val="FFFFFF"/>
              </a:highlight>
              <a:latin typeface="Arial"/>
              <a:ea typeface="Arial"/>
              <a:cs typeface="Arial"/>
              <a:sym typeface="Arial"/>
            </a:endParaRPr>
          </a:p>
        </p:txBody>
      </p:sp>
      <p:sp>
        <p:nvSpPr>
          <p:cNvPr id="736" name="Google Shape;736;p89"/>
          <p:cNvSpPr txBox="1"/>
          <p:nvPr/>
        </p:nvSpPr>
        <p:spPr>
          <a:xfrm>
            <a:off x="63600" y="692400"/>
            <a:ext cx="9016800" cy="4451100"/>
          </a:xfrm>
          <a:prstGeom prst="rect">
            <a:avLst/>
          </a:prstGeom>
          <a:noFill/>
          <a:ln>
            <a:noFill/>
          </a:ln>
        </p:spPr>
        <p:txBody>
          <a:bodyPr spcFirstLastPara="1" wrap="square" lIns="91425" tIns="91425" rIns="91425" bIns="91425" anchor="ctr" anchorCtr="0">
            <a:noAutofit/>
          </a:bodyPr>
          <a:lstStyle/>
          <a:p>
            <a:pPr marL="0" marR="0" lvl="0" indent="0" algn="l" rtl="0">
              <a:lnSpc>
                <a:spcPct val="150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737" name="Google Shape;737;p89"/>
          <p:cNvSpPr/>
          <p:nvPr/>
        </p:nvSpPr>
        <p:spPr>
          <a:xfrm>
            <a:off x="118650" y="636600"/>
            <a:ext cx="8906700" cy="4342200"/>
          </a:xfrm>
          <a:prstGeom prst="rect">
            <a:avLst/>
          </a:prstGeom>
          <a:noFill/>
          <a:ln>
            <a:noFill/>
          </a:ln>
        </p:spPr>
        <p:txBody>
          <a:bodyPr spcFirstLastPara="1" wrap="square" lIns="91425" tIns="45700" rIns="91425" bIns="45700" anchor="t" anchorCtr="0">
            <a:noAutofit/>
          </a:bodyPr>
          <a:lstStyle/>
          <a:p>
            <a:pPr marL="457200" lvl="0" indent="0" rtl="0">
              <a:lnSpc>
                <a:spcPct val="171428"/>
              </a:lnSpc>
              <a:spcBef>
                <a:spcPts val="800"/>
              </a:spcBef>
              <a:spcAft>
                <a:spcPts val="800"/>
              </a:spcAft>
              <a:buNone/>
            </a:pPr>
            <a:endParaRPr sz="1800">
              <a:solidFill>
                <a:srgbClr val="33444C"/>
              </a:solidFill>
            </a:endParaRPr>
          </a:p>
        </p:txBody>
      </p:sp>
      <p:pic>
        <p:nvPicPr>
          <p:cNvPr id="738" name="Google Shape;738;p89"/>
          <p:cNvPicPr preferRelativeResize="0"/>
          <p:nvPr/>
        </p:nvPicPr>
        <p:blipFill>
          <a:blip r:embed="rId3">
            <a:alphaModFix/>
          </a:blip>
          <a:stretch>
            <a:fillRect/>
          </a:stretch>
        </p:blipFill>
        <p:spPr>
          <a:xfrm>
            <a:off x="2007308" y="692400"/>
            <a:ext cx="4683446" cy="4398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69"/>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lvl="0" indent="0" rtl="0">
              <a:lnSpc>
                <a:spcPct val="110000"/>
              </a:lnSpc>
              <a:spcBef>
                <a:spcPts val="1500"/>
              </a:spcBef>
              <a:spcAft>
                <a:spcPts val="0"/>
              </a:spcAft>
              <a:buClr>
                <a:srgbClr val="000000"/>
              </a:buClr>
              <a:buSzPts val="1100"/>
              <a:buFont typeface="Arial"/>
              <a:buNone/>
            </a:pPr>
            <a:endParaRPr sz="2250" b="1">
              <a:solidFill>
                <a:srgbClr val="FFFFFF"/>
              </a:solidFill>
              <a:latin typeface="Arial"/>
              <a:ea typeface="Arial"/>
              <a:cs typeface="Arial"/>
              <a:sym typeface="Arial"/>
            </a:endParaRPr>
          </a:p>
          <a:p>
            <a:pPr marL="0" lvl="0" indent="0" rtl="0">
              <a:lnSpc>
                <a:spcPct val="110000"/>
              </a:lnSpc>
              <a:spcBef>
                <a:spcPts val="1500"/>
              </a:spcBef>
              <a:spcAft>
                <a:spcPts val="0"/>
              </a:spcAft>
              <a:buClr>
                <a:srgbClr val="000000"/>
              </a:buClr>
              <a:buSzPts val="1100"/>
              <a:buFont typeface="Arial"/>
              <a:buNone/>
            </a:pPr>
            <a:r>
              <a:rPr lang="en-US" sz="2250" b="1">
                <a:solidFill>
                  <a:srgbClr val="FFFFFF"/>
                </a:solidFill>
                <a:latin typeface="Arial"/>
                <a:ea typeface="Arial"/>
                <a:cs typeface="Arial"/>
                <a:sym typeface="Arial"/>
              </a:rPr>
              <a:t>Challenges of Networking Containers and Microservices</a:t>
            </a:r>
            <a:endParaRPr sz="2250" b="1">
              <a:solidFill>
                <a:srgbClr val="FFFFFF"/>
              </a:solidFill>
              <a:latin typeface="Arial"/>
              <a:ea typeface="Arial"/>
              <a:cs typeface="Arial"/>
              <a:sym typeface="Arial"/>
            </a:endParaRPr>
          </a:p>
          <a:p>
            <a:pPr marL="0" marR="0" lvl="0" indent="0" algn="l" rtl="0">
              <a:lnSpc>
                <a:spcPct val="100000"/>
              </a:lnSpc>
              <a:spcBef>
                <a:spcPts val="800"/>
              </a:spcBef>
              <a:spcAft>
                <a:spcPts val="0"/>
              </a:spcAft>
              <a:buClr>
                <a:schemeClr val="lt1"/>
              </a:buClr>
              <a:buSzPts val="1800"/>
              <a:buFont typeface="Roboto"/>
              <a:buNone/>
            </a:pPr>
            <a:endParaRPr sz="2400" b="1">
              <a:solidFill>
                <a:srgbClr val="FFFFFF"/>
              </a:solidFill>
              <a:latin typeface="Arial"/>
              <a:ea typeface="Arial"/>
              <a:cs typeface="Arial"/>
              <a:sym typeface="Arial"/>
            </a:endParaRPr>
          </a:p>
        </p:txBody>
      </p:sp>
      <p:sp>
        <p:nvSpPr>
          <p:cNvPr id="576" name="Google Shape;576;p69"/>
          <p:cNvSpPr txBox="1"/>
          <p:nvPr/>
        </p:nvSpPr>
        <p:spPr>
          <a:xfrm>
            <a:off x="-11848" y="636595"/>
            <a:ext cx="9016800" cy="4342200"/>
          </a:xfrm>
          <a:prstGeom prst="rect">
            <a:avLst/>
          </a:prstGeom>
          <a:noFill/>
          <a:ln>
            <a:noFill/>
          </a:ln>
        </p:spPr>
        <p:txBody>
          <a:bodyPr spcFirstLastPara="1" wrap="square" lIns="91425" tIns="91425" rIns="91425" bIns="91425" anchor="t" anchorCtr="0">
            <a:noAutofit/>
          </a:bodyPr>
          <a:lstStyle/>
          <a:p>
            <a:pPr marL="45720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444444"/>
              </a:solidFill>
              <a:highlight>
                <a:srgbClr val="FFFFFF"/>
              </a:highlight>
              <a:latin typeface="Arial"/>
              <a:ea typeface="Arial"/>
              <a:cs typeface="Arial"/>
              <a:sym typeface="Arial"/>
            </a:endParaRPr>
          </a:p>
          <a:p>
            <a:pPr marL="457200" marR="0" lvl="0" indent="0" algn="l" rtl="0">
              <a:lnSpc>
                <a:spcPct val="150000"/>
              </a:lnSpc>
              <a:spcBef>
                <a:spcPts val="0"/>
              </a:spcBef>
              <a:spcAft>
                <a:spcPts val="0"/>
              </a:spcAft>
              <a:buClr>
                <a:srgbClr val="000000"/>
              </a:buClr>
              <a:buSzPts val="1800"/>
              <a:buFont typeface="Arial"/>
              <a:buNone/>
            </a:pPr>
            <a:endParaRPr sz="1800" b="0" i="0" u="none" strike="noStrike" cap="none">
              <a:solidFill>
                <a:srgbClr val="444444"/>
              </a:solidFill>
              <a:highlight>
                <a:srgbClr val="FFFFFF"/>
              </a:highlight>
              <a:latin typeface="Arial"/>
              <a:ea typeface="Arial"/>
              <a:cs typeface="Arial"/>
              <a:sym typeface="Arial"/>
            </a:endParaRPr>
          </a:p>
        </p:txBody>
      </p:sp>
      <p:sp>
        <p:nvSpPr>
          <p:cNvPr id="577" name="Google Shape;577;p69"/>
          <p:cNvSpPr txBox="1"/>
          <p:nvPr/>
        </p:nvSpPr>
        <p:spPr>
          <a:xfrm>
            <a:off x="63600" y="1020726"/>
            <a:ext cx="9016800" cy="4122774"/>
          </a:xfrm>
          <a:prstGeom prst="rect">
            <a:avLst/>
          </a:prstGeom>
          <a:noFill/>
          <a:ln>
            <a:noFill/>
          </a:ln>
        </p:spPr>
        <p:txBody>
          <a:bodyPr spcFirstLastPara="1" wrap="square" lIns="91425" tIns="91425" rIns="91425" bIns="91425" anchor="ctr" anchorCtr="0">
            <a:noAutofit/>
          </a:bodyPr>
          <a:lstStyle/>
          <a:p>
            <a:pPr marL="0" marR="0" lvl="0" indent="0" algn="l" rtl="0">
              <a:lnSpc>
                <a:spcPct val="150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578" name="Google Shape;578;p69"/>
          <p:cNvSpPr/>
          <p:nvPr/>
        </p:nvSpPr>
        <p:spPr>
          <a:xfrm>
            <a:off x="118650" y="746850"/>
            <a:ext cx="8906700" cy="4066155"/>
          </a:xfrm>
          <a:prstGeom prst="rect">
            <a:avLst/>
          </a:prstGeom>
          <a:noFill/>
          <a:ln>
            <a:noFill/>
          </a:ln>
        </p:spPr>
        <p:txBody>
          <a:bodyPr spcFirstLastPara="1" wrap="square" lIns="91425" tIns="45700" rIns="91425" bIns="45700" anchor="t" anchorCtr="0">
            <a:noAutofit/>
          </a:bodyPr>
          <a:lstStyle/>
          <a:p>
            <a:pPr marL="457200" lvl="0" indent="-342900" rtl="0">
              <a:lnSpc>
                <a:spcPct val="171428"/>
              </a:lnSpc>
              <a:spcBef>
                <a:spcPts val="0"/>
              </a:spcBef>
              <a:spcAft>
                <a:spcPts val="0"/>
              </a:spcAft>
              <a:buClr>
                <a:srgbClr val="445D6E"/>
              </a:buClr>
              <a:buSzPts val="1800"/>
              <a:buChar char="●"/>
            </a:pPr>
            <a:r>
              <a:rPr lang="en-US" sz="1800" b="1" dirty="0">
                <a:solidFill>
                  <a:srgbClr val="445D6E"/>
                </a:solidFill>
              </a:rPr>
              <a:t>Portability</a:t>
            </a:r>
            <a:endParaRPr sz="1800" b="1" dirty="0">
              <a:solidFill>
                <a:srgbClr val="445D6E"/>
              </a:solidFill>
            </a:endParaRPr>
          </a:p>
          <a:p>
            <a:pPr marL="914400" lvl="1" indent="-342900" rtl="0">
              <a:lnSpc>
                <a:spcPct val="115000"/>
              </a:lnSpc>
              <a:spcBef>
                <a:spcPts val="0"/>
              </a:spcBef>
              <a:spcAft>
                <a:spcPts val="0"/>
              </a:spcAft>
              <a:buClr>
                <a:srgbClr val="445D6E"/>
              </a:buClr>
              <a:buSzPts val="1800"/>
              <a:buChar char="○"/>
            </a:pPr>
            <a:r>
              <a:rPr lang="en-US" sz="1800" dirty="0">
                <a:solidFill>
                  <a:srgbClr val="445D6E"/>
                </a:solidFill>
              </a:rPr>
              <a:t>How do I guarantee maximum portability across diverse network environments while taking advantage of unique network characteristics?</a:t>
            </a:r>
            <a:endParaRPr sz="1800" dirty="0">
              <a:solidFill>
                <a:srgbClr val="445D6E"/>
              </a:solidFill>
            </a:endParaRPr>
          </a:p>
          <a:p>
            <a:pPr marL="457200" lvl="0" indent="-342900" rtl="0">
              <a:lnSpc>
                <a:spcPct val="171428"/>
              </a:lnSpc>
              <a:spcBef>
                <a:spcPts val="800"/>
              </a:spcBef>
              <a:spcAft>
                <a:spcPts val="0"/>
              </a:spcAft>
              <a:buClr>
                <a:srgbClr val="445D6E"/>
              </a:buClr>
              <a:buSzPts val="1800"/>
              <a:buChar char="●"/>
            </a:pPr>
            <a:r>
              <a:rPr lang="en-US" sz="1800" b="1" dirty="0">
                <a:solidFill>
                  <a:srgbClr val="445D6E"/>
                </a:solidFill>
              </a:rPr>
              <a:t>Service Discovery</a:t>
            </a:r>
            <a:endParaRPr sz="1800" b="1" dirty="0">
              <a:solidFill>
                <a:srgbClr val="445D6E"/>
              </a:solidFill>
            </a:endParaRPr>
          </a:p>
          <a:p>
            <a:pPr marL="914400" lvl="1" indent="-342900" rtl="0">
              <a:lnSpc>
                <a:spcPct val="115000"/>
              </a:lnSpc>
              <a:spcBef>
                <a:spcPts val="0"/>
              </a:spcBef>
              <a:spcAft>
                <a:spcPts val="0"/>
              </a:spcAft>
              <a:buClr>
                <a:srgbClr val="445D6E"/>
              </a:buClr>
              <a:buSzPts val="1800"/>
              <a:buChar char="○"/>
            </a:pPr>
            <a:r>
              <a:rPr lang="en-US" sz="1800" dirty="0">
                <a:solidFill>
                  <a:srgbClr val="445D6E"/>
                </a:solidFill>
              </a:rPr>
              <a:t>How do I know where services are living as they are scaled up and down?</a:t>
            </a:r>
            <a:endParaRPr sz="1800" dirty="0">
              <a:solidFill>
                <a:srgbClr val="445D6E"/>
              </a:solidFill>
            </a:endParaRPr>
          </a:p>
          <a:p>
            <a:pPr marL="457200" lvl="0" indent="-342900" rtl="0">
              <a:lnSpc>
                <a:spcPct val="171428"/>
              </a:lnSpc>
              <a:spcBef>
                <a:spcPts val="800"/>
              </a:spcBef>
              <a:spcAft>
                <a:spcPts val="0"/>
              </a:spcAft>
              <a:buClr>
                <a:srgbClr val="445D6E"/>
              </a:buClr>
              <a:buSzPts val="1800"/>
              <a:buChar char="●"/>
            </a:pPr>
            <a:r>
              <a:rPr lang="en-US" sz="1800" b="1" dirty="0">
                <a:solidFill>
                  <a:srgbClr val="445D6E"/>
                </a:solidFill>
              </a:rPr>
              <a:t>Load Balancing</a:t>
            </a:r>
            <a:endParaRPr sz="1800" b="1" dirty="0">
              <a:solidFill>
                <a:srgbClr val="445D6E"/>
              </a:solidFill>
            </a:endParaRPr>
          </a:p>
          <a:p>
            <a:pPr marL="914400" lvl="1" indent="-342900" rtl="0">
              <a:lnSpc>
                <a:spcPct val="115000"/>
              </a:lnSpc>
              <a:spcBef>
                <a:spcPts val="0"/>
              </a:spcBef>
              <a:spcAft>
                <a:spcPts val="0"/>
              </a:spcAft>
              <a:buClr>
                <a:srgbClr val="445D6E"/>
              </a:buClr>
              <a:buSzPts val="1800"/>
              <a:buChar char="○"/>
            </a:pPr>
            <a:r>
              <a:rPr lang="en-US" sz="1800" dirty="0">
                <a:solidFill>
                  <a:srgbClr val="445D6E"/>
                </a:solidFill>
              </a:rPr>
              <a:t>How do I share load across services as services themselves are brought up and scaled?</a:t>
            </a:r>
            <a:endParaRPr sz="1800" dirty="0">
              <a:solidFill>
                <a:srgbClr val="445D6E"/>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p90"/>
          <p:cNvSpPr txBox="1">
            <a:spLocks noGrp="1"/>
          </p:cNvSpPr>
          <p:nvPr>
            <p:ph type="title"/>
          </p:nvPr>
        </p:nvSpPr>
        <p:spPr>
          <a:xfrm>
            <a:off x="-126000" y="0"/>
            <a:ext cx="9761400" cy="602700"/>
          </a:xfrm>
          <a:prstGeom prst="rect">
            <a:avLst/>
          </a:prstGeom>
          <a:noFill/>
          <a:ln>
            <a:noFill/>
          </a:ln>
        </p:spPr>
        <p:txBody>
          <a:bodyPr spcFirstLastPara="1" wrap="square" lIns="91425" tIns="91425" rIns="91425" bIns="91425" anchor="ctr" anchorCtr="0">
            <a:noAutofit/>
          </a:bodyPr>
          <a:lstStyle/>
          <a:p>
            <a:pPr marL="0" lvl="0" indent="0" rtl="0">
              <a:lnSpc>
                <a:spcPct val="133333"/>
              </a:lnSpc>
              <a:spcBef>
                <a:spcPts val="1500"/>
              </a:spcBef>
              <a:spcAft>
                <a:spcPts val="800"/>
              </a:spcAft>
              <a:buClr>
                <a:srgbClr val="000000"/>
              </a:buClr>
              <a:buSzPts val="1100"/>
              <a:buFont typeface="Arial"/>
              <a:buNone/>
            </a:pPr>
            <a:r>
              <a:rPr lang="en-US" sz="2700">
                <a:solidFill>
                  <a:srgbClr val="33444C"/>
                </a:solidFill>
                <a:latin typeface="Arial"/>
                <a:ea typeface="Arial"/>
                <a:cs typeface="Arial"/>
                <a:sym typeface="Arial"/>
              </a:rPr>
              <a:t>  </a:t>
            </a:r>
            <a:r>
              <a:rPr lang="en-US" sz="2700" b="1">
                <a:solidFill>
                  <a:srgbClr val="FFFFFF"/>
                </a:solidFill>
                <a:latin typeface="Arial"/>
                <a:ea typeface="Arial"/>
                <a:cs typeface="Arial"/>
                <a:sym typeface="Arial"/>
              </a:rPr>
              <a:t>Macvlan </a:t>
            </a:r>
            <a:r>
              <a:rPr lang="en-US" sz="2400" b="1">
                <a:solidFill>
                  <a:srgbClr val="FFFFFF"/>
                </a:solidFill>
                <a:latin typeface="Arial"/>
                <a:ea typeface="Arial"/>
                <a:cs typeface="Arial"/>
                <a:sym typeface="Arial"/>
              </a:rPr>
              <a:t>Network Drivers</a:t>
            </a:r>
            <a:endParaRPr sz="2400" b="1">
              <a:solidFill>
                <a:srgbClr val="FFFFFF"/>
              </a:solidFill>
              <a:latin typeface="Arial"/>
              <a:ea typeface="Arial"/>
              <a:cs typeface="Arial"/>
              <a:sym typeface="Arial"/>
            </a:endParaRPr>
          </a:p>
        </p:txBody>
      </p:sp>
      <p:sp>
        <p:nvSpPr>
          <p:cNvPr id="744" name="Google Shape;744;p90"/>
          <p:cNvSpPr txBox="1"/>
          <p:nvPr/>
        </p:nvSpPr>
        <p:spPr>
          <a:xfrm>
            <a:off x="-11848" y="636595"/>
            <a:ext cx="9016800" cy="4342200"/>
          </a:xfrm>
          <a:prstGeom prst="rect">
            <a:avLst/>
          </a:prstGeom>
          <a:noFill/>
          <a:ln>
            <a:noFill/>
          </a:ln>
        </p:spPr>
        <p:txBody>
          <a:bodyPr spcFirstLastPara="1" wrap="square" lIns="91425" tIns="91425" rIns="91425" bIns="91425" anchor="t" anchorCtr="0">
            <a:noAutofit/>
          </a:bodyPr>
          <a:lstStyle/>
          <a:p>
            <a:pPr marL="45720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444444"/>
              </a:solidFill>
              <a:highlight>
                <a:srgbClr val="FFFFFF"/>
              </a:highlight>
              <a:latin typeface="Arial"/>
              <a:ea typeface="Arial"/>
              <a:cs typeface="Arial"/>
              <a:sym typeface="Arial"/>
            </a:endParaRPr>
          </a:p>
          <a:p>
            <a:pPr marL="457200" marR="0" lvl="0" indent="0" algn="l" rtl="0">
              <a:lnSpc>
                <a:spcPct val="150000"/>
              </a:lnSpc>
              <a:spcBef>
                <a:spcPts val="0"/>
              </a:spcBef>
              <a:spcAft>
                <a:spcPts val="0"/>
              </a:spcAft>
              <a:buClr>
                <a:srgbClr val="000000"/>
              </a:buClr>
              <a:buSzPts val="1800"/>
              <a:buFont typeface="Arial"/>
              <a:buNone/>
            </a:pPr>
            <a:endParaRPr sz="1800" b="0" i="0" u="none" strike="noStrike" cap="none">
              <a:solidFill>
                <a:srgbClr val="444444"/>
              </a:solidFill>
              <a:highlight>
                <a:srgbClr val="FFFFFF"/>
              </a:highlight>
              <a:latin typeface="Arial"/>
              <a:ea typeface="Arial"/>
              <a:cs typeface="Arial"/>
              <a:sym typeface="Arial"/>
            </a:endParaRPr>
          </a:p>
        </p:txBody>
      </p:sp>
      <p:sp>
        <p:nvSpPr>
          <p:cNvPr id="745" name="Google Shape;745;p90"/>
          <p:cNvSpPr txBox="1"/>
          <p:nvPr/>
        </p:nvSpPr>
        <p:spPr>
          <a:xfrm>
            <a:off x="63600" y="692400"/>
            <a:ext cx="9016800" cy="4451100"/>
          </a:xfrm>
          <a:prstGeom prst="rect">
            <a:avLst/>
          </a:prstGeom>
          <a:noFill/>
          <a:ln>
            <a:noFill/>
          </a:ln>
        </p:spPr>
        <p:txBody>
          <a:bodyPr spcFirstLastPara="1" wrap="square" lIns="91425" tIns="91425" rIns="91425" bIns="91425" anchor="ctr" anchorCtr="0">
            <a:noAutofit/>
          </a:bodyPr>
          <a:lstStyle/>
          <a:p>
            <a:pPr marL="0" marR="0" lvl="0" indent="0" algn="l" rtl="0">
              <a:lnSpc>
                <a:spcPct val="150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746" name="Google Shape;746;p90"/>
          <p:cNvSpPr/>
          <p:nvPr/>
        </p:nvSpPr>
        <p:spPr>
          <a:xfrm>
            <a:off x="118650" y="636600"/>
            <a:ext cx="8906700" cy="4342200"/>
          </a:xfrm>
          <a:prstGeom prst="rect">
            <a:avLst/>
          </a:prstGeom>
          <a:noFill/>
          <a:ln>
            <a:noFill/>
          </a:ln>
        </p:spPr>
        <p:txBody>
          <a:bodyPr spcFirstLastPara="1" wrap="square" lIns="91425" tIns="45700" rIns="91425" bIns="45700" anchor="t" anchorCtr="0">
            <a:noAutofit/>
          </a:bodyPr>
          <a:lstStyle/>
          <a:p>
            <a:pPr marL="457200" lvl="0" indent="0" rtl="0">
              <a:lnSpc>
                <a:spcPct val="171428"/>
              </a:lnSpc>
              <a:spcBef>
                <a:spcPts val="800"/>
              </a:spcBef>
              <a:spcAft>
                <a:spcPts val="0"/>
              </a:spcAft>
              <a:buNone/>
            </a:pPr>
            <a:endParaRPr sz="1800" dirty="0">
              <a:solidFill>
                <a:srgbClr val="33444C"/>
              </a:solidFill>
              <a:highlight>
                <a:srgbClr val="FFFFFF"/>
              </a:highlight>
            </a:endParaRPr>
          </a:p>
          <a:p>
            <a:pPr marL="457200" lvl="0" indent="-342900" rtl="0">
              <a:lnSpc>
                <a:spcPct val="171428"/>
              </a:lnSpc>
              <a:spcBef>
                <a:spcPts val="800"/>
              </a:spcBef>
              <a:spcAft>
                <a:spcPts val="0"/>
              </a:spcAft>
              <a:buClr>
                <a:srgbClr val="33444C"/>
              </a:buClr>
              <a:buSzPts val="1800"/>
              <a:buChar char="➔"/>
            </a:pPr>
            <a:r>
              <a:rPr lang="en-US" sz="1800" dirty="0">
                <a:solidFill>
                  <a:srgbClr val="33444C"/>
                </a:solidFill>
              </a:rPr>
              <a:t>Some applications, especially legacy applications or applications which monitor network traffic, expect to be directly connected to the physical network. </a:t>
            </a:r>
            <a:endParaRPr sz="1800" dirty="0">
              <a:solidFill>
                <a:srgbClr val="33444C"/>
              </a:solidFill>
            </a:endParaRPr>
          </a:p>
          <a:p>
            <a:pPr marL="457200" lvl="0" indent="-342900" rtl="0">
              <a:lnSpc>
                <a:spcPct val="171428"/>
              </a:lnSpc>
              <a:spcBef>
                <a:spcPts val="0"/>
              </a:spcBef>
              <a:spcAft>
                <a:spcPts val="0"/>
              </a:spcAft>
              <a:buClr>
                <a:srgbClr val="33444C"/>
              </a:buClr>
              <a:buSzPts val="1800"/>
              <a:buChar char="➔"/>
            </a:pPr>
            <a:r>
              <a:rPr lang="en-US" sz="1800" dirty="0">
                <a:solidFill>
                  <a:srgbClr val="33444C"/>
                </a:solidFill>
              </a:rPr>
              <a:t>In this type of situation, you can use the </a:t>
            </a:r>
            <a:r>
              <a:rPr lang="en-US" sz="1800" dirty="0" err="1"/>
              <a:t>macvlan</a:t>
            </a:r>
            <a:r>
              <a:rPr lang="en-US" sz="1800" dirty="0"/>
              <a:t> </a:t>
            </a:r>
            <a:r>
              <a:rPr lang="en-US" sz="1800" dirty="0">
                <a:solidFill>
                  <a:srgbClr val="33444C"/>
                </a:solidFill>
              </a:rPr>
              <a:t>network driver to assign a MAC address to each container’s virtual network interface, making it appear to be a physical network interface directly connected to the physical network.</a:t>
            </a:r>
            <a:endParaRPr sz="1800" dirty="0">
              <a:solidFill>
                <a:srgbClr val="33444C"/>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Google Shape;583;p70"/>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lvl="0" indent="0" rtl="0">
              <a:lnSpc>
                <a:spcPct val="110000"/>
              </a:lnSpc>
              <a:spcBef>
                <a:spcPts val="1500"/>
              </a:spcBef>
              <a:spcAft>
                <a:spcPts val="0"/>
              </a:spcAft>
              <a:buClr>
                <a:srgbClr val="000000"/>
              </a:buClr>
              <a:buSzPts val="1100"/>
              <a:buFont typeface="Arial"/>
              <a:buNone/>
            </a:pPr>
            <a:r>
              <a:rPr lang="en-US" sz="2250" b="1" dirty="0">
                <a:solidFill>
                  <a:srgbClr val="FFFFFF"/>
                </a:solidFill>
                <a:latin typeface="Arial"/>
                <a:ea typeface="Arial"/>
                <a:cs typeface="Arial"/>
                <a:sym typeface="Arial"/>
              </a:rPr>
              <a:t>Challenges of Networking Containers and Microservices</a:t>
            </a:r>
            <a:endParaRPr sz="2250" b="1" dirty="0">
              <a:solidFill>
                <a:srgbClr val="FFFFFF"/>
              </a:solidFill>
              <a:latin typeface="Arial"/>
              <a:ea typeface="Arial"/>
              <a:cs typeface="Arial"/>
              <a:sym typeface="Arial"/>
            </a:endParaRPr>
          </a:p>
        </p:txBody>
      </p:sp>
      <p:sp>
        <p:nvSpPr>
          <p:cNvPr id="584" name="Google Shape;584;p70"/>
          <p:cNvSpPr txBox="1"/>
          <p:nvPr/>
        </p:nvSpPr>
        <p:spPr>
          <a:xfrm>
            <a:off x="-11848" y="636595"/>
            <a:ext cx="9016800" cy="4342200"/>
          </a:xfrm>
          <a:prstGeom prst="rect">
            <a:avLst/>
          </a:prstGeom>
          <a:noFill/>
          <a:ln>
            <a:noFill/>
          </a:ln>
        </p:spPr>
        <p:txBody>
          <a:bodyPr spcFirstLastPara="1" wrap="square" lIns="91425" tIns="91425" rIns="91425" bIns="91425" anchor="t" anchorCtr="0">
            <a:noAutofit/>
          </a:bodyPr>
          <a:lstStyle/>
          <a:p>
            <a:pPr marL="45720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444444"/>
              </a:solidFill>
              <a:highlight>
                <a:srgbClr val="FFFFFF"/>
              </a:highlight>
              <a:latin typeface="Arial"/>
              <a:ea typeface="Arial"/>
              <a:cs typeface="Arial"/>
              <a:sym typeface="Arial"/>
            </a:endParaRPr>
          </a:p>
          <a:p>
            <a:pPr marL="457200" marR="0" lvl="0" indent="0" algn="l" rtl="0">
              <a:lnSpc>
                <a:spcPct val="150000"/>
              </a:lnSpc>
              <a:spcBef>
                <a:spcPts val="0"/>
              </a:spcBef>
              <a:spcAft>
                <a:spcPts val="0"/>
              </a:spcAft>
              <a:buClr>
                <a:srgbClr val="000000"/>
              </a:buClr>
              <a:buSzPts val="1800"/>
              <a:buFont typeface="Arial"/>
              <a:buNone/>
            </a:pPr>
            <a:endParaRPr sz="1800" b="0" i="0" u="none" strike="noStrike" cap="none">
              <a:solidFill>
                <a:srgbClr val="444444"/>
              </a:solidFill>
              <a:highlight>
                <a:srgbClr val="FFFFFF"/>
              </a:highlight>
              <a:latin typeface="Arial"/>
              <a:ea typeface="Arial"/>
              <a:cs typeface="Arial"/>
              <a:sym typeface="Arial"/>
            </a:endParaRPr>
          </a:p>
        </p:txBody>
      </p:sp>
      <p:sp>
        <p:nvSpPr>
          <p:cNvPr id="585" name="Google Shape;585;p70"/>
          <p:cNvSpPr txBox="1"/>
          <p:nvPr/>
        </p:nvSpPr>
        <p:spPr>
          <a:xfrm>
            <a:off x="63600" y="692400"/>
            <a:ext cx="9016800" cy="4451100"/>
          </a:xfrm>
          <a:prstGeom prst="rect">
            <a:avLst/>
          </a:prstGeom>
          <a:noFill/>
          <a:ln>
            <a:noFill/>
          </a:ln>
        </p:spPr>
        <p:txBody>
          <a:bodyPr spcFirstLastPara="1" wrap="square" lIns="91425" tIns="91425" rIns="91425" bIns="91425" anchor="ctr" anchorCtr="0">
            <a:noAutofit/>
          </a:bodyPr>
          <a:lstStyle/>
          <a:p>
            <a:pPr marL="0" marR="0" lvl="0" indent="0" algn="l" rtl="0">
              <a:lnSpc>
                <a:spcPct val="150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586" name="Google Shape;586;p70"/>
          <p:cNvSpPr/>
          <p:nvPr/>
        </p:nvSpPr>
        <p:spPr>
          <a:xfrm>
            <a:off x="118650" y="746850"/>
            <a:ext cx="8906700" cy="4342200"/>
          </a:xfrm>
          <a:prstGeom prst="rect">
            <a:avLst/>
          </a:prstGeom>
          <a:noFill/>
          <a:ln>
            <a:noFill/>
          </a:ln>
        </p:spPr>
        <p:txBody>
          <a:bodyPr spcFirstLastPara="1" wrap="square" lIns="91425" tIns="45700" rIns="91425" bIns="45700" anchor="t" anchorCtr="0">
            <a:noAutofit/>
          </a:bodyPr>
          <a:lstStyle/>
          <a:p>
            <a:pPr marL="457200" lvl="0" indent="-342900" rtl="0">
              <a:lnSpc>
                <a:spcPct val="171428"/>
              </a:lnSpc>
              <a:spcBef>
                <a:spcPts val="0"/>
              </a:spcBef>
              <a:spcAft>
                <a:spcPts val="0"/>
              </a:spcAft>
              <a:buClr>
                <a:srgbClr val="445D6E"/>
              </a:buClr>
              <a:buSzPts val="1800"/>
              <a:buChar char="●"/>
            </a:pPr>
            <a:r>
              <a:rPr lang="en-US" sz="1800" b="1">
                <a:solidFill>
                  <a:srgbClr val="445D6E"/>
                </a:solidFill>
              </a:rPr>
              <a:t>Security</a:t>
            </a:r>
            <a:endParaRPr sz="1800" b="1">
              <a:solidFill>
                <a:srgbClr val="445D6E"/>
              </a:solidFill>
            </a:endParaRPr>
          </a:p>
          <a:p>
            <a:pPr marL="914400" lvl="1" indent="-342900" rtl="0">
              <a:lnSpc>
                <a:spcPct val="115000"/>
              </a:lnSpc>
              <a:spcBef>
                <a:spcPts val="0"/>
              </a:spcBef>
              <a:spcAft>
                <a:spcPts val="0"/>
              </a:spcAft>
              <a:buClr>
                <a:srgbClr val="445D6E"/>
              </a:buClr>
              <a:buSzPts val="1800"/>
              <a:buChar char="○"/>
            </a:pPr>
            <a:r>
              <a:rPr lang="en-US" sz="1800" i="1">
                <a:solidFill>
                  <a:srgbClr val="445D6E"/>
                </a:solidFill>
              </a:rPr>
              <a:t>How do I segment to prevent the wrong containers from accessing each other?</a:t>
            </a:r>
            <a:endParaRPr sz="1800" i="1">
              <a:solidFill>
                <a:srgbClr val="445D6E"/>
              </a:solidFill>
            </a:endParaRPr>
          </a:p>
          <a:p>
            <a:pPr marL="914400" lvl="1" indent="-342900" rtl="0">
              <a:lnSpc>
                <a:spcPct val="115000"/>
              </a:lnSpc>
              <a:spcBef>
                <a:spcPts val="0"/>
              </a:spcBef>
              <a:spcAft>
                <a:spcPts val="0"/>
              </a:spcAft>
              <a:buClr>
                <a:srgbClr val="445D6E"/>
              </a:buClr>
              <a:buSzPts val="1800"/>
              <a:buChar char="○"/>
            </a:pPr>
            <a:r>
              <a:rPr lang="en-US" sz="1800" i="1">
                <a:solidFill>
                  <a:srgbClr val="445D6E"/>
                </a:solidFill>
              </a:rPr>
              <a:t>How do I guarantee that a container with application and cluster control traffic is secure?</a:t>
            </a:r>
            <a:endParaRPr sz="1800" i="1">
              <a:solidFill>
                <a:srgbClr val="445D6E"/>
              </a:solidFill>
            </a:endParaRPr>
          </a:p>
          <a:p>
            <a:pPr marL="457200" lvl="0" indent="-342900" rtl="0">
              <a:lnSpc>
                <a:spcPct val="171428"/>
              </a:lnSpc>
              <a:spcBef>
                <a:spcPts val="0"/>
              </a:spcBef>
              <a:spcAft>
                <a:spcPts val="0"/>
              </a:spcAft>
              <a:buClr>
                <a:srgbClr val="445D6E"/>
              </a:buClr>
              <a:buSzPts val="1800"/>
              <a:buChar char="●"/>
            </a:pPr>
            <a:r>
              <a:rPr lang="en-US" sz="1800" b="1">
                <a:solidFill>
                  <a:srgbClr val="445D6E"/>
                </a:solidFill>
              </a:rPr>
              <a:t>Performance</a:t>
            </a:r>
            <a:endParaRPr sz="1800" b="1">
              <a:solidFill>
                <a:srgbClr val="445D6E"/>
              </a:solidFill>
            </a:endParaRPr>
          </a:p>
          <a:p>
            <a:pPr marL="914400" lvl="1" indent="-342900" rtl="0">
              <a:lnSpc>
                <a:spcPct val="115000"/>
              </a:lnSpc>
              <a:spcBef>
                <a:spcPts val="0"/>
              </a:spcBef>
              <a:spcAft>
                <a:spcPts val="0"/>
              </a:spcAft>
              <a:buClr>
                <a:srgbClr val="445D6E"/>
              </a:buClr>
              <a:buSzPts val="1800"/>
              <a:buChar char="○"/>
            </a:pPr>
            <a:r>
              <a:rPr lang="en-US" sz="1800" i="1">
                <a:solidFill>
                  <a:srgbClr val="445D6E"/>
                </a:solidFill>
              </a:rPr>
              <a:t>How do I provide advanced network services while minimizing latency and maximizing bandwidth?</a:t>
            </a:r>
            <a:endParaRPr sz="1800" i="1">
              <a:solidFill>
                <a:srgbClr val="445D6E"/>
              </a:solidFill>
            </a:endParaRPr>
          </a:p>
          <a:p>
            <a:pPr marL="457200" lvl="0" indent="-342900" rtl="0">
              <a:lnSpc>
                <a:spcPct val="171428"/>
              </a:lnSpc>
              <a:spcBef>
                <a:spcPts val="0"/>
              </a:spcBef>
              <a:spcAft>
                <a:spcPts val="0"/>
              </a:spcAft>
              <a:buClr>
                <a:srgbClr val="445D6E"/>
              </a:buClr>
              <a:buSzPts val="1800"/>
              <a:buChar char="●"/>
            </a:pPr>
            <a:r>
              <a:rPr lang="en-US" sz="1800" b="1">
                <a:solidFill>
                  <a:srgbClr val="445D6E"/>
                </a:solidFill>
              </a:rPr>
              <a:t>Scalability</a:t>
            </a:r>
            <a:endParaRPr sz="1800" b="1">
              <a:solidFill>
                <a:srgbClr val="445D6E"/>
              </a:solidFill>
            </a:endParaRPr>
          </a:p>
          <a:p>
            <a:pPr marL="914400" lvl="1" indent="-342900" rtl="0">
              <a:lnSpc>
                <a:spcPct val="115000"/>
              </a:lnSpc>
              <a:spcBef>
                <a:spcPts val="0"/>
              </a:spcBef>
              <a:spcAft>
                <a:spcPts val="0"/>
              </a:spcAft>
              <a:buClr>
                <a:srgbClr val="445D6E"/>
              </a:buClr>
              <a:buSzPts val="1800"/>
              <a:buChar char="○"/>
            </a:pPr>
            <a:r>
              <a:rPr lang="en-US" sz="1800" i="1">
                <a:solidFill>
                  <a:srgbClr val="445D6E"/>
                </a:solidFill>
              </a:rPr>
              <a:t>How do I ensure that none of these characteristics are sacrificed when scaling applications across many hosts?</a:t>
            </a:r>
            <a:endParaRPr sz="1800" i="1">
              <a:solidFill>
                <a:srgbClr val="445D6E"/>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66"/>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a:buNone/>
            </a:pPr>
            <a:r>
              <a:rPr lang="en-US" sz="2400" b="1" dirty="0">
                <a:latin typeface="Arial"/>
                <a:ea typeface="Arial"/>
                <a:cs typeface="Arial"/>
                <a:sym typeface="Arial"/>
              </a:rPr>
              <a:t>Container Networking Model Constructs</a:t>
            </a:r>
            <a:endParaRPr sz="2400" b="1" i="0" u="none" strike="noStrike" cap="none" dirty="0">
              <a:solidFill>
                <a:schemeClr val="lt1"/>
              </a:solidFill>
              <a:latin typeface="Arial"/>
              <a:ea typeface="Arial"/>
              <a:cs typeface="Arial"/>
              <a:sym typeface="Arial"/>
            </a:endParaRPr>
          </a:p>
        </p:txBody>
      </p:sp>
      <p:sp>
        <p:nvSpPr>
          <p:cNvPr id="552" name="Google Shape;552;p66"/>
          <p:cNvSpPr txBox="1"/>
          <p:nvPr/>
        </p:nvSpPr>
        <p:spPr>
          <a:xfrm>
            <a:off x="-11848" y="636595"/>
            <a:ext cx="9016800" cy="4342200"/>
          </a:xfrm>
          <a:prstGeom prst="rect">
            <a:avLst/>
          </a:prstGeom>
          <a:noFill/>
          <a:ln>
            <a:noFill/>
          </a:ln>
        </p:spPr>
        <p:txBody>
          <a:bodyPr spcFirstLastPara="1" wrap="square" lIns="91425" tIns="91425" rIns="91425" bIns="91425" anchor="t" anchorCtr="0">
            <a:noAutofit/>
          </a:bodyPr>
          <a:lstStyle/>
          <a:p>
            <a:pPr marL="45720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444444"/>
              </a:solidFill>
              <a:highlight>
                <a:srgbClr val="FFFFFF"/>
              </a:highlight>
              <a:latin typeface="Arial"/>
              <a:ea typeface="Arial"/>
              <a:cs typeface="Arial"/>
              <a:sym typeface="Arial"/>
            </a:endParaRPr>
          </a:p>
          <a:p>
            <a:pPr marL="457200" marR="0" lvl="0" indent="0" algn="l" rtl="0">
              <a:lnSpc>
                <a:spcPct val="150000"/>
              </a:lnSpc>
              <a:spcBef>
                <a:spcPts val="0"/>
              </a:spcBef>
              <a:spcAft>
                <a:spcPts val="0"/>
              </a:spcAft>
              <a:buClr>
                <a:srgbClr val="000000"/>
              </a:buClr>
              <a:buSzPts val="1800"/>
              <a:buFont typeface="Arial"/>
              <a:buNone/>
            </a:pPr>
            <a:endParaRPr sz="1800" b="0" i="0" u="none" strike="noStrike" cap="none">
              <a:solidFill>
                <a:srgbClr val="444444"/>
              </a:solidFill>
              <a:highlight>
                <a:srgbClr val="FFFFFF"/>
              </a:highlight>
              <a:latin typeface="Arial"/>
              <a:ea typeface="Arial"/>
              <a:cs typeface="Arial"/>
              <a:sym typeface="Arial"/>
            </a:endParaRPr>
          </a:p>
        </p:txBody>
      </p:sp>
      <p:sp>
        <p:nvSpPr>
          <p:cNvPr id="553" name="Google Shape;553;p66"/>
          <p:cNvSpPr txBox="1"/>
          <p:nvPr/>
        </p:nvSpPr>
        <p:spPr>
          <a:xfrm>
            <a:off x="63600" y="692400"/>
            <a:ext cx="9016800" cy="4451100"/>
          </a:xfrm>
          <a:prstGeom prst="rect">
            <a:avLst/>
          </a:prstGeom>
          <a:noFill/>
          <a:ln>
            <a:noFill/>
          </a:ln>
        </p:spPr>
        <p:txBody>
          <a:bodyPr spcFirstLastPara="1" wrap="square" lIns="91425" tIns="91425" rIns="91425" bIns="91425" anchor="ctr" anchorCtr="0">
            <a:noAutofit/>
          </a:bodyPr>
          <a:lstStyle/>
          <a:p>
            <a:pPr marL="0" marR="0" lvl="0" indent="0" algn="l" rtl="0">
              <a:lnSpc>
                <a:spcPct val="150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554" name="Google Shape;554;p66"/>
          <p:cNvSpPr/>
          <p:nvPr/>
        </p:nvSpPr>
        <p:spPr>
          <a:xfrm>
            <a:off x="63600" y="857105"/>
            <a:ext cx="8906700" cy="4342200"/>
          </a:xfrm>
          <a:prstGeom prst="rect">
            <a:avLst/>
          </a:prstGeom>
          <a:noFill/>
          <a:ln>
            <a:noFill/>
          </a:ln>
        </p:spPr>
        <p:txBody>
          <a:bodyPr spcFirstLastPara="1" wrap="square" lIns="91425" tIns="45700" rIns="91425" bIns="45700" anchor="t" anchorCtr="0">
            <a:noAutofit/>
          </a:bodyPr>
          <a:lstStyle/>
          <a:p>
            <a:pPr marL="457200" marR="0" lvl="0" indent="-342900" algn="l" rtl="0">
              <a:lnSpc>
                <a:spcPct val="150000"/>
              </a:lnSpc>
              <a:spcBef>
                <a:spcPts val="0"/>
              </a:spcBef>
              <a:spcAft>
                <a:spcPts val="0"/>
              </a:spcAft>
              <a:buClr>
                <a:srgbClr val="445D6E"/>
              </a:buClr>
              <a:buSzPts val="1800"/>
              <a:buChar char="➔"/>
            </a:pPr>
            <a:r>
              <a:rPr lang="en-US" sz="1800" b="1" dirty="0">
                <a:solidFill>
                  <a:srgbClr val="445D6E"/>
                </a:solidFill>
              </a:rPr>
              <a:t>Sandbox </a:t>
            </a:r>
            <a:endParaRPr sz="1800" b="1" dirty="0">
              <a:solidFill>
                <a:srgbClr val="445D6E"/>
              </a:solidFill>
            </a:endParaRPr>
          </a:p>
          <a:p>
            <a:pPr marL="1371600" marR="0" lvl="1" indent="-342900" algn="l" rtl="0">
              <a:lnSpc>
                <a:spcPct val="150000"/>
              </a:lnSpc>
              <a:spcBef>
                <a:spcPts val="0"/>
              </a:spcBef>
              <a:spcAft>
                <a:spcPts val="0"/>
              </a:spcAft>
              <a:buClr>
                <a:srgbClr val="445D6E"/>
              </a:buClr>
              <a:buSzPts val="1800"/>
              <a:buChar char="◆"/>
            </a:pPr>
            <a:r>
              <a:rPr lang="en-US" sz="1800" dirty="0">
                <a:solidFill>
                  <a:srgbClr val="445D6E"/>
                </a:solidFill>
              </a:rPr>
              <a:t>A Sandbox contains the configuration of a container's network stack. </a:t>
            </a:r>
            <a:endParaRPr sz="1800" dirty="0">
              <a:solidFill>
                <a:srgbClr val="445D6E"/>
              </a:solidFill>
            </a:endParaRPr>
          </a:p>
          <a:p>
            <a:pPr marL="1371600" marR="0" lvl="1" indent="-342900" algn="l" rtl="0">
              <a:lnSpc>
                <a:spcPct val="150000"/>
              </a:lnSpc>
              <a:spcBef>
                <a:spcPts val="0"/>
              </a:spcBef>
              <a:spcAft>
                <a:spcPts val="0"/>
              </a:spcAft>
              <a:buClr>
                <a:srgbClr val="445D6E"/>
              </a:buClr>
              <a:buSzPts val="1800"/>
              <a:buChar char="◆"/>
            </a:pPr>
            <a:r>
              <a:rPr lang="en-US" sz="1800" dirty="0">
                <a:solidFill>
                  <a:srgbClr val="445D6E"/>
                </a:solidFill>
              </a:rPr>
              <a:t>This includes management of the container's interfaces, routing table, and DNS settings. </a:t>
            </a:r>
            <a:endParaRPr sz="1800" dirty="0">
              <a:solidFill>
                <a:srgbClr val="445D6E"/>
              </a:solidFill>
            </a:endParaRPr>
          </a:p>
          <a:p>
            <a:pPr marL="1371600" marR="0" lvl="1" indent="-342900" algn="l" rtl="0">
              <a:lnSpc>
                <a:spcPct val="150000"/>
              </a:lnSpc>
              <a:spcBef>
                <a:spcPts val="0"/>
              </a:spcBef>
              <a:spcAft>
                <a:spcPts val="0"/>
              </a:spcAft>
              <a:buClr>
                <a:srgbClr val="445D6E"/>
              </a:buClr>
              <a:buSzPts val="1800"/>
              <a:buChar char="◆"/>
            </a:pPr>
            <a:r>
              <a:rPr lang="en-US" sz="1800" dirty="0">
                <a:solidFill>
                  <a:srgbClr val="445D6E"/>
                </a:solidFill>
              </a:rPr>
              <a:t>A Sandbox may contain many endpoints from multiple networks.</a:t>
            </a:r>
          </a:p>
          <a:p>
            <a:pPr marL="457200" lvl="0" indent="-342900">
              <a:lnSpc>
                <a:spcPct val="150000"/>
              </a:lnSpc>
              <a:buClr>
                <a:srgbClr val="445D6E"/>
              </a:buClr>
              <a:buSzPts val="1800"/>
              <a:buChar char="➔"/>
            </a:pPr>
            <a:r>
              <a:rPr lang="en-IN" sz="1800" b="1" dirty="0">
                <a:solidFill>
                  <a:srgbClr val="445D6E"/>
                </a:solidFill>
              </a:rPr>
              <a:t>Endpoint</a:t>
            </a:r>
            <a:r>
              <a:rPr lang="en-IN" sz="1800" dirty="0">
                <a:solidFill>
                  <a:srgbClr val="445D6E"/>
                </a:solidFill>
              </a:rPr>
              <a:t> </a:t>
            </a:r>
          </a:p>
          <a:p>
            <a:pPr marL="1371600" lvl="1" indent="-342900">
              <a:lnSpc>
                <a:spcPct val="150000"/>
              </a:lnSpc>
              <a:buClr>
                <a:srgbClr val="445D6E"/>
              </a:buClr>
              <a:buSzPts val="1800"/>
              <a:buChar char="◆"/>
            </a:pPr>
            <a:r>
              <a:rPr lang="en-IN" sz="1800" dirty="0">
                <a:solidFill>
                  <a:srgbClr val="445D6E"/>
                </a:solidFill>
              </a:rPr>
              <a:t>An Endpoint joins a Sandbox to a Network.</a:t>
            </a:r>
          </a:p>
          <a:p>
            <a:pPr marL="1371600" lvl="1" indent="-342900">
              <a:lnSpc>
                <a:spcPct val="150000"/>
              </a:lnSpc>
              <a:buClr>
                <a:srgbClr val="445D6E"/>
              </a:buClr>
              <a:buSzPts val="1800"/>
              <a:buChar char="◆"/>
            </a:pPr>
            <a:r>
              <a:rPr lang="en-IN" sz="1800" dirty="0">
                <a:solidFill>
                  <a:srgbClr val="445D6E"/>
                </a:solidFill>
              </a:rPr>
              <a:t>The Endpoint construct exists so the actual connection to the network can be abstracted away from the application. </a:t>
            </a:r>
          </a:p>
          <a:p>
            <a:pPr marL="1028700" marR="0" lvl="1" algn="l" rtl="0">
              <a:lnSpc>
                <a:spcPct val="150000"/>
              </a:lnSpc>
              <a:spcBef>
                <a:spcPts val="0"/>
              </a:spcBef>
              <a:spcAft>
                <a:spcPts val="0"/>
              </a:spcAft>
              <a:buClr>
                <a:srgbClr val="445D6E"/>
              </a:buClr>
              <a:buSzPts val="1800"/>
            </a:pPr>
            <a:endParaRPr sz="1800" dirty="0">
              <a:solidFill>
                <a:srgbClr val="445D6E"/>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71"/>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US"/>
              <a:t>Network Drivers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Google Shape;596;p72"/>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114300" lvl="0">
              <a:lnSpc>
                <a:spcPct val="115000"/>
              </a:lnSpc>
              <a:spcBef>
                <a:spcPts val="1600"/>
              </a:spcBef>
              <a:buClr>
                <a:srgbClr val="445D6E"/>
              </a:buClr>
            </a:pPr>
            <a:r>
              <a:rPr lang="en-US" sz="2400" b="1" dirty="0">
                <a:solidFill>
                  <a:schemeClr val="bg1"/>
                </a:solidFill>
              </a:rPr>
              <a:t>Network Drivers</a:t>
            </a:r>
          </a:p>
        </p:txBody>
      </p:sp>
      <p:sp>
        <p:nvSpPr>
          <p:cNvPr id="597" name="Google Shape;597;p72"/>
          <p:cNvSpPr txBox="1"/>
          <p:nvPr/>
        </p:nvSpPr>
        <p:spPr>
          <a:xfrm>
            <a:off x="-11848" y="636595"/>
            <a:ext cx="9016800" cy="4342200"/>
          </a:xfrm>
          <a:prstGeom prst="rect">
            <a:avLst/>
          </a:prstGeom>
          <a:noFill/>
          <a:ln>
            <a:noFill/>
          </a:ln>
        </p:spPr>
        <p:txBody>
          <a:bodyPr spcFirstLastPara="1" wrap="square" lIns="91425" tIns="91425" rIns="91425" bIns="91425" anchor="t" anchorCtr="0">
            <a:noAutofit/>
          </a:bodyPr>
          <a:lstStyle/>
          <a:p>
            <a:pPr marL="45720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444444"/>
              </a:solidFill>
              <a:highlight>
                <a:srgbClr val="FFFFFF"/>
              </a:highlight>
              <a:latin typeface="Arial"/>
              <a:ea typeface="Arial"/>
              <a:cs typeface="Arial"/>
              <a:sym typeface="Arial"/>
            </a:endParaRPr>
          </a:p>
          <a:p>
            <a:pPr marL="457200" marR="0" lvl="0" indent="0" algn="l" rtl="0">
              <a:lnSpc>
                <a:spcPct val="150000"/>
              </a:lnSpc>
              <a:spcBef>
                <a:spcPts val="0"/>
              </a:spcBef>
              <a:spcAft>
                <a:spcPts val="0"/>
              </a:spcAft>
              <a:buClr>
                <a:srgbClr val="000000"/>
              </a:buClr>
              <a:buSzPts val="1800"/>
              <a:buFont typeface="Arial"/>
              <a:buNone/>
            </a:pPr>
            <a:endParaRPr sz="1800" b="0" i="0" u="none" strike="noStrike" cap="none">
              <a:solidFill>
                <a:srgbClr val="444444"/>
              </a:solidFill>
              <a:highlight>
                <a:srgbClr val="FFFFFF"/>
              </a:highlight>
              <a:latin typeface="Arial"/>
              <a:ea typeface="Arial"/>
              <a:cs typeface="Arial"/>
              <a:sym typeface="Arial"/>
            </a:endParaRPr>
          </a:p>
        </p:txBody>
      </p:sp>
      <p:sp>
        <p:nvSpPr>
          <p:cNvPr id="598" name="Google Shape;598;p72"/>
          <p:cNvSpPr txBox="1"/>
          <p:nvPr/>
        </p:nvSpPr>
        <p:spPr>
          <a:xfrm>
            <a:off x="63600" y="692400"/>
            <a:ext cx="9016800" cy="4451100"/>
          </a:xfrm>
          <a:prstGeom prst="rect">
            <a:avLst/>
          </a:prstGeom>
          <a:noFill/>
          <a:ln>
            <a:noFill/>
          </a:ln>
        </p:spPr>
        <p:txBody>
          <a:bodyPr spcFirstLastPara="1" wrap="square" lIns="91425" tIns="91425" rIns="91425" bIns="91425" anchor="ctr" anchorCtr="0">
            <a:noAutofit/>
          </a:bodyPr>
          <a:lstStyle/>
          <a:p>
            <a:pPr marL="0" marR="0" lvl="0" indent="0" algn="l" rtl="0">
              <a:lnSpc>
                <a:spcPct val="150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599" name="Google Shape;599;p72"/>
          <p:cNvSpPr/>
          <p:nvPr/>
        </p:nvSpPr>
        <p:spPr>
          <a:xfrm>
            <a:off x="118650" y="746850"/>
            <a:ext cx="8906700" cy="4342200"/>
          </a:xfrm>
          <a:prstGeom prst="rect">
            <a:avLst/>
          </a:prstGeom>
          <a:noFill/>
          <a:ln>
            <a:noFill/>
          </a:ln>
        </p:spPr>
        <p:txBody>
          <a:bodyPr spcFirstLastPara="1" wrap="square" lIns="91425" tIns="45700" rIns="91425" bIns="45700" anchor="t" anchorCtr="0">
            <a:noAutofit/>
          </a:bodyPr>
          <a:lstStyle/>
          <a:p>
            <a:pPr marL="457200" marR="0" lvl="0" indent="0" algn="l" rtl="0">
              <a:lnSpc>
                <a:spcPct val="115000"/>
              </a:lnSpc>
              <a:spcBef>
                <a:spcPts val="0"/>
              </a:spcBef>
              <a:spcAft>
                <a:spcPts val="0"/>
              </a:spcAft>
              <a:buNone/>
            </a:pPr>
            <a:endParaRPr sz="1800" b="1" dirty="0">
              <a:solidFill>
                <a:srgbClr val="445D6E"/>
              </a:solidFill>
              <a:highlight>
                <a:srgbClr val="FFFFFF"/>
              </a:highlight>
            </a:endParaRPr>
          </a:p>
          <a:p>
            <a:pPr marL="457200" marR="0" lvl="0" indent="0" algn="l" rtl="0">
              <a:lnSpc>
                <a:spcPct val="115000"/>
              </a:lnSpc>
              <a:spcBef>
                <a:spcPts val="1600"/>
              </a:spcBef>
              <a:spcAft>
                <a:spcPts val="0"/>
              </a:spcAft>
              <a:buNone/>
            </a:pPr>
            <a:endParaRPr sz="1800" b="1" dirty="0">
              <a:solidFill>
                <a:srgbClr val="445D6E"/>
              </a:solidFill>
              <a:highlight>
                <a:srgbClr val="FFFFFF"/>
              </a:highlight>
            </a:endParaRPr>
          </a:p>
          <a:p>
            <a:pPr marL="914400" lvl="1" indent="-342900">
              <a:lnSpc>
                <a:spcPct val="150000"/>
              </a:lnSpc>
              <a:buClr>
                <a:srgbClr val="445D6E"/>
              </a:buClr>
              <a:buSzPts val="1800"/>
              <a:buFont typeface="Arial"/>
              <a:buChar char="◆"/>
            </a:pPr>
            <a:r>
              <a:rPr lang="en-US" sz="1800" dirty="0">
                <a:solidFill>
                  <a:srgbClr val="445D6E"/>
                </a:solidFill>
              </a:rPr>
              <a:t>Makes Containers Platform-agnostic</a:t>
            </a:r>
          </a:p>
          <a:p>
            <a:pPr marL="914400" lvl="1" indent="-342900">
              <a:lnSpc>
                <a:spcPct val="150000"/>
              </a:lnSpc>
              <a:buClr>
                <a:srgbClr val="445D6E"/>
              </a:buClr>
              <a:buSzPts val="1800"/>
              <a:buFont typeface="Arial"/>
              <a:buChar char="◆"/>
            </a:pPr>
            <a:r>
              <a:rPr lang="en-US" sz="1800" dirty="0">
                <a:solidFill>
                  <a:srgbClr val="445D6E"/>
                </a:solidFill>
              </a:rPr>
              <a:t>Manipulates iptables rules of </a:t>
            </a:r>
            <a:r>
              <a:rPr lang="en-US" sz="1800" dirty="0" err="1">
                <a:solidFill>
                  <a:srgbClr val="445D6E"/>
                </a:solidFill>
              </a:rPr>
              <a:t>unix</a:t>
            </a:r>
            <a:r>
              <a:rPr lang="en-US" sz="1800" dirty="0">
                <a:solidFill>
                  <a:srgbClr val="445D6E"/>
                </a:solidFill>
              </a:rPr>
              <a:t> and routing rules on windows.</a:t>
            </a:r>
          </a:p>
          <a:p>
            <a:pPr marL="914400" lvl="1" indent="-342900">
              <a:lnSpc>
                <a:spcPct val="150000"/>
              </a:lnSpc>
              <a:buClr>
                <a:srgbClr val="445D6E"/>
              </a:buClr>
              <a:buSzPts val="1800"/>
              <a:buFont typeface="Arial"/>
              <a:buChar char="◆"/>
            </a:pPr>
            <a:r>
              <a:rPr lang="en-US" sz="1800" dirty="0">
                <a:solidFill>
                  <a:srgbClr val="445D6E"/>
                </a:solidFill>
              </a:rPr>
              <a:t>Provides the actual implementation that makes networks work.</a:t>
            </a:r>
            <a:endParaRPr sz="1800" dirty="0">
              <a:solidFill>
                <a:srgbClr val="445D6E"/>
              </a:solidFill>
            </a:endParaRPr>
          </a:p>
          <a:p>
            <a:pPr marL="914400" marR="0" lvl="1" indent="-342900" algn="l" rtl="0">
              <a:lnSpc>
                <a:spcPct val="150000"/>
              </a:lnSpc>
              <a:spcBef>
                <a:spcPts val="0"/>
              </a:spcBef>
              <a:spcAft>
                <a:spcPts val="0"/>
              </a:spcAft>
              <a:buClr>
                <a:srgbClr val="445D6E"/>
              </a:buClr>
              <a:buSzPts val="1800"/>
              <a:buChar char="◆"/>
            </a:pPr>
            <a:r>
              <a:rPr lang="en-US" sz="1800" dirty="0">
                <a:solidFill>
                  <a:srgbClr val="445D6E"/>
                </a:solidFill>
              </a:rPr>
              <a:t>Pluggable so that different drivers can be used and interchanged easily to support different use cases. </a:t>
            </a:r>
            <a:endParaRPr sz="1800" dirty="0">
              <a:solidFill>
                <a:srgbClr val="445D6E"/>
              </a:solidFill>
            </a:endParaRPr>
          </a:p>
          <a:p>
            <a:pPr marL="457200" marR="0" lvl="0" indent="0" algn="l" rtl="0">
              <a:lnSpc>
                <a:spcPct val="115000"/>
              </a:lnSpc>
              <a:spcBef>
                <a:spcPts val="1600"/>
              </a:spcBef>
              <a:spcAft>
                <a:spcPts val="1600"/>
              </a:spcAft>
              <a:buNone/>
            </a:pPr>
            <a:endParaRPr sz="1800" b="1" dirty="0">
              <a:solidFill>
                <a:srgbClr val="445D6E"/>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sp>
        <p:nvSpPr>
          <p:cNvPr id="604" name="Google Shape;604;p73"/>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114300" lvl="0">
              <a:lnSpc>
                <a:spcPct val="115000"/>
              </a:lnSpc>
              <a:spcBef>
                <a:spcPts val="1600"/>
              </a:spcBef>
              <a:buClr>
                <a:srgbClr val="445D6E"/>
              </a:buClr>
            </a:pPr>
            <a:r>
              <a:rPr lang="en-IN" sz="2400" dirty="0">
                <a:solidFill>
                  <a:schemeClr val="bg1"/>
                </a:solidFill>
              </a:rPr>
              <a:t>Types of network drivers</a:t>
            </a:r>
          </a:p>
        </p:txBody>
      </p:sp>
      <p:sp>
        <p:nvSpPr>
          <p:cNvPr id="607" name="Google Shape;607;p73"/>
          <p:cNvSpPr/>
          <p:nvPr/>
        </p:nvSpPr>
        <p:spPr>
          <a:xfrm>
            <a:off x="-86913" y="1179241"/>
            <a:ext cx="8906700" cy="3399848"/>
          </a:xfrm>
          <a:prstGeom prst="rect">
            <a:avLst/>
          </a:prstGeom>
          <a:noFill/>
          <a:ln>
            <a:noFill/>
          </a:ln>
        </p:spPr>
        <p:txBody>
          <a:bodyPr spcFirstLastPara="1" wrap="square" lIns="91425" tIns="45700" rIns="91425" bIns="45700" anchor="t" anchorCtr="0">
            <a:noAutofit/>
          </a:bodyPr>
          <a:lstStyle/>
          <a:p>
            <a:pPr marL="914400" marR="0" lvl="1" indent="-342900" algn="l" rtl="0">
              <a:lnSpc>
                <a:spcPct val="115000"/>
              </a:lnSpc>
              <a:spcBef>
                <a:spcPts val="0"/>
              </a:spcBef>
              <a:spcAft>
                <a:spcPts val="0"/>
              </a:spcAft>
              <a:buClr>
                <a:srgbClr val="445D6E"/>
              </a:buClr>
              <a:buSzPts val="1800"/>
              <a:buChar char="◆"/>
            </a:pPr>
            <a:r>
              <a:rPr lang="en-US" sz="1800" b="1" dirty="0">
                <a:solidFill>
                  <a:srgbClr val="445D6E"/>
                </a:solidFill>
              </a:rPr>
              <a:t>Native Network Drivers</a:t>
            </a:r>
            <a:endParaRPr sz="1800" b="1" dirty="0">
              <a:solidFill>
                <a:srgbClr val="445D6E"/>
              </a:solidFill>
            </a:endParaRPr>
          </a:p>
          <a:p>
            <a:pPr marL="1371600" marR="0" lvl="2" indent="-342900" algn="l" rtl="0">
              <a:lnSpc>
                <a:spcPct val="115000"/>
              </a:lnSpc>
              <a:spcBef>
                <a:spcPts val="0"/>
              </a:spcBef>
              <a:spcAft>
                <a:spcPts val="0"/>
              </a:spcAft>
              <a:buClr>
                <a:srgbClr val="445D6E"/>
              </a:buClr>
              <a:buSzPts val="1800"/>
              <a:buChar char="●"/>
            </a:pPr>
            <a:r>
              <a:rPr lang="en-US" sz="1800" dirty="0">
                <a:solidFill>
                  <a:srgbClr val="445D6E"/>
                </a:solidFill>
              </a:rPr>
              <a:t>Native Network Drivers are a native part of the Docker Engine and are provided by Docker. </a:t>
            </a:r>
            <a:endParaRPr sz="1800" dirty="0">
              <a:solidFill>
                <a:srgbClr val="445D6E"/>
              </a:solidFill>
            </a:endParaRPr>
          </a:p>
          <a:p>
            <a:pPr marL="914400" marR="0" lvl="1" indent="-342900" algn="l" rtl="0">
              <a:lnSpc>
                <a:spcPct val="115000"/>
              </a:lnSpc>
              <a:spcBef>
                <a:spcPts val="1600"/>
              </a:spcBef>
              <a:spcAft>
                <a:spcPts val="0"/>
              </a:spcAft>
              <a:buClr>
                <a:srgbClr val="445D6E"/>
              </a:buClr>
              <a:buSzPts val="1800"/>
              <a:buChar char="◆"/>
            </a:pPr>
            <a:r>
              <a:rPr lang="en-US" sz="1800" b="1" dirty="0">
                <a:solidFill>
                  <a:srgbClr val="445D6E"/>
                </a:solidFill>
              </a:rPr>
              <a:t>Remote Network Drivers</a:t>
            </a:r>
            <a:endParaRPr sz="1800" b="1" dirty="0">
              <a:solidFill>
                <a:srgbClr val="445D6E"/>
              </a:solidFill>
            </a:endParaRPr>
          </a:p>
          <a:p>
            <a:pPr marL="1371600" marR="0" lvl="2" indent="-342900" algn="l" rtl="0">
              <a:lnSpc>
                <a:spcPct val="115000"/>
              </a:lnSpc>
              <a:spcBef>
                <a:spcPts val="0"/>
              </a:spcBef>
              <a:spcAft>
                <a:spcPts val="0"/>
              </a:spcAft>
              <a:buClr>
                <a:srgbClr val="445D6E"/>
              </a:buClr>
              <a:buSzPts val="1800"/>
              <a:buChar char="●"/>
            </a:pPr>
            <a:r>
              <a:rPr lang="en-US" sz="1800" dirty="0">
                <a:solidFill>
                  <a:srgbClr val="445D6E"/>
                </a:solidFill>
              </a:rPr>
              <a:t>Remote Network Drivers are network drivers created by the community and other vendors. </a:t>
            </a:r>
            <a:endParaRPr sz="1800" dirty="0">
              <a:solidFill>
                <a:srgbClr val="445D6E"/>
              </a:solidFill>
            </a:endParaRPr>
          </a:p>
          <a:p>
            <a:pPr marL="1371600" marR="0" lvl="2" indent="-342900" algn="l" rtl="0">
              <a:lnSpc>
                <a:spcPct val="115000"/>
              </a:lnSpc>
              <a:spcBef>
                <a:spcPts val="0"/>
              </a:spcBef>
              <a:spcAft>
                <a:spcPts val="0"/>
              </a:spcAft>
              <a:buClr>
                <a:srgbClr val="445D6E"/>
              </a:buClr>
              <a:buSzPts val="1800"/>
              <a:buChar char="●"/>
            </a:pPr>
            <a:r>
              <a:rPr lang="en-US" sz="1800" dirty="0">
                <a:solidFill>
                  <a:srgbClr val="445D6E"/>
                </a:solidFill>
              </a:rPr>
              <a:t>These drivers can be used to provide integration with incumbent software and hardware</a:t>
            </a:r>
            <a:r>
              <a:rPr lang="en-US" sz="1800" dirty="0">
                <a:solidFill>
                  <a:srgbClr val="445D6E"/>
                </a:solidFill>
                <a:highlight>
                  <a:srgbClr val="FFFFFF"/>
                </a:highlight>
              </a:rPr>
              <a:t>. </a:t>
            </a:r>
            <a:endParaRPr sz="1800" b="1" dirty="0">
              <a:solidFill>
                <a:srgbClr val="445D6E"/>
              </a:solidFill>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p74"/>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a:buNone/>
            </a:pPr>
            <a:r>
              <a:rPr lang="en-US" sz="2250" b="1" dirty="0">
                <a:solidFill>
                  <a:srgbClr val="FFFFFF"/>
                </a:solidFill>
                <a:latin typeface="Arial"/>
                <a:ea typeface="Arial"/>
                <a:cs typeface="Arial"/>
                <a:sym typeface="Arial"/>
              </a:rPr>
              <a:t>IPAM Drivers</a:t>
            </a:r>
            <a:endParaRPr sz="2400" b="1" dirty="0">
              <a:solidFill>
                <a:srgbClr val="FFFFFF"/>
              </a:solidFill>
              <a:latin typeface="Arial"/>
              <a:ea typeface="Arial"/>
              <a:cs typeface="Arial"/>
              <a:sym typeface="Arial"/>
            </a:endParaRPr>
          </a:p>
        </p:txBody>
      </p:sp>
      <p:sp>
        <p:nvSpPr>
          <p:cNvPr id="613" name="Google Shape;613;p74"/>
          <p:cNvSpPr txBox="1"/>
          <p:nvPr/>
        </p:nvSpPr>
        <p:spPr>
          <a:xfrm>
            <a:off x="-11848" y="636595"/>
            <a:ext cx="9016800" cy="4342200"/>
          </a:xfrm>
          <a:prstGeom prst="rect">
            <a:avLst/>
          </a:prstGeom>
          <a:noFill/>
          <a:ln>
            <a:noFill/>
          </a:ln>
        </p:spPr>
        <p:txBody>
          <a:bodyPr spcFirstLastPara="1" wrap="square" lIns="91425" tIns="91425" rIns="91425" bIns="91425" anchor="t" anchorCtr="0">
            <a:noAutofit/>
          </a:bodyPr>
          <a:lstStyle/>
          <a:p>
            <a:pPr marL="45720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444444"/>
              </a:solidFill>
              <a:highlight>
                <a:srgbClr val="FFFFFF"/>
              </a:highlight>
              <a:latin typeface="Arial"/>
              <a:ea typeface="Arial"/>
              <a:cs typeface="Arial"/>
              <a:sym typeface="Arial"/>
            </a:endParaRPr>
          </a:p>
          <a:p>
            <a:pPr marL="457200" marR="0" lvl="0" indent="0" algn="l" rtl="0">
              <a:lnSpc>
                <a:spcPct val="150000"/>
              </a:lnSpc>
              <a:spcBef>
                <a:spcPts val="0"/>
              </a:spcBef>
              <a:spcAft>
                <a:spcPts val="0"/>
              </a:spcAft>
              <a:buClr>
                <a:srgbClr val="000000"/>
              </a:buClr>
              <a:buSzPts val="1800"/>
              <a:buFont typeface="Arial"/>
              <a:buNone/>
            </a:pPr>
            <a:endParaRPr sz="1800" b="0" i="0" u="none" strike="noStrike" cap="none">
              <a:solidFill>
                <a:srgbClr val="444444"/>
              </a:solidFill>
              <a:highlight>
                <a:srgbClr val="FFFFFF"/>
              </a:highlight>
              <a:latin typeface="Arial"/>
              <a:ea typeface="Arial"/>
              <a:cs typeface="Arial"/>
              <a:sym typeface="Arial"/>
            </a:endParaRPr>
          </a:p>
        </p:txBody>
      </p:sp>
      <p:sp>
        <p:nvSpPr>
          <p:cNvPr id="614" name="Google Shape;614;p74"/>
          <p:cNvSpPr txBox="1"/>
          <p:nvPr/>
        </p:nvSpPr>
        <p:spPr>
          <a:xfrm>
            <a:off x="63600" y="692400"/>
            <a:ext cx="9016800" cy="4451100"/>
          </a:xfrm>
          <a:prstGeom prst="rect">
            <a:avLst/>
          </a:prstGeom>
          <a:noFill/>
          <a:ln>
            <a:noFill/>
          </a:ln>
        </p:spPr>
        <p:txBody>
          <a:bodyPr spcFirstLastPara="1" wrap="square" lIns="91425" tIns="91425" rIns="91425" bIns="91425" anchor="ctr" anchorCtr="0">
            <a:noAutofit/>
          </a:bodyPr>
          <a:lstStyle/>
          <a:p>
            <a:pPr marL="0" marR="0" lvl="0" indent="0" algn="l" rtl="0">
              <a:lnSpc>
                <a:spcPct val="150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615" name="Google Shape;615;p74"/>
          <p:cNvSpPr/>
          <p:nvPr/>
        </p:nvSpPr>
        <p:spPr>
          <a:xfrm>
            <a:off x="118650" y="746850"/>
            <a:ext cx="8906700" cy="4342200"/>
          </a:xfrm>
          <a:prstGeom prst="rect">
            <a:avLst/>
          </a:prstGeom>
          <a:noFill/>
          <a:ln>
            <a:noFill/>
          </a:ln>
        </p:spPr>
        <p:txBody>
          <a:bodyPr spcFirstLastPara="1" wrap="square" lIns="91425" tIns="45700" rIns="91425" bIns="45700" anchor="t" anchorCtr="0">
            <a:noAutofit/>
          </a:bodyPr>
          <a:lstStyle/>
          <a:p>
            <a:pPr marL="457200" marR="0" lvl="0" indent="0" algn="l" rtl="0">
              <a:lnSpc>
                <a:spcPct val="115000"/>
              </a:lnSpc>
              <a:spcBef>
                <a:spcPts val="0"/>
              </a:spcBef>
              <a:spcAft>
                <a:spcPts val="1600"/>
              </a:spcAft>
              <a:buNone/>
            </a:pPr>
            <a:endParaRPr sz="1800" b="1">
              <a:solidFill>
                <a:srgbClr val="445D6E"/>
              </a:solidFill>
              <a:highlight>
                <a:srgbClr val="FFFFFF"/>
              </a:highlight>
            </a:endParaRPr>
          </a:p>
        </p:txBody>
      </p:sp>
      <p:pic>
        <p:nvPicPr>
          <p:cNvPr id="616" name="Google Shape;616;p74"/>
          <p:cNvPicPr preferRelativeResize="0"/>
          <p:nvPr/>
        </p:nvPicPr>
        <p:blipFill>
          <a:blip r:embed="rId3">
            <a:alphaModFix/>
          </a:blip>
          <a:stretch>
            <a:fillRect/>
          </a:stretch>
        </p:blipFill>
        <p:spPr>
          <a:xfrm>
            <a:off x="1762846" y="809200"/>
            <a:ext cx="5268937" cy="4217500"/>
          </a:xfrm>
          <a:prstGeom prst="rect">
            <a:avLst/>
          </a:prstGeom>
          <a:noFill/>
          <a:ln>
            <a:noFill/>
          </a:ln>
        </p:spPr>
      </p:pic>
    </p:spTree>
  </p:cSld>
  <p:clrMapOvr>
    <a:masterClrMapping/>
  </p:clrMapOvr>
</p:sld>
</file>

<file path=ppt/theme/theme1.xml><?xml version="1.0" encoding="utf-8"?>
<a:theme xmlns:a="http://schemas.openxmlformats.org/drawingml/2006/main" name="CollegePresentation">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TotalTime>
  <Words>1515</Words>
  <Application>Microsoft Macintosh PowerPoint</Application>
  <PresentationFormat>On-screen Show (16:9)</PresentationFormat>
  <Paragraphs>199</Paragraphs>
  <Slides>30</Slides>
  <Notes>30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30</vt:i4>
      </vt:variant>
    </vt:vector>
  </HeadingPairs>
  <TitlesOfParts>
    <vt:vector size="33" baseType="lpstr">
      <vt:lpstr>Roboto</vt:lpstr>
      <vt:lpstr>Arial</vt:lpstr>
      <vt:lpstr>CollegePresentation</vt:lpstr>
      <vt:lpstr>Docker Networking</vt:lpstr>
      <vt:lpstr>Container Networking Model (CNM)</vt:lpstr>
      <vt:lpstr> Challenges of Networking Containers and Microservices </vt:lpstr>
      <vt:lpstr>Challenges of Networking Containers and Microservices</vt:lpstr>
      <vt:lpstr>Container Networking Model Constructs</vt:lpstr>
      <vt:lpstr>Network Drivers</vt:lpstr>
      <vt:lpstr>Network Drivers</vt:lpstr>
      <vt:lpstr>Types of network drivers</vt:lpstr>
      <vt:lpstr>IPAM Drivers</vt:lpstr>
      <vt:lpstr>IPAM Drivers</vt:lpstr>
      <vt:lpstr>Network Scope </vt:lpstr>
      <vt:lpstr>Docker Networking : LAB</vt:lpstr>
      <vt:lpstr>Without a user-defined bridge network</vt:lpstr>
      <vt:lpstr>With a user defined bridge network</vt:lpstr>
      <vt:lpstr>Docker Native Network Drivers</vt:lpstr>
      <vt:lpstr>Docker Native Network Drivers </vt:lpstr>
      <vt:lpstr>Docker Native Network Drivers </vt:lpstr>
      <vt:lpstr>Network Drivers for windows</vt:lpstr>
      <vt:lpstr>Docker Remote Network Drivers </vt:lpstr>
      <vt:lpstr>Docker Remote Network Drivers </vt:lpstr>
      <vt:lpstr>Docker Windows Network Drivers </vt:lpstr>
      <vt:lpstr>Bridge Networks</vt:lpstr>
      <vt:lpstr>Bridge Networks</vt:lpstr>
      <vt:lpstr>Bridge Networks</vt:lpstr>
      <vt:lpstr> Differences between user-defined and default bridge </vt:lpstr>
      <vt:lpstr>Overlay Network Drivers</vt:lpstr>
      <vt:lpstr>Overlay Network Drivers</vt:lpstr>
      <vt:lpstr>Host Network Drivers</vt:lpstr>
      <vt:lpstr>  Macvlan Network Drivers</vt:lpstr>
      <vt:lpstr>  Macvlan Network Drivers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zekeLabs </dc:title>
  <cp:lastModifiedBy>Vijay Sriraman (srirsrir)</cp:lastModifiedBy>
  <cp:revision>40</cp:revision>
  <dcterms:modified xsi:type="dcterms:W3CDTF">2019-08-07T04:36:30Z</dcterms:modified>
</cp:coreProperties>
</file>