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381" r:id="rId2"/>
    <p:sldId id="382" r:id="rId3"/>
    <p:sldId id="420" r:id="rId4"/>
    <p:sldId id="359" r:id="rId5"/>
    <p:sldId id="424" r:id="rId6"/>
    <p:sldId id="383" r:id="rId7"/>
    <p:sldId id="421" r:id="rId8"/>
    <p:sldId id="385" r:id="rId9"/>
    <p:sldId id="384" r:id="rId10"/>
    <p:sldId id="386" r:id="rId11"/>
    <p:sldId id="387" r:id="rId12"/>
    <p:sldId id="393" r:id="rId13"/>
    <p:sldId id="394" r:id="rId14"/>
    <p:sldId id="395" r:id="rId15"/>
    <p:sldId id="396" r:id="rId16"/>
    <p:sldId id="397" r:id="rId17"/>
    <p:sldId id="388" r:id="rId18"/>
    <p:sldId id="390" r:id="rId19"/>
    <p:sldId id="422" r:id="rId20"/>
    <p:sldId id="423" r:id="rId21"/>
    <p:sldId id="389" r:id="rId22"/>
    <p:sldId id="391" r:id="rId23"/>
    <p:sldId id="392" r:id="rId24"/>
    <p:sldId id="399" r:id="rId25"/>
    <p:sldId id="401" r:id="rId26"/>
    <p:sldId id="402" r:id="rId27"/>
    <p:sldId id="403" r:id="rId28"/>
    <p:sldId id="404" r:id="rId29"/>
    <p:sldId id="407" r:id="rId30"/>
    <p:sldId id="405" r:id="rId31"/>
    <p:sldId id="406" r:id="rId32"/>
    <p:sldId id="419" r:id="rId33"/>
    <p:sldId id="408" r:id="rId34"/>
    <p:sldId id="409" r:id="rId35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37"/>
      <p:bold r:id="rId38"/>
    </p:embeddedFont>
    <p:embeddedFont>
      <p:font typeface="Microsoft PhagsPa" panose="020B0502040204020203" pitchFamily="34" charset="0"/>
      <p:regular r:id="rId39"/>
      <p:bold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e1bd01e02_2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g3e1bd01e02_2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e1bd01e02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g3e1bd01e02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e1bd01e02_2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g3e1bd01e02_2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e1bd01e02_2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9" name="Google Shape;1119;g3e1bd01e02_2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e1bd01e02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5" name="Google Shape;1125;g3e1bd01e02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e1bd01e02_2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1" name="Google Shape;1131;g3e1bd01e02_2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e1bd01e02_2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7" name="Google Shape;1137;g3e1bd01e02_2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e1bd01e02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g3e1bd01e02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e1bd01e02_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9" name="Google Shape;1089;g3e1bd01e02_2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e1bd01e02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g3e1bd01e02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e1bd01e02_2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e1bd01e02_2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1bd01e02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g3e1bd01e02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e1bd01e02_2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e1bd01e02_2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8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e1bd01e02_2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5" name="Google Shape;1095;g3e1bd01e02_2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e1bd01e02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g3e1bd01e02_2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e1bd01e02_2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3" name="Google Shape;1113;g3e1bd01e02_2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e1bd01e02_2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e1bd01e02_2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e1bd01e02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3e1bd01e02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e1bd01e02_2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3e1bd01e02_2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e1bd01e02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e1bd01e02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e1bd01e02_2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e1bd01e02_2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e1bd01e02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e1bd01e02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1bd01e02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g3e1bd01e02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698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e1bd01e02_2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3e1bd01e02_2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e1bd01e02_2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e1bd01e02_2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e1bd01e02_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e1bd01e02_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e1bd01e02_2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e1bd01e02_2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e1bd01e02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g3e1bd01e02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e1bd01e02_2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9" name="Google Shape;1119;g3e1bd01e02_2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89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e1bd01e02_2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8" name="Google Shape;1058;g3e1bd01e02_2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1bd01e02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g3e1bd01e02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9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e1bd01e02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g3e1bd01e02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e1bd01e02_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g3e1bd01e02_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swarm_unlock/" TargetMode="External"/><Relationship Id="rId3" Type="http://schemas.openxmlformats.org/officeDocument/2006/relationships/hyperlink" Target="https://docs.docker.com/engine/reference/commandline/swarm_ca/" TargetMode="External"/><Relationship Id="rId7" Type="http://schemas.openxmlformats.org/officeDocument/2006/relationships/hyperlink" Target="https://docs.docker.com/engine/reference/commandline/swarm_leave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ocker.com/engine/reference/commandline/swarm_join-token/" TargetMode="External"/><Relationship Id="rId5" Type="http://schemas.openxmlformats.org/officeDocument/2006/relationships/hyperlink" Target="https://docs.docker.com/engine/reference/commandline/swarm_join/" TargetMode="External"/><Relationship Id="rId10" Type="http://schemas.openxmlformats.org/officeDocument/2006/relationships/hyperlink" Target="https://docs.docker.com/engine/reference/commandline/swarm_update/" TargetMode="External"/><Relationship Id="rId4" Type="http://schemas.openxmlformats.org/officeDocument/2006/relationships/hyperlink" Target="https://docs.docker.com/engine/reference/commandline/swarm_init/" TargetMode="External"/><Relationship Id="rId9" Type="http://schemas.openxmlformats.org/officeDocument/2006/relationships/hyperlink" Target="https://docs.docker.com/engine/reference/commandline/swarm_unlock-ke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Swarm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37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4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Nodes	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42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</a:t>
            </a:r>
            <a:r>
              <a:rPr lang="en-US" sz="1800" b="1" dirty="0">
                <a:solidFill>
                  <a:srgbClr val="33444C"/>
                </a:solidFill>
              </a:rPr>
              <a:t>node</a:t>
            </a:r>
            <a:r>
              <a:rPr lang="en-US" sz="1800" dirty="0">
                <a:solidFill>
                  <a:srgbClr val="33444C"/>
                </a:solidFill>
              </a:rPr>
              <a:t> is an instance of the Docker engine participating in the swarm.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You can run one or more nodes on a single physical computer or cloud server, but production swarm deployments typically include Docker nodes distributed across multiple physical and cloud machines.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To deploy your application to a swarm, you submit a service definition to a </a:t>
            </a:r>
            <a:r>
              <a:rPr lang="en-US" sz="1800" b="1" dirty="0">
                <a:solidFill>
                  <a:srgbClr val="33444C"/>
                </a:solidFill>
              </a:rPr>
              <a:t>manager node</a:t>
            </a:r>
            <a:r>
              <a:rPr lang="en-US" sz="1800" dirty="0">
                <a:solidFill>
                  <a:srgbClr val="33444C"/>
                </a:solidFill>
              </a:rPr>
              <a:t>. 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Nodes	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43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manager node dispatches units of work called tasks to worker nodes.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b="1" dirty="0">
                <a:solidFill>
                  <a:srgbClr val="33444C"/>
                </a:solidFill>
              </a:rPr>
              <a:t>Worker nodes</a:t>
            </a:r>
            <a:r>
              <a:rPr lang="en-US" sz="1800" dirty="0">
                <a:solidFill>
                  <a:srgbClr val="33444C"/>
                </a:solidFill>
              </a:rPr>
              <a:t> receive and execute tasks dispatched from manager nodes.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An agent runs on each worker node and reports on the tasks assigned to it.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4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How Nodes work?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463625" cy="3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5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Manager Nodes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50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Manager nodes handle cluster management tasks: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maintaining cluster state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scheduling services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serving swarm mode HTTP API endpoints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Using a Raft implementation, the managers maintain a consistent internal state of the entire swarm and all the services running on it.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Docker recommends a maximum of seven manager nodes for a swarm.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5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Worker Nodes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1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Worker nodes are also instances of Docker Engine whose sole purpose is to execute containers.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Worker nodes don’t participate in the Raft distributed state, make scheduling decisions, or serve the swarm mode HTTP API.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5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Worker Nodes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52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  <a:highlight>
                  <a:srgbClr val="FFFFFF"/>
                </a:highlight>
              </a:rPr>
              <a:t>You can create a swarm of one manager node, but you cannot have a worker node without at least one manager node.</a:t>
            </a: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  <a:highlight>
                  <a:srgbClr val="FFFFFF"/>
                </a:highlight>
              </a:rPr>
              <a:t>In a single manager node cluster, you can run commands like </a:t>
            </a:r>
            <a:r>
              <a:rPr lang="en-US" sz="1800" dirty="0"/>
              <a:t>docker service create</a:t>
            </a:r>
            <a:r>
              <a:rPr lang="en-US" sz="1800" dirty="0">
                <a:solidFill>
                  <a:srgbClr val="33444C"/>
                </a:solidFill>
                <a:highlight>
                  <a:srgbClr val="FFFFFF"/>
                </a:highlight>
              </a:rPr>
              <a:t> and the scheduler places all tasks on the local Engine.</a:t>
            </a: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5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Change Roles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53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You can promote a worker node to be a manager by running </a:t>
            </a:r>
            <a:r>
              <a:rPr lang="en-US" sz="1800"/>
              <a:t>docker node promote</a:t>
            </a: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For example, you may want to promote a worker node when you take a manager node offline for maintenance.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4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Services and Tasks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44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</a:t>
            </a:r>
            <a:r>
              <a:rPr lang="en-US" sz="1800" b="1" dirty="0">
                <a:solidFill>
                  <a:srgbClr val="33444C"/>
                </a:solidFill>
              </a:rPr>
              <a:t>service</a:t>
            </a:r>
            <a:r>
              <a:rPr lang="en-US" sz="1800" dirty="0">
                <a:solidFill>
                  <a:srgbClr val="33444C"/>
                </a:solidFill>
              </a:rPr>
              <a:t> is the definition of the tasks to execute on the manager or worker nodes.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It is the central structure of the swarm system and the primary root of user interaction with the swarm.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4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Services and Tasks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25" y="741225"/>
            <a:ext cx="6058625" cy="41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2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2400" dirty="0"/>
              <a:t>Buil</a:t>
            </a:r>
            <a:r>
              <a:rPr lang="en-IN" sz="2400" spc="5" dirty="0"/>
              <a:t>d</a:t>
            </a:r>
            <a:r>
              <a:rPr lang="en-IN" sz="2400" spc="-5" dirty="0"/>
              <a:t>in</a:t>
            </a:r>
            <a:r>
              <a:rPr lang="en-IN" sz="2400" dirty="0"/>
              <a:t>g</a:t>
            </a:r>
            <a:r>
              <a:rPr lang="en-IN" sz="2400" spc="65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a</a:t>
            </a:r>
            <a:r>
              <a:rPr lang="en-IN" sz="2400" spc="70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Swarm</a:t>
            </a: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54FE5A7-9485-4469-8029-DA05A3DDD6F3}"/>
              </a:ext>
            </a:extLst>
          </p:cNvPr>
          <p:cNvSpPr txBox="1"/>
          <p:nvPr/>
        </p:nvSpPr>
        <p:spPr>
          <a:xfrm>
            <a:off x="3438144" y="3188208"/>
            <a:ext cx="1428115" cy="494030"/>
          </a:xfrm>
          <a:prstGeom prst="rect">
            <a:avLst/>
          </a:prstGeom>
          <a:solidFill>
            <a:schemeClr val="tx1">
              <a:lumMod val="5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@m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FD0A139-647A-45D4-9878-D62F9C18617A}"/>
              </a:ext>
            </a:extLst>
          </p:cNvPr>
          <p:cNvSpPr txBox="1"/>
          <p:nvPr/>
        </p:nvSpPr>
        <p:spPr>
          <a:xfrm>
            <a:off x="5501639" y="1920240"/>
            <a:ext cx="1426845" cy="494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55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D187DF6-37F1-44AB-98B1-269692B870C0}"/>
              </a:ext>
            </a:extLst>
          </p:cNvPr>
          <p:cNvSpPr txBox="1"/>
          <p:nvPr/>
        </p:nvSpPr>
        <p:spPr>
          <a:xfrm>
            <a:off x="5102624" y="1509143"/>
            <a:ext cx="390652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–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-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oken&gt;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m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ana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g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er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&gt;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:2377</a:t>
            </a:r>
            <a:endParaRPr sz="1100" dirty="0">
              <a:latin typeface="Microsoft PhagsPa"/>
              <a:cs typeface="Microsoft PhagsP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F530407-80B7-4D61-958B-BF2ED5758C8B}"/>
              </a:ext>
            </a:extLst>
          </p:cNvPr>
          <p:cNvSpPr txBox="1"/>
          <p:nvPr/>
        </p:nvSpPr>
        <p:spPr>
          <a:xfrm>
            <a:off x="2917319" y="3838023"/>
            <a:ext cx="2700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$doc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jo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n-token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orker/manager</a:t>
            </a:r>
            <a:endParaRPr sz="1100">
              <a:latin typeface="Microsoft PhagsPa"/>
              <a:cs typeface="Microsoft PhagsP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90B98E8-6EFD-4DFC-903A-4EAFE69E7DB9}"/>
              </a:ext>
            </a:extLst>
          </p:cNvPr>
          <p:cNvSpPr/>
          <p:nvPr/>
        </p:nvSpPr>
        <p:spPr>
          <a:xfrm>
            <a:off x="4866258" y="2409694"/>
            <a:ext cx="639953" cy="778514"/>
          </a:xfrm>
          <a:custGeom>
            <a:avLst/>
            <a:gdLst/>
            <a:ahLst/>
            <a:cxnLst/>
            <a:rect l="l" t="t" r="r" b="b"/>
            <a:pathLst>
              <a:path w="640079" h="685800">
                <a:moveTo>
                  <a:pt x="24140" y="603635"/>
                </a:moveTo>
                <a:lnTo>
                  <a:pt x="0" y="685300"/>
                </a:lnTo>
                <a:lnTo>
                  <a:pt x="79888" y="655582"/>
                </a:lnTo>
                <a:lnTo>
                  <a:pt x="66522" y="643127"/>
                </a:lnTo>
                <a:lnTo>
                  <a:pt x="48005" y="643127"/>
                </a:lnTo>
                <a:lnTo>
                  <a:pt x="38618" y="634496"/>
                </a:lnTo>
                <a:lnTo>
                  <a:pt x="47286" y="625202"/>
                </a:lnTo>
                <a:lnTo>
                  <a:pt x="24140" y="603635"/>
                </a:lnTo>
                <a:close/>
              </a:path>
              <a:path w="640079" h="685800">
                <a:moveTo>
                  <a:pt x="47286" y="625202"/>
                </a:moveTo>
                <a:lnTo>
                  <a:pt x="38618" y="634496"/>
                </a:lnTo>
                <a:lnTo>
                  <a:pt x="48005" y="643127"/>
                </a:lnTo>
                <a:lnTo>
                  <a:pt x="56615" y="633896"/>
                </a:lnTo>
                <a:lnTo>
                  <a:pt x="47286" y="625202"/>
                </a:lnTo>
                <a:close/>
              </a:path>
              <a:path w="640079" h="685800">
                <a:moveTo>
                  <a:pt x="56615" y="633896"/>
                </a:moveTo>
                <a:lnTo>
                  <a:pt x="48005" y="643127"/>
                </a:lnTo>
                <a:lnTo>
                  <a:pt x="66522" y="643127"/>
                </a:lnTo>
                <a:lnTo>
                  <a:pt x="56615" y="633896"/>
                </a:lnTo>
                <a:close/>
              </a:path>
              <a:path w="640079" h="685800">
                <a:moveTo>
                  <a:pt x="630417" y="0"/>
                </a:moveTo>
                <a:lnTo>
                  <a:pt x="47286" y="625202"/>
                </a:lnTo>
                <a:lnTo>
                  <a:pt x="56615" y="633896"/>
                </a:lnTo>
                <a:lnTo>
                  <a:pt x="639714" y="8644"/>
                </a:lnTo>
                <a:lnTo>
                  <a:pt x="63041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5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8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38"/>
          <p:cNvSpPr txBox="1"/>
          <p:nvPr/>
        </p:nvSpPr>
        <p:spPr>
          <a:xfrm>
            <a:off x="0" y="93542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IN" sz="1800" dirty="0">
                <a:solidFill>
                  <a:srgbClr val="33444C"/>
                </a:solidFill>
              </a:rPr>
              <a:t>A swarm consists of one or more nodes: physical or virtual machines running Docker Engine.</a:t>
            </a:r>
          </a:p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IN" sz="1800" dirty="0">
              <a:solidFill>
                <a:srgbClr val="33444C"/>
              </a:solidFill>
            </a:endParaRPr>
          </a:p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IN" sz="1800" dirty="0">
                <a:solidFill>
                  <a:srgbClr val="33444C"/>
                </a:solidFill>
              </a:rPr>
              <a:t>It was introduced first under Docker 1.12  release.</a:t>
            </a:r>
          </a:p>
          <a:p>
            <a:pPr marL="12700">
              <a:lnSpc>
                <a:spcPct val="150000"/>
              </a:lnSpc>
              <a:buClr>
                <a:srgbClr val="1AAAF8"/>
              </a:buClr>
              <a:tabLst>
                <a:tab pos="185420" algn="l"/>
              </a:tabLst>
            </a:pPr>
            <a:endParaRPr lang="en-IN" sz="1800" dirty="0">
              <a:solidFill>
                <a:srgbClr val="33444C"/>
              </a:solidFill>
            </a:endParaRPr>
          </a:p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IN" sz="1800" dirty="0">
                <a:solidFill>
                  <a:srgbClr val="33444C"/>
                </a:solidFill>
              </a:rPr>
              <a:t>It enables the ability to deploy containers across multiple Docker hosts, using overlay networks for service discovery with a built-in load balancer for scaling the services.</a:t>
            </a:r>
          </a:p>
          <a:p>
            <a:pPr marL="457200" indent="0">
              <a:lnSpc>
                <a:spcPct val="150000"/>
              </a:lnSpc>
              <a:buFont typeface="Arial"/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2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2400" dirty="0"/>
              <a:t>Buil</a:t>
            </a:r>
            <a:r>
              <a:rPr lang="en-IN" sz="2400" spc="5" dirty="0"/>
              <a:t>d</a:t>
            </a:r>
            <a:r>
              <a:rPr lang="en-IN" sz="2400" spc="-5" dirty="0"/>
              <a:t>in</a:t>
            </a:r>
            <a:r>
              <a:rPr lang="en-IN" sz="2400" dirty="0"/>
              <a:t>g</a:t>
            </a:r>
            <a:r>
              <a:rPr lang="en-IN" sz="2400" spc="65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a</a:t>
            </a:r>
            <a:r>
              <a:rPr lang="en-IN" sz="2400" spc="70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Swarm</a:t>
            </a: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54FE5A7-9485-4469-8029-DA05A3DDD6F3}"/>
              </a:ext>
            </a:extLst>
          </p:cNvPr>
          <p:cNvSpPr txBox="1"/>
          <p:nvPr/>
        </p:nvSpPr>
        <p:spPr>
          <a:xfrm>
            <a:off x="3438144" y="3188208"/>
            <a:ext cx="1428115" cy="494030"/>
          </a:xfrm>
          <a:prstGeom prst="rect">
            <a:avLst/>
          </a:prstGeom>
          <a:solidFill>
            <a:schemeClr val="tx1">
              <a:lumMod val="5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@m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FD0A139-647A-45D4-9878-D62F9C18617A}"/>
              </a:ext>
            </a:extLst>
          </p:cNvPr>
          <p:cNvSpPr txBox="1"/>
          <p:nvPr/>
        </p:nvSpPr>
        <p:spPr>
          <a:xfrm>
            <a:off x="5501639" y="1920240"/>
            <a:ext cx="1426845" cy="494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5590">
              <a:defRPr sz="1800" spc="-5">
                <a:solidFill>
                  <a:srgbClr val="FFFFFF"/>
                </a:solidFill>
              </a:defRPr>
            </a:lvl1pPr>
          </a:lstStyle>
          <a:p>
            <a:r>
              <a:rPr dirty="0"/>
              <a:t>@node1</a:t>
            </a:r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D187DF6-37F1-44AB-98B1-269692B870C0}"/>
              </a:ext>
            </a:extLst>
          </p:cNvPr>
          <p:cNvSpPr txBox="1"/>
          <p:nvPr/>
        </p:nvSpPr>
        <p:spPr>
          <a:xfrm>
            <a:off x="5102624" y="1509143"/>
            <a:ext cx="390652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–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-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oken&gt;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m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ana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g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er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&gt;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:2377</a:t>
            </a:r>
            <a:endParaRPr sz="1100" dirty="0">
              <a:latin typeface="Microsoft PhagsPa"/>
              <a:cs typeface="Microsoft PhagsP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F530407-80B7-4D61-958B-BF2ED5758C8B}"/>
              </a:ext>
            </a:extLst>
          </p:cNvPr>
          <p:cNvSpPr txBox="1"/>
          <p:nvPr/>
        </p:nvSpPr>
        <p:spPr>
          <a:xfrm>
            <a:off x="2917319" y="3838023"/>
            <a:ext cx="2700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$doc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jo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n-token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orker/manager</a:t>
            </a:r>
            <a:endParaRPr sz="1100" dirty="0">
              <a:latin typeface="Microsoft PhagsPa"/>
              <a:cs typeface="Microsoft PhagsP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90B98E8-6EFD-4DFC-903A-4EAFE69E7DB9}"/>
              </a:ext>
            </a:extLst>
          </p:cNvPr>
          <p:cNvSpPr/>
          <p:nvPr/>
        </p:nvSpPr>
        <p:spPr>
          <a:xfrm>
            <a:off x="4866258" y="2409694"/>
            <a:ext cx="639953" cy="778514"/>
          </a:xfrm>
          <a:custGeom>
            <a:avLst/>
            <a:gdLst/>
            <a:ahLst/>
            <a:cxnLst/>
            <a:rect l="l" t="t" r="r" b="b"/>
            <a:pathLst>
              <a:path w="640079" h="685800">
                <a:moveTo>
                  <a:pt x="24140" y="603635"/>
                </a:moveTo>
                <a:lnTo>
                  <a:pt x="0" y="685300"/>
                </a:lnTo>
                <a:lnTo>
                  <a:pt x="79888" y="655582"/>
                </a:lnTo>
                <a:lnTo>
                  <a:pt x="66522" y="643127"/>
                </a:lnTo>
                <a:lnTo>
                  <a:pt x="48005" y="643127"/>
                </a:lnTo>
                <a:lnTo>
                  <a:pt x="38618" y="634496"/>
                </a:lnTo>
                <a:lnTo>
                  <a:pt x="47286" y="625202"/>
                </a:lnTo>
                <a:lnTo>
                  <a:pt x="24140" y="603635"/>
                </a:lnTo>
                <a:close/>
              </a:path>
              <a:path w="640079" h="685800">
                <a:moveTo>
                  <a:pt x="47286" y="625202"/>
                </a:moveTo>
                <a:lnTo>
                  <a:pt x="38618" y="634496"/>
                </a:lnTo>
                <a:lnTo>
                  <a:pt x="48005" y="643127"/>
                </a:lnTo>
                <a:lnTo>
                  <a:pt x="56615" y="633896"/>
                </a:lnTo>
                <a:lnTo>
                  <a:pt x="47286" y="625202"/>
                </a:lnTo>
                <a:close/>
              </a:path>
              <a:path w="640079" h="685800">
                <a:moveTo>
                  <a:pt x="56615" y="633896"/>
                </a:moveTo>
                <a:lnTo>
                  <a:pt x="48005" y="643127"/>
                </a:lnTo>
                <a:lnTo>
                  <a:pt x="66522" y="643127"/>
                </a:lnTo>
                <a:lnTo>
                  <a:pt x="56615" y="633896"/>
                </a:lnTo>
                <a:close/>
              </a:path>
              <a:path w="640079" h="685800">
                <a:moveTo>
                  <a:pt x="630417" y="0"/>
                </a:moveTo>
                <a:lnTo>
                  <a:pt x="47286" y="625202"/>
                </a:lnTo>
                <a:lnTo>
                  <a:pt x="56615" y="633896"/>
                </a:lnTo>
                <a:lnTo>
                  <a:pt x="639714" y="8644"/>
                </a:lnTo>
                <a:lnTo>
                  <a:pt x="63041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CE66C3C-6FAF-4458-85D6-6BAE2FCDD668}"/>
              </a:ext>
            </a:extLst>
          </p:cNvPr>
          <p:cNvSpPr txBox="1"/>
          <p:nvPr/>
        </p:nvSpPr>
        <p:spPr>
          <a:xfrm>
            <a:off x="1367027" y="2103120"/>
            <a:ext cx="1428115" cy="492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75590">
              <a:defRPr sz="1800" spc="-5">
                <a:solidFill>
                  <a:srgbClr val="FFFFFF"/>
                </a:solidFill>
              </a:defRPr>
            </a:lvl1pPr>
          </a:lstStyle>
          <a:p>
            <a:r>
              <a:rPr dirty="0"/>
              <a:t>@node2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0ED672B-F57B-4D69-9BB3-6308662D53BC}"/>
              </a:ext>
            </a:extLst>
          </p:cNvPr>
          <p:cNvSpPr/>
          <p:nvPr/>
        </p:nvSpPr>
        <p:spPr>
          <a:xfrm>
            <a:off x="2795141" y="2380119"/>
            <a:ext cx="633091" cy="808851"/>
          </a:xfrm>
          <a:custGeom>
            <a:avLst/>
            <a:gdLst/>
            <a:ahLst/>
            <a:cxnLst/>
            <a:rect l="l" t="t" r="r" b="b"/>
            <a:pathLst>
              <a:path w="637539" h="598169">
                <a:moveTo>
                  <a:pt x="577589" y="550217"/>
                </a:moveTo>
                <a:lnTo>
                  <a:pt x="555888" y="573404"/>
                </a:lnTo>
                <a:lnTo>
                  <a:pt x="637544" y="597657"/>
                </a:lnTo>
                <a:lnTo>
                  <a:pt x="623193" y="558926"/>
                </a:lnTo>
                <a:lnTo>
                  <a:pt x="586886" y="558926"/>
                </a:lnTo>
                <a:lnTo>
                  <a:pt x="577589" y="550217"/>
                </a:lnTo>
                <a:close/>
              </a:path>
              <a:path w="637539" h="598169">
                <a:moveTo>
                  <a:pt x="586243" y="540970"/>
                </a:moveTo>
                <a:lnTo>
                  <a:pt x="577589" y="550217"/>
                </a:lnTo>
                <a:lnTo>
                  <a:pt x="586886" y="558926"/>
                </a:lnTo>
                <a:lnTo>
                  <a:pt x="595512" y="549651"/>
                </a:lnTo>
                <a:lnTo>
                  <a:pt x="586243" y="540970"/>
                </a:lnTo>
                <a:close/>
              </a:path>
              <a:path w="637539" h="598169">
                <a:moveTo>
                  <a:pt x="607947" y="517778"/>
                </a:moveTo>
                <a:lnTo>
                  <a:pt x="586243" y="540970"/>
                </a:lnTo>
                <a:lnTo>
                  <a:pt x="595512" y="549651"/>
                </a:lnTo>
                <a:lnTo>
                  <a:pt x="586886" y="558926"/>
                </a:lnTo>
                <a:lnTo>
                  <a:pt x="623193" y="558926"/>
                </a:lnTo>
                <a:lnTo>
                  <a:pt x="607947" y="517778"/>
                </a:lnTo>
                <a:close/>
              </a:path>
              <a:path w="637539" h="598169">
                <a:moveTo>
                  <a:pt x="8644" y="0"/>
                </a:moveTo>
                <a:lnTo>
                  <a:pt x="0" y="9143"/>
                </a:lnTo>
                <a:lnTo>
                  <a:pt x="577589" y="550217"/>
                </a:lnTo>
                <a:lnTo>
                  <a:pt x="586243" y="540970"/>
                </a:lnTo>
                <a:lnTo>
                  <a:pt x="864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357EA2B-7783-4430-A21B-ABE2551C5078}"/>
              </a:ext>
            </a:extLst>
          </p:cNvPr>
          <p:cNvSpPr txBox="1"/>
          <p:nvPr/>
        </p:nvSpPr>
        <p:spPr>
          <a:xfrm>
            <a:off x="3495382" y="1443067"/>
            <a:ext cx="142811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5590">
              <a:defRPr sz="1800" spc="-5">
                <a:solidFill>
                  <a:srgbClr val="FFFFFF"/>
                </a:solidFill>
              </a:defRPr>
            </a:lvl1pPr>
          </a:lstStyle>
          <a:p>
            <a:r>
              <a:rPr dirty="0"/>
              <a:t>@node3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626E013-C533-4CDE-9131-C1031B45A614}"/>
              </a:ext>
            </a:extLst>
          </p:cNvPr>
          <p:cNvSpPr/>
          <p:nvPr/>
        </p:nvSpPr>
        <p:spPr>
          <a:xfrm>
            <a:off x="4132447" y="1720066"/>
            <a:ext cx="145296" cy="1468142"/>
          </a:xfrm>
          <a:custGeom>
            <a:avLst/>
            <a:gdLst/>
            <a:ahLst/>
            <a:cxnLst/>
            <a:rect l="l" t="t" r="r" b="b"/>
            <a:pathLst>
              <a:path w="337820" h="1280160">
                <a:moveTo>
                  <a:pt x="0" y="1196852"/>
                </a:moveTo>
                <a:lnTo>
                  <a:pt x="18928" y="1279910"/>
                </a:lnTo>
                <a:lnTo>
                  <a:pt x="69939" y="1219712"/>
                </a:lnTo>
                <a:lnTo>
                  <a:pt x="40142" y="1219712"/>
                </a:lnTo>
                <a:lnTo>
                  <a:pt x="27828" y="1216664"/>
                </a:lnTo>
                <a:lnTo>
                  <a:pt x="30836" y="1204359"/>
                </a:lnTo>
                <a:lnTo>
                  <a:pt x="0" y="1196852"/>
                </a:lnTo>
                <a:close/>
              </a:path>
              <a:path w="337820" h="1280160">
                <a:moveTo>
                  <a:pt x="30836" y="1204359"/>
                </a:moveTo>
                <a:lnTo>
                  <a:pt x="27828" y="1216664"/>
                </a:lnTo>
                <a:lnTo>
                  <a:pt x="40142" y="1219712"/>
                </a:lnTo>
                <a:lnTo>
                  <a:pt x="43161" y="1207360"/>
                </a:lnTo>
                <a:lnTo>
                  <a:pt x="30836" y="1204359"/>
                </a:lnTo>
                <a:close/>
              </a:path>
              <a:path w="337820" h="1280160">
                <a:moveTo>
                  <a:pt x="43161" y="1207360"/>
                </a:moveTo>
                <a:lnTo>
                  <a:pt x="40142" y="1219712"/>
                </a:lnTo>
                <a:lnTo>
                  <a:pt x="69939" y="1219712"/>
                </a:lnTo>
                <a:lnTo>
                  <a:pt x="74035" y="1214877"/>
                </a:lnTo>
                <a:lnTo>
                  <a:pt x="43161" y="1207360"/>
                </a:lnTo>
                <a:close/>
              </a:path>
              <a:path w="337820" h="1280160">
                <a:moveTo>
                  <a:pt x="325252" y="0"/>
                </a:moveTo>
                <a:lnTo>
                  <a:pt x="30836" y="1204359"/>
                </a:lnTo>
                <a:lnTo>
                  <a:pt x="43161" y="1207360"/>
                </a:lnTo>
                <a:lnTo>
                  <a:pt x="337565" y="3047"/>
                </a:lnTo>
                <a:lnTo>
                  <a:pt x="32525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B80C189-92C1-4B8C-92F1-54759CAFDD4B}"/>
              </a:ext>
            </a:extLst>
          </p:cNvPr>
          <p:cNvSpPr txBox="1"/>
          <p:nvPr/>
        </p:nvSpPr>
        <p:spPr>
          <a:xfrm>
            <a:off x="2903426" y="4376113"/>
            <a:ext cx="27006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$doc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lang="en-IN" sz="1100" spc="-5" dirty="0">
                <a:solidFill>
                  <a:srgbClr val="244355"/>
                </a:solidFill>
                <a:latin typeface="Microsoft PhagsPa"/>
                <a:cs typeface="Times New Roman"/>
              </a:rPr>
              <a:t>node ls</a:t>
            </a:r>
            <a:endParaRPr sz="1100" dirty="0">
              <a:latin typeface="Microsoft PhagsPa"/>
              <a:cs typeface="Microsoft PhagsPa"/>
            </a:endParaRPr>
          </a:p>
        </p:txBody>
      </p:sp>
    </p:spTree>
    <p:extLst>
      <p:ext uri="{BB962C8B-B14F-4D97-AF65-F5344CB8AC3E}">
        <p14:creationId xmlns:p14="http://schemas.microsoft.com/office/powerpoint/2010/main" val="56195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4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Services and Tasks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45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In the </a:t>
            </a:r>
            <a:r>
              <a:rPr lang="en-US" sz="1800" b="1" dirty="0">
                <a:solidFill>
                  <a:srgbClr val="33444C"/>
                </a:solidFill>
              </a:rPr>
              <a:t>replicated services</a:t>
            </a:r>
            <a:r>
              <a:rPr lang="en-US" sz="1800" dirty="0">
                <a:solidFill>
                  <a:srgbClr val="33444C"/>
                </a:solidFill>
              </a:rPr>
              <a:t> model, the swarm manager distributes a specific number of replica tasks among the nodes based upon the scale you set in the desired state.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For </a:t>
            </a:r>
            <a:r>
              <a:rPr lang="en-US" sz="1800" b="1" dirty="0">
                <a:solidFill>
                  <a:srgbClr val="33444C"/>
                </a:solidFill>
              </a:rPr>
              <a:t>global services</a:t>
            </a:r>
            <a:r>
              <a:rPr lang="en-US" sz="1800" dirty="0">
                <a:solidFill>
                  <a:srgbClr val="33444C"/>
                </a:solidFill>
              </a:rPr>
              <a:t>, the swarm runs one task for the service on every available node in the cluster.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</a:t>
            </a:r>
            <a:r>
              <a:rPr lang="en-US" sz="1800" b="1" dirty="0">
                <a:solidFill>
                  <a:srgbClr val="33444C"/>
                </a:solidFill>
              </a:rPr>
              <a:t>task</a:t>
            </a:r>
            <a:r>
              <a:rPr lang="en-US" sz="1800" dirty="0">
                <a:solidFill>
                  <a:srgbClr val="33444C"/>
                </a:solidFill>
              </a:rPr>
              <a:t> carries a Docker container and the commands to run inside the container.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47"/>
          <p:cNvSpPr txBox="1">
            <a:spLocks noGrp="1"/>
          </p:cNvSpPr>
          <p:nvPr>
            <p:ph type="title"/>
          </p:nvPr>
        </p:nvSpPr>
        <p:spPr>
          <a:xfrm>
            <a:off x="141766" y="0"/>
            <a:ext cx="9493633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100" b="1" dirty="0">
                <a:solidFill>
                  <a:srgbClr val="3344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Load Balancing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47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manager uses </a:t>
            </a:r>
            <a:r>
              <a:rPr lang="en-US" sz="1800" b="1" dirty="0">
                <a:solidFill>
                  <a:srgbClr val="33444C"/>
                </a:solidFill>
              </a:rPr>
              <a:t>ingress load balancing</a:t>
            </a:r>
            <a:r>
              <a:rPr lang="en-US" sz="1800" dirty="0">
                <a:solidFill>
                  <a:srgbClr val="33444C"/>
                </a:solidFill>
              </a:rPr>
              <a:t> to expose the services you want to make available externally to the swarm.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manager can automatically assign the service a </a:t>
            </a:r>
            <a:r>
              <a:rPr lang="en-US" sz="1800" b="1" dirty="0" err="1">
                <a:solidFill>
                  <a:srgbClr val="33444C"/>
                </a:solidFill>
              </a:rPr>
              <a:t>PublishedPort</a:t>
            </a:r>
            <a:r>
              <a:rPr lang="en-US" sz="1800" dirty="0">
                <a:solidFill>
                  <a:srgbClr val="33444C"/>
                </a:solidFill>
              </a:rPr>
              <a:t> or you can configure a </a:t>
            </a:r>
            <a:r>
              <a:rPr lang="en-US" sz="1800" dirty="0" err="1">
                <a:solidFill>
                  <a:srgbClr val="33444C"/>
                </a:solidFill>
              </a:rPr>
              <a:t>PublishedPort</a:t>
            </a:r>
            <a:r>
              <a:rPr lang="en-US" sz="1800" dirty="0">
                <a:solidFill>
                  <a:srgbClr val="33444C"/>
                </a:solidFill>
              </a:rPr>
              <a:t> for the service.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manager uses </a:t>
            </a:r>
            <a:r>
              <a:rPr lang="en-US" sz="1800" b="1" dirty="0">
                <a:solidFill>
                  <a:srgbClr val="33444C"/>
                </a:solidFill>
              </a:rPr>
              <a:t>internal load balancing</a:t>
            </a:r>
            <a:r>
              <a:rPr lang="en-US" sz="1800" dirty="0">
                <a:solidFill>
                  <a:srgbClr val="33444C"/>
                </a:solidFill>
              </a:rPr>
              <a:t> to distribute requests among services within the cluster based upon the DNS name of the service.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48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Swarm Mode Architecture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Google Shape;1116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25" y="713500"/>
            <a:ext cx="6460675" cy="4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Tasks and Scheduling</a:t>
            </a:r>
            <a:endParaRPr sz="2400" b="1"/>
          </a:p>
        </p:txBody>
      </p:sp>
      <p:pic>
        <p:nvPicPr>
          <p:cNvPr id="1158" name="Google Shape;115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312" y="725844"/>
            <a:ext cx="6181060" cy="440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Pending Services</a:t>
            </a:r>
            <a:endParaRPr sz="2400" b="1"/>
          </a:p>
        </p:txBody>
      </p:sp>
      <p:sp>
        <p:nvSpPr>
          <p:cNvPr id="1170" name="Google Shape;1170;p157"/>
          <p:cNvSpPr txBox="1"/>
          <p:nvPr/>
        </p:nvSpPr>
        <p:spPr>
          <a:xfrm>
            <a:off x="98250" y="707050"/>
            <a:ext cx="89550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33444C"/>
                </a:solidFill>
              </a:rPr>
              <a:t>A service may be configured in such a way that no node currently in the swarm can run its tasks. In this case, the service remains in state </a:t>
            </a:r>
            <a:r>
              <a:rPr lang="en-IN" sz="1800" dirty="0"/>
              <a:t>pending</a:t>
            </a: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33444C"/>
                </a:solidFill>
              </a:rPr>
              <a:t>Examples:</a:t>
            </a:r>
          </a:p>
          <a:p>
            <a:pPr marL="457200">
              <a:lnSpc>
                <a:spcPct val="150000"/>
              </a:lnSpc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If all nodes are paused or drained, and you create a service, it is pending until a node becomes available.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 If no node in the swarm has the required amount of memory, the service remains in a pending state until a node is available which can run its tasks.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Replicated and Global Services</a:t>
            </a:r>
            <a:endParaRPr sz="2400" b="1"/>
          </a:p>
        </p:txBody>
      </p:sp>
      <p:pic>
        <p:nvPicPr>
          <p:cNvPr id="1176" name="Google Shape;1176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50" y="723014"/>
            <a:ext cx="6053373" cy="442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Replicated and Global Services</a:t>
            </a:r>
            <a:endParaRPr sz="2400" b="1"/>
          </a:p>
        </p:txBody>
      </p:sp>
      <p:sp>
        <p:nvSpPr>
          <p:cNvPr id="1182" name="Google Shape;1182;p159"/>
          <p:cNvSpPr txBox="1"/>
          <p:nvPr/>
        </p:nvSpPr>
        <p:spPr>
          <a:xfrm>
            <a:off x="0" y="776375"/>
            <a:ext cx="9025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For a replicated service, you specify the number of identical tasks you want to run.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global service is a service that runs one task on every node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0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 swarm security with public key infrastructure (PKI)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8" name="Google Shape;1188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00" y="771450"/>
            <a:ext cx="7486600" cy="4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6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Task States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Google Shape;1206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81" y="619050"/>
            <a:ext cx="6892538" cy="461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8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38"/>
          <p:cNvSpPr txBox="1"/>
          <p:nvPr/>
        </p:nvSpPr>
        <p:spPr>
          <a:xfrm>
            <a:off x="0" y="93542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swarm consists of multiple Docker hosts which run in </a:t>
            </a:r>
            <a:r>
              <a:rPr lang="en-US" sz="1800" b="1" dirty="0">
                <a:solidFill>
                  <a:srgbClr val="33444C"/>
                </a:solidFill>
              </a:rPr>
              <a:t>swarm mode</a:t>
            </a:r>
            <a:r>
              <a:rPr lang="en-US" sz="1800" dirty="0">
                <a:solidFill>
                  <a:srgbClr val="33444C"/>
                </a:solidFill>
              </a:rPr>
              <a:t> and act a: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r>
              <a:rPr lang="en-US" sz="1800" dirty="0">
                <a:solidFill>
                  <a:srgbClr val="33444C"/>
                </a:solidFill>
              </a:rPr>
              <a:t>	1. managers (to manage membership and delegation) and 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r>
              <a:rPr lang="en-US" sz="1800" dirty="0">
                <a:solidFill>
                  <a:srgbClr val="33444C"/>
                </a:solidFill>
              </a:rPr>
              <a:t>	2. workers (which run swarm services).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Docker host can be a manager, a worker, or perform both roles.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 A </a:t>
            </a:r>
            <a:r>
              <a:rPr lang="en-US" sz="1800" b="1" i="1" dirty="0">
                <a:solidFill>
                  <a:srgbClr val="33444C"/>
                </a:solidFill>
              </a:rPr>
              <a:t>task</a:t>
            </a:r>
            <a:r>
              <a:rPr lang="en-US" sz="1800" dirty="0">
                <a:solidFill>
                  <a:srgbClr val="33444C"/>
                </a:solidFill>
              </a:rPr>
              <a:t> is a running container which is part of a swarm service and managed by a swarm manager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110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61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Security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61"/>
          <p:cNvSpPr txBox="1"/>
          <p:nvPr/>
        </p:nvSpPr>
        <p:spPr>
          <a:xfrm>
            <a:off x="0" y="15201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mode public key infrastructure (PKI) system built into Docker makes it simple to securely deploy a container orchestration system.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nodes in a swarm use mutual Transport Layer Security (TLS) to authenticate, authorize, and encrypt the communications with other nodes in the swarm.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2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Security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62"/>
          <p:cNvSpPr txBox="1"/>
          <p:nvPr/>
        </p:nvSpPr>
        <p:spPr>
          <a:xfrm>
            <a:off x="0" y="917663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manager node generates two tokens to use when you join additional nodes to the swarm: one </a:t>
            </a:r>
            <a:r>
              <a:rPr lang="en-US" sz="1800" b="1" dirty="0">
                <a:solidFill>
                  <a:srgbClr val="33444C"/>
                </a:solidFill>
              </a:rPr>
              <a:t>worker token</a:t>
            </a:r>
            <a:r>
              <a:rPr lang="en-US" sz="1800" dirty="0">
                <a:solidFill>
                  <a:srgbClr val="33444C"/>
                </a:solidFill>
              </a:rPr>
              <a:t> and one </a:t>
            </a:r>
            <a:r>
              <a:rPr lang="en-US" sz="1800" b="1" dirty="0">
                <a:solidFill>
                  <a:srgbClr val="33444C"/>
                </a:solidFill>
              </a:rPr>
              <a:t>manager token</a:t>
            </a:r>
            <a:r>
              <a:rPr lang="en-US" sz="1800" dirty="0">
                <a:solidFill>
                  <a:srgbClr val="33444C"/>
                </a:solidFill>
              </a:rPr>
              <a:t>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Each token includes the digest of the root CA’s certificate and a randomly generated secret.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Each time a new node joins the swarm, the manager issues a certificate to the node. 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C518-B13D-4028-A319-657C7A8C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Ecosystem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9DE48-927F-4D0B-9D27-0DBB5D2E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8" y="733940"/>
            <a:ext cx="8615024" cy="43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Swarm lab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63027-9D62-4577-AA53-DB0E9F17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Swarm Commands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3732B1-9485-44C5-9DFB-ABC06F31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95543"/>
              </p:ext>
            </p:extLst>
          </p:nvPr>
        </p:nvGraphicFramePr>
        <p:xfrm>
          <a:off x="964017" y="730103"/>
          <a:ext cx="6634718" cy="4231760"/>
        </p:xfrm>
        <a:graphic>
          <a:graphicData uri="http://schemas.openxmlformats.org/drawingml/2006/table">
            <a:tbl>
              <a:tblPr/>
              <a:tblGrid>
                <a:gridCol w="3317359">
                  <a:extLst>
                    <a:ext uri="{9D8B030D-6E8A-4147-A177-3AD203B41FA5}">
                      <a16:colId xmlns:a16="http://schemas.microsoft.com/office/drawing/2014/main" val="2738194072"/>
                    </a:ext>
                  </a:extLst>
                </a:gridCol>
                <a:gridCol w="3317359">
                  <a:extLst>
                    <a:ext uri="{9D8B030D-6E8A-4147-A177-3AD203B41FA5}">
                      <a16:colId xmlns:a16="http://schemas.microsoft.com/office/drawing/2014/main" val="416442283"/>
                    </a:ext>
                  </a:extLst>
                </a:gridCol>
              </a:tblGrid>
              <a:tr h="441394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Command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44812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3"/>
                        </a:rPr>
                        <a:t>docker swarm ca</a:t>
                      </a:r>
                      <a:endParaRPr lang="en-IN" sz="1600" dirty="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Display and rotate the root CA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72186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4"/>
                        </a:rPr>
                        <a:t>docker swarm </a:t>
                      </a:r>
                      <a:r>
                        <a:rPr lang="en-IN" sz="1600" u="none" strike="noStrike" dirty="0" err="1">
                          <a:solidFill>
                            <a:srgbClr val="0090C8"/>
                          </a:solidFill>
                          <a:effectLst/>
                          <a:hlinkClick r:id="rId4"/>
                        </a:rPr>
                        <a:t>init</a:t>
                      </a:r>
                      <a:endParaRPr lang="en-IN" sz="1600" dirty="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Initialize a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411482"/>
                  </a:ext>
                </a:extLst>
              </a:tr>
              <a:tr h="700608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5"/>
                        </a:rPr>
                        <a:t>docker swarm join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Join a swarm as a node and/or manager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40577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6"/>
                        </a:rPr>
                        <a:t>docker swarm join-token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 join tokens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43357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7"/>
                        </a:rPr>
                        <a:t>docker swarm leave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Leave the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55743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8"/>
                        </a:rPr>
                        <a:t>docker swarm unlock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Unlock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82057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9"/>
                        </a:rPr>
                        <a:t>docker swarm unlock-key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 the unlock key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75673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10"/>
                        </a:rPr>
                        <a:t>docker swarm update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Update the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9807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vs Docker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375325" cy="3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4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How Nodes work?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463625" cy="381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6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39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Swarm?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39"/>
          <p:cNvSpPr txBox="1"/>
          <p:nvPr/>
        </p:nvSpPr>
        <p:spPr>
          <a:xfrm>
            <a:off x="0" y="93542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You can modify a service’s configuration, including the networks and volumes it is connected to, without the need to manually restart the service.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Docker is running in swarm mode, you can still run standalone containers on any of the Docker hosts participating in the swarm, as well as swarm services. </a:t>
            </a:r>
            <a:endParaRPr sz="1800" dirty="0">
              <a:solidFill>
                <a:srgbClr val="33444C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8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Swarm 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ctr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D7F969E-E2B4-497D-A973-4D2E60CE05D7}"/>
              </a:ext>
            </a:extLst>
          </p:cNvPr>
          <p:cNvSpPr/>
          <p:nvPr/>
        </p:nvSpPr>
        <p:spPr>
          <a:xfrm>
            <a:off x="106326" y="877747"/>
            <a:ext cx="8938437" cy="4339295"/>
          </a:xfrm>
          <a:custGeom>
            <a:avLst/>
            <a:gdLst/>
            <a:ahLst/>
            <a:cxnLst/>
            <a:rect l="l" t="t" r="r" b="b"/>
            <a:pathLst>
              <a:path w="8484235" h="3819525">
                <a:moveTo>
                  <a:pt x="0" y="3819143"/>
                </a:moveTo>
                <a:lnTo>
                  <a:pt x="8484107" y="3819143"/>
                </a:lnTo>
                <a:lnTo>
                  <a:pt x="8484107" y="0"/>
                </a:lnTo>
                <a:lnTo>
                  <a:pt x="0" y="0"/>
                </a:lnTo>
                <a:lnTo>
                  <a:pt x="0" y="3819143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7CDF5A-33B0-4421-AD77-94317DEF8B66}"/>
              </a:ext>
            </a:extLst>
          </p:cNvPr>
          <p:cNvSpPr/>
          <p:nvPr/>
        </p:nvSpPr>
        <p:spPr>
          <a:xfrm>
            <a:off x="234695" y="982980"/>
            <a:ext cx="8484235" cy="3819525"/>
          </a:xfrm>
          <a:custGeom>
            <a:avLst/>
            <a:gdLst/>
            <a:ahLst/>
            <a:cxnLst/>
            <a:rect l="l" t="t" r="r" b="b"/>
            <a:pathLst>
              <a:path w="8484235" h="3819525">
                <a:moveTo>
                  <a:pt x="0" y="3819143"/>
                </a:moveTo>
                <a:lnTo>
                  <a:pt x="8484107" y="3819143"/>
                </a:lnTo>
                <a:lnTo>
                  <a:pt x="8484107" y="0"/>
                </a:lnTo>
                <a:lnTo>
                  <a:pt x="0" y="0"/>
                </a:lnTo>
                <a:lnTo>
                  <a:pt x="0" y="3819143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1F8A847-8956-48DD-804E-71501DDCB0AF}"/>
              </a:ext>
            </a:extLst>
          </p:cNvPr>
          <p:cNvSpPr txBox="1"/>
          <p:nvPr/>
        </p:nvSpPr>
        <p:spPr>
          <a:xfrm>
            <a:off x="845819" y="1808988"/>
            <a:ext cx="129540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9095" marR="245110" indent="-125095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Sw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arm</a:t>
            </a:r>
            <a:r>
              <a:rPr sz="105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ana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ger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125FE1A-B160-4226-B84C-88A08F9A36FD}"/>
              </a:ext>
            </a:extLst>
          </p:cNvPr>
          <p:cNvSpPr/>
          <p:nvPr/>
        </p:nvSpPr>
        <p:spPr>
          <a:xfrm>
            <a:off x="845819" y="2519172"/>
            <a:ext cx="1234440" cy="494030"/>
          </a:xfrm>
          <a:custGeom>
            <a:avLst/>
            <a:gdLst/>
            <a:ahLst/>
            <a:cxnLst/>
            <a:rect l="l" t="t" r="r" b="b"/>
            <a:pathLst>
              <a:path w="1234439" h="494030">
                <a:moveTo>
                  <a:pt x="0" y="493775"/>
                </a:moveTo>
                <a:lnTo>
                  <a:pt x="1234439" y="493775"/>
                </a:lnTo>
                <a:lnTo>
                  <a:pt x="1234439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1E2EB75-ECFE-43B3-AB1B-61F53BF3E7B2}"/>
              </a:ext>
            </a:extLst>
          </p:cNvPr>
          <p:cNvSpPr/>
          <p:nvPr/>
        </p:nvSpPr>
        <p:spPr>
          <a:xfrm>
            <a:off x="845819" y="2519172"/>
            <a:ext cx="1234440" cy="494030"/>
          </a:xfrm>
          <a:custGeom>
            <a:avLst/>
            <a:gdLst/>
            <a:ahLst/>
            <a:cxnLst/>
            <a:rect l="l" t="t" r="r" b="b"/>
            <a:pathLst>
              <a:path w="1234439" h="494030">
                <a:moveTo>
                  <a:pt x="0" y="493775"/>
                </a:moveTo>
                <a:lnTo>
                  <a:pt x="1234439" y="493775"/>
                </a:lnTo>
                <a:lnTo>
                  <a:pt x="1234439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9F84113-593A-4841-8444-CE39B60C16BA}"/>
              </a:ext>
            </a:extLst>
          </p:cNvPr>
          <p:cNvSpPr txBox="1"/>
          <p:nvPr/>
        </p:nvSpPr>
        <p:spPr>
          <a:xfrm>
            <a:off x="1348233" y="2695178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7537E1E-FAA3-4750-8CFE-C0A9AE1B412D}"/>
              </a:ext>
            </a:extLst>
          </p:cNvPr>
          <p:cNvSpPr txBox="1"/>
          <p:nvPr/>
        </p:nvSpPr>
        <p:spPr>
          <a:xfrm>
            <a:off x="2461260" y="1828800"/>
            <a:ext cx="136906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0" marR="282575" indent="-173990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Sw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arm</a:t>
            </a:r>
            <a:r>
              <a:rPr sz="105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Wo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ker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0377D14-6855-4AA4-B3D2-34EFC4E23B3D}"/>
              </a:ext>
            </a:extLst>
          </p:cNvPr>
          <p:cNvSpPr/>
          <p:nvPr/>
        </p:nvSpPr>
        <p:spPr>
          <a:xfrm>
            <a:off x="2482595" y="2538983"/>
            <a:ext cx="1386840" cy="532130"/>
          </a:xfrm>
          <a:custGeom>
            <a:avLst/>
            <a:gdLst/>
            <a:ahLst/>
            <a:cxnLst/>
            <a:rect l="l" t="t" r="r" b="b"/>
            <a:pathLst>
              <a:path w="1386839" h="532130">
                <a:moveTo>
                  <a:pt x="0" y="531875"/>
                </a:moveTo>
                <a:lnTo>
                  <a:pt x="1386839" y="531875"/>
                </a:lnTo>
                <a:lnTo>
                  <a:pt x="1386839" y="0"/>
                </a:lnTo>
                <a:lnTo>
                  <a:pt x="0" y="0"/>
                </a:lnTo>
                <a:lnTo>
                  <a:pt x="0" y="531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9AF830B-3BB6-474C-8715-103F47FAE70E}"/>
              </a:ext>
            </a:extLst>
          </p:cNvPr>
          <p:cNvSpPr/>
          <p:nvPr/>
        </p:nvSpPr>
        <p:spPr>
          <a:xfrm>
            <a:off x="2482595" y="2538983"/>
            <a:ext cx="1386840" cy="532130"/>
          </a:xfrm>
          <a:custGeom>
            <a:avLst/>
            <a:gdLst/>
            <a:ahLst/>
            <a:cxnLst/>
            <a:rect l="l" t="t" r="r" b="b"/>
            <a:pathLst>
              <a:path w="1386839" h="532130">
                <a:moveTo>
                  <a:pt x="0" y="531875"/>
                </a:moveTo>
                <a:lnTo>
                  <a:pt x="1386839" y="531875"/>
                </a:lnTo>
                <a:lnTo>
                  <a:pt x="1386839" y="0"/>
                </a:lnTo>
                <a:lnTo>
                  <a:pt x="0" y="0"/>
                </a:lnTo>
                <a:lnTo>
                  <a:pt x="0" y="531875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BBB0712-A957-4E6B-A138-9FB69651538B}"/>
              </a:ext>
            </a:extLst>
          </p:cNvPr>
          <p:cNvSpPr txBox="1"/>
          <p:nvPr/>
        </p:nvSpPr>
        <p:spPr>
          <a:xfrm>
            <a:off x="2870456" y="2654919"/>
            <a:ext cx="61404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marR="5080" indent="-24765" algn="ctr">
              <a:lnSpc>
                <a:spcPct val="100000"/>
              </a:lnSpc>
            </a:pP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tificat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ity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6C51C1-F2FD-4DE5-B269-64BE61F1F94F}"/>
              </a:ext>
            </a:extLst>
          </p:cNvPr>
          <p:cNvSpPr/>
          <p:nvPr/>
        </p:nvSpPr>
        <p:spPr>
          <a:xfrm>
            <a:off x="844295" y="3258311"/>
            <a:ext cx="1247140" cy="528955"/>
          </a:xfrm>
          <a:custGeom>
            <a:avLst/>
            <a:gdLst/>
            <a:ahLst/>
            <a:cxnLst/>
            <a:rect l="l" t="t" r="r" b="b"/>
            <a:pathLst>
              <a:path w="1247139" h="528954">
                <a:moveTo>
                  <a:pt x="0" y="528827"/>
                </a:moveTo>
                <a:lnTo>
                  <a:pt x="1246631" y="528827"/>
                </a:lnTo>
                <a:lnTo>
                  <a:pt x="1246631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FCD4C6E-3F2F-45FE-808B-04A2B5360F2C}"/>
              </a:ext>
            </a:extLst>
          </p:cNvPr>
          <p:cNvSpPr/>
          <p:nvPr/>
        </p:nvSpPr>
        <p:spPr>
          <a:xfrm>
            <a:off x="844295" y="3258311"/>
            <a:ext cx="1247140" cy="528955"/>
          </a:xfrm>
          <a:custGeom>
            <a:avLst/>
            <a:gdLst/>
            <a:ahLst/>
            <a:cxnLst/>
            <a:rect l="l" t="t" r="r" b="b"/>
            <a:pathLst>
              <a:path w="1247139" h="528954">
                <a:moveTo>
                  <a:pt x="0" y="528827"/>
                </a:moveTo>
                <a:lnTo>
                  <a:pt x="1246631" y="528827"/>
                </a:lnTo>
                <a:lnTo>
                  <a:pt x="1246631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FCFC726-E2F1-4D2D-8A4E-7BAC9357B999}"/>
              </a:ext>
            </a:extLst>
          </p:cNvPr>
          <p:cNvSpPr txBox="1"/>
          <p:nvPr/>
        </p:nvSpPr>
        <p:spPr>
          <a:xfrm>
            <a:off x="1172362" y="3372089"/>
            <a:ext cx="59055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652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Load</a:t>
            </a:r>
            <a:r>
              <a:rPr sz="1050" spc="-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Balan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ing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311EE3B-1C0B-4C80-AA1C-E76025530B04}"/>
              </a:ext>
            </a:extLst>
          </p:cNvPr>
          <p:cNvSpPr/>
          <p:nvPr/>
        </p:nvSpPr>
        <p:spPr>
          <a:xfrm>
            <a:off x="4126991" y="1842516"/>
            <a:ext cx="1423670" cy="535305"/>
          </a:xfrm>
          <a:custGeom>
            <a:avLst/>
            <a:gdLst/>
            <a:ahLst/>
            <a:cxnLst/>
            <a:rect l="l" t="t" r="r" b="b"/>
            <a:pathLst>
              <a:path w="1423670" h="535305">
                <a:moveTo>
                  <a:pt x="0" y="534923"/>
                </a:moveTo>
                <a:lnTo>
                  <a:pt x="1423415" y="534923"/>
                </a:lnTo>
                <a:lnTo>
                  <a:pt x="1423415" y="0"/>
                </a:lnTo>
                <a:lnTo>
                  <a:pt x="0" y="0"/>
                </a:lnTo>
                <a:lnTo>
                  <a:pt x="0" y="534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6B97C49-1CD2-4777-924D-CBBF4299D8CE}"/>
              </a:ext>
            </a:extLst>
          </p:cNvPr>
          <p:cNvSpPr/>
          <p:nvPr/>
        </p:nvSpPr>
        <p:spPr>
          <a:xfrm>
            <a:off x="4126991" y="1842516"/>
            <a:ext cx="1423670" cy="535305"/>
          </a:xfrm>
          <a:custGeom>
            <a:avLst/>
            <a:gdLst/>
            <a:ahLst/>
            <a:cxnLst/>
            <a:rect l="l" t="t" r="r" b="b"/>
            <a:pathLst>
              <a:path w="1423670" h="535305">
                <a:moveTo>
                  <a:pt x="0" y="534923"/>
                </a:moveTo>
                <a:lnTo>
                  <a:pt x="1423415" y="534923"/>
                </a:lnTo>
                <a:lnTo>
                  <a:pt x="1423415" y="0"/>
                </a:lnTo>
                <a:lnTo>
                  <a:pt x="0" y="0"/>
                </a:lnTo>
                <a:lnTo>
                  <a:pt x="0" y="534923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E836432-E443-47D1-8EA2-37FDEC0A9108}"/>
              </a:ext>
            </a:extLst>
          </p:cNvPr>
          <p:cNvSpPr txBox="1"/>
          <p:nvPr/>
        </p:nvSpPr>
        <p:spPr>
          <a:xfrm>
            <a:off x="4319400" y="2039858"/>
            <a:ext cx="10388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vi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</a:t>
            </a:r>
            <a:r>
              <a:rPr sz="1050" spc="2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Disco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ver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y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C4CD891F-7C15-42ED-B73B-412E1322644E}"/>
              </a:ext>
            </a:extLst>
          </p:cNvPr>
          <p:cNvSpPr/>
          <p:nvPr/>
        </p:nvSpPr>
        <p:spPr>
          <a:xfrm>
            <a:off x="2482595" y="3275076"/>
            <a:ext cx="1377950" cy="559435"/>
          </a:xfrm>
          <a:custGeom>
            <a:avLst/>
            <a:gdLst/>
            <a:ahLst/>
            <a:cxnLst/>
            <a:rect l="l" t="t" r="r" b="b"/>
            <a:pathLst>
              <a:path w="1377950" h="559435">
                <a:moveTo>
                  <a:pt x="0" y="559307"/>
                </a:moveTo>
                <a:lnTo>
                  <a:pt x="1377695" y="559307"/>
                </a:lnTo>
                <a:lnTo>
                  <a:pt x="1377695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09E37092-4376-4CBD-8AB4-E3595D74901A}"/>
              </a:ext>
            </a:extLst>
          </p:cNvPr>
          <p:cNvSpPr/>
          <p:nvPr/>
        </p:nvSpPr>
        <p:spPr>
          <a:xfrm>
            <a:off x="2482595" y="3275076"/>
            <a:ext cx="1377950" cy="559435"/>
          </a:xfrm>
          <a:custGeom>
            <a:avLst/>
            <a:gdLst/>
            <a:ahLst/>
            <a:cxnLst/>
            <a:rect l="l" t="t" r="r" b="b"/>
            <a:pathLst>
              <a:path w="1377950" h="559435">
                <a:moveTo>
                  <a:pt x="0" y="559307"/>
                </a:moveTo>
                <a:lnTo>
                  <a:pt x="1377695" y="559307"/>
                </a:lnTo>
                <a:lnTo>
                  <a:pt x="1377695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7BD0A620-3C7F-478B-BFF5-61D3ED0C4D14}"/>
              </a:ext>
            </a:extLst>
          </p:cNvPr>
          <p:cNvSpPr txBox="1"/>
          <p:nvPr/>
        </p:nvSpPr>
        <p:spPr>
          <a:xfrm>
            <a:off x="2673860" y="3484361"/>
            <a:ext cx="99695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Dis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i</a:t>
            </a:r>
            <a:r>
              <a:rPr sz="1050" spc="-40" dirty="0">
                <a:solidFill>
                  <a:srgbClr val="244355"/>
                </a:solidFill>
                <a:latin typeface="Malgun Gothic"/>
                <a:cs typeface="Malgun Gothic"/>
              </a:rPr>
              <a:t>b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u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or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08BB0F78-8A51-4D69-8C0E-F41178CAE93A}"/>
              </a:ext>
            </a:extLst>
          </p:cNvPr>
          <p:cNvSpPr/>
          <p:nvPr/>
        </p:nvSpPr>
        <p:spPr>
          <a:xfrm>
            <a:off x="896111" y="2663951"/>
            <a:ext cx="23774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F42939C-E982-44B0-ACA1-9103DF1048E4}"/>
              </a:ext>
            </a:extLst>
          </p:cNvPr>
          <p:cNvSpPr/>
          <p:nvPr/>
        </p:nvSpPr>
        <p:spPr>
          <a:xfrm>
            <a:off x="2555748" y="2691383"/>
            <a:ext cx="277368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B4E4BEB-F45B-408A-A4C8-BCAEDE2984D8}"/>
              </a:ext>
            </a:extLst>
          </p:cNvPr>
          <p:cNvSpPr/>
          <p:nvPr/>
        </p:nvSpPr>
        <p:spPr>
          <a:xfrm>
            <a:off x="903732" y="3322320"/>
            <a:ext cx="240792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379D2005-F6DD-45E8-B97C-21F83E7D36AC}"/>
              </a:ext>
            </a:extLst>
          </p:cNvPr>
          <p:cNvSpPr/>
          <p:nvPr/>
        </p:nvSpPr>
        <p:spPr>
          <a:xfrm>
            <a:off x="4137659" y="1906523"/>
            <a:ext cx="153924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FD420A8-9B1C-41D3-A92B-AE541A0A6989}"/>
              </a:ext>
            </a:extLst>
          </p:cNvPr>
          <p:cNvSpPr/>
          <p:nvPr/>
        </p:nvSpPr>
        <p:spPr>
          <a:xfrm>
            <a:off x="2503932" y="3307079"/>
            <a:ext cx="213360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C1CAC6BF-5D9E-45B3-A1AB-10CB0FDD3BA4}"/>
              </a:ext>
            </a:extLst>
          </p:cNvPr>
          <p:cNvSpPr/>
          <p:nvPr/>
        </p:nvSpPr>
        <p:spPr>
          <a:xfrm>
            <a:off x="644651" y="1705355"/>
            <a:ext cx="34290" cy="2796540"/>
          </a:xfrm>
          <a:custGeom>
            <a:avLst/>
            <a:gdLst/>
            <a:ahLst/>
            <a:cxnLst/>
            <a:rect l="l" t="t" r="r" b="b"/>
            <a:pathLst>
              <a:path w="34290" h="2796540">
                <a:moveTo>
                  <a:pt x="34088" y="0"/>
                </a:moveTo>
                <a:lnTo>
                  <a:pt x="0" y="2796421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D83033B-F3BA-4271-B5D5-4E7A26EAB5BA}"/>
              </a:ext>
            </a:extLst>
          </p:cNvPr>
          <p:cNvSpPr/>
          <p:nvPr/>
        </p:nvSpPr>
        <p:spPr>
          <a:xfrm>
            <a:off x="644651" y="1641348"/>
            <a:ext cx="2702560" cy="12065"/>
          </a:xfrm>
          <a:custGeom>
            <a:avLst/>
            <a:gdLst/>
            <a:ahLst/>
            <a:cxnLst/>
            <a:rect l="l" t="t" r="r" b="b"/>
            <a:pathLst>
              <a:path w="2702560" h="12064">
                <a:moveTo>
                  <a:pt x="0" y="11673"/>
                </a:moveTo>
                <a:lnTo>
                  <a:pt x="2702295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AB328EA0-4A7C-49D8-B800-13EA343CAD0A}"/>
              </a:ext>
            </a:extLst>
          </p:cNvPr>
          <p:cNvSpPr/>
          <p:nvPr/>
        </p:nvSpPr>
        <p:spPr>
          <a:xfrm>
            <a:off x="6874764" y="1697736"/>
            <a:ext cx="4445" cy="2796540"/>
          </a:xfrm>
          <a:custGeom>
            <a:avLst/>
            <a:gdLst/>
            <a:ahLst/>
            <a:cxnLst/>
            <a:rect l="l" t="t" r="r" b="b"/>
            <a:pathLst>
              <a:path w="4445" h="2796540">
                <a:moveTo>
                  <a:pt x="0" y="2796421"/>
                </a:moveTo>
                <a:lnTo>
                  <a:pt x="3931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A4340C4E-155B-4C96-A8D9-CBA9CB40D690}"/>
              </a:ext>
            </a:extLst>
          </p:cNvPr>
          <p:cNvSpPr/>
          <p:nvPr/>
        </p:nvSpPr>
        <p:spPr>
          <a:xfrm>
            <a:off x="644651" y="4573523"/>
            <a:ext cx="2789555" cy="10795"/>
          </a:xfrm>
          <a:custGeom>
            <a:avLst/>
            <a:gdLst/>
            <a:ahLst/>
            <a:cxnLst/>
            <a:rect l="l" t="t" r="r" b="b"/>
            <a:pathLst>
              <a:path w="2789554" h="10795">
                <a:moveTo>
                  <a:pt x="0" y="10680"/>
                </a:moveTo>
                <a:lnTo>
                  <a:pt x="2789316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E62CB13-9E43-4F27-B254-A5FB4EBAD536}"/>
              </a:ext>
            </a:extLst>
          </p:cNvPr>
          <p:cNvSpPr txBox="1"/>
          <p:nvPr/>
        </p:nvSpPr>
        <p:spPr>
          <a:xfrm>
            <a:off x="7199375" y="2706624"/>
            <a:ext cx="1094359" cy="161583"/>
          </a:xfrm>
          <a:prstGeom prst="rect">
            <a:avLst/>
          </a:prstGeom>
          <a:solidFill>
            <a:srgbClr val="46FFFE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0350" algn="ctr">
              <a:lnSpc>
                <a:spcPct val="100000"/>
              </a:lnSpc>
            </a:pP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V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lum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es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A5C19C89-C270-4D6C-9D19-FC8AAED3A559}"/>
              </a:ext>
            </a:extLst>
          </p:cNvPr>
          <p:cNvSpPr txBox="1"/>
          <p:nvPr/>
        </p:nvSpPr>
        <p:spPr>
          <a:xfrm>
            <a:off x="7193279" y="1906524"/>
            <a:ext cx="1009015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8279" algn="ctr">
              <a:lnSpc>
                <a:spcPct val="100000"/>
              </a:lnSpc>
            </a:pP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cVLAN</a:t>
            </a:r>
            <a:endParaRPr sz="1050">
              <a:latin typeface="Malgun Gothic"/>
              <a:cs typeface="Malgun Gothic"/>
            </a:endParaRPr>
          </a:p>
          <a:p>
            <a:pPr marL="26670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u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ppor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7016E654-E4D7-4D82-B3EE-978F7F18568C}"/>
              </a:ext>
            </a:extLst>
          </p:cNvPr>
          <p:cNvSpPr txBox="1"/>
          <p:nvPr/>
        </p:nvSpPr>
        <p:spPr>
          <a:xfrm>
            <a:off x="7199376" y="3404616"/>
            <a:ext cx="1036447" cy="161583"/>
          </a:xfrm>
          <a:prstGeom prst="rect">
            <a:avLst/>
          </a:prstGeom>
          <a:solidFill>
            <a:srgbClr val="B59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2895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P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lug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ins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77796C0A-5D3D-4907-A082-B553E58D39AE}"/>
              </a:ext>
            </a:extLst>
          </p:cNvPr>
          <p:cNvSpPr txBox="1"/>
          <p:nvPr/>
        </p:nvSpPr>
        <p:spPr>
          <a:xfrm>
            <a:off x="7197852" y="4073652"/>
            <a:ext cx="1065530" cy="323165"/>
          </a:xfrm>
          <a:prstGeom prst="rect">
            <a:avLst/>
          </a:prstGeom>
          <a:solidFill>
            <a:srgbClr val="F9B7B9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845" marR="231775" indent="-41275" algn="ctr">
              <a:lnSpc>
                <a:spcPct val="100000"/>
              </a:lnSpc>
            </a:pP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in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un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tim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15E78D02-0863-4E06-BCA0-EB543A4BE020}"/>
              </a:ext>
            </a:extLst>
          </p:cNvPr>
          <p:cNvSpPr txBox="1"/>
          <p:nvPr/>
        </p:nvSpPr>
        <p:spPr>
          <a:xfrm>
            <a:off x="2925320" y="1188991"/>
            <a:ext cx="30422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Orc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h</a:t>
            </a:r>
            <a:r>
              <a:rPr sz="2000" spc="-5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Malgun Gothic"/>
                <a:cs typeface="Malgun Gothic"/>
              </a:rPr>
              <a:t>str</a:t>
            </a:r>
            <a:r>
              <a:rPr sz="2000" spc="-5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2000" spc="-5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Malgun Gothic"/>
                <a:cs typeface="Malgun Gothic"/>
              </a:rPr>
              <a:t>Compo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Malgun Gothic"/>
                <a:cs typeface="Malgun Gothic"/>
              </a:rPr>
              <a:t>ts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361543B7-E615-4698-836D-2AE2B2FDB810}"/>
              </a:ext>
            </a:extLst>
          </p:cNvPr>
          <p:cNvSpPr/>
          <p:nvPr/>
        </p:nvSpPr>
        <p:spPr>
          <a:xfrm>
            <a:off x="3483864" y="4541520"/>
            <a:ext cx="3389629" cy="24765"/>
          </a:xfrm>
          <a:custGeom>
            <a:avLst/>
            <a:gdLst/>
            <a:ahLst/>
            <a:cxnLst/>
            <a:rect l="l" t="t" r="r" b="b"/>
            <a:pathLst>
              <a:path w="3389629" h="24764">
                <a:moveTo>
                  <a:pt x="0" y="24323"/>
                </a:moveTo>
                <a:lnTo>
                  <a:pt x="3389619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E5CC7B89-0B2A-458E-BF69-9D4708B52CA7}"/>
              </a:ext>
            </a:extLst>
          </p:cNvPr>
          <p:cNvSpPr/>
          <p:nvPr/>
        </p:nvSpPr>
        <p:spPr>
          <a:xfrm>
            <a:off x="3393947" y="1633727"/>
            <a:ext cx="3550285" cy="3175"/>
          </a:xfrm>
          <a:custGeom>
            <a:avLst/>
            <a:gdLst/>
            <a:ahLst/>
            <a:cxnLst/>
            <a:rect l="l" t="t" r="r" b="b"/>
            <a:pathLst>
              <a:path w="3550284" h="3175">
                <a:moveTo>
                  <a:pt x="0" y="3047"/>
                </a:moveTo>
                <a:lnTo>
                  <a:pt x="3550157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9F8A06B-A117-4878-8108-8A24DE0E248B}"/>
              </a:ext>
            </a:extLst>
          </p:cNvPr>
          <p:cNvSpPr txBox="1"/>
          <p:nvPr/>
        </p:nvSpPr>
        <p:spPr>
          <a:xfrm>
            <a:off x="4155947" y="2548127"/>
            <a:ext cx="1423670" cy="161583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ageme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EEF811BA-82E4-4754-9650-6B68FCDDE9AA}"/>
              </a:ext>
            </a:extLst>
          </p:cNvPr>
          <p:cNvSpPr txBox="1"/>
          <p:nvPr/>
        </p:nvSpPr>
        <p:spPr>
          <a:xfrm>
            <a:off x="4142232" y="3267455"/>
            <a:ext cx="142367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87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edu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lin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g/</a:t>
            </a:r>
            <a:endParaRPr sz="1050">
              <a:latin typeface="Malgun Gothic"/>
              <a:cs typeface="Malgun Gothic"/>
            </a:endParaRPr>
          </a:p>
          <a:p>
            <a:pPr marL="372110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P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lac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emen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ts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8317D5A1-0C8A-4583-A6BE-88DCDC77624B}"/>
              </a:ext>
            </a:extLst>
          </p:cNvPr>
          <p:cNvSpPr txBox="1"/>
          <p:nvPr/>
        </p:nvSpPr>
        <p:spPr>
          <a:xfrm>
            <a:off x="858011" y="3942588"/>
            <a:ext cx="123317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 marR="124460" indent="-155575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p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l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gy</a:t>
            </a:r>
            <a:r>
              <a:rPr sz="105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w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ar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ulin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DD2169CA-42F8-40DC-90EF-B806AF03F647}"/>
              </a:ext>
            </a:extLst>
          </p:cNvPr>
          <p:cNvSpPr txBox="1"/>
          <p:nvPr/>
        </p:nvSpPr>
        <p:spPr>
          <a:xfrm>
            <a:off x="2482595" y="3951732"/>
            <a:ext cx="1347470" cy="161583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543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vi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</a:t>
            </a:r>
            <a:r>
              <a:rPr sz="1050" spc="2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Log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770029AD-5472-406D-B784-CAA26FB0C671}"/>
              </a:ext>
            </a:extLst>
          </p:cNvPr>
          <p:cNvSpPr txBox="1"/>
          <p:nvPr/>
        </p:nvSpPr>
        <p:spPr>
          <a:xfrm>
            <a:off x="4126991" y="3922776"/>
            <a:ext cx="142367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165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ea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lt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5" dirty="0">
                <a:solidFill>
                  <a:srgbClr val="244355"/>
                </a:solidFill>
                <a:latin typeface="Malgun Gothic"/>
                <a:cs typeface="Malgun Gothic"/>
              </a:rPr>
              <a:t>-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ware</a:t>
            </a:r>
            <a:endParaRPr sz="1050">
              <a:latin typeface="Malgun Gothic"/>
              <a:cs typeface="Malgun Gothic"/>
            </a:endParaRPr>
          </a:p>
          <a:p>
            <a:pPr marL="308610" algn="ctr">
              <a:lnSpc>
                <a:spcPct val="100000"/>
              </a:lnSpc>
            </a:pPr>
            <a:r>
              <a:rPr sz="1050" spc="-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hes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at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i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F6C19F51-2ABF-45E2-9BB1-47C4BF3CA925}"/>
              </a:ext>
            </a:extLst>
          </p:cNvPr>
          <p:cNvSpPr txBox="1"/>
          <p:nvPr/>
        </p:nvSpPr>
        <p:spPr>
          <a:xfrm>
            <a:off x="5705855" y="1938527"/>
            <a:ext cx="1010919" cy="161583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 algn="ctr">
              <a:lnSpc>
                <a:spcPct val="100000"/>
              </a:lnSpc>
            </a:pP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etwo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ki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A011DEAE-290F-42DE-A1CF-C2A9581C1A81}"/>
              </a:ext>
            </a:extLst>
          </p:cNvPr>
          <p:cNvSpPr txBox="1"/>
          <p:nvPr/>
        </p:nvSpPr>
        <p:spPr>
          <a:xfrm>
            <a:off x="5715000" y="2784348"/>
            <a:ext cx="1001394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0" marR="212725" indent="6540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vi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oll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b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ks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AB2DDD83-9691-4A93-B641-2B56AE826BDD}"/>
              </a:ext>
            </a:extLst>
          </p:cNvPr>
          <p:cNvSpPr txBox="1"/>
          <p:nvPr/>
        </p:nvSpPr>
        <p:spPr>
          <a:xfrm>
            <a:off x="5715000" y="3659123"/>
            <a:ext cx="1010919" cy="484748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530" marR="168275" indent="184150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Hig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Availa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bility</a:t>
            </a:r>
            <a:r>
              <a:rPr sz="1050" spc="-2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ulin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2D9C6223-6137-43A9-B695-5F7E0BEE60CB}"/>
              </a:ext>
            </a:extLst>
          </p:cNvPr>
          <p:cNvSpPr/>
          <p:nvPr/>
        </p:nvSpPr>
        <p:spPr>
          <a:xfrm>
            <a:off x="6749795" y="2153412"/>
            <a:ext cx="414655" cy="264160"/>
          </a:xfrm>
          <a:custGeom>
            <a:avLst/>
            <a:gdLst/>
            <a:ahLst/>
            <a:cxnLst/>
            <a:rect l="l" t="t" r="r" b="b"/>
            <a:pathLst>
              <a:path w="414654" h="264160">
                <a:moveTo>
                  <a:pt x="282701" y="0"/>
                </a:moveTo>
                <a:lnTo>
                  <a:pt x="282701" y="65912"/>
                </a:lnTo>
                <a:lnTo>
                  <a:pt x="0" y="65912"/>
                </a:lnTo>
                <a:lnTo>
                  <a:pt x="0" y="197738"/>
                </a:lnTo>
                <a:lnTo>
                  <a:pt x="282701" y="197738"/>
                </a:lnTo>
                <a:lnTo>
                  <a:pt x="282701" y="263651"/>
                </a:lnTo>
                <a:lnTo>
                  <a:pt x="414527" y="131825"/>
                </a:lnTo>
                <a:lnTo>
                  <a:pt x="282701" y="0"/>
                </a:lnTo>
                <a:close/>
              </a:path>
            </a:pathLst>
          </a:custGeom>
          <a:solidFill>
            <a:srgbClr val="FF880A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868F7982-9EC8-435E-AC12-68CD142CD6ED}"/>
              </a:ext>
            </a:extLst>
          </p:cNvPr>
          <p:cNvSpPr/>
          <p:nvPr/>
        </p:nvSpPr>
        <p:spPr>
          <a:xfrm>
            <a:off x="6749795" y="2153412"/>
            <a:ext cx="414655" cy="264160"/>
          </a:xfrm>
          <a:custGeom>
            <a:avLst/>
            <a:gdLst/>
            <a:ahLst/>
            <a:cxnLst/>
            <a:rect l="l" t="t" r="r" b="b"/>
            <a:pathLst>
              <a:path w="414654" h="264160">
                <a:moveTo>
                  <a:pt x="0" y="65912"/>
                </a:moveTo>
                <a:lnTo>
                  <a:pt x="282701" y="65912"/>
                </a:lnTo>
                <a:lnTo>
                  <a:pt x="282701" y="0"/>
                </a:lnTo>
                <a:lnTo>
                  <a:pt x="414527" y="131825"/>
                </a:lnTo>
                <a:lnTo>
                  <a:pt x="282701" y="263651"/>
                </a:lnTo>
                <a:lnTo>
                  <a:pt x="282701" y="197738"/>
                </a:lnTo>
                <a:lnTo>
                  <a:pt x="0" y="197738"/>
                </a:lnTo>
                <a:lnTo>
                  <a:pt x="0" y="65912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978488EC-557F-4BB6-9E64-B742FEF8515A}"/>
              </a:ext>
            </a:extLst>
          </p:cNvPr>
          <p:cNvSpPr txBox="1">
            <a:spLocks/>
          </p:cNvSpPr>
          <p:nvPr/>
        </p:nvSpPr>
        <p:spPr>
          <a:xfrm>
            <a:off x="294640" y="4839015"/>
            <a:ext cx="1911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algn="ctr"/>
            <a:fld id="{81D60167-4931-47E6-BA6A-407CBD079E47}" type="slidenum">
              <a:rPr lang="en-IN" spc="-100" smtClean="0">
                <a:latin typeface="Malgun Gothic"/>
                <a:cs typeface="Malgun Gothic"/>
              </a:rPr>
              <a:pPr marL="25400" algn="ctr"/>
              <a:t>7</a:t>
            </a:fld>
            <a:endParaRPr lang="en-IN" spc="-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442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Features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41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Cluster management integrated with Docker Engine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Decentralized design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Declarative service model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Scaling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Desired state reconciliation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Multi-host networking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Service discovery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Load balancing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Secure by default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Rolling updates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4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40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  <p:pic>
        <p:nvPicPr>
          <p:cNvPr id="1068" name="Google Shape;1068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29" y="1062350"/>
            <a:ext cx="7396150" cy="3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1081</Words>
  <Application>Microsoft Macintosh PowerPoint</Application>
  <PresentationFormat>On-screen Show (16:9)</PresentationFormat>
  <Paragraphs>178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Roboto</vt:lpstr>
      <vt:lpstr>Times New Roman</vt:lpstr>
      <vt:lpstr>Malgun Gothic</vt:lpstr>
      <vt:lpstr>Arial</vt:lpstr>
      <vt:lpstr>Wingdings</vt:lpstr>
      <vt:lpstr>Microsoft PhagsPa</vt:lpstr>
      <vt:lpstr>CollegePresentation</vt:lpstr>
      <vt:lpstr>Docker Swarm</vt:lpstr>
      <vt:lpstr> What is Swarm  </vt:lpstr>
      <vt:lpstr> What is Swarm  </vt:lpstr>
      <vt:lpstr> Docker vs Docker Swarm </vt:lpstr>
      <vt:lpstr>  How Nodes work?</vt:lpstr>
      <vt:lpstr> Why Swarm? </vt:lpstr>
      <vt:lpstr> What is Swarm  </vt:lpstr>
      <vt:lpstr> Swarm Features </vt:lpstr>
      <vt:lpstr> Swarm </vt:lpstr>
      <vt:lpstr>Swarm constructs: Nodes </vt:lpstr>
      <vt:lpstr>Swarm constructs: Nodes </vt:lpstr>
      <vt:lpstr>  How Nodes work?</vt:lpstr>
      <vt:lpstr>  Manager Nodes</vt:lpstr>
      <vt:lpstr>  Worker Nodes</vt:lpstr>
      <vt:lpstr>  Worker Nodes</vt:lpstr>
      <vt:lpstr>  Change Roles</vt:lpstr>
      <vt:lpstr>Swarm constructs: Services and Tasks</vt:lpstr>
      <vt:lpstr>Swarm constructs: Services and Tasks</vt:lpstr>
      <vt:lpstr>Building a Swarm</vt:lpstr>
      <vt:lpstr>Building a Swarm</vt:lpstr>
      <vt:lpstr>Swarm constructs: Services and Tasks</vt:lpstr>
      <vt:lpstr> Swarm constructs: Load Balancing</vt:lpstr>
      <vt:lpstr> Swarm Mode Architecture</vt:lpstr>
      <vt:lpstr> Tasks and Scheduling</vt:lpstr>
      <vt:lpstr> Pending Services</vt:lpstr>
      <vt:lpstr> Replicated and Global Services</vt:lpstr>
      <vt:lpstr> Replicated and Global Services</vt:lpstr>
      <vt:lpstr>Manage swarm security with public key infrastructure (PKI) </vt:lpstr>
      <vt:lpstr>Swarm Task States</vt:lpstr>
      <vt:lpstr>Docker Security </vt:lpstr>
      <vt:lpstr>Docker Security </vt:lpstr>
      <vt:lpstr>Docker Ecosystem</vt:lpstr>
      <vt:lpstr>Docker Swarm lab</vt:lpstr>
      <vt:lpstr>Docker Swarm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106</cp:revision>
  <dcterms:modified xsi:type="dcterms:W3CDTF">2019-08-07T04:37:03Z</dcterms:modified>
</cp:coreProperties>
</file>