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420" r:id="rId13"/>
    <p:sldId id="421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419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CAE992-36EF-4DD1-B1AA-17781583E058}">
  <a:tblStyle styleId="{33CAE992-36EF-4DD1-B1AA-17781583E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e1bd01e0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e1bd01e0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e1bd01e02_2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g3e1bd01e02_2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e1bd01e02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3e1bd01e02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e1bd01e02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3e1bd01e02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495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e1bd01e02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3e1bd01e02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62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e1bd01e02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g3e1bd01e02_2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e1bd01e02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3e1bd01e02_2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e1bd01e02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g3e1bd01e02_2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e1bd01e02_2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g3e1bd01e02_2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e1bd01e02_2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g3e1bd01e02_2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e1bd01e02_2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6" name="Google Shape;866;g3e1bd01e02_2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e1bd01e02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g3e1bd01e02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e1bd01e02_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3e1bd01e02_2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e1bd01e0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e1bd01e0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92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e1bd01e02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g3e1bd01e02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e1bd01e02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3e1bd01e02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e1bd01e02_2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g3e1bd01e02_2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e1bd01e02_2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g3e1bd01e02_2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e1bd01e02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5" name="Google Shape;795;g3e1bd01e02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e1bd01e02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g3e1bd01e02_2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e1bd01e02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3e1bd01e02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0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Use Cases for Volumes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00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Sharing data among multiple running containers.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the Docker host is not guaranteed to have a given directory or file structure.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Helps decouple the configuration of the Docker host from the container runtime.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Storing your container’s data on a remote host or a cloud provider.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Back up, restore, or migrate data from one Docker host to another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5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Volume Commands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0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1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444C"/>
                </a:solidFill>
              </a:rPr>
              <a:t>Create a volume</a:t>
            </a:r>
            <a:endParaRPr sz="1800" b="1" dirty="0">
              <a:solidFill>
                <a:srgbClr val="33444C"/>
              </a:solidFill>
            </a:endParaRPr>
          </a:p>
          <a:p>
            <a:pPr marL="88900" marR="889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A86E8"/>
                </a:solidFill>
              </a:rPr>
              <a:t>	$ docker volume create my-vol</a:t>
            </a:r>
            <a:endParaRPr sz="1800" dirty="0">
              <a:solidFill>
                <a:srgbClr val="4A86E8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444C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444C"/>
                </a:solidFill>
              </a:rPr>
              <a:t>List volumes</a:t>
            </a:r>
            <a:endParaRPr sz="1800" b="1" dirty="0">
              <a:solidFill>
                <a:srgbClr val="33444C"/>
              </a:solidFill>
            </a:endParaRPr>
          </a:p>
          <a:p>
            <a:pPr marL="88900" marR="889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A86E8"/>
                </a:solidFill>
              </a:rPr>
              <a:t>	$ docker volume ls</a:t>
            </a:r>
            <a:endParaRPr sz="1800" dirty="0">
              <a:solidFill>
                <a:srgbClr val="4A86E8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444C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444C"/>
                </a:solidFill>
              </a:rPr>
              <a:t>Inspect a volume</a:t>
            </a:r>
            <a:endParaRPr sz="1800" b="1" dirty="0">
              <a:solidFill>
                <a:srgbClr val="33444C"/>
              </a:solidFill>
            </a:endParaRPr>
          </a:p>
          <a:p>
            <a:pPr marL="88900" marR="889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A86E8"/>
                </a:solidFill>
              </a:rPr>
              <a:t>	$ docker volume inspect my-vol</a:t>
            </a:r>
            <a:endParaRPr sz="1800" dirty="0">
              <a:solidFill>
                <a:srgbClr val="4A86E8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444C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3444C"/>
                </a:solidFill>
              </a:rPr>
              <a:t>Remove a volume</a:t>
            </a:r>
            <a:endParaRPr sz="1800" b="1" dirty="0">
              <a:solidFill>
                <a:srgbClr val="33444C"/>
              </a:solidFill>
            </a:endParaRPr>
          </a:p>
          <a:p>
            <a:pPr marL="88900" marR="889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A86E8"/>
                </a:solidFill>
              </a:rPr>
              <a:t>	$ docker volume rm my-vol</a:t>
            </a:r>
            <a:endParaRPr sz="1800" dirty="0">
              <a:solidFill>
                <a:srgbClr val="4A86E8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Volume Commands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0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1"/>
          <p:cNvSpPr txBox="1"/>
          <p:nvPr/>
        </p:nvSpPr>
        <p:spPr>
          <a:xfrm>
            <a:off x="63600" y="720754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$ docker run -d \</a:t>
            </a: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  --name </a:t>
            </a:r>
            <a:r>
              <a:rPr lang="en-IN" sz="1800" b="1" dirty="0" err="1">
                <a:solidFill>
                  <a:srgbClr val="33444C"/>
                </a:solidFill>
              </a:rPr>
              <a:t>devtest</a:t>
            </a:r>
            <a:r>
              <a:rPr lang="en-IN" sz="1800" b="1" dirty="0">
                <a:solidFill>
                  <a:srgbClr val="33444C"/>
                </a:solidFill>
              </a:rPr>
              <a:t> \</a:t>
            </a: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  --mount source=myvol2,target=/app \</a:t>
            </a: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  </a:t>
            </a:r>
            <a:r>
              <a:rPr lang="en-IN" sz="1800" b="1" dirty="0" err="1">
                <a:solidFill>
                  <a:srgbClr val="33444C"/>
                </a:solidFill>
              </a:rPr>
              <a:t>nginx:latest</a:t>
            </a:r>
            <a:endParaRPr lang="en-IN" sz="1800" b="1" dirty="0">
              <a:solidFill>
                <a:srgbClr val="33444C"/>
              </a:solidFill>
            </a:endParaRP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endParaRPr lang="en-IN" sz="1800" b="1" dirty="0">
              <a:solidFill>
                <a:srgbClr val="33444C"/>
              </a:solidFill>
            </a:endParaRP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$ docker run -d \</a:t>
            </a: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  --name </a:t>
            </a:r>
            <a:r>
              <a:rPr lang="en-IN" sz="1800" b="1" dirty="0" err="1">
                <a:solidFill>
                  <a:srgbClr val="33444C"/>
                </a:solidFill>
              </a:rPr>
              <a:t>devtest</a:t>
            </a:r>
            <a:r>
              <a:rPr lang="en-IN" sz="1800" b="1" dirty="0">
                <a:solidFill>
                  <a:srgbClr val="33444C"/>
                </a:solidFill>
              </a:rPr>
              <a:t> \</a:t>
            </a: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  -v myvol2:/app \</a:t>
            </a: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33444C"/>
                </a:solidFill>
              </a:rPr>
              <a:t>  </a:t>
            </a:r>
            <a:r>
              <a:rPr lang="en-IN" sz="1800" b="1" dirty="0" err="1">
                <a:solidFill>
                  <a:srgbClr val="33444C"/>
                </a:solidFill>
              </a:rPr>
              <a:t>nginx:latest</a:t>
            </a:r>
            <a:endParaRPr lang="en-IN" sz="1800" b="1" dirty="0">
              <a:solidFill>
                <a:srgbClr val="33444C"/>
              </a:solidFill>
            </a:endParaRPr>
          </a:p>
          <a:p>
            <a:pPr marL="457200" lvl="0">
              <a:lnSpc>
                <a:spcPct val="115000"/>
              </a:lnSpc>
              <a:spcBef>
                <a:spcPts val="800"/>
              </a:spcBef>
            </a:pPr>
            <a:endParaRPr sz="1800" b="1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005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1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>
              <a:lnSpc>
                <a:spcPct val="115000"/>
              </a:lnSpc>
              <a:spcBef>
                <a:spcPts val="800"/>
              </a:spcBef>
            </a:pPr>
            <a:r>
              <a:rPr lang="en-IN" sz="2400" b="1" dirty="0">
                <a:solidFill>
                  <a:schemeClr val="bg1"/>
                </a:solidFill>
              </a:rPr>
              <a:t>-v or --mount flag</a:t>
            </a:r>
          </a:p>
        </p:txBody>
      </p:sp>
      <p:sp>
        <p:nvSpPr>
          <p:cNvPr id="827" name="Google Shape;827;p101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01"/>
          <p:cNvSpPr txBox="1"/>
          <p:nvPr/>
        </p:nvSpPr>
        <p:spPr>
          <a:xfrm>
            <a:off x="-120698" y="472661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0" indent="-285750">
              <a:lnSpc>
                <a:spcPct val="11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</a:rPr>
              <a:t>Originally, the -v or --volume flag was used for standalone containers and the --mount flag was used for swarm services. </a:t>
            </a:r>
          </a:p>
          <a:p>
            <a:pPr marL="742950" lvl="0" indent="-285750">
              <a:lnSpc>
                <a:spcPct val="11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</a:rPr>
              <a:t> --mount is more explicit and verbose. </a:t>
            </a:r>
          </a:p>
          <a:p>
            <a:pPr marL="742950" lvl="0" indent="-285750">
              <a:lnSpc>
                <a:spcPct val="11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</a:rPr>
              <a:t>-v syntax combines all the options together in one field, while the --mount syntax separates them. </a:t>
            </a:r>
          </a:p>
          <a:p>
            <a:pPr marL="742950" lvl="0" indent="-285750">
              <a:lnSpc>
                <a:spcPct val="11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33444C"/>
                </a:solidFill>
              </a:rPr>
              <a:t>New users should try --mount syntax which is simpler than --volume syntax.</a:t>
            </a: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129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Bind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02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  <p:pic>
        <p:nvPicPr>
          <p:cNvPr id="836" name="Google Shape;83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63" y="914099"/>
            <a:ext cx="7292875" cy="37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Bind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0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03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you use a bind mount, a file or directory on the </a:t>
            </a:r>
            <a:r>
              <a:rPr lang="en-US" sz="1800" i="1" dirty="0">
                <a:solidFill>
                  <a:srgbClr val="33444C"/>
                </a:solidFill>
              </a:rPr>
              <a:t>host machine</a:t>
            </a:r>
            <a:r>
              <a:rPr lang="en-US" sz="1800" dirty="0">
                <a:solidFill>
                  <a:srgbClr val="33444C"/>
                </a:solidFill>
              </a:rPr>
              <a:t> is mounted into a container. 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file or directory is referenced by its full or relative path on the host machine.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file or directory does not need to exist on the Docker host already. It is created on demand if it does not yet exist. 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Bind mounts are very performant, but they rely on the host machine’s filesystem having a specific directory structure available.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Use Cases for Bind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0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04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Sharing configuration files from the host machine to containers. 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lang="en-US"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Sharing source code or build artifacts between a development environment on the Docker host and a container. 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lang="en-US" sz="1800" dirty="0">
              <a:solidFill>
                <a:srgbClr val="33444C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the file or directory structure of the Docker host is guaranteed to be consistent with the bind mounts the containers require.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tmpfs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0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35" y="837875"/>
            <a:ext cx="7622165" cy="414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tmpfs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0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If you’re running Docker on Linux, you have a third option: </a:t>
            </a:r>
            <a:r>
              <a:rPr lang="en-US" sz="1800" dirty="0" err="1">
                <a:solidFill>
                  <a:srgbClr val="33444C"/>
                </a:solidFill>
              </a:rPr>
              <a:t>tmpfs</a:t>
            </a:r>
            <a:r>
              <a:rPr lang="en-US" sz="1800" dirty="0">
                <a:solidFill>
                  <a:srgbClr val="33444C"/>
                </a:solidFill>
              </a:rPr>
              <a:t> mounts. </a:t>
            </a:r>
          </a:p>
          <a:p>
            <a:pPr marL="457200" lvl="0" indent="-34290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you create a container with a </a:t>
            </a:r>
            <a:r>
              <a:rPr lang="en-US" sz="1800" dirty="0" err="1">
                <a:solidFill>
                  <a:srgbClr val="33444C"/>
                </a:solidFill>
              </a:rPr>
              <a:t>tmpfs</a:t>
            </a:r>
            <a:r>
              <a:rPr lang="en-US" sz="1800" dirty="0">
                <a:solidFill>
                  <a:srgbClr val="33444C"/>
                </a:solidFill>
              </a:rPr>
              <a:t> mount, the container can create files outside the container’s writable layer.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 err="1">
                <a:solidFill>
                  <a:srgbClr val="33444C"/>
                </a:solidFill>
              </a:rPr>
              <a:t>tmpfs</a:t>
            </a:r>
            <a:r>
              <a:rPr lang="en-US" sz="1800" dirty="0">
                <a:solidFill>
                  <a:srgbClr val="33444C"/>
                </a:solidFill>
              </a:rPr>
              <a:t> mount is temporary, and only persisted in the host memory.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71428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7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tmpfs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0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r>
              <a:rPr lang="en-US" sz="1800" b="1" dirty="0">
                <a:solidFill>
                  <a:srgbClr val="33444C"/>
                </a:solidFill>
              </a:rPr>
              <a:t>Limitations of </a:t>
            </a:r>
            <a:r>
              <a:rPr lang="en-US" sz="1800" b="1" dirty="0" err="1">
                <a:solidFill>
                  <a:srgbClr val="33444C"/>
                </a:solidFill>
              </a:rPr>
              <a:t>tmpfs</a:t>
            </a:r>
            <a:r>
              <a:rPr lang="en-US" sz="1800" b="1" dirty="0">
                <a:solidFill>
                  <a:srgbClr val="33444C"/>
                </a:solidFill>
              </a:rPr>
              <a:t> mounts</a:t>
            </a:r>
          </a:p>
          <a:p>
            <a:pPr marL="457200" lvl="0" indent="-34290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sz="1800" b="1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Unlike volumes and bind mounts, you can’t share </a:t>
            </a:r>
            <a:r>
              <a:rPr lang="en-US" sz="1800" dirty="0" err="1">
                <a:solidFill>
                  <a:srgbClr val="33444C"/>
                </a:solidFill>
              </a:rPr>
              <a:t>tmpfs</a:t>
            </a:r>
            <a:r>
              <a:rPr lang="en-US" sz="1800" dirty="0">
                <a:solidFill>
                  <a:srgbClr val="33444C"/>
                </a:solidFill>
              </a:rPr>
              <a:t> mounts between containers.</a:t>
            </a:r>
            <a:endParaRPr sz="1800" dirty="0">
              <a:solidFill>
                <a:srgbClr val="33444C"/>
              </a:solidFill>
            </a:endParaRPr>
          </a:p>
          <a:p>
            <a:pPr marL="914400" lvl="1" indent="-3429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◆"/>
            </a:pPr>
            <a:r>
              <a:rPr lang="en-US" sz="1800" dirty="0">
                <a:solidFill>
                  <a:srgbClr val="33444C"/>
                </a:solidFill>
              </a:rPr>
              <a:t>This functionality is only available if you’re running Docker on Linux.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71428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2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Why Volumes ?</a:t>
            </a: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7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9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2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2"/>
          <p:cNvSpPr/>
          <p:nvPr/>
        </p:nvSpPr>
        <p:spPr>
          <a:xfrm>
            <a:off x="118650" y="1052500"/>
            <a:ext cx="89067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By default all files created inside a container are stored on a writable container layer.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 data doesn’t persist when that container is no longer running, and it can be difficult to get the data out of the container if another process needs it.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A container’s writable layer is tightly coupled to the host machine where the container is running. You can’t easily move the data somewhere else.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Writing into a container’s writable layer requires a storage driver to manage the filesystem.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8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Use Cases for </a:t>
            </a:r>
            <a:r>
              <a:rPr lang="en-US" sz="2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tmpfs mounts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0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444C"/>
                </a:solidFill>
              </a:rPr>
              <a:t> 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When you do not want the data to persist either on the host machine or within the container.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 This may be for security reasons or to protect the performance of the container when your application needs to write a large volume of non-persistent state data.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Hands-on LAB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91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3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the right type of mount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93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3"/>
          <p:cNvSpPr/>
          <p:nvPr/>
        </p:nvSpPr>
        <p:spPr>
          <a:xfrm>
            <a:off x="118650" y="801300"/>
            <a:ext cx="89067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  <p:pic>
        <p:nvPicPr>
          <p:cNvPr id="768" name="Google Shape;76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00" y="906000"/>
            <a:ext cx="6893750" cy="34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4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Volumes?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4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94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94"/>
          <p:cNvSpPr/>
          <p:nvPr/>
        </p:nvSpPr>
        <p:spPr>
          <a:xfrm>
            <a:off x="118650" y="801300"/>
            <a:ext cx="89067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b="1" dirty="0">
                <a:solidFill>
                  <a:srgbClr val="33444C"/>
                </a:solidFill>
              </a:rPr>
              <a:t>Volumes</a:t>
            </a:r>
            <a:r>
              <a:rPr lang="en-US" sz="1800" dirty="0">
                <a:solidFill>
                  <a:srgbClr val="33444C"/>
                </a:solidFill>
              </a:rPr>
              <a:t> are stored in a part of the host filesystem which is </a:t>
            </a:r>
            <a:r>
              <a:rPr lang="en-US" sz="1800" i="1" dirty="0">
                <a:solidFill>
                  <a:srgbClr val="33444C"/>
                </a:solidFill>
              </a:rPr>
              <a:t>managed by Docker</a:t>
            </a:r>
            <a:r>
              <a:rPr lang="en-US" sz="1800" dirty="0">
                <a:solidFill>
                  <a:srgbClr val="33444C"/>
                </a:solidFill>
              </a:rPr>
              <a:t>(/var/lib/docker/volumes/ on Linux).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Non-Docker processes should not modify this part of the filesystem.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Volumes are the best way to persist data in Docker.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5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the right type of mount : bind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9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95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95"/>
          <p:cNvSpPr/>
          <p:nvPr/>
        </p:nvSpPr>
        <p:spPr>
          <a:xfrm>
            <a:off x="118650" y="801300"/>
            <a:ext cx="89067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b="1" dirty="0">
                <a:solidFill>
                  <a:srgbClr val="33444C"/>
                </a:solidFill>
              </a:rPr>
              <a:t>Bind mounts</a:t>
            </a:r>
            <a:r>
              <a:rPr lang="en-US" sz="1800" dirty="0">
                <a:solidFill>
                  <a:srgbClr val="33444C"/>
                </a:solidFill>
              </a:rPr>
              <a:t> may be stored </a:t>
            </a:r>
            <a:r>
              <a:rPr lang="en-US" sz="1800" i="1" dirty="0">
                <a:solidFill>
                  <a:srgbClr val="33444C"/>
                </a:solidFill>
              </a:rPr>
              <a:t>anywhere</a:t>
            </a:r>
            <a:r>
              <a:rPr lang="en-US" sz="1800" dirty="0">
                <a:solidFill>
                  <a:srgbClr val="33444C"/>
                </a:solidFill>
              </a:rPr>
              <a:t> on the host system.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They may even be important system files or directories.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Non-Docker processes on the Docker host or a Docker container can modify them at any time.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6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lnSpc>
                <a:spcPct val="16764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the right type of mount  :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tmpfs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9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96"/>
          <p:cNvSpPr txBox="1"/>
          <p:nvPr/>
        </p:nvSpPr>
        <p:spPr>
          <a:xfrm>
            <a:off x="63600" y="720754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96"/>
          <p:cNvSpPr/>
          <p:nvPr/>
        </p:nvSpPr>
        <p:spPr>
          <a:xfrm>
            <a:off x="118650" y="801300"/>
            <a:ext cx="89067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b="1" dirty="0" err="1">
                <a:solidFill>
                  <a:srgbClr val="33444C"/>
                </a:solidFill>
              </a:rPr>
              <a:t>tmpfs</a:t>
            </a:r>
            <a:r>
              <a:rPr lang="en-US" sz="1800" b="1" dirty="0">
                <a:solidFill>
                  <a:srgbClr val="33444C"/>
                </a:solidFill>
              </a:rPr>
              <a:t> mounts</a:t>
            </a:r>
            <a:r>
              <a:rPr lang="en-US" sz="1800" dirty="0">
                <a:solidFill>
                  <a:srgbClr val="33444C"/>
                </a:solidFill>
              </a:rPr>
              <a:t> are stored in the host system’s memory only, </a:t>
            </a:r>
          </a:p>
          <a:p>
            <a:pPr marL="457200" lvl="0" indent="-3429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Never written to the host system’s filesystem.</a:t>
            </a: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7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Volumes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9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97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0" name="Google Shape;80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37" y="831049"/>
            <a:ext cx="7625326" cy="39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8"/>
          <p:cNvSpPr txBox="1">
            <a:spLocks noGrp="1"/>
          </p:cNvSpPr>
          <p:nvPr>
            <p:ph type="title"/>
          </p:nvPr>
        </p:nvSpPr>
        <p:spPr>
          <a:xfrm>
            <a:off x="-126000" y="0"/>
            <a:ext cx="9761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Volumes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8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98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Volumes are the preferred mechanism for persisting data generated by and used by Docker containers. </a:t>
            </a:r>
          </a:p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Volumes are easier to back up or migrate than bind mounts.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lang="en-US"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You can manage volumes using Docker CLI commands or the Docker API.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lang="en-US"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Volumes work on both Linux and Windows containers.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9"/>
          <p:cNvSpPr txBox="1">
            <a:spLocks noGrp="1"/>
          </p:cNvSpPr>
          <p:nvPr>
            <p:ph type="title"/>
          </p:nvPr>
        </p:nvSpPr>
        <p:spPr>
          <a:xfrm>
            <a:off x="63600" y="0"/>
            <a:ext cx="8941352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33333"/>
              </a:lnSpc>
              <a:spcBef>
                <a:spcPts val="15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Volumes</a:t>
            </a:r>
            <a:endParaRPr sz="24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99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99"/>
          <p:cNvSpPr txBox="1"/>
          <p:nvPr/>
        </p:nvSpPr>
        <p:spPr>
          <a:xfrm>
            <a:off x="63600" y="692400"/>
            <a:ext cx="9016800" cy="4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Volumes can be more safely shared among multiple containers.</a:t>
            </a:r>
          </a:p>
          <a:p>
            <a:pPr marL="114300" lvl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444C"/>
              </a:buClr>
              <a:buSzPts val="1800"/>
            </a:pP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Volume drivers let you store volumes on remote hosts or cloud providers, to encrypt the contents of volumes, or to add other functionality.</a:t>
            </a:r>
            <a:endParaRPr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endParaRPr lang="en-US" sz="1800" dirty="0">
              <a:solidFill>
                <a:srgbClr val="33444C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1800"/>
              <a:buChar char="➔"/>
            </a:pPr>
            <a:r>
              <a:rPr lang="en-US" sz="1800" dirty="0">
                <a:solidFill>
                  <a:srgbClr val="33444C"/>
                </a:solidFill>
              </a:rPr>
              <a:t>New volumes can have their content pre-populated by a container.</a:t>
            </a:r>
            <a:endParaRPr sz="1800" dirty="0">
              <a:solidFill>
                <a:srgbClr val="33444C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33444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780</Words>
  <Application>Microsoft Macintosh PowerPoint</Application>
  <PresentationFormat>On-screen Show (16:9)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CollegePresentation</vt:lpstr>
      <vt:lpstr>Docker Storage</vt:lpstr>
      <vt:lpstr>   Why Volumes ? </vt:lpstr>
      <vt:lpstr> Choose the right type of mount </vt:lpstr>
      <vt:lpstr> Volumes? </vt:lpstr>
      <vt:lpstr> Choose the right type of mount : bind </vt:lpstr>
      <vt:lpstr> Choose the right type of mount  :tmpfs </vt:lpstr>
      <vt:lpstr> Volumes</vt:lpstr>
      <vt:lpstr> Volumes</vt:lpstr>
      <vt:lpstr>Volumes</vt:lpstr>
      <vt:lpstr> Use Cases for Volumes</vt:lpstr>
      <vt:lpstr> Volume Commands</vt:lpstr>
      <vt:lpstr> Volume Commands</vt:lpstr>
      <vt:lpstr>-v or --mount flag</vt:lpstr>
      <vt:lpstr> Bind Mounts</vt:lpstr>
      <vt:lpstr> Bind Mounts</vt:lpstr>
      <vt:lpstr> Use Cases for Bind Mounts</vt:lpstr>
      <vt:lpstr> tmpfs mounts</vt:lpstr>
      <vt:lpstr> tmpfs mounts</vt:lpstr>
      <vt:lpstr> tmpfs mounts</vt:lpstr>
      <vt:lpstr> Use Cases for tmpfs mounts</vt:lpstr>
      <vt:lpstr>Hands-on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Vijay Sriraman (srirsrir)</cp:lastModifiedBy>
  <cp:revision>33</cp:revision>
  <dcterms:modified xsi:type="dcterms:W3CDTF">2019-08-07T04:37:17Z</dcterms:modified>
</cp:coreProperties>
</file>