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5" r:id="rId22"/>
    <p:sldId id="287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01a8a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01a8a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301a8a2b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301a8a2b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292a49f9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292a49f9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c919f43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c919f43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2c919f43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2c919f43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301a8a2b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301a8a2b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301a8a2b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301a8a2b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301a8a2b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301a8a2b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301a8a2b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301a8a2b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2c919f4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2c919f4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e76a2d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e76a2d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2c919f43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2c919f43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301a8a2b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301a8a2b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125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301a8a2b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301a8a2b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477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301a8a2b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301a8a2b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2c919f43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2c919f43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2c919f43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2c919f43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2c919f43f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2c919f43f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301a8a2b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301a8a2b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301a8a2b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301a8a2b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301a8a2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301a8a2b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01a8a2b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301a8a2b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301a8a2b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301a8a2b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01a8a2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01a8a2b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01a8a2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301a8a2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01a8a2b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301a8a2b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301a8a2b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301a8a2b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301a8a2b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301a8a2b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301a8a2b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301a8a2b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Server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 Provides a consistent way of storing objects in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Performs validation of those objects, so clients can’t store improperly configured objects (which they could if they were writing to the store directly).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 Along with validation, it also handles optimistic locking, so changes to an object are never overridden by other clients in the event of concurrent updates.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API server does</a:t>
            </a:r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13" y="1153800"/>
            <a:ext cx="8858576" cy="26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API server does</a:t>
            </a:r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25" y="1366038"/>
            <a:ext cx="8382825" cy="26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KUBE COMPONENTS WATCH</a:t>
            </a:r>
            <a:endParaRPr/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468200"/>
            <a:ext cx="56197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Scheduler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Waits for newly created pods through the API server’s watch mechanism and assign a node to each new pod that doesn’t already have the node set.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All the Scheduler does is update the pod definition through the API server. The API server then notifies the </a:t>
            </a:r>
            <a:r>
              <a:rPr lang="en-GB" sz="1800" dirty="0" err="1">
                <a:solidFill>
                  <a:srgbClr val="414141"/>
                </a:solidFill>
              </a:rPr>
              <a:t>Kubelet</a:t>
            </a:r>
            <a:r>
              <a:rPr lang="en-GB" sz="1800" dirty="0">
                <a:solidFill>
                  <a:srgbClr val="414141"/>
                </a:solidFill>
              </a:rPr>
              <a:t> (again, through the watch mechanism described previously) that the pod has been scheduled.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selection of a node can be broken down into two parts</a:t>
            </a:r>
            <a:endParaRPr sz="1800" dirty="0">
              <a:solidFill>
                <a:srgbClr val="414141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○"/>
            </a:pPr>
            <a:r>
              <a:rPr lang="en-GB" sz="1800" dirty="0">
                <a:solidFill>
                  <a:srgbClr val="414141"/>
                </a:solidFill>
              </a:rPr>
              <a:t>Filtering the list of all nodes to obtain a list of acceptable nodes the pod can be scheduled to.</a:t>
            </a:r>
            <a:endParaRPr sz="1800" dirty="0">
              <a:solidFill>
                <a:srgbClr val="414141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○"/>
            </a:pPr>
            <a:r>
              <a:rPr lang="en-GB" sz="1800" dirty="0">
                <a:solidFill>
                  <a:srgbClr val="414141"/>
                </a:solidFill>
              </a:rPr>
              <a:t>Prioritizing the acceptable nodes and choosing the best one. 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/>
        </p:nvSpPr>
        <p:spPr>
          <a:xfrm>
            <a:off x="321150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Scheduling criteria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Can the node </a:t>
            </a:r>
            <a:r>
              <a:rPr lang="en-GB" sz="1800" dirty="0" err="1">
                <a:solidFill>
                  <a:srgbClr val="414141"/>
                </a:solidFill>
              </a:rPr>
              <a:t>fulfill</a:t>
            </a:r>
            <a:r>
              <a:rPr lang="en-GB" sz="1800" dirty="0">
                <a:solidFill>
                  <a:srgbClr val="414141"/>
                </a:solidFill>
              </a:rPr>
              <a:t> the pod’s requests for hardware resources?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Is the node running out of resources (is it reporting a memory or a disk pressure condition)?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If the pod requests to be scheduled to a specific node (by name), is this the node?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Does the node have a label that matches the node selector in the pod specification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If the pod requests to be bound to a specific host port, is that port already taken on this node or not?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If the pod requests a certain type of volume, can this volume be mounted for this pod on this node, or is another pod on the node already using the same volume?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Does the pod specify node and/or pod affinity or anti-affinity rules? </a:t>
            </a:r>
            <a:endParaRPr sz="18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KUBELET does?</a:t>
            </a:r>
            <a:endParaRPr dirty="0"/>
          </a:p>
        </p:txBody>
      </p:sp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637" y="1114425"/>
            <a:ext cx="56197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14141"/>
                </a:solidFill>
              </a:rPr>
              <a:t>The Control Plane is what controls and makes the whole cluster function. To refresh your memory, the components that make up the Control Plane are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distributed persistent storage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API server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Scheduler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Controller Manager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Components of the Control Plane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Creation of Deployment</a:t>
            </a:r>
            <a:endParaRPr/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170" y="875912"/>
            <a:ext cx="56197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Kube-proxy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229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r>
              <a:rPr lang="en-IN" dirty="0"/>
              <a:t>Purpose is to make sure clients can connect to the services you define through the Kubernetes API. </a:t>
            </a:r>
          </a:p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endParaRPr lang="en-IN" dirty="0"/>
          </a:p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r>
              <a:rPr lang="en-IN" dirty="0"/>
              <a:t>The </a:t>
            </a:r>
            <a:r>
              <a:rPr lang="en-IN" dirty="0" err="1"/>
              <a:t>kube</a:t>
            </a:r>
            <a:r>
              <a:rPr lang="en-IN" dirty="0"/>
              <a:t>-proxy makes sure connections to the service IP and port end up at one of the pods backing that service. </a:t>
            </a:r>
          </a:p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endParaRPr lang="en-IN" dirty="0"/>
          </a:p>
          <a:p>
            <a:pPr marL="457200" lvl="0" indent="-342900">
              <a:lnSpc>
                <a:spcPct val="140000"/>
              </a:lnSpc>
              <a:spcBef>
                <a:spcPts val="1400"/>
              </a:spcBef>
              <a:buClr>
                <a:srgbClr val="414141"/>
              </a:buClr>
              <a:buSzPts val="1800"/>
              <a:buChar char="●"/>
            </a:pPr>
            <a:r>
              <a:rPr lang="en-IN" dirty="0"/>
              <a:t>When a service is backed by more than one pod, the proxy performs load balancing across those pods.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Kube</a:t>
            </a:r>
            <a:r>
              <a:rPr lang="en-GB" sz="3200" b="1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-proxy: General points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85337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/>
          </p:nvPr>
        </p:nvSpPr>
        <p:spPr>
          <a:xfrm>
            <a:off x="386913" y="1908750"/>
            <a:ext cx="2356287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Kube</a:t>
            </a:r>
            <a:r>
              <a:rPr lang="en-GB" dirty="0"/>
              <a:t> proxy</a:t>
            </a:r>
            <a:endParaRPr dirty="0"/>
          </a:p>
        </p:txBody>
      </p:sp>
      <p:pic>
        <p:nvPicPr>
          <p:cNvPr id="385" name="Google Shape;3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01" y="118629"/>
            <a:ext cx="4675451" cy="45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role bindings RBAC</a:t>
            </a:r>
            <a:endParaRPr/>
          </a:p>
        </p:txBody>
      </p:sp>
      <p:pic>
        <p:nvPicPr>
          <p:cNvPr id="399" name="Google Shape;3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9" y="1447412"/>
            <a:ext cx="56197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Cluster Role &amp; Cluster role bindings </a:t>
            </a:r>
            <a:endParaRPr dirty="0"/>
          </a:p>
        </p:txBody>
      </p:sp>
      <p:pic>
        <p:nvPicPr>
          <p:cNvPr id="406" name="Google Shape;4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12" y="1366730"/>
            <a:ext cx="56197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 allocation based on cpu and memory</a:t>
            </a:r>
            <a:endParaRPr/>
          </a:p>
        </p:txBody>
      </p:sp>
      <p:pic>
        <p:nvPicPr>
          <p:cNvPr id="413" name="Google Shape;4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520129"/>
            <a:ext cx="5619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>
            <a:spLocks noGrp="1"/>
          </p:cNvSpPr>
          <p:nvPr>
            <p:ph type="title"/>
          </p:nvPr>
        </p:nvSpPr>
        <p:spPr>
          <a:xfrm>
            <a:off x="561725" y="0"/>
            <a:ext cx="84642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 on Master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pic>
        <p:nvPicPr>
          <p:cNvPr id="427" name="Google Shape;4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25" y="843980"/>
            <a:ext cx="8042836" cy="366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marR="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5" y="1305507"/>
            <a:ext cx="8910651" cy="2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Kubelet</a:t>
            </a: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Kubernetes Service Proxy (kube-proxy)</a:t>
            </a:r>
            <a:endParaRPr sz="180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>
                <a:solidFill>
                  <a:srgbClr val="414141"/>
                </a:solidFill>
              </a:rPr>
              <a:t>The Container Runtime (Docker, rkt, or others)</a:t>
            </a:r>
            <a:endParaRPr sz="180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14141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400"/>
              </a:spcBef>
              <a:spcAft>
                <a:spcPts val="700"/>
              </a:spcAft>
              <a:buNone/>
            </a:pPr>
            <a:endParaRPr sz="1800">
              <a:solidFill>
                <a:srgbClr val="414141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Components running on the worker nodes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API server is (almost completely) stateless (all the data is stored in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, but the API server does cache it).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Usually, one API server is collocated with every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instance.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Each individual component will only be active when it’s the elected leader. </a:t>
            </a:r>
            <a:endParaRPr sz="1800" dirty="0">
              <a:solidFill>
                <a:srgbClr val="414141"/>
              </a:solidFill>
            </a:endParaRPr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Only the leader performs actual work, whereas all other instances are standing by and waiting for the current leader to fail.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Kubernetes DNS server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Dashboard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An Ingress controller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 err="1">
                <a:solidFill>
                  <a:srgbClr val="414141"/>
                </a:solidFill>
              </a:rPr>
              <a:t>Heapster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Container Network Interface network plugin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561725" y="-20171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Add-on components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Kubernetes system components communicate only with the API server.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They don’t talk to each other directly.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API server is the only component that communicates with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.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None of the other components communicate with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directly, but instead modify the cluster state by talking to the API server.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Although the components on the worker nodes all need to run on the same node, the components of the Control Plane can easily be split across multiple servers.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There can be more than one instance of each Control Plane component running to ensure high availability. 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While multiple instances of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and API server can be active at the same time and do perform their jobs in parallel, only a single instance of the Scheduler and the Controller Manager may be active at a given time—with the others in standby mode.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/>
        </p:nvSpPr>
        <p:spPr>
          <a:xfrm>
            <a:off x="0" y="193288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Control Plane components, as well as </a:t>
            </a:r>
            <a:r>
              <a:rPr lang="en-GB" sz="1800" dirty="0" err="1">
                <a:solidFill>
                  <a:srgbClr val="414141"/>
                </a:solidFill>
              </a:rPr>
              <a:t>kube</a:t>
            </a:r>
            <a:r>
              <a:rPr lang="en-GB" sz="1800" dirty="0">
                <a:solidFill>
                  <a:srgbClr val="414141"/>
                </a:solidFill>
              </a:rPr>
              <a:t>-proxy, can either be deployed on the system directly or they can run as pods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The </a:t>
            </a:r>
            <a:r>
              <a:rPr lang="en-GB" sz="1800" dirty="0" err="1">
                <a:solidFill>
                  <a:srgbClr val="414141"/>
                </a:solidFill>
              </a:rPr>
              <a:t>Kubelet</a:t>
            </a:r>
            <a:r>
              <a:rPr lang="en-GB" sz="1800" dirty="0">
                <a:solidFill>
                  <a:srgbClr val="414141"/>
                </a:solidFill>
              </a:rPr>
              <a:t> is the only component that always runs as a regular system component, and it’s the </a:t>
            </a:r>
            <a:r>
              <a:rPr lang="en-GB" sz="1800" dirty="0" err="1">
                <a:solidFill>
                  <a:srgbClr val="414141"/>
                </a:solidFill>
              </a:rPr>
              <a:t>Kubelet</a:t>
            </a:r>
            <a:r>
              <a:rPr lang="en-GB" sz="1800" dirty="0">
                <a:solidFill>
                  <a:srgbClr val="414141"/>
                </a:solidFill>
              </a:rPr>
              <a:t> that then runs all the other components as pods. To run the Control Plane components as pods, the </a:t>
            </a:r>
            <a:r>
              <a:rPr lang="en-GB" sz="1800" dirty="0" err="1">
                <a:solidFill>
                  <a:srgbClr val="414141"/>
                </a:solidFill>
              </a:rPr>
              <a:t>Kubelet</a:t>
            </a:r>
            <a:r>
              <a:rPr lang="en-GB" sz="1800" dirty="0">
                <a:solidFill>
                  <a:srgbClr val="414141"/>
                </a:solidFill>
              </a:rPr>
              <a:t> is also deployed on the master.</a:t>
            </a:r>
            <a:endParaRPr sz="1800" dirty="0">
              <a:solidFill>
                <a:srgbClr val="414141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GB" sz="1800" dirty="0">
                <a:solidFill>
                  <a:srgbClr val="414141"/>
                </a:solidFill>
              </a:rPr>
              <a:t> </a:t>
            </a:r>
            <a:r>
              <a:rPr lang="en-GB" sz="1800" dirty="0" err="1">
                <a:solidFill>
                  <a:srgbClr val="414141"/>
                </a:solidFill>
              </a:rPr>
              <a:t>etcd</a:t>
            </a:r>
            <a:r>
              <a:rPr lang="en-GB" sz="1800" dirty="0">
                <a:solidFill>
                  <a:srgbClr val="414141"/>
                </a:solidFill>
              </a:rPr>
              <a:t> is the only place Kubernetes stores cluster state and metadata.</a:t>
            </a:r>
            <a:endParaRPr sz="1800" dirty="0">
              <a:solidFill>
                <a:srgbClr val="414141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General points</a:t>
            </a:r>
            <a:endParaRPr sz="3200"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Kubelet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/>
        </p:nvSpPr>
        <p:spPr>
          <a:xfrm>
            <a:off x="0" y="558052"/>
            <a:ext cx="9063300" cy="407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Kubelet</a:t>
            </a:r>
            <a:r>
              <a:rPr lang="en-IN" sz="1600" dirty="0"/>
              <a:t> is the component responsible for everything running on a worker node.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registers the node it’s running on by creating a Node resource in the API server.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continuously monitors the API server for Pods that have been scheduled to the node.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starts the pod’s containers by telling the configured container runtime to run a container.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constantly monitors running containers and reports their status, events, and resource consumption to the API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Kubelet</a:t>
            </a:r>
            <a:r>
              <a:rPr lang="en-IN" sz="1600" dirty="0"/>
              <a:t>  runs the container liveness probes, restarting containers when the probes fail.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Lastly, it terminates containers when their Pod is deleted from the API server and notifies the server that the pod has terminated.</a:t>
            </a:r>
          </a:p>
        </p:txBody>
      </p:sp>
      <p:sp>
        <p:nvSpPr>
          <p:cNvPr id="296" name="Google Shape;296;p31"/>
          <p:cNvSpPr txBox="1"/>
          <p:nvPr/>
        </p:nvSpPr>
        <p:spPr>
          <a:xfrm>
            <a:off x="561725" y="0"/>
            <a:ext cx="85017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Kubelet</a:t>
            </a:r>
            <a:r>
              <a:rPr lang="en-GB" sz="3200" b="1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: General points</a:t>
            </a:r>
            <a:endParaRPr sz="3200" b="1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336657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960</Words>
  <Application>Microsoft Macintosh PowerPoint</Application>
  <PresentationFormat>On-screen Show (16:9)</PresentationFormat>
  <Paragraphs>90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Roboto</vt:lpstr>
      <vt:lpstr>Arial</vt:lpstr>
      <vt:lpstr>Material</vt:lpstr>
      <vt:lpstr>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Kubelet</vt:lpstr>
      <vt:lpstr>PowerPoint Presentation</vt:lpstr>
      <vt:lpstr>API Server</vt:lpstr>
      <vt:lpstr>PowerPoint Presentation</vt:lpstr>
      <vt:lpstr>What API server does</vt:lpstr>
      <vt:lpstr>What API server does</vt:lpstr>
      <vt:lpstr>HOW KUBE COMPONENTS WATCH</vt:lpstr>
      <vt:lpstr>Scheduler</vt:lpstr>
      <vt:lpstr>PowerPoint Presentation</vt:lpstr>
      <vt:lpstr>PowerPoint Presentation</vt:lpstr>
      <vt:lpstr>PowerPoint Presentation</vt:lpstr>
      <vt:lpstr>What KUBELET does?</vt:lpstr>
      <vt:lpstr>Creation of Deployment</vt:lpstr>
      <vt:lpstr>Kube-proxy</vt:lpstr>
      <vt:lpstr>PowerPoint Presentation</vt:lpstr>
      <vt:lpstr>Kube proxy</vt:lpstr>
      <vt:lpstr>Role role bindings RBAC</vt:lpstr>
      <vt:lpstr>Cluster Role &amp; Cluster role bindings </vt:lpstr>
      <vt:lpstr>Node allocation based on cpu and memory</vt:lpstr>
      <vt:lpstr>HA</vt:lpstr>
      <vt:lpstr>HA on Master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zekeLabs</dc:creator>
  <cp:lastModifiedBy>Vijay Sriraman (srirsrir)</cp:lastModifiedBy>
  <cp:revision>16</cp:revision>
  <dcterms:modified xsi:type="dcterms:W3CDTF">2019-08-07T09:10:11Z</dcterms:modified>
</cp:coreProperties>
</file>