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3" r:id="rId2"/>
    <p:sldId id="296" r:id="rId3"/>
    <p:sldId id="302" r:id="rId4"/>
    <p:sldId id="304" r:id="rId5"/>
    <p:sldId id="297" r:id="rId6"/>
    <p:sldId id="305" r:id="rId7"/>
    <p:sldId id="298" r:id="rId8"/>
    <p:sldId id="307" r:id="rId9"/>
    <p:sldId id="327" r:id="rId10"/>
    <p:sldId id="314" r:id="rId11"/>
    <p:sldId id="313" r:id="rId12"/>
    <p:sldId id="352" r:id="rId13"/>
    <p:sldId id="308" r:id="rId14"/>
    <p:sldId id="321" r:id="rId15"/>
    <p:sldId id="320" r:id="rId16"/>
    <p:sldId id="317" r:id="rId17"/>
    <p:sldId id="336" r:id="rId18"/>
    <p:sldId id="346" r:id="rId19"/>
    <p:sldId id="347" r:id="rId20"/>
    <p:sldId id="309" r:id="rId21"/>
    <p:sldId id="339" r:id="rId22"/>
    <p:sldId id="340" r:id="rId23"/>
    <p:sldId id="349" r:id="rId24"/>
    <p:sldId id="351" r:id="rId25"/>
    <p:sldId id="311" r:id="rId26"/>
    <p:sldId id="328" r:id="rId27"/>
    <p:sldId id="331" r:id="rId28"/>
    <p:sldId id="332" r:id="rId29"/>
    <p:sldId id="342" r:id="rId30"/>
    <p:sldId id="34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b="1" dirty="0" err="1" smtClean="0">
                <a:latin typeface="Times New Roman" pitchFamily="18" charset="0"/>
                <a:cs typeface="Times New Roman" pitchFamily="18" charset="0"/>
              </a:rPr>
              <a:t>Analyse</a:t>
            </a:r>
            <a:r>
              <a:rPr lang="en-US" sz="36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Growth and Present Insights to the </a:t>
            </a:r>
            <a:r>
              <a:rPr lang="en-US" sz="3600" b="1" dirty="0" err="1" smtClean="0">
                <a:latin typeface="Times New Roman" pitchFamily="18" charset="0"/>
                <a:cs typeface="Times New Roman" pitchFamily="18" charset="0"/>
              </a:rPr>
              <a:t>Telangana</a:t>
            </a:r>
            <a:r>
              <a:rPr lang="en-US" sz="3600" b="1" dirty="0" smtClean="0">
                <a:latin typeface="Times New Roman" pitchFamily="18" charset="0"/>
                <a:cs typeface="Times New Roman" pitchFamily="18" charset="0"/>
              </a:rPr>
              <a:t> Government</a:t>
            </a:r>
            <a:r>
              <a:rPr lang="en-US" dirty="0" smtClean="0"/>
              <a:t/>
            </a:r>
            <a:br>
              <a:rPr lang="en-US" dirty="0" smtClean="0"/>
            </a:br>
            <a:endParaRPr lang="en-US" dirty="0"/>
          </a:p>
        </p:txBody>
      </p:sp>
      <p:sp>
        <p:nvSpPr>
          <p:cNvPr id="4" name="Content Placeholder 3"/>
          <p:cNvSpPr>
            <a:spLocks noGrp="1"/>
          </p:cNvSpPr>
          <p:nvPr>
            <p:ph idx="1"/>
          </p:nvPr>
        </p:nvSpPr>
        <p:spPr/>
        <p:txBody>
          <a:bodyPr>
            <a:normAutofit/>
          </a:bodyPr>
          <a:lstStyle/>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Objectives:</a:t>
            </a:r>
          </a:p>
          <a:p>
            <a:pPr algn="just">
              <a:lnSpc>
                <a:spcPct val="150000"/>
              </a:lnSpc>
            </a:pPr>
            <a:r>
              <a:rPr lang="en-US" sz="2000" dirty="0" smtClean="0">
                <a:latin typeface="Times New Roman" pitchFamily="18" charset="0"/>
                <a:cs typeface="Times New Roman" pitchFamily="18" charset="0"/>
              </a:rPr>
              <a:t> Explore </a:t>
            </a:r>
            <a:r>
              <a:rPr lang="en-US" sz="2000" dirty="0" smtClean="0">
                <a:latin typeface="Times New Roman" pitchFamily="18" charset="0"/>
                <a:cs typeface="Times New Roman" pitchFamily="18" charset="0"/>
              </a:rPr>
              <a:t>Stamp Registration, Transportation and Ts-</a:t>
            </a:r>
            <a:r>
              <a:rPr lang="en-US" sz="2000" dirty="0" err="1" smtClean="0">
                <a:latin typeface="Times New Roman" pitchFamily="18" charset="0"/>
                <a:cs typeface="Times New Roman" pitchFamily="18" charset="0"/>
              </a:rPr>
              <a:t>Ipass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Datasets.</a:t>
            </a:r>
          </a:p>
          <a:p>
            <a:pPr algn="just">
              <a:lnSpc>
                <a:spcPct val="150000"/>
              </a:lnSpc>
            </a:pPr>
            <a:r>
              <a:rPr lang="en-US" sz="2000" dirty="0" smtClean="0">
                <a:latin typeface="Times New Roman" pitchFamily="18" charset="0"/>
                <a:cs typeface="Times New Roman" pitchFamily="18" charset="0"/>
              </a:rPr>
              <a:t>Understand </a:t>
            </a:r>
            <a:r>
              <a:rPr lang="en-US" sz="2000" dirty="0" smtClean="0">
                <a:latin typeface="Times New Roman" pitchFamily="18" charset="0"/>
                <a:cs typeface="Times New Roman" pitchFamily="18" charset="0"/>
              </a:rPr>
              <a:t>their attributes, categories and time period.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Analyze </a:t>
            </a:r>
            <a:r>
              <a:rPr lang="en-US" sz="2000" dirty="0" smtClean="0">
                <a:latin typeface="Times New Roman" pitchFamily="18" charset="0"/>
                <a:cs typeface="Times New Roman" pitchFamily="18" charset="0"/>
              </a:rPr>
              <a:t>trends and patterns within each department.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Identify growth opportunities and areas needing attention</a:t>
            </a:r>
            <a:r>
              <a:rPr lang="en-US" sz="2000" dirty="0" smtClean="0">
                <a:latin typeface="Times New Roman" pitchFamily="18" charset="0"/>
                <a:cs typeface="Times New Roman"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nue dashboard">
            <a:extLst>
              <a:ext uri="{FF2B5EF4-FFF2-40B4-BE49-F238E27FC236}">
                <a16:creationId xmlns:a16="http://schemas.microsoft.com/office/drawing/2014/main" xmlns="" id="{FCFAED19-B4B1-4B75-AD50-E5602F4CADB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95279" y="-1"/>
            <a:ext cx="7158121" cy="6862485"/>
          </a:xfrm>
          <a:prstGeom prst="rect">
            <a:avLst/>
          </a:prstGeom>
        </p:spPr>
      </p:pic>
    </p:spTree>
    <p:extLst>
      <p:ext uri="{BB962C8B-B14F-4D97-AF65-F5344CB8AC3E}">
        <p14:creationId xmlns:p14="http://schemas.microsoft.com/office/powerpoint/2010/main" xmlns=""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Estamps vs document regitered">
            <a:extLst>
              <a:ext uri="{FF2B5EF4-FFF2-40B4-BE49-F238E27FC236}">
                <a16:creationId xmlns="" xmlns:a16="http://schemas.microsoft.com/office/drawing/2014/main" id="{C935F439-42AD-4010-BDB8-B3569338572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32260" y="100013"/>
            <a:ext cx="7279481" cy="6657975"/>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Insights(Revenue)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211763"/>
          </a:xfrm>
        </p:spPr>
        <p:txBody>
          <a:bodyPr>
            <a:normAutofit/>
          </a:bodyPr>
          <a:lstStyle/>
          <a:p>
            <a:pPr algn="just">
              <a:lnSpc>
                <a:spcPct val="150000"/>
              </a:lnSpc>
            </a:pPr>
            <a:r>
              <a:rPr lang="en-US" sz="2000" dirty="0" err="1" smtClean="0">
                <a:latin typeface="Times New Roman" pitchFamily="18" charset="0"/>
                <a:cs typeface="Times New Roman" pitchFamily="18" charset="0"/>
              </a:rPr>
              <a:t>Ranga</a:t>
            </a:r>
            <a:r>
              <a:rPr lang="en-US" sz="2000" dirty="0" smtClean="0">
                <a:latin typeface="Times New Roman" pitchFamily="18" charset="0"/>
                <a:cs typeface="Times New Roman" pitchFamily="18" charset="0"/>
              </a:rPr>
              <a:t> Reddy,  </a:t>
            </a:r>
            <a:r>
              <a:rPr lang="en-US" sz="2000" dirty="0" err="1" smtClean="0">
                <a:latin typeface="Times New Roman" pitchFamily="18" charset="0"/>
                <a:cs typeface="Times New Roman" pitchFamily="18" charset="0"/>
              </a:rPr>
              <a:t>Medchal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Malkajgiri</a:t>
            </a:r>
            <a:r>
              <a:rPr lang="en-US" sz="2000" dirty="0" smtClean="0">
                <a:latin typeface="Times New Roman" pitchFamily="18" charset="0"/>
                <a:cs typeface="Times New Roman" pitchFamily="18" charset="0"/>
              </a:rPr>
              <a:t>, Hyderabad, </a:t>
            </a:r>
            <a:r>
              <a:rPr lang="en-US" sz="2000" dirty="0" err="1" smtClean="0">
                <a:latin typeface="Times New Roman" pitchFamily="18" charset="0"/>
                <a:cs typeface="Times New Roman" pitchFamily="18" charset="0"/>
              </a:rPr>
              <a:t>Sangareddy</a:t>
            </a:r>
            <a:r>
              <a:rPr lang="en-US" sz="2000" dirty="0" smtClean="0">
                <a:latin typeface="Times New Roman" pitchFamily="18" charset="0"/>
                <a:cs typeface="Times New Roman" pitchFamily="18" charset="0"/>
              </a:rPr>
              <a:t>,</a:t>
            </a:r>
          </a:p>
          <a:p>
            <a:pPr algn="just">
              <a:lnSpc>
                <a:spcPct val="150000"/>
              </a:lnSpc>
              <a:buNone/>
            </a:pPr>
            <a:r>
              <a:rPr lang="en-US" sz="2000" dirty="0" smtClean="0">
                <a:latin typeface="Times New Roman" pitchFamily="18" charset="0"/>
                <a:cs typeface="Times New Roman" pitchFamily="18" charset="0"/>
              </a:rPr>
              <a:t>     </a:t>
            </a:r>
            <a:r>
              <a:rPr lang="en-US" sz="2000" dirty="0" err="1" smtClean="0"/>
              <a:t>Hanamkonda</a:t>
            </a:r>
            <a:r>
              <a:rPr lang="en-US" sz="2000" dirty="0" smtClean="0"/>
              <a:t> </a:t>
            </a:r>
            <a:r>
              <a:rPr lang="en-US" sz="2000" dirty="0" smtClean="0">
                <a:latin typeface="Times New Roman" pitchFamily="18" charset="0"/>
                <a:cs typeface="Times New Roman" pitchFamily="18" charset="0"/>
              </a:rPr>
              <a:t>have maximum revenue(document registered).</a:t>
            </a:r>
          </a:p>
          <a:p>
            <a:pPr algn="just">
              <a:lnSpc>
                <a:spcPct val="150000"/>
              </a:lnSpc>
            </a:pPr>
            <a:r>
              <a:rPr lang="en-US" sz="2000" dirty="0" err="1" smtClean="0">
                <a:latin typeface="Times New Roman" pitchFamily="18" charset="0"/>
                <a:cs typeface="Times New Roman" pitchFamily="18" charset="0"/>
              </a:rPr>
              <a:t>Estamps</a:t>
            </a:r>
            <a:r>
              <a:rPr lang="en-US" sz="2000" dirty="0" smtClean="0">
                <a:latin typeface="Times New Roman" pitchFamily="18" charset="0"/>
                <a:cs typeface="Times New Roman" pitchFamily="18" charset="0"/>
              </a:rPr>
              <a:t>  registration has increased from year 2019 to 2022.</a:t>
            </a:r>
          </a:p>
          <a:p>
            <a:pPr algn="just">
              <a:lnSpc>
                <a:spcPct val="150000"/>
              </a:lnSpc>
            </a:pPr>
            <a:r>
              <a:rPr lang="en-US" sz="2000" dirty="0" smtClean="0">
                <a:latin typeface="Times New Roman" pitchFamily="18" charset="0"/>
                <a:cs typeface="Times New Roman" pitchFamily="18" charset="0"/>
              </a:rPr>
              <a:t>Decrease in counts of document registered </a:t>
            </a:r>
            <a:r>
              <a:rPr lang="en-US" sz="2000" dirty="0" err="1" smtClean="0">
                <a:latin typeface="Times New Roman" pitchFamily="18" charset="0"/>
                <a:cs typeface="Times New Roman" pitchFamily="18" charset="0"/>
              </a:rPr>
              <a:t>challan</a:t>
            </a:r>
            <a:r>
              <a:rPr lang="en-US" sz="2000" dirty="0" smtClean="0">
                <a:latin typeface="Times New Roman" pitchFamily="18" charset="0"/>
                <a:cs typeface="Times New Roman" pitchFamily="18" charset="0"/>
              </a:rPr>
              <a:t> has been seen in graph from 2019 to 2022 but it has not affected revenue collection.</a:t>
            </a:r>
          </a:p>
          <a:p>
            <a:pPr algn="just">
              <a:lnSpc>
                <a:spcPct val="150000"/>
              </a:lnSpc>
            </a:pPr>
            <a:r>
              <a:rPr lang="en-US" sz="2000" dirty="0" smtClean="0">
                <a:latin typeface="Times New Roman" pitchFamily="18" charset="0"/>
                <a:cs typeface="Times New Roman" pitchFamily="18" charset="0"/>
              </a:rPr>
              <a:t>The  graph showing revenue collected by </a:t>
            </a:r>
            <a:r>
              <a:rPr lang="en-US" sz="2000" dirty="0" err="1" smtClean="0">
                <a:latin typeface="Times New Roman" pitchFamily="18" charset="0"/>
                <a:cs typeface="Times New Roman" pitchFamily="18" charset="0"/>
              </a:rPr>
              <a:t>estamp</a:t>
            </a:r>
            <a:r>
              <a:rPr lang="en-US" sz="2000" dirty="0" smtClean="0">
                <a:latin typeface="Times New Roman" pitchFamily="18" charset="0"/>
                <a:cs typeface="Times New Roman" pitchFamily="18" charset="0"/>
              </a:rPr>
              <a:t> and document registered is  almost equal.</a:t>
            </a:r>
          </a:p>
          <a:p>
            <a:pPr algn="just">
              <a:lnSpc>
                <a:spcPct val="150000"/>
              </a:lnSpc>
            </a:pPr>
            <a:r>
              <a:rPr lang="en-US" sz="2000" dirty="0" smtClean="0">
                <a:latin typeface="Times New Roman" pitchFamily="18" charset="0"/>
                <a:cs typeface="Times New Roman" pitchFamily="18" charset="0"/>
              </a:rPr>
              <a:t>Though document registered counts have been  decreased but there is increase in document registered revenue.</a:t>
            </a:r>
          </a:p>
          <a:p>
            <a:pPr algn="just">
              <a:lnSpc>
                <a:spcPct val="150000"/>
              </a:lnSpc>
            </a:pPr>
            <a:endParaRPr lang="en-US" dirty="0" smtClean="0"/>
          </a:p>
          <a:p>
            <a:pPr>
              <a:lnSpc>
                <a:spcPct val="150000"/>
              </a:lnSpc>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normAutofit/>
          </a:bodyPr>
          <a:lstStyle/>
          <a:p>
            <a:pPr algn="just">
              <a:buNone/>
            </a:pPr>
            <a:r>
              <a:rPr lang="en-US" sz="2000" dirty="0" smtClean="0">
                <a:latin typeface="Times New Roman" pitchFamily="18" charset="0"/>
                <a:cs typeface="Times New Roman" pitchFamily="18" charset="0"/>
              </a:rPr>
              <a:t>     Investigate </a:t>
            </a:r>
            <a:r>
              <a:rPr lang="en-US" sz="2000" dirty="0" smtClean="0">
                <a:latin typeface="Times New Roman" pitchFamily="18" charset="0"/>
                <a:cs typeface="Times New Roman" pitchFamily="18" charset="0"/>
              </a:rPr>
              <a:t>whether there is any correlation between vehicle sales and specific months or seasons in different districts. Are there any months or seasons that consistently show higher or lower sales rate, and if yes, what could be the driving factors? (Consider Fuel-Type category only</a:t>
            </a:r>
            <a:r>
              <a:rPr lang="en-US" sz="1600" dirty="0" smtClean="0"/>
              <a:t>)</a:t>
            </a:r>
            <a:endParaRPr lang="en-US" sz="1600" dirty="0"/>
          </a:p>
        </p:txBody>
      </p:sp>
      <p:pic>
        <p:nvPicPr>
          <p:cNvPr id="5" name="slide2" descr="Fuel type vehical sales  monthly">
            <a:extLst>
              <a:ext uri="{FF2B5EF4-FFF2-40B4-BE49-F238E27FC236}">
                <a16:creationId xmlns="" xmlns:a16="http://schemas.microsoft.com/office/drawing/2014/main" id="{E8EDF543-98AB-4DE5-A246-A725E63C20E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0" y="1461980"/>
            <a:ext cx="7696200" cy="53960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istrict wise  sale(Fuel Type)">
            <a:extLst>
              <a:ext uri="{FF2B5EF4-FFF2-40B4-BE49-F238E27FC236}">
                <a16:creationId xmlns="" xmlns:a16="http://schemas.microsoft.com/office/drawing/2014/main" id="{F927AC04-AE65-4092-8163-9AC3282F8BA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0" y="457200"/>
            <a:ext cx="7391399" cy="5943600"/>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Fuel type vehical sales  monthly">
            <a:extLst>
              <a:ext uri="{FF2B5EF4-FFF2-40B4-BE49-F238E27FC236}">
                <a16:creationId xmlns="" xmlns:a16="http://schemas.microsoft.com/office/drawing/2014/main" id="{15EC2C78-6FF7-4269-9C72-C55F397F902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2938" y="723900"/>
            <a:ext cx="7858125" cy="5410200"/>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2" descr="Fuel type vehical sales">
            <a:extLst>
              <a:ext uri="{FF2B5EF4-FFF2-40B4-BE49-F238E27FC236}">
                <a16:creationId xmlns="" xmlns:a16="http://schemas.microsoft.com/office/drawing/2014/main" id="{BBF5E79E-DD9C-4791-BB40-A05D6FF632E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08439" y="0"/>
            <a:ext cx="6727122"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Fuel type vehicals analysis">
            <a:extLst>
              <a:ext uri="{FF2B5EF4-FFF2-40B4-BE49-F238E27FC236}">
                <a16:creationId xmlns="" xmlns:a16="http://schemas.microsoft.com/office/drawing/2014/main" id="{08283FB4-B235-49AB-B5E1-A9391CBB09B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92263" y="0"/>
            <a:ext cx="7359475" cy="6858000"/>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2000" dirty="0" smtClean="0">
                <a:latin typeface="Times New Roman" pitchFamily="18" charset="0"/>
                <a:cs typeface="Times New Roman" pitchFamily="18" charset="0"/>
              </a:rPr>
              <a:t>List down the top 3 and bottom 3 districts that have shown the highest and lowest vehicle sales growth during FY 2022 compared to FY 2021? (Consider and compare categories: Petrol, Diesel and Electric)</a:t>
            </a:r>
            <a:endParaRPr lang="en-US" sz="2000" dirty="0">
              <a:latin typeface="Times New Roman" pitchFamily="18" charset="0"/>
              <a:cs typeface="Times New Roman" pitchFamily="18" charset="0"/>
            </a:endParaRPr>
          </a:p>
        </p:txBody>
      </p:sp>
      <p:pic>
        <p:nvPicPr>
          <p:cNvPr id="4" name="slide2" descr="Top 3 district( maximum sales)">
            <a:extLst>
              <a:ext uri="{FF2B5EF4-FFF2-40B4-BE49-F238E27FC236}">
                <a16:creationId xmlns="" xmlns:a16="http://schemas.microsoft.com/office/drawing/2014/main" id="{C1762F67-AADA-42E1-930B-71578C64C0E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9600" y="1290638"/>
            <a:ext cx="8077199" cy="48053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Bottom 3states (minimum sales)">
            <a:extLst>
              <a:ext uri="{FF2B5EF4-FFF2-40B4-BE49-F238E27FC236}">
                <a16:creationId xmlns="" xmlns:a16="http://schemas.microsoft.com/office/drawing/2014/main" id="{82A1D52F-C5D7-460F-8613-30C380882EB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0" y="762000"/>
            <a:ext cx="8077199" cy="5257800"/>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buNone/>
            </a:pPr>
            <a:r>
              <a:rPr lang="en-US" sz="2000" dirty="0" smtClean="0">
                <a:latin typeface="Times New Roman" pitchFamily="18" charset="0"/>
                <a:cs typeface="Times New Roman" pitchFamily="18" charset="0"/>
              </a:rPr>
              <a:t>How does the revenue generated from document registration vary </a:t>
            </a:r>
            <a:r>
              <a:rPr lang="en-US" sz="2000" dirty="0" smtClean="0">
                <a:latin typeface="Times New Roman" pitchFamily="18" charset="0"/>
                <a:cs typeface="Times New Roman" pitchFamily="18" charset="0"/>
              </a:rPr>
              <a:t>across districts </a:t>
            </a:r>
            <a:r>
              <a:rPr lang="en-US" sz="2000" dirty="0" smtClean="0">
                <a:latin typeface="Times New Roman" pitchFamily="18" charset="0"/>
                <a:cs typeface="Times New Roman" pitchFamily="18" charset="0"/>
              </a:rPr>
              <a:t>in  </a:t>
            </a:r>
            <a:r>
              <a:rPr lang="en-US" sz="2000" dirty="0" err="1" smtClean="0">
                <a:latin typeface="Times New Roman" pitchFamily="18" charset="0"/>
                <a:cs typeface="Times New Roman" pitchFamily="18" charset="0"/>
              </a:rPr>
              <a:t>Telangana</a:t>
            </a:r>
            <a:r>
              <a:rPr lang="en-US" sz="1600"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slide2" descr="Revenue collected in different states year wise">
            <a:extLst>
              <a:ext uri="{FF2B5EF4-FFF2-40B4-BE49-F238E27FC236}">
                <a16:creationId xmlns:a16="http://schemas.microsoft.com/office/drawing/2014/main" xmlns="" id="{AD4127D6-5233-4D19-A597-BE049A972BA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66800" y="1295400"/>
            <a:ext cx="7315200" cy="5029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228600"/>
            <a:ext cx="8229600" cy="5897563"/>
          </a:xfrm>
        </p:spPr>
        <p:txBody>
          <a:bodyPr>
            <a:normAutofit/>
          </a:bodyPr>
          <a:lstStyle/>
          <a:p>
            <a:pPr algn="just"/>
            <a:r>
              <a:rPr lang="en-US" sz="2000" dirty="0" smtClean="0">
                <a:latin typeface="Times New Roman" pitchFamily="18" charset="0"/>
                <a:cs typeface="Times New Roman" pitchFamily="18" charset="0"/>
              </a:rPr>
              <a:t>How does the distribution of vehicles vary by vehicle class (</a:t>
            </a:r>
            <a:r>
              <a:rPr lang="en-US" sz="2000" dirty="0" err="1" smtClean="0">
                <a:latin typeface="Times New Roman" pitchFamily="18" charset="0"/>
                <a:cs typeface="Times New Roman" pitchFamily="18" charset="0"/>
              </a:rPr>
              <a:t>MotorCycle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MotorCar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AutoRickshaw</a:t>
            </a:r>
            <a:r>
              <a:rPr lang="en-US" sz="2000" dirty="0" smtClean="0">
                <a:latin typeface="Times New Roman" pitchFamily="18" charset="0"/>
                <a:cs typeface="Times New Roman" pitchFamily="18" charset="0"/>
              </a:rPr>
              <a:t>, Agriculture) across different districts? Are there any districts with a preference for a specific vehicle class? Consider FY 2022 for analysis.</a:t>
            </a:r>
            <a:endParaRPr lang="en-US" sz="2000" dirty="0">
              <a:latin typeface="Times New Roman" pitchFamily="18" charset="0"/>
              <a:cs typeface="Times New Roman" pitchFamily="18" charset="0"/>
            </a:endParaRPr>
          </a:p>
        </p:txBody>
      </p:sp>
      <p:pic>
        <p:nvPicPr>
          <p:cNvPr id="5" name="slide2" descr="District wise sale (vehical class)">
            <a:extLst>
              <a:ext uri="{FF2B5EF4-FFF2-40B4-BE49-F238E27FC236}">
                <a16:creationId xmlns:a16="http://schemas.microsoft.com/office/drawing/2014/main" xmlns="" id="{23BEACE4-AADF-4334-B022-B5B71F063DE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1676400"/>
            <a:ext cx="7467600" cy="4762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p 3 district with maximum sales(vehical class)">
            <a:extLst>
              <a:ext uri="{FF2B5EF4-FFF2-40B4-BE49-F238E27FC236}">
                <a16:creationId xmlns="" xmlns:a16="http://schemas.microsoft.com/office/drawing/2014/main" id="{F9F4E4D9-86F2-4249-90AC-E7F79124741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89003" y="0"/>
            <a:ext cx="5365992" cy="6858000"/>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Botttom 3 states with minimum sales(vehical class)">
            <a:extLst>
              <a:ext uri="{FF2B5EF4-FFF2-40B4-BE49-F238E27FC236}">
                <a16:creationId xmlns="" xmlns:a16="http://schemas.microsoft.com/office/drawing/2014/main" id="{5633E4C7-2DDA-4E54-8371-98DE2FB4C20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0"/>
            <a:ext cx="7543800" cy="6858000"/>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vehical class analysis">
            <a:extLst>
              <a:ext uri="{FF2B5EF4-FFF2-40B4-BE49-F238E27FC236}">
                <a16:creationId xmlns:a16="http://schemas.microsoft.com/office/drawing/2014/main" xmlns="" id="{F7552F59-8135-40D0-841A-598FB48F9EF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2263" y="0"/>
            <a:ext cx="7359475" cy="6858000"/>
          </a:xfrm>
          <a:prstGeom prst="rect">
            <a:avLst/>
          </a:prstGeom>
        </p:spPr>
      </p:pic>
    </p:spTree>
    <p:extLst>
      <p:ext uri="{BB962C8B-B14F-4D97-AF65-F5344CB8AC3E}">
        <p14:creationId xmlns:p14="http://schemas.microsoft.com/office/powerpoint/2010/main" xmlns="" val="9599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Insights(transport)</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smtClean="0">
                <a:latin typeface="Times New Roman" pitchFamily="18" charset="0"/>
                <a:cs typeface="Times New Roman" pitchFamily="18" charset="0"/>
              </a:rPr>
              <a:t>Petrol and diesel vehicle are sold most.</a:t>
            </a:r>
          </a:p>
          <a:p>
            <a:pPr algn="just">
              <a:lnSpc>
                <a:spcPct val="150000"/>
              </a:lnSpc>
            </a:pPr>
            <a:r>
              <a:rPr lang="en-US" sz="2000" dirty="0" err="1" smtClean="0">
                <a:latin typeface="Times New Roman" pitchFamily="18" charset="0"/>
                <a:cs typeface="Times New Roman" pitchFamily="18" charset="0"/>
              </a:rPr>
              <a:t>October,June</a:t>
            </a:r>
            <a:r>
              <a:rPr lang="en-US" sz="2000" dirty="0" smtClean="0">
                <a:latin typeface="Times New Roman" pitchFamily="18" charset="0"/>
                <a:cs typeface="Times New Roman" pitchFamily="18" charset="0"/>
              </a:rPr>
              <a:t>, November ,March have maximum  sales .</a:t>
            </a:r>
          </a:p>
          <a:p>
            <a:pPr algn="just">
              <a:lnSpc>
                <a:spcPct val="150000"/>
              </a:lnSpc>
            </a:pPr>
            <a:r>
              <a:rPr lang="en-US" sz="2000" dirty="0" smtClean="0">
                <a:latin typeface="Times New Roman" pitchFamily="18" charset="0"/>
                <a:cs typeface="Times New Roman" pitchFamily="18" charset="0"/>
              </a:rPr>
              <a:t>Hyderabad, </a:t>
            </a:r>
            <a:r>
              <a:rPr lang="en-US" sz="2000" dirty="0" err="1" smtClean="0">
                <a:latin typeface="Times New Roman" pitchFamily="18" charset="0"/>
                <a:cs typeface="Times New Roman" pitchFamily="18" charset="0"/>
              </a:rPr>
              <a:t>Medchal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Malkajgiri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Rangareddy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Sangareddy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Nizamabaad</a:t>
            </a:r>
            <a:r>
              <a:rPr lang="en-US" sz="2000" dirty="0" smtClean="0">
                <a:latin typeface="Times New Roman" pitchFamily="18" charset="0"/>
                <a:cs typeface="Times New Roman" pitchFamily="18" charset="0"/>
              </a:rPr>
              <a:t> are the districts where maximum sales happened.</a:t>
            </a:r>
          </a:p>
          <a:p>
            <a:pPr algn="just">
              <a:lnSpc>
                <a:spcPct val="150000"/>
              </a:lnSpc>
            </a:pPr>
            <a:r>
              <a:rPr lang="en-US" sz="2000" dirty="0" err="1" smtClean="0">
                <a:latin typeface="Times New Roman" pitchFamily="18" charset="0"/>
                <a:cs typeface="Times New Roman" pitchFamily="18" charset="0"/>
              </a:rPr>
              <a:t>Wanaparthy</a:t>
            </a:r>
            <a:r>
              <a:rPr lang="en-US" sz="2000" dirty="0" smtClean="0">
                <a:latin typeface="Times New Roman" pitchFamily="18" charset="0"/>
                <a:cs typeface="Times New Roman" pitchFamily="18" charset="0"/>
              </a:rPr>
              <a:t>,</a:t>
            </a:r>
            <a:r>
              <a:rPr lang="en-US" sz="2000" b="1" dirty="0" smtClean="0"/>
              <a:t> </a:t>
            </a:r>
            <a:r>
              <a:rPr lang="en-US" sz="2000" dirty="0" err="1" smtClean="0">
                <a:latin typeface="Times New Roman" pitchFamily="18" charset="0"/>
                <a:cs typeface="Times New Roman" pitchFamily="18" charset="0"/>
              </a:rPr>
              <a:t>Rajanna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Sircilla</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Komaram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Bheem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Asifabad</a:t>
            </a:r>
            <a:r>
              <a:rPr lang="en-US" sz="2000" b="1" dirty="0" smtClean="0"/>
              <a:t> </a:t>
            </a:r>
            <a:r>
              <a:rPr lang="en-US" sz="2000" dirty="0" smtClean="0">
                <a:latin typeface="Times New Roman" pitchFamily="18" charset="0"/>
                <a:cs typeface="Times New Roman" pitchFamily="18" charset="0"/>
              </a:rPr>
              <a:t>has minimum sales.</a:t>
            </a:r>
          </a:p>
          <a:p>
            <a:pPr algn="just">
              <a:lnSpc>
                <a:spcPct val="150000"/>
              </a:lnSpc>
            </a:pPr>
            <a:r>
              <a:rPr lang="en-US" sz="2000" dirty="0" smtClean="0">
                <a:latin typeface="Times New Roman" pitchFamily="18" charset="0"/>
                <a:cs typeface="Times New Roman" pitchFamily="18" charset="0"/>
              </a:rPr>
              <a:t>Motor cycles and motor car are maximum sold vehicles.</a:t>
            </a:r>
          </a:p>
          <a:p>
            <a:pPr algn="just">
              <a:lnSpc>
                <a:spcPct val="150000"/>
              </a:lnSpc>
            </a:pPr>
            <a:r>
              <a:rPr lang="en-US" sz="2000" dirty="0" smtClean="0">
                <a:latin typeface="Times New Roman" pitchFamily="18" charset="0"/>
                <a:cs typeface="Times New Roman" pitchFamily="18" charset="0"/>
              </a:rPr>
              <a:t>Auto </a:t>
            </a:r>
            <a:r>
              <a:rPr lang="en-US" sz="2000" dirty="0" err="1" smtClean="0">
                <a:latin typeface="Times New Roman" pitchFamily="18" charset="0"/>
                <a:cs typeface="Times New Roman" pitchFamily="18" charset="0"/>
              </a:rPr>
              <a:t>Riksha</a:t>
            </a:r>
            <a:r>
              <a:rPr lang="en-US" sz="2000" dirty="0" smtClean="0">
                <a:latin typeface="Times New Roman" pitchFamily="18" charset="0"/>
                <a:cs typeface="Times New Roman" pitchFamily="18" charset="0"/>
              </a:rPr>
              <a:t>, motor car, motor cycles are sold maximum in Hyderabad.</a:t>
            </a:r>
          </a:p>
          <a:p>
            <a:pPr algn="just">
              <a:lnSpc>
                <a:spcPct val="150000"/>
              </a:lnSpc>
            </a:pPr>
            <a:r>
              <a:rPr lang="en-US" sz="2000" dirty="0" smtClean="0">
                <a:latin typeface="Times New Roman" pitchFamily="18" charset="0"/>
                <a:cs typeface="Times New Roman" pitchFamily="18" charset="0"/>
              </a:rPr>
              <a:t>Vehicle(agriculture )are sold maximum in </a:t>
            </a:r>
            <a:r>
              <a:rPr lang="en-US" sz="2000" dirty="0" err="1" smtClean="0">
                <a:latin typeface="Times New Roman" pitchFamily="18" charset="0"/>
                <a:cs typeface="Times New Roman" pitchFamily="18" charset="0"/>
              </a:rPr>
              <a:t>Nalgonda</a:t>
            </a:r>
            <a:r>
              <a:rPr lang="en-US" sz="2000" dirty="0" smtClean="0">
                <a:latin typeface="Times New Roman" pitchFamily="18" charset="0"/>
                <a:cs typeface="Times New Roman" pitchFamily="18" charset="0"/>
              </a:rPr>
              <a:t>.</a:t>
            </a:r>
          </a:p>
          <a:p>
            <a:pPr>
              <a:lnSpc>
                <a:spcPct val="150000"/>
              </a:lnSpc>
            </a:pPr>
            <a:endParaRPr lang="en-US" sz="1800" dirty="0" smtClean="0"/>
          </a:p>
          <a:p>
            <a:pPr>
              <a:lnSpc>
                <a:spcPct val="150000"/>
              </a:lnSpc>
            </a:pPr>
            <a:endParaRPr lang="en-US" sz="18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1600" dirty="0" smtClean="0">
                <a:latin typeface="Times New Roman" pitchFamily="18" charset="0"/>
                <a:cs typeface="Times New Roman" pitchFamily="18" charset="0"/>
              </a:rPr>
              <a:t>List down the top 5 sectors that have witnessed the </a:t>
            </a:r>
            <a:r>
              <a:rPr lang="en-US" sz="2000" dirty="0" smtClean="0">
                <a:latin typeface="Times New Roman" pitchFamily="18" charset="0"/>
                <a:cs typeface="Times New Roman" pitchFamily="18" charset="0"/>
              </a:rPr>
              <a:t>most</a:t>
            </a:r>
            <a:r>
              <a:rPr lang="en-US" sz="1600" dirty="0" smtClean="0">
                <a:latin typeface="Times New Roman" pitchFamily="18" charset="0"/>
                <a:cs typeface="Times New Roman" pitchFamily="18" charset="0"/>
              </a:rPr>
              <a:t> significant investments in FY 2022.</a:t>
            </a:r>
            <a:endParaRPr lang="en-US" sz="1600" dirty="0">
              <a:latin typeface="Times New Roman" pitchFamily="18" charset="0"/>
              <a:cs typeface="Times New Roman" pitchFamily="18" charset="0"/>
            </a:endParaRPr>
          </a:p>
        </p:txBody>
      </p:sp>
      <p:pic>
        <p:nvPicPr>
          <p:cNvPr id="5" name="slide2" descr="Sectors with maximum investment">
            <a:extLst>
              <a:ext uri="{FF2B5EF4-FFF2-40B4-BE49-F238E27FC236}">
                <a16:creationId xmlns="" xmlns:a16="http://schemas.microsoft.com/office/drawing/2014/main" id="{62B22A71-5DC1-41A3-A5A6-643D9FB77D1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14401" y="1081088"/>
            <a:ext cx="7367596" cy="54476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382000" cy="1015663"/>
          </a:xfrm>
          <a:prstGeom prst="rect">
            <a:avLst/>
          </a:prstGeom>
        </p:spPr>
        <p:txBody>
          <a:bodyPr wrap="square">
            <a:spAutoFit/>
          </a:bodyPr>
          <a:lstStyle/>
          <a:p>
            <a:pPr algn="just"/>
            <a:r>
              <a:rPr lang="en-US" sz="2000" dirty="0" smtClean="0">
                <a:latin typeface="Times New Roman" pitchFamily="18" charset="0"/>
                <a:cs typeface="Times New Roman" pitchFamily="18" charset="0"/>
              </a:rPr>
              <a:t>List down the top 3 districts that have attracted the most significant sector investments during FY 2019 to 2022? What factors could have led to the substantial investments in these particular districts?</a:t>
            </a:r>
            <a:endParaRPr lang="en-US" sz="2000" dirty="0">
              <a:latin typeface="Times New Roman" pitchFamily="18" charset="0"/>
              <a:cs typeface="Times New Roman" pitchFamily="18" charset="0"/>
            </a:endParaRPr>
          </a:p>
        </p:txBody>
      </p:sp>
      <p:pic>
        <p:nvPicPr>
          <p:cNvPr id="5" name="slide2" descr="top 3 districtsfor investment">
            <a:extLst>
              <a:ext uri="{FF2B5EF4-FFF2-40B4-BE49-F238E27FC236}">
                <a16:creationId xmlns="" xmlns:a16="http://schemas.microsoft.com/office/drawing/2014/main" id="{083A4C37-370B-4602-B63F-1E69D2664D0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2981" y="1333500"/>
            <a:ext cx="7617619" cy="4762500"/>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0"/>
            <a:ext cx="8229600" cy="7573963"/>
          </a:xfrm>
        </p:spPr>
        <p:txBody>
          <a:bodyPr>
            <a:normAutofit/>
          </a:bodyPr>
          <a:lstStyle/>
          <a:p>
            <a:pPr algn="just">
              <a:buNone/>
            </a:pPr>
            <a:r>
              <a:rPr lang="en-US" sz="2000" dirty="0" smtClean="0">
                <a:latin typeface="Times New Roman" pitchFamily="18" charset="0"/>
                <a:cs typeface="Times New Roman" pitchFamily="18" charset="0"/>
              </a:rPr>
              <a:t>    Are </a:t>
            </a:r>
            <a:r>
              <a:rPr lang="en-US" sz="2000" dirty="0" smtClean="0">
                <a:latin typeface="Times New Roman" pitchFamily="18" charset="0"/>
                <a:cs typeface="Times New Roman" pitchFamily="18" charset="0"/>
              </a:rPr>
              <a:t>there any particular sectors that have shown substantial investment </a:t>
            </a:r>
            <a:r>
              <a:rPr lang="en-US" sz="2000" dirty="0" smtClean="0">
                <a:latin typeface="Times New Roman" pitchFamily="18" charset="0"/>
                <a:cs typeface="Times New Roman" pitchFamily="18" charset="0"/>
              </a:rPr>
              <a:t>in multiple districts between </a:t>
            </a:r>
            <a:r>
              <a:rPr lang="en-US" sz="2000" dirty="0" smtClean="0">
                <a:latin typeface="Times New Roman" pitchFamily="18" charset="0"/>
                <a:cs typeface="Times New Roman" pitchFamily="18" charset="0"/>
              </a:rPr>
              <a:t>FY 2021 and 2022? </a:t>
            </a:r>
            <a:endParaRPr lang="en-US" sz="2000" dirty="0">
              <a:latin typeface="Times New Roman" pitchFamily="18" charset="0"/>
              <a:cs typeface="Times New Roman" pitchFamily="18" charset="0"/>
            </a:endParaRPr>
          </a:p>
        </p:txBody>
      </p:sp>
      <p:pic>
        <p:nvPicPr>
          <p:cNvPr id="4" name="slide2" descr="Changes in sectors fy2022,2021">
            <a:extLst>
              <a:ext uri="{FF2B5EF4-FFF2-40B4-BE49-F238E27FC236}">
                <a16:creationId xmlns="" xmlns:a16="http://schemas.microsoft.com/office/drawing/2014/main" id="{94B35315-01B0-4A7D-ACDB-8A9F5BA544F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7200" y="838200"/>
            <a:ext cx="8458199" cy="5334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None/>
            </a:pPr>
            <a:r>
              <a:rPr lang="en-US" sz="2000" dirty="0" smtClean="0">
                <a:latin typeface="Times New Roman" pitchFamily="18" charset="0"/>
                <a:cs typeface="Times New Roman" pitchFamily="18" charset="0"/>
              </a:rPr>
              <a:t>    Can </a:t>
            </a:r>
            <a:r>
              <a:rPr lang="en-US" sz="2000" dirty="0" smtClean="0">
                <a:latin typeface="Times New Roman" pitchFamily="18" charset="0"/>
                <a:cs typeface="Times New Roman" pitchFamily="18" charset="0"/>
              </a:rPr>
              <a:t>we identify any seasonal patterns or cyclicality in the investment trends for specific </a:t>
            </a:r>
            <a:r>
              <a:rPr lang="en-US" sz="2000" dirty="0" err="1" smtClean="0">
                <a:latin typeface="Times New Roman" pitchFamily="18" charset="0"/>
                <a:cs typeface="Times New Roman" pitchFamily="18" charset="0"/>
              </a:rPr>
              <a:t>sectors?Do</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certain sectors experience higher investments during particular months?</a:t>
            </a:r>
            <a:endParaRPr lang="en-US" sz="2000" dirty="0">
              <a:latin typeface="Times New Roman" pitchFamily="18" charset="0"/>
              <a:cs typeface="Times New Roman" pitchFamily="18" charset="0"/>
            </a:endParaRPr>
          </a:p>
        </p:txBody>
      </p:sp>
      <p:pic>
        <p:nvPicPr>
          <p:cNvPr id="4" name="slide2" descr="FY 2022 investment in sectors ">
            <a:extLst>
              <a:ext uri="{FF2B5EF4-FFF2-40B4-BE49-F238E27FC236}">
                <a16:creationId xmlns="" xmlns:a16="http://schemas.microsoft.com/office/drawing/2014/main" id="{8600AFD6-ECB6-4914-8B7D-250714F2492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4800" y="1485900"/>
            <a:ext cx="8558603" cy="49911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Investment d\Dashboard">
            <a:extLst>
              <a:ext uri="{FF2B5EF4-FFF2-40B4-BE49-F238E27FC236}">
                <a16:creationId xmlns:a16="http://schemas.microsoft.com/office/drawing/2014/main" xmlns="" id="{8944603D-3DDC-487D-AF6B-D3025FD49C0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2263" y="0"/>
            <a:ext cx="7359475" cy="6858000"/>
          </a:xfrm>
          <a:prstGeom prst="rect">
            <a:avLst/>
          </a:prstGeom>
        </p:spPr>
      </p:pic>
    </p:spTree>
    <p:extLst>
      <p:ext uri="{BB962C8B-B14F-4D97-AF65-F5344CB8AC3E}">
        <p14:creationId xmlns:p14="http://schemas.microsoft.com/office/powerpoint/2010/main" xmlns=""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p 5 states  document registration ">
            <a:extLst>
              <a:ext uri="{FF2B5EF4-FFF2-40B4-BE49-F238E27FC236}">
                <a16:creationId xmlns:a16="http://schemas.microsoft.com/office/drawing/2014/main" xmlns="" id="{78AEE6F4-1422-4BBF-B3EA-455DF46964F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9600" y="1143000"/>
            <a:ext cx="6984207" cy="4948238"/>
          </a:xfrm>
          <a:prstGeom prst="rect">
            <a:avLst/>
          </a:prstGeom>
        </p:spPr>
      </p:pic>
      <p:sp>
        <p:nvSpPr>
          <p:cNvPr id="3" name="Rectangle 2"/>
          <p:cNvSpPr/>
          <p:nvPr/>
        </p:nvSpPr>
        <p:spPr>
          <a:xfrm>
            <a:off x="457200" y="228600"/>
            <a:ext cx="7848600" cy="707886"/>
          </a:xfrm>
          <a:prstGeom prst="rect">
            <a:avLst/>
          </a:prstGeom>
        </p:spPr>
        <p:txBody>
          <a:bodyPr wrap="square">
            <a:spAutoFit/>
          </a:bodyPr>
          <a:lstStyle/>
          <a:p>
            <a:pPr algn="just"/>
            <a:r>
              <a:rPr lang="en-US" sz="2000" dirty="0" smtClean="0">
                <a:latin typeface="Times New Roman" pitchFamily="18" charset="0"/>
                <a:cs typeface="Times New Roman" pitchFamily="18" charset="0"/>
              </a:rPr>
              <a:t>List down the top 5 districts that showed the highest document registration revenue  growth  between FY 2019 and 2022.?</a:t>
            </a:r>
            <a:endParaRPr lang="en-US" sz="2000" dirty="0"/>
          </a:p>
        </p:txBody>
      </p:sp>
    </p:spTree>
    <p:extLst>
      <p:ext uri="{BB962C8B-B14F-4D97-AF65-F5344CB8AC3E}">
        <p14:creationId xmlns:p14="http://schemas.microsoft.com/office/powerpoint/2010/main" xmlns="" val="95992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Insights (Investment)</a:t>
            </a:r>
            <a:endParaRPr lang="en-US" sz="3200" dirty="0"/>
          </a:p>
        </p:txBody>
      </p:sp>
      <p:sp>
        <p:nvSpPr>
          <p:cNvPr id="3" name="Content Placeholder 2"/>
          <p:cNvSpPr>
            <a:spLocks noGrp="1"/>
          </p:cNvSpPr>
          <p:nvPr>
            <p:ph idx="1"/>
          </p:nvPr>
        </p:nvSpPr>
        <p:spPr>
          <a:xfrm>
            <a:off x="457200" y="1295400"/>
            <a:ext cx="8305800" cy="5105400"/>
          </a:xfrm>
        </p:spPr>
        <p:txBody>
          <a:bodyPr>
            <a:normAutofit/>
          </a:bodyPr>
          <a:lstStyle/>
          <a:p>
            <a:pPr algn="just">
              <a:lnSpc>
                <a:spcPct val="150000"/>
              </a:lnSpc>
            </a:pPr>
            <a:r>
              <a:rPr lang="en-US" sz="2000" dirty="0" smtClean="0">
                <a:latin typeface="Times New Roman" pitchFamily="18" charset="0"/>
                <a:cs typeface="Times New Roman" pitchFamily="18" charset="0"/>
              </a:rPr>
              <a:t>Real estates and plastics are major sectors for investment in FY2022</a:t>
            </a:r>
          </a:p>
          <a:p>
            <a:pPr algn="just">
              <a:lnSpc>
                <a:spcPct val="150000"/>
              </a:lnSpc>
            </a:pPr>
            <a:r>
              <a:rPr lang="en-US" sz="2000" dirty="0" smtClean="0">
                <a:latin typeface="Times New Roman" pitchFamily="18" charset="0"/>
                <a:cs typeface="Times New Roman" pitchFamily="18" charset="0"/>
              </a:rPr>
              <a:t>In </a:t>
            </a:r>
            <a:r>
              <a:rPr lang="en-US" sz="2000" dirty="0" err="1" smtClean="0">
                <a:latin typeface="Times New Roman" pitchFamily="18" charset="0"/>
                <a:cs typeface="Times New Roman" pitchFamily="18" charset="0"/>
              </a:rPr>
              <a:t>Rangareddy</a:t>
            </a:r>
            <a:r>
              <a:rPr lang="en-US" sz="2000" dirty="0" smtClean="0">
                <a:latin typeface="Times New Roman" pitchFamily="18" charset="0"/>
                <a:cs typeface="Times New Roman" pitchFamily="18" charset="0"/>
              </a:rPr>
              <a:t> FY2019 real estates sector were maximum, but in 2022 plastics has made its place.</a:t>
            </a:r>
          </a:p>
          <a:p>
            <a:pPr algn="just">
              <a:lnSpc>
                <a:spcPct val="150000"/>
              </a:lnSpc>
            </a:pPr>
            <a:r>
              <a:rPr lang="en-US" sz="2000" dirty="0" err="1" smtClean="0">
                <a:latin typeface="Times New Roman" pitchFamily="18" charset="0"/>
                <a:cs typeface="Times New Roman" pitchFamily="18" charset="0"/>
              </a:rPr>
              <a:t>Rangareddy,Sangareddy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Medchal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Malkajgiri</a:t>
            </a:r>
            <a:r>
              <a:rPr lang="en-US" sz="2000" dirty="0" smtClean="0">
                <a:latin typeface="Times New Roman" pitchFamily="18" charset="0"/>
                <a:cs typeface="Times New Roman" pitchFamily="18" charset="0"/>
              </a:rPr>
              <a:t> are major district for investment where main sectors are real estates, plastics and  pharmaceuticals</a:t>
            </a:r>
          </a:p>
          <a:p>
            <a:pPr algn="just">
              <a:lnSpc>
                <a:spcPct val="150000"/>
              </a:lnSpc>
            </a:pPr>
            <a:r>
              <a:rPr lang="en-US" sz="2000" dirty="0" smtClean="0">
                <a:latin typeface="Times New Roman" pitchFamily="18" charset="0"/>
                <a:cs typeface="Times New Roman" pitchFamily="18" charset="0"/>
              </a:rPr>
              <a:t>In August and November real estate  sector ,plastics  sectors are at maximum in  January and December , April and June solar and other renewable energy sector  are at boom.</a:t>
            </a:r>
          </a:p>
          <a:p>
            <a:pPr algn="just">
              <a:lnSpc>
                <a:spcPct val="150000"/>
              </a:lnSpc>
            </a:pPr>
            <a:r>
              <a:rPr lang="en-US" sz="2000" dirty="0" smtClean="0">
                <a:latin typeface="Times New Roman" pitchFamily="18" charset="0"/>
                <a:cs typeface="Times New Roman" pitchFamily="18" charset="0"/>
              </a:rPr>
              <a:t>In some  districts automobile sector has been developed in FY2022</a:t>
            </a:r>
            <a:r>
              <a:rPr lang="en-US" sz="2800"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Top 5 states  and collected revenue through  documents registration">
            <a:extLst>
              <a:ext uri="{FF2B5EF4-FFF2-40B4-BE49-F238E27FC236}">
                <a16:creationId xmlns="" xmlns:a16="http://schemas.microsoft.com/office/drawing/2014/main" id="{16EAA6A6-866F-4FF4-B891-EB6B1A7DB2D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0" y="914400"/>
            <a:ext cx="7848600" cy="5325475"/>
          </a:xfrm>
          <a:prstGeom prst="rect">
            <a:avLst/>
          </a:prstGeom>
        </p:spPr>
      </p:pic>
      <p:sp>
        <p:nvSpPr>
          <p:cNvPr id="3" name="Title 2"/>
          <p:cNvSpPr>
            <a:spLocks noGrp="1"/>
          </p:cNvSpPr>
          <p:nvPr>
            <p:ph type="title"/>
          </p:nvPr>
        </p:nvSpPr>
        <p:spPr>
          <a:xfrm>
            <a:off x="457200" y="274638"/>
            <a:ext cx="8077200" cy="639762"/>
          </a:xfrm>
        </p:spPr>
        <p:txBody>
          <a:bodyPr>
            <a:normAutofit/>
          </a:bodyPr>
          <a:lstStyle/>
          <a:p>
            <a:pPr algn="l"/>
            <a:r>
              <a:rPr lang="en-US" sz="3200" dirty="0" smtClean="0">
                <a:latin typeface="Times New Roman" pitchFamily="18" charset="0"/>
                <a:cs typeface="Times New Roman" pitchFamily="18" charset="0"/>
              </a:rPr>
              <a:t>Revenue Distribution</a:t>
            </a:r>
            <a:endParaRPr lang="en-US" sz="3200" dirty="0">
              <a:latin typeface="Times New Roman" pitchFamily="18" charset="0"/>
              <a:cs typeface="Times New Roman" pitchFamily="18" charset="0"/>
            </a:endParaRPr>
          </a:p>
        </p:txBody>
      </p:sp>
    </p:spTree>
    <p:extLst>
      <p:ext uri="{BB962C8B-B14F-4D97-AF65-F5344CB8AC3E}">
        <p14:creationId xmlns=""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a:bodyPr>
          <a:lstStyle/>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How </a:t>
            </a:r>
            <a:r>
              <a:rPr lang="en-US" sz="2000" dirty="0" smtClean="0">
                <a:latin typeface="Times New Roman" pitchFamily="18" charset="0"/>
                <a:cs typeface="Times New Roman" pitchFamily="18" charset="0"/>
              </a:rPr>
              <a:t>does the revenue generated from document registration compare to </a:t>
            </a:r>
            <a:r>
              <a:rPr lang="en-US" sz="2000" dirty="0" smtClean="0">
                <a:latin typeface="Times New Roman" pitchFamily="18" charset="0"/>
                <a:cs typeface="Times New Roman" pitchFamily="18" charset="0"/>
              </a:rPr>
              <a:t>the  revenue generated </a:t>
            </a:r>
            <a:r>
              <a:rPr lang="en-US" sz="2000" dirty="0" smtClean="0">
                <a:latin typeface="Times New Roman" pitchFamily="18" charset="0"/>
                <a:cs typeface="Times New Roman" pitchFamily="18" charset="0"/>
              </a:rPr>
              <a:t>from e-stamp </a:t>
            </a:r>
            <a:r>
              <a:rPr lang="en-US" sz="2000" dirty="0" err="1" smtClean="0">
                <a:latin typeface="Times New Roman" pitchFamily="18" charset="0"/>
                <a:cs typeface="Times New Roman" pitchFamily="18" charset="0"/>
              </a:rPr>
              <a:t>challans</a:t>
            </a:r>
            <a:r>
              <a:rPr lang="en-US" sz="2000" dirty="0" smtClean="0">
                <a:latin typeface="Times New Roman" pitchFamily="18" charset="0"/>
                <a:cs typeface="Times New Roman" pitchFamily="18" charset="0"/>
              </a:rPr>
              <a:t> across districts? List down the top 5 districts where </a:t>
            </a:r>
            <a:r>
              <a:rPr lang="en-US" sz="2000" dirty="0" smtClean="0">
                <a:latin typeface="Times New Roman" pitchFamily="18" charset="0"/>
                <a:cs typeface="Times New Roman" pitchFamily="18" charset="0"/>
              </a:rPr>
              <a:t>e-stamps revenue </a:t>
            </a:r>
            <a:r>
              <a:rPr lang="en-US" sz="2000" dirty="0" smtClean="0">
                <a:latin typeface="Times New Roman" pitchFamily="18" charset="0"/>
                <a:cs typeface="Times New Roman" pitchFamily="18" charset="0"/>
              </a:rPr>
              <a:t>contributes significantly more to the revenue than the documents in FY 2022? </a:t>
            </a:r>
            <a:endParaRPr lang="en-US" sz="2000" dirty="0">
              <a:latin typeface="Times New Roman" pitchFamily="18" charset="0"/>
              <a:cs typeface="Times New Roman" pitchFamily="18" charset="0"/>
            </a:endParaRPr>
          </a:p>
        </p:txBody>
      </p:sp>
      <p:pic>
        <p:nvPicPr>
          <p:cNvPr id="4" name="slide2" descr="Revenue collected in different states year wise">
            <a:extLst>
              <a:ext uri="{FF2B5EF4-FFF2-40B4-BE49-F238E27FC236}">
                <a16:creationId xmlns:a16="http://schemas.microsoft.com/office/drawing/2014/main" xmlns="" id="{BB0134E6-A5B2-4AB8-90FB-130B457BF37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66800" y="1524000"/>
            <a:ext cx="7315200" cy="4876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Estamps revenue vs documents registered revenue in top  5 states (2)">
            <a:extLst>
              <a:ext uri="{FF2B5EF4-FFF2-40B4-BE49-F238E27FC236}">
                <a16:creationId xmlns="" xmlns:a16="http://schemas.microsoft.com/office/drawing/2014/main" id="{D8919BF0-C8A1-43A1-9934-82F7D7CF091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690562"/>
            <a:ext cx="7696200" cy="5884727"/>
          </a:xfrm>
          <a:prstGeom prst="rect">
            <a:avLst/>
          </a:prstGeom>
        </p:spPr>
      </p:pic>
    </p:spTree>
    <p:extLst>
      <p:ext uri="{BB962C8B-B14F-4D97-AF65-F5344CB8AC3E}">
        <p14:creationId xmlns:p14="http://schemas.microsoft.com/office/powerpoint/2010/main" xmlns=""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324600"/>
          </a:xfrm>
        </p:spPr>
        <p:txBody>
          <a:bodyPr>
            <a:normAutofit/>
          </a:bodyPr>
          <a:lstStyle/>
          <a:p>
            <a:pPr>
              <a:buNone/>
            </a:pPr>
            <a:r>
              <a:rPr lang="en-US" sz="2000" dirty="0" smtClean="0">
                <a:latin typeface="Times New Roman" pitchFamily="18" charset="0"/>
                <a:cs typeface="Times New Roman" pitchFamily="18" charset="0"/>
              </a:rPr>
              <a:t>     Is </a:t>
            </a:r>
            <a:r>
              <a:rPr lang="en-US" sz="2000" dirty="0" smtClean="0">
                <a:latin typeface="Times New Roman" pitchFamily="18" charset="0"/>
                <a:cs typeface="Times New Roman" pitchFamily="18" charset="0"/>
              </a:rPr>
              <a:t>there any alteration of e-Stamp </a:t>
            </a:r>
            <a:r>
              <a:rPr lang="en-US" sz="2000" dirty="0" err="1" smtClean="0">
                <a:latin typeface="Times New Roman" pitchFamily="18" charset="0"/>
                <a:cs typeface="Times New Roman" pitchFamily="18" charset="0"/>
              </a:rPr>
              <a:t>challan</a:t>
            </a:r>
            <a:r>
              <a:rPr lang="en-US" sz="2000" dirty="0" smtClean="0">
                <a:latin typeface="Times New Roman" pitchFamily="18" charset="0"/>
                <a:cs typeface="Times New Roman" pitchFamily="18" charset="0"/>
              </a:rPr>
              <a:t> count and document registration count pattern since the implementation of e-Stamp </a:t>
            </a:r>
            <a:r>
              <a:rPr lang="en-US" sz="2000" dirty="0" err="1" smtClean="0">
                <a:latin typeface="Times New Roman" pitchFamily="18" charset="0"/>
                <a:cs typeface="Times New Roman" pitchFamily="18" charset="0"/>
              </a:rPr>
              <a:t>challan</a:t>
            </a:r>
            <a:r>
              <a:rPr lang="en-US" sz="1600" dirty="0" smtClean="0"/>
              <a:t>? </a:t>
            </a:r>
          </a:p>
          <a:p>
            <a:endParaRPr lang="en-US" sz="1600" dirty="0"/>
          </a:p>
        </p:txBody>
      </p:sp>
      <p:pic>
        <p:nvPicPr>
          <p:cNvPr id="4" name="slide6" descr="Estamp and document register">
            <a:extLst>
              <a:ext uri="{FF2B5EF4-FFF2-40B4-BE49-F238E27FC236}">
                <a16:creationId xmlns="" xmlns:a16="http://schemas.microsoft.com/office/drawing/2014/main" id="{36D9375B-40AB-4976-8B57-924CE29B972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14400" y="903487"/>
            <a:ext cx="6108442" cy="5954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5" descr="estamps vs document  register revenue">
            <a:extLst>
              <a:ext uri="{FF2B5EF4-FFF2-40B4-BE49-F238E27FC236}">
                <a16:creationId xmlns="" xmlns:a16="http://schemas.microsoft.com/office/drawing/2014/main" id="{72B6826E-C97A-4D80-9E14-94559CC690A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95037" y="0"/>
            <a:ext cx="6877364" cy="6413573"/>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Estamp vs Document register revenue 2022">
            <a:extLst>
              <a:ext uri="{FF2B5EF4-FFF2-40B4-BE49-F238E27FC236}">
                <a16:creationId xmlns="" xmlns:a16="http://schemas.microsoft.com/office/drawing/2014/main" id="{48DBE53D-CEE4-497D-9219-DC2ADAF45CA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95036" y="0"/>
            <a:ext cx="7639364" cy="6858000"/>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583</Words>
  <Application>Microsoft Office PowerPoint</Application>
  <PresentationFormat>On-screen Show (4:3)</PresentationFormat>
  <Paragraphs>44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Analyse Growth and Present Insights to the Telangana Government </vt:lpstr>
      <vt:lpstr>Slide 2</vt:lpstr>
      <vt:lpstr>Slide 3</vt:lpstr>
      <vt:lpstr>Revenue Distribution</vt:lpstr>
      <vt:lpstr>Slide 5</vt:lpstr>
      <vt:lpstr>Slide 6</vt:lpstr>
      <vt:lpstr>Slide 7</vt:lpstr>
      <vt:lpstr>Slide 8</vt:lpstr>
      <vt:lpstr>Slide 9</vt:lpstr>
      <vt:lpstr>Slide 10</vt:lpstr>
      <vt:lpstr>Slide 11</vt:lpstr>
      <vt:lpstr>Insights(Revenue)</vt:lpstr>
      <vt:lpstr>Slide 13</vt:lpstr>
      <vt:lpstr>Slide 14</vt:lpstr>
      <vt:lpstr>Slide 15</vt:lpstr>
      <vt:lpstr>Slide 16</vt:lpstr>
      <vt:lpstr>Slide 17</vt:lpstr>
      <vt:lpstr>Slide 18</vt:lpstr>
      <vt:lpstr>Slide 19</vt:lpstr>
      <vt:lpstr>   </vt:lpstr>
      <vt:lpstr>Slide 21</vt:lpstr>
      <vt:lpstr>Slide 22</vt:lpstr>
      <vt:lpstr>Slide 23</vt:lpstr>
      <vt:lpstr>Insights(transport)</vt:lpstr>
      <vt:lpstr>Slide 25</vt:lpstr>
      <vt:lpstr>Slide 26</vt:lpstr>
      <vt:lpstr>Slide 27</vt:lpstr>
      <vt:lpstr>Slide 28</vt:lpstr>
      <vt:lpstr>Slide 29</vt:lpstr>
      <vt:lpstr>Insights (Investment)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Bhatt</dc:creator>
  <cp:lastModifiedBy>Manish Bhatt</cp:lastModifiedBy>
  <cp:revision>33</cp:revision>
  <dcterms:created xsi:type="dcterms:W3CDTF">2006-08-16T00:00:00Z</dcterms:created>
  <dcterms:modified xsi:type="dcterms:W3CDTF">2023-09-18T12:53:28Z</dcterms:modified>
</cp:coreProperties>
</file>