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2"/>
  </p:notesMasterIdLst>
  <p:handoutMasterIdLst>
    <p:handoutMasterId r:id="rId33"/>
  </p:handoutMasterIdLst>
  <p:sldIdLst>
    <p:sldId id="265" r:id="rId3"/>
    <p:sldId id="310" r:id="rId4"/>
    <p:sldId id="332" r:id="rId5"/>
    <p:sldId id="311" r:id="rId6"/>
    <p:sldId id="320" r:id="rId7"/>
    <p:sldId id="338" r:id="rId8"/>
    <p:sldId id="322" r:id="rId9"/>
    <p:sldId id="333" r:id="rId10"/>
    <p:sldId id="323" r:id="rId11"/>
    <p:sldId id="324" r:id="rId12"/>
    <p:sldId id="325" r:id="rId13"/>
    <p:sldId id="326" r:id="rId14"/>
    <p:sldId id="327" r:id="rId15"/>
    <p:sldId id="329" r:id="rId16"/>
    <p:sldId id="330" r:id="rId17"/>
    <p:sldId id="331" r:id="rId18"/>
    <p:sldId id="334" r:id="rId19"/>
    <p:sldId id="335" r:id="rId20"/>
    <p:sldId id="336" r:id="rId21"/>
    <p:sldId id="339" r:id="rId22"/>
    <p:sldId id="340" r:id="rId23"/>
    <p:sldId id="342" r:id="rId24"/>
    <p:sldId id="343" r:id="rId25"/>
    <p:sldId id="341" r:id="rId26"/>
    <p:sldId id="346" r:id="rId27"/>
    <p:sldId id="347" r:id="rId28"/>
    <p:sldId id="348" r:id="rId29"/>
    <p:sldId id="321" r:id="rId30"/>
    <p:sldId id="349" r:id="rId31"/>
  </p:sldIdLst>
  <p:sldSz cx="12188825" cy="6858000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6868AE-98D1-463C-B033-9E37628C5E14}">
          <p14:sldIdLst>
            <p14:sldId id="265"/>
            <p14:sldId id="310"/>
          </p14:sldIdLst>
        </p14:section>
        <p14:section name="Introduction" id="{1388BFF1-1553-4CB9-BAAE-28A4F4E52589}">
          <p14:sldIdLst>
            <p14:sldId id="332"/>
            <p14:sldId id="311"/>
            <p14:sldId id="320"/>
          </p14:sldIdLst>
        </p14:section>
        <p14:section name="Technical details" id="{0206571A-33FD-4F04-B7A0-808B328A70DB}">
          <p14:sldIdLst>
            <p14:sldId id="338"/>
            <p14:sldId id="322"/>
          </p14:sldIdLst>
        </p14:section>
        <p14:section name="Pre-processing steps" id="{41CD3011-C1F7-4298-87A9-8C4659515E6F}">
          <p14:sldIdLst>
            <p14:sldId id="333"/>
            <p14:sldId id="323"/>
            <p14:sldId id="324"/>
            <p14:sldId id="325"/>
            <p14:sldId id="326"/>
            <p14:sldId id="327"/>
            <p14:sldId id="329"/>
            <p14:sldId id="330"/>
            <p14:sldId id="331"/>
            <p14:sldId id="334"/>
            <p14:sldId id="335"/>
          </p14:sldIdLst>
        </p14:section>
        <p14:section name="Pre-processing using matlab" id="{5DB5AF2B-6011-4126-B39D-E254600A0344}">
          <p14:sldIdLst>
            <p14:sldId id="336"/>
            <p14:sldId id="339"/>
            <p14:sldId id="340"/>
            <p14:sldId id="342"/>
          </p14:sldIdLst>
        </p14:section>
        <p14:section name="ENVI MATLAB Comparison" id="{8222FD1C-F99D-4007-88F3-4918961E9DD6}">
          <p14:sldIdLst>
            <p14:sldId id="343"/>
            <p14:sldId id="341"/>
          </p14:sldIdLst>
        </p14:section>
        <p14:section name="Conclusion" id="{753C13E6-091F-4D27-8735-CD9F06FBBC0A}">
          <p14:sldIdLst>
            <p14:sldId id="346"/>
            <p14:sldId id="347"/>
            <p14:sldId id="348"/>
            <p14:sldId id="321"/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howGuides="1">
      <p:cViewPr varScale="1">
        <p:scale>
          <a:sx n="109" d="100"/>
          <a:sy n="109" d="100"/>
        </p:scale>
        <p:origin x="672" y="9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3EC057-2112-40B2-ABCC-2C913EEE54FD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B833B32-9F82-405B-93AB-42DE359A16EE}">
      <dgm:prSet phldrT="[Text]"/>
      <dgm:spPr>
        <a:gradFill flip="none" rotWithShape="0">
          <a:gsLst>
            <a:gs pos="0">
              <a:srgbClr val="7030A0">
                <a:shade val="30000"/>
                <a:satMod val="115000"/>
              </a:srgbClr>
            </a:gs>
            <a:gs pos="50000">
              <a:srgbClr val="7030A0">
                <a:shade val="67500"/>
                <a:satMod val="115000"/>
              </a:srgbClr>
            </a:gs>
            <a:gs pos="100000">
              <a:srgbClr val="7030A0">
                <a:shade val="100000"/>
                <a:satMod val="115000"/>
              </a:srgbClr>
            </a:gs>
          </a:gsLst>
          <a:lin ang="13500000" scaled="1"/>
          <a:tileRect/>
        </a:gradFill>
      </dgm:spPr>
      <dgm:t>
        <a:bodyPr/>
        <a:lstStyle/>
        <a:p>
          <a:r>
            <a:rPr lang="en-IN" dirty="0" smtClean="0"/>
            <a:t>Reading level 1 data</a:t>
          </a:r>
          <a:endParaRPr lang="en-IN" dirty="0"/>
        </a:p>
      </dgm:t>
    </dgm:pt>
    <dgm:pt modelId="{32E888D9-C89A-48DE-87FD-B539D76C15E0}" type="parTrans" cxnId="{367F2788-DE5A-4143-9C3D-D41D75BDBC42}">
      <dgm:prSet/>
      <dgm:spPr/>
      <dgm:t>
        <a:bodyPr/>
        <a:lstStyle/>
        <a:p>
          <a:endParaRPr lang="en-IN"/>
        </a:p>
      </dgm:t>
    </dgm:pt>
    <dgm:pt modelId="{6ED35640-41C0-4E94-9B37-5C40FB07E476}" type="sibTrans" cxnId="{367F2788-DE5A-4143-9C3D-D41D75BDBC42}">
      <dgm:prSet/>
      <dgm:spPr>
        <a:ln w="25400" cmpd="sng">
          <a:solidFill>
            <a:srgbClr val="FF0000"/>
          </a:solidFill>
        </a:ln>
      </dgm:spPr>
      <dgm:t>
        <a:bodyPr/>
        <a:lstStyle/>
        <a:p>
          <a:endParaRPr lang="en-IN"/>
        </a:p>
      </dgm:t>
    </dgm:pt>
    <dgm:pt modelId="{39B517B8-AF40-4165-96B5-A3A4907C2810}">
      <dgm:prSet phldrT="[Text]"/>
      <dgm:spPr>
        <a:gradFill flip="none" rotWithShape="0">
          <a:gsLst>
            <a:gs pos="0">
              <a:srgbClr val="7030A0">
                <a:shade val="30000"/>
                <a:satMod val="115000"/>
              </a:srgbClr>
            </a:gs>
            <a:gs pos="50000">
              <a:srgbClr val="7030A0">
                <a:shade val="67500"/>
                <a:satMod val="115000"/>
              </a:srgbClr>
            </a:gs>
            <a:gs pos="100000">
              <a:srgbClr val="7030A0">
                <a:shade val="100000"/>
                <a:satMod val="115000"/>
              </a:srgbClr>
            </a:gs>
          </a:gsLst>
          <a:lin ang="13500000" scaled="1"/>
          <a:tileRect/>
        </a:gradFill>
      </dgm:spPr>
      <dgm:t>
        <a:bodyPr/>
        <a:lstStyle/>
        <a:p>
          <a:r>
            <a:rPr lang="en-IN" dirty="0" smtClean="0"/>
            <a:t>Dark pixel subtraction</a:t>
          </a:r>
          <a:endParaRPr lang="en-IN" dirty="0"/>
        </a:p>
      </dgm:t>
    </dgm:pt>
    <dgm:pt modelId="{D0A9383B-F0D0-4690-81F3-7D176847DBC6}" type="parTrans" cxnId="{548FD8BB-B0FB-4C7D-BB10-2082F98B8DA3}">
      <dgm:prSet/>
      <dgm:spPr/>
      <dgm:t>
        <a:bodyPr/>
        <a:lstStyle/>
        <a:p>
          <a:endParaRPr lang="en-IN"/>
        </a:p>
      </dgm:t>
    </dgm:pt>
    <dgm:pt modelId="{F30B7972-10BC-461E-A2E0-4395D77F737D}" type="sibTrans" cxnId="{548FD8BB-B0FB-4C7D-BB10-2082F98B8DA3}">
      <dgm:prSet/>
      <dgm:spPr>
        <a:ln w="25400" cmpd="sng">
          <a:solidFill>
            <a:srgbClr val="FF0000"/>
          </a:solidFill>
        </a:ln>
      </dgm:spPr>
      <dgm:t>
        <a:bodyPr/>
        <a:lstStyle/>
        <a:p>
          <a:endParaRPr lang="en-IN"/>
        </a:p>
      </dgm:t>
    </dgm:pt>
    <dgm:pt modelId="{5C7B5E75-D798-493A-9545-906FD09F45FD}">
      <dgm:prSet phldrT="[Text]"/>
      <dgm:spPr>
        <a:gradFill flip="none" rotWithShape="0">
          <a:gsLst>
            <a:gs pos="0">
              <a:srgbClr val="7030A0">
                <a:shade val="30000"/>
                <a:satMod val="115000"/>
              </a:srgbClr>
            </a:gs>
            <a:gs pos="50000">
              <a:srgbClr val="7030A0">
                <a:shade val="67500"/>
                <a:satMod val="115000"/>
              </a:srgbClr>
            </a:gs>
            <a:gs pos="100000">
              <a:srgbClr val="7030A0">
                <a:shade val="100000"/>
                <a:satMod val="115000"/>
              </a:srgbClr>
            </a:gs>
          </a:gsLst>
          <a:lin ang="13500000" scaled="1"/>
          <a:tileRect/>
        </a:gradFill>
      </dgm:spPr>
      <dgm:t>
        <a:bodyPr/>
        <a:lstStyle/>
        <a:p>
          <a:r>
            <a:rPr lang="en-IN" dirty="0" smtClean="0"/>
            <a:t>Bad band removal</a:t>
          </a:r>
          <a:endParaRPr lang="en-IN" dirty="0"/>
        </a:p>
      </dgm:t>
    </dgm:pt>
    <dgm:pt modelId="{376B9A06-E08D-4A12-AD63-9F2BA4CC431C}" type="parTrans" cxnId="{F4C260DC-1B8B-4475-8439-DA1D9116EA74}">
      <dgm:prSet/>
      <dgm:spPr/>
      <dgm:t>
        <a:bodyPr/>
        <a:lstStyle/>
        <a:p>
          <a:endParaRPr lang="en-IN"/>
        </a:p>
      </dgm:t>
    </dgm:pt>
    <dgm:pt modelId="{9D9794D0-4A1C-42DD-84D8-41C81733794C}" type="sibTrans" cxnId="{F4C260DC-1B8B-4475-8439-DA1D9116EA74}">
      <dgm:prSet/>
      <dgm:spPr>
        <a:ln w="25400" cmpd="sng">
          <a:solidFill>
            <a:srgbClr val="FF0000"/>
          </a:solidFill>
        </a:ln>
      </dgm:spPr>
      <dgm:t>
        <a:bodyPr/>
        <a:lstStyle/>
        <a:p>
          <a:endParaRPr lang="en-IN"/>
        </a:p>
      </dgm:t>
    </dgm:pt>
    <dgm:pt modelId="{38B8EA7B-622F-48B3-88FD-523FEB198CC4}">
      <dgm:prSet phldrT="[Text]"/>
      <dgm:spPr>
        <a:gradFill flip="none" rotWithShape="0">
          <a:gsLst>
            <a:gs pos="0">
              <a:srgbClr val="7030A0">
                <a:shade val="30000"/>
                <a:satMod val="115000"/>
              </a:srgbClr>
            </a:gs>
            <a:gs pos="50000">
              <a:srgbClr val="7030A0">
                <a:shade val="67500"/>
                <a:satMod val="115000"/>
              </a:srgbClr>
            </a:gs>
            <a:gs pos="100000">
              <a:srgbClr val="7030A0">
                <a:shade val="100000"/>
                <a:satMod val="115000"/>
              </a:srgbClr>
            </a:gs>
          </a:gsLst>
          <a:lin ang="13500000" scaled="1"/>
          <a:tileRect/>
        </a:gradFill>
      </dgm:spPr>
      <dgm:t>
        <a:bodyPr/>
        <a:lstStyle/>
        <a:p>
          <a:r>
            <a:rPr lang="en-IN" dirty="0" smtClean="0"/>
            <a:t>Radiometric correction</a:t>
          </a:r>
          <a:endParaRPr lang="en-IN" dirty="0"/>
        </a:p>
      </dgm:t>
    </dgm:pt>
    <dgm:pt modelId="{FAE924BD-F922-4F22-9F54-3E5508218699}" type="parTrans" cxnId="{2CCA0E0C-8BD5-49F6-B3C8-02A62979E6A6}">
      <dgm:prSet/>
      <dgm:spPr/>
      <dgm:t>
        <a:bodyPr/>
        <a:lstStyle/>
        <a:p>
          <a:endParaRPr lang="en-IN"/>
        </a:p>
      </dgm:t>
    </dgm:pt>
    <dgm:pt modelId="{F9130DAA-06B4-4EBD-85A5-013116866B21}" type="sibTrans" cxnId="{2CCA0E0C-8BD5-49F6-B3C8-02A62979E6A6}">
      <dgm:prSet/>
      <dgm:spPr>
        <a:ln w="25400" cmpd="sng">
          <a:solidFill>
            <a:srgbClr val="FF0000"/>
          </a:solidFill>
        </a:ln>
      </dgm:spPr>
      <dgm:t>
        <a:bodyPr/>
        <a:lstStyle/>
        <a:p>
          <a:endParaRPr lang="en-IN"/>
        </a:p>
      </dgm:t>
    </dgm:pt>
    <dgm:pt modelId="{53575D6E-DF49-4FE1-9C24-2ECC62F4B920}">
      <dgm:prSet phldrT="[Text]"/>
      <dgm:spPr>
        <a:gradFill flip="none" rotWithShape="0">
          <a:gsLst>
            <a:gs pos="0">
              <a:srgbClr val="7030A0">
                <a:shade val="30000"/>
                <a:satMod val="115000"/>
              </a:srgbClr>
            </a:gs>
            <a:gs pos="50000">
              <a:srgbClr val="7030A0">
                <a:shade val="67500"/>
                <a:satMod val="115000"/>
              </a:srgbClr>
            </a:gs>
            <a:gs pos="100000">
              <a:srgbClr val="7030A0">
                <a:shade val="100000"/>
                <a:satMod val="115000"/>
              </a:srgbClr>
            </a:gs>
          </a:gsLst>
          <a:lin ang="13500000" scaled="1"/>
          <a:tileRect/>
        </a:gradFill>
      </dgm:spPr>
      <dgm:t>
        <a:bodyPr/>
        <a:lstStyle/>
        <a:p>
          <a:r>
            <a:rPr lang="en-IN" dirty="0" smtClean="0"/>
            <a:t>MNF</a:t>
          </a:r>
          <a:endParaRPr lang="en-IN" dirty="0"/>
        </a:p>
      </dgm:t>
    </dgm:pt>
    <dgm:pt modelId="{58916DF9-A6C5-4823-A231-C654F57D6C42}" type="parTrans" cxnId="{48F38F10-323C-4ACE-82F0-F1835A3C1744}">
      <dgm:prSet/>
      <dgm:spPr/>
      <dgm:t>
        <a:bodyPr/>
        <a:lstStyle/>
        <a:p>
          <a:endParaRPr lang="en-IN"/>
        </a:p>
      </dgm:t>
    </dgm:pt>
    <dgm:pt modelId="{0BFA84F8-153E-4557-A96D-6FB449ED0A04}" type="sibTrans" cxnId="{48F38F10-323C-4ACE-82F0-F1835A3C1744}">
      <dgm:prSet/>
      <dgm:spPr>
        <a:ln w="25400" cmpd="sng">
          <a:solidFill>
            <a:srgbClr val="FF0000"/>
          </a:solidFill>
        </a:ln>
      </dgm:spPr>
      <dgm:t>
        <a:bodyPr/>
        <a:lstStyle/>
        <a:p>
          <a:endParaRPr lang="en-IN"/>
        </a:p>
      </dgm:t>
    </dgm:pt>
    <dgm:pt modelId="{DC79B65E-DC08-49AA-B7D5-96838D6A4FDD}">
      <dgm:prSet phldrT="[Text]"/>
      <dgm:spPr>
        <a:gradFill flip="none" rotWithShape="0">
          <a:gsLst>
            <a:gs pos="0">
              <a:srgbClr val="7030A0">
                <a:shade val="30000"/>
                <a:satMod val="115000"/>
              </a:srgbClr>
            </a:gs>
            <a:gs pos="50000">
              <a:srgbClr val="7030A0">
                <a:shade val="67500"/>
                <a:satMod val="115000"/>
              </a:srgbClr>
            </a:gs>
            <a:gs pos="100000">
              <a:srgbClr val="7030A0">
                <a:shade val="100000"/>
                <a:satMod val="115000"/>
              </a:srgbClr>
            </a:gs>
          </a:gsLst>
          <a:lin ang="13500000" scaled="1"/>
          <a:tileRect/>
        </a:gradFill>
      </dgm:spPr>
      <dgm:t>
        <a:bodyPr/>
        <a:lstStyle/>
        <a:p>
          <a:r>
            <a:rPr lang="en-IN" dirty="0" smtClean="0"/>
            <a:t>PPI</a:t>
          </a:r>
          <a:endParaRPr lang="en-IN" dirty="0"/>
        </a:p>
      </dgm:t>
    </dgm:pt>
    <dgm:pt modelId="{1805FC55-6111-4D34-A69A-48B3DCBFE83D}" type="parTrans" cxnId="{3643F5FC-9B7F-4CA3-9C7A-FBF32D5AFB27}">
      <dgm:prSet/>
      <dgm:spPr/>
      <dgm:t>
        <a:bodyPr/>
        <a:lstStyle/>
        <a:p>
          <a:endParaRPr lang="en-IN"/>
        </a:p>
      </dgm:t>
    </dgm:pt>
    <dgm:pt modelId="{F4B8CDBE-B6FC-4541-9935-B88586FEA190}" type="sibTrans" cxnId="{3643F5FC-9B7F-4CA3-9C7A-FBF32D5AFB27}">
      <dgm:prSet/>
      <dgm:spPr/>
      <dgm:t>
        <a:bodyPr/>
        <a:lstStyle/>
        <a:p>
          <a:endParaRPr lang="en-IN"/>
        </a:p>
      </dgm:t>
    </dgm:pt>
    <dgm:pt modelId="{F0E23789-EE80-4F7F-994E-0A4FCE471C47}" type="pres">
      <dgm:prSet presAssocID="{823EC057-2112-40B2-ABCC-2C913EEE54F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914A473-3048-4E4A-AFF3-FA34379464FB}" type="pres">
      <dgm:prSet presAssocID="{3B833B32-9F82-405B-93AB-42DE359A16E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A036562-BEC6-48F6-88C9-830F4E80B088}" type="pres">
      <dgm:prSet presAssocID="{6ED35640-41C0-4E94-9B37-5C40FB07E476}" presName="sibTrans" presStyleLbl="sibTrans1D1" presStyleIdx="0" presStyleCnt="5"/>
      <dgm:spPr/>
      <dgm:t>
        <a:bodyPr/>
        <a:lstStyle/>
        <a:p>
          <a:endParaRPr lang="en-IN"/>
        </a:p>
      </dgm:t>
    </dgm:pt>
    <dgm:pt modelId="{85209896-3E4F-4DBB-BC14-C435EE199066}" type="pres">
      <dgm:prSet presAssocID="{6ED35640-41C0-4E94-9B37-5C40FB07E476}" presName="connectorText" presStyleLbl="sibTrans1D1" presStyleIdx="0" presStyleCnt="5"/>
      <dgm:spPr/>
      <dgm:t>
        <a:bodyPr/>
        <a:lstStyle/>
        <a:p>
          <a:endParaRPr lang="en-IN"/>
        </a:p>
      </dgm:t>
    </dgm:pt>
    <dgm:pt modelId="{20F48B7B-990C-4ADE-BAAC-EE4552BBDAD7}" type="pres">
      <dgm:prSet presAssocID="{39B517B8-AF40-4165-96B5-A3A4907C281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315D1D-780B-4997-81D1-C66B9C1725AB}" type="pres">
      <dgm:prSet presAssocID="{F30B7972-10BC-461E-A2E0-4395D77F737D}" presName="sibTrans" presStyleLbl="sibTrans1D1" presStyleIdx="1" presStyleCnt="5"/>
      <dgm:spPr/>
      <dgm:t>
        <a:bodyPr/>
        <a:lstStyle/>
        <a:p>
          <a:endParaRPr lang="en-IN"/>
        </a:p>
      </dgm:t>
    </dgm:pt>
    <dgm:pt modelId="{087EE232-E01A-42C0-912E-476F973FC96E}" type="pres">
      <dgm:prSet presAssocID="{F30B7972-10BC-461E-A2E0-4395D77F737D}" presName="connectorText" presStyleLbl="sibTrans1D1" presStyleIdx="1" presStyleCnt="5"/>
      <dgm:spPr/>
      <dgm:t>
        <a:bodyPr/>
        <a:lstStyle/>
        <a:p>
          <a:endParaRPr lang="en-IN"/>
        </a:p>
      </dgm:t>
    </dgm:pt>
    <dgm:pt modelId="{7BF5CEC1-3104-45FC-93F2-202DCF19AA8D}" type="pres">
      <dgm:prSet presAssocID="{5C7B5E75-D798-493A-9545-906FD09F45F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FD5F80D-1D93-4E30-AC2C-A96C3E98BB9C}" type="pres">
      <dgm:prSet presAssocID="{9D9794D0-4A1C-42DD-84D8-41C81733794C}" presName="sibTrans" presStyleLbl="sibTrans1D1" presStyleIdx="2" presStyleCnt="5"/>
      <dgm:spPr/>
      <dgm:t>
        <a:bodyPr/>
        <a:lstStyle/>
        <a:p>
          <a:endParaRPr lang="en-IN"/>
        </a:p>
      </dgm:t>
    </dgm:pt>
    <dgm:pt modelId="{3F012810-6ADA-4A90-9B20-288268336A6F}" type="pres">
      <dgm:prSet presAssocID="{9D9794D0-4A1C-42DD-84D8-41C81733794C}" presName="connectorText" presStyleLbl="sibTrans1D1" presStyleIdx="2" presStyleCnt="5"/>
      <dgm:spPr/>
      <dgm:t>
        <a:bodyPr/>
        <a:lstStyle/>
        <a:p>
          <a:endParaRPr lang="en-IN"/>
        </a:p>
      </dgm:t>
    </dgm:pt>
    <dgm:pt modelId="{16A8CEC8-A310-44E8-8469-AB6764690D24}" type="pres">
      <dgm:prSet presAssocID="{38B8EA7B-622F-48B3-88FD-523FEB198CC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64813BB-4D1F-4155-86B2-1558FEDD5FC4}" type="pres">
      <dgm:prSet presAssocID="{F9130DAA-06B4-4EBD-85A5-013116866B21}" presName="sibTrans" presStyleLbl="sibTrans1D1" presStyleIdx="3" presStyleCnt="5"/>
      <dgm:spPr/>
      <dgm:t>
        <a:bodyPr/>
        <a:lstStyle/>
        <a:p>
          <a:endParaRPr lang="en-IN"/>
        </a:p>
      </dgm:t>
    </dgm:pt>
    <dgm:pt modelId="{92AC4BBA-F504-485F-B6AF-9860EF21F434}" type="pres">
      <dgm:prSet presAssocID="{F9130DAA-06B4-4EBD-85A5-013116866B21}" presName="connectorText" presStyleLbl="sibTrans1D1" presStyleIdx="3" presStyleCnt="5"/>
      <dgm:spPr/>
      <dgm:t>
        <a:bodyPr/>
        <a:lstStyle/>
        <a:p>
          <a:endParaRPr lang="en-IN"/>
        </a:p>
      </dgm:t>
    </dgm:pt>
    <dgm:pt modelId="{DEEE60CA-F3EF-4CD7-BE8C-906EE5084718}" type="pres">
      <dgm:prSet presAssocID="{53575D6E-DF49-4FE1-9C24-2ECC62F4B92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AFD1F3-0984-4A08-AAA4-E1015279EA80}" type="pres">
      <dgm:prSet presAssocID="{0BFA84F8-153E-4557-A96D-6FB449ED0A04}" presName="sibTrans" presStyleLbl="sibTrans1D1" presStyleIdx="4" presStyleCnt="5"/>
      <dgm:spPr/>
      <dgm:t>
        <a:bodyPr/>
        <a:lstStyle/>
        <a:p>
          <a:endParaRPr lang="en-IN"/>
        </a:p>
      </dgm:t>
    </dgm:pt>
    <dgm:pt modelId="{54AF5AC0-27EF-40B3-A1F5-55DEF6B3EBB4}" type="pres">
      <dgm:prSet presAssocID="{0BFA84F8-153E-4557-A96D-6FB449ED0A04}" presName="connectorText" presStyleLbl="sibTrans1D1" presStyleIdx="4" presStyleCnt="5"/>
      <dgm:spPr/>
      <dgm:t>
        <a:bodyPr/>
        <a:lstStyle/>
        <a:p>
          <a:endParaRPr lang="en-IN"/>
        </a:p>
      </dgm:t>
    </dgm:pt>
    <dgm:pt modelId="{92D8D0B2-842A-4C72-BE4A-7C13F7589B46}" type="pres">
      <dgm:prSet presAssocID="{DC79B65E-DC08-49AA-B7D5-96838D6A4FD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B19E8B1-D6DB-42BE-A32E-C164C913B522}" type="presOf" srcId="{5C7B5E75-D798-493A-9545-906FD09F45FD}" destId="{7BF5CEC1-3104-45FC-93F2-202DCF19AA8D}" srcOrd="0" destOrd="0" presId="urn:microsoft.com/office/officeart/2005/8/layout/bProcess3"/>
    <dgm:cxn modelId="{D19047A4-D9C2-4B9C-A637-8EB228318D40}" type="presOf" srcId="{0BFA84F8-153E-4557-A96D-6FB449ED0A04}" destId="{54AF5AC0-27EF-40B3-A1F5-55DEF6B3EBB4}" srcOrd="1" destOrd="0" presId="urn:microsoft.com/office/officeart/2005/8/layout/bProcess3"/>
    <dgm:cxn modelId="{F4C260DC-1B8B-4475-8439-DA1D9116EA74}" srcId="{823EC057-2112-40B2-ABCC-2C913EEE54FD}" destId="{5C7B5E75-D798-493A-9545-906FD09F45FD}" srcOrd="2" destOrd="0" parTransId="{376B9A06-E08D-4A12-AD63-9F2BA4CC431C}" sibTransId="{9D9794D0-4A1C-42DD-84D8-41C81733794C}"/>
    <dgm:cxn modelId="{639F4BFA-D0B9-4A56-9539-A283FE9F2A5F}" type="presOf" srcId="{F9130DAA-06B4-4EBD-85A5-013116866B21}" destId="{A64813BB-4D1F-4155-86B2-1558FEDD5FC4}" srcOrd="0" destOrd="0" presId="urn:microsoft.com/office/officeart/2005/8/layout/bProcess3"/>
    <dgm:cxn modelId="{48F38F10-323C-4ACE-82F0-F1835A3C1744}" srcId="{823EC057-2112-40B2-ABCC-2C913EEE54FD}" destId="{53575D6E-DF49-4FE1-9C24-2ECC62F4B920}" srcOrd="4" destOrd="0" parTransId="{58916DF9-A6C5-4823-A231-C654F57D6C42}" sibTransId="{0BFA84F8-153E-4557-A96D-6FB449ED0A04}"/>
    <dgm:cxn modelId="{521C0679-93D9-4420-BF60-58EF8939B5DC}" type="presOf" srcId="{823EC057-2112-40B2-ABCC-2C913EEE54FD}" destId="{F0E23789-EE80-4F7F-994E-0A4FCE471C47}" srcOrd="0" destOrd="0" presId="urn:microsoft.com/office/officeart/2005/8/layout/bProcess3"/>
    <dgm:cxn modelId="{BCC8BCCB-1642-4158-A3DA-6C92E23AE160}" type="presOf" srcId="{9D9794D0-4A1C-42DD-84D8-41C81733794C}" destId="{AFD5F80D-1D93-4E30-AC2C-A96C3E98BB9C}" srcOrd="0" destOrd="0" presId="urn:microsoft.com/office/officeart/2005/8/layout/bProcess3"/>
    <dgm:cxn modelId="{4F71FD61-3558-4043-9811-30D286CEEB20}" type="presOf" srcId="{F9130DAA-06B4-4EBD-85A5-013116866B21}" destId="{92AC4BBA-F504-485F-B6AF-9860EF21F434}" srcOrd="1" destOrd="0" presId="urn:microsoft.com/office/officeart/2005/8/layout/bProcess3"/>
    <dgm:cxn modelId="{B6D88EC8-164F-4877-A3A7-5885436A95AB}" type="presOf" srcId="{F30B7972-10BC-461E-A2E0-4395D77F737D}" destId="{087EE232-E01A-42C0-912E-476F973FC96E}" srcOrd="1" destOrd="0" presId="urn:microsoft.com/office/officeart/2005/8/layout/bProcess3"/>
    <dgm:cxn modelId="{EE2944EB-CE37-4015-80E1-29E83CCD9E7B}" type="presOf" srcId="{38B8EA7B-622F-48B3-88FD-523FEB198CC4}" destId="{16A8CEC8-A310-44E8-8469-AB6764690D24}" srcOrd="0" destOrd="0" presId="urn:microsoft.com/office/officeart/2005/8/layout/bProcess3"/>
    <dgm:cxn modelId="{AC21974D-AF1C-4CC1-84C4-5BA50A734DC9}" type="presOf" srcId="{53575D6E-DF49-4FE1-9C24-2ECC62F4B920}" destId="{DEEE60CA-F3EF-4CD7-BE8C-906EE5084718}" srcOrd="0" destOrd="0" presId="urn:microsoft.com/office/officeart/2005/8/layout/bProcess3"/>
    <dgm:cxn modelId="{D547BBEE-7D06-4078-B2FA-26318796280B}" type="presOf" srcId="{9D9794D0-4A1C-42DD-84D8-41C81733794C}" destId="{3F012810-6ADA-4A90-9B20-288268336A6F}" srcOrd="1" destOrd="0" presId="urn:microsoft.com/office/officeart/2005/8/layout/bProcess3"/>
    <dgm:cxn modelId="{3643F5FC-9B7F-4CA3-9C7A-FBF32D5AFB27}" srcId="{823EC057-2112-40B2-ABCC-2C913EEE54FD}" destId="{DC79B65E-DC08-49AA-B7D5-96838D6A4FDD}" srcOrd="5" destOrd="0" parTransId="{1805FC55-6111-4D34-A69A-48B3DCBFE83D}" sibTransId="{F4B8CDBE-B6FC-4541-9935-B88586FEA190}"/>
    <dgm:cxn modelId="{396F6830-6E15-45C9-AE32-57873AE51904}" type="presOf" srcId="{39B517B8-AF40-4165-96B5-A3A4907C2810}" destId="{20F48B7B-990C-4ADE-BAAC-EE4552BBDAD7}" srcOrd="0" destOrd="0" presId="urn:microsoft.com/office/officeart/2005/8/layout/bProcess3"/>
    <dgm:cxn modelId="{EBA296F2-9057-4521-9874-001C1DEAAE2C}" type="presOf" srcId="{DC79B65E-DC08-49AA-B7D5-96838D6A4FDD}" destId="{92D8D0B2-842A-4C72-BE4A-7C13F7589B46}" srcOrd="0" destOrd="0" presId="urn:microsoft.com/office/officeart/2005/8/layout/bProcess3"/>
    <dgm:cxn modelId="{2CCA0E0C-8BD5-49F6-B3C8-02A62979E6A6}" srcId="{823EC057-2112-40B2-ABCC-2C913EEE54FD}" destId="{38B8EA7B-622F-48B3-88FD-523FEB198CC4}" srcOrd="3" destOrd="0" parTransId="{FAE924BD-F922-4F22-9F54-3E5508218699}" sibTransId="{F9130DAA-06B4-4EBD-85A5-013116866B21}"/>
    <dgm:cxn modelId="{A9005EF9-8C90-4EE8-88CF-DE5ABB42F364}" type="presOf" srcId="{0BFA84F8-153E-4557-A96D-6FB449ED0A04}" destId="{1FAFD1F3-0984-4A08-AAA4-E1015279EA80}" srcOrd="0" destOrd="0" presId="urn:microsoft.com/office/officeart/2005/8/layout/bProcess3"/>
    <dgm:cxn modelId="{367F2788-DE5A-4143-9C3D-D41D75BDBC42}" srcId="{823EC057-2112-40B2-ABCC-2C913EEE54FD}" destId="{3B833B32-9F82-405B-93AB-42DE359A16EE}" srcOrd="0" destOrd="0" parTransId="{32E888D9-C89A-48DE-87FD-B539D76C15E0}" sibTransId="{6ED35640-41C0-4E94-9B37-5C40FB07E476}"/>
    <dgm:cxn modelId="{1B8C1F73-641A-4789-95C7-D37879C1B7F6}" type="presOf" srcId="{6ED35640-41C0-4E94-9B37-5C40FB07E476}" destId="{0A036562-BEC6-48F6-88C9-830F4E80B088}" srcOrd="0" destOrd="0" presId="urn:microsoft.com/office/officeart/2005/8/layout/bProcess3"/>
    <dgm:cxn modelId="{548FD8BB-B0FB-4C7D-BB10-2082F98B8DA3}" srcId="{823EC057-2112-40B2-ABCC-2C913EEE54FD}" destId="{39B517B8-AF40-4165-96B5-A3A4907C2810}" srcOrd="1" destOrd="0" parTransId="{D0A9383B-F0D0-4690-81F3-7D176847DBC6}" sibTransId="{F30B7972-10BC-461E-A2E0-4395D77F737D}"/>
    <dgm:cxn modelId="{3B9B21FA-6BBA-4247-97AA-600FCD68E446}" type="presOf" srcId="{3B833B32-9F82-405B-93AB-42DE359A16EE}" destId="{F914A473-3048-4E4A-AFF3-FA34379464FB}" srcOrd="0" destOrd="0" presId="urn:microsoft.com/office/officeart/2005/8/layout/bProcess3"/>
    <dgm:cxn modelId="{7F63731F-1BF6-4D8C-85EE-500B410F2DF2}" type="presOf" srcId="{F30B7972-10BC-461E-A2E0-4395D77F737D}" destId="{7F315D1D-780B-4997-81D1-C66B9C1725AB}" srcOrd="0" destOrd="0" presId="urn:microsoft.com/office/officeart/2005/8/layout/bProcess3"/>
    <dgm:cxn modelId="{D4B77960-B743-41C5-9A9C-A5BECF5A3FD6}" type="presOf" srcId="{6ED35640-41C0-4E94-9B37-5C40FB07E476}" destId="{85209896-3E4F-4DBB-BC14-C435EE199066}" srcOrd="1" destOrd="0" presId="urn:microsoft.com/office/officeart/2005/8/layout/bProcess3"/>
    <dgm:cxn modelId="{B0F558C5-17CB-447F-9C3F-045D1C1BE558}" type="presParOf" srcId="{F0E23789-EE80-4F7F-994E-0A4FCE471C47}" destId="{F914A473-3048-4E4A-AFF3-FA34379464FB}" srcOrd="0" destOrd="0" presId="urn:microsoft.com/office/officeart/2005/8/layout/bProcess3"/>
    <dgm:cxn modelId="{CB668531-79C7-4E5F-B3A0-5DA8698DFA0C}" type="presParOf" srcId="{F0E23789-EE80-4F7F-994E-0A4FCE471C47}" destId="{0A036562-BEC6-48F6-88C9-830F4E80B088}" srcOrd="1" destOrd="0" presId="urn:microsoft.com/office/officeart/2005/8/layout/bProcess3"/>
    <dgm:cxn modelId="{ABC77998-1972-4E4D-A27F-613C3E3BA3F2}" type="presParOf" srcId="{0A036562-BEC6-48F6-88C9-830F4E80B088}" destId="{85209896-3E4F-4DBB-BC14-C435EE199066}" srcOrd="0" destOrd="0" presId="urn:microsoft.com/office/officeart/2005/8/layout/bProcess3"/>
    <dgm:cxn modelId="{BFC44074-5907-4C99-885E-53310206DE40}" type="presParOf" srcId="{F0E23789-EE80-4F7F-994E-0A4FCE471C47}" destId="{20F48B7B-990C-4ADE-BAAC-EE4552BBDAD7}" srcOrd="2" destOrd="0" presId="urn:microsoft.com/office/officeart/2005/8/layout/bProcess3"/>
    <dgm:cxn modelId="{A100C21A-7A72-47B8-ABEB-BABCD2EAE81C}" type="presParOf" srcId="{F0E23789-EE80-4F7F-994E-0A4FCE471C47}" destId="{7F315D1D-780B-4997-81D1-C66B9C1725AB}" srcOrd="3" destOrd="0" presId="urn:microsoft.com/office/officeart/2005/8/layout/bProcess3"/>
    <dgm:cxn modelId="{7778D1CE-2BB7-4D29-B55E-E48A7EF0D913}" type="presParOf" srcId="{7F315D1D-780B-4997-81D1-C66B9C1725AB}" destId="{087EE232-E01A-42C0-912E-476F973FC96E}" srcOrd="0" destOrd="0" presId="urn:microsoft.com/office/officeart/2005/8/layout/bProcess3"/>
    <dgm:cxn modelId="{D13352D3-DE7E-41B7-8D1C-1FA1940D3ACB}" type="presParOf" srcId="{F0E23789-EE80-4F7F-994E-0A4FCE471C47}" destId="{7BF5CEC1-3104-45FC-93F2-202DCF19AA8D}" srcOrd="4" destOrd="0" presId="urn:microsoft.com/office/officeart/2005/8/layout/bProcess3"/>
    <dgm:cxn modelId="{B8509632-67EC-4DD3-BE45-B1C84824170B}" type="presParOf" srcId="{F0E23789-EE80-4F7F-994E-0A4FCE471C47}" destId="{AFD5F80D-1D93-4E30-AC2C-A96C3E98BB9C}" srcOrd="5" destOrd="0" presId="urn:microsoft.com/office/officeart/2005/8/layout/bProcess3"/>
    <dgm:cxn modelId="{B2F9D7DD-3C3F-42C0-99AB-D9E6531352F9}" type="presParOf" srcId="{AFD5F80D-1D93-4E30-AC2C-A96C3E98BB9C}" destId="{3F012810-6ADA-4A90-9B20-288268336A6F}" srcOrd="0" destOrd="0" presId="urn:microsoft.com/office/officeart/2005/8/layout/bProcess3"/>
    <dgm:cxn modelId="{D895B583-7CDC-4090-8F0D-F9B5E0476C42}" type="presParOf" srcId="{F0E23789-EE80-4F7F-994E-0A4FCE471C47}" destId="{16A8CEC8-A310-44E8-8469-AB6764690D24}" srcOrd="6" destOrd="0" presId="urn:microsoft.com/office/officeart/2005/8/layout/bProcess3"/>
    <dgm:cxn modelId="{6440193E-F5F8-45AB-8658-32201C11179B}" type="presParOf" srcId="{F0E23789-EE80-4F7F-994E-0A4FCE471C47}" destId="{A64813BB-4D1F-4155-86B2-1558FEDD5FC4}" srcOrd="7" destOrd="0" presId="urn:microsoft.com/office/officeart/2005/8/layout/bProcess3"/>
    <dgm:cxn modelId="{D334AB89-893D-47EF-A877-BE0D0D0855C6}" type="presParOf" srcId="{A64813BB-4D1F-4155-86B2-1558FEDD5FC4}" destId="{92AC4BBA-F504-485F-B6AF-9860EF21F434}" srcOrd="0" destOrd="0" presId="urn:microsoft.com/office/officeart/2005/8/layout/bProcess3"/>
    <dgm:cxn modelId="{72E6028D-63BD-4889-AA87-5DE6C00F96F0}" type="presParOf" srcId="{F0E23789-EE80-4F7F-994E-0A4FCE471C47}" destId="{DEEE60CA-F3EF-4CD7-BE8C-906EE5084718}" srcOrd="8" destOrd="0" presId="urn:microsoft.com/office/officeart/2005/8/layout/bProcess3"/>
    <dgm:cxn modelId="{97794379-29E2-42E4-BD55-E7640034DE93}" type="presParOf" srcId="{F0E23789-EE80-4F7F-994E-0A4FCE471C47}" destId="{1FAFD1F3-0984-4A08-AAA4-E1015279EA80}" srcOrd="9" destOrd="0" presId="urn:microsoft.com/office/officeart/2005/8/layout/bProcess3"/>
    <dgm:cxn modelId="{DE084D4B-919D-4F06-966C-8AC90B7F894B}" type="presParOf" srcId="{1FAFD1F3-0984-4A08-AAA4-E1015279EA80}" destId="{54AF5AC0-27EF-40B3-A1F5-55DEF6B3EBB4}" srcOrd="0" destOrd="0" presId="urn:microsoft.com/office/officeart/2005/8/layout/bProcess3"/>
    <dgm:cxn modelId="{1048A03A-3EF4-4C86-A6C4-6C3B068C2013}" type="presParOf" srcId="{F0E23789-EE80-4F7F-994E-0A4FCE471C47}" destId="{92D8D0B2-842A-4C72-BE4A-7C13F7589B46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 smtClean="0"/>
            <a:t>Step 1</a:t>
          </a:r>
          <a:endParaRPr lang="en-US" dirty="0"/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 smtClean="0"/>
            <a:t>Step 2</a:t>
          </a:r>
          <a:endParaRPr lang="en-US" dirty="0"/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 custT="1"/>
      <dgm:spPr/>
      <dgm:t>
        <a:bodyPr/>
        <a:lstStyle/>
        <a:p>
          <a:r>
            <a:rPr lang="en-US" sz="2000" dirty="0" smtClean="0"/>
            <a:t>Radiance</a:t>
          </a:r>
          <a:endParaRPr lang="en-US" sz="1800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 smtClean="0"/>
            <a:t>Step 3</a:t>
          </a:r>
          <a:endParaRPr lang="en-US" dirty="0"/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 custT="1"/>
      <dgm:spPr/>
      <dgm:t>
        <a:bodyPr/>
        <a:lstStyle/>
        <a:p>
          <a:r>
            <a:rPr lang="en-US" sz="2000" dirty="0" err="1" smtClean="0"/>
            <a:t>Exo</a:t>
          </a:r>
          <a:r>
            <a:rPr lang="en-US" sz="2000" dirty="0" smtClean="0"/>
            <a:t>-atmospheric reflectance</a:t>
          </a:r>
          <a:endParaRPr lang="en-US" sz="2000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36CD23FF-1B12-41F2-A9BD-02CBE9368DAF}">
      <dgm:prSet phldrT="[Text]"/>
      <dgm:spPr/>
      <dgm:t>
        <a:bodyPr/>
        <a:lstStyle/>
        <a:p>
          <a:r>
            <a:rPr lang="en-US" dirty="0" smtClean="0"/>
            <a:t>Step 4</a:t>
          </a:r>
          <a:endParaRPr lang="en-US" dirty="0"/>
        </a:p>
      </dgm:t>
    </dgm:pt>
    <dgm:pt modelId="{15790935-3BE0-4295-8F17-B43121F446DD}" type="parTrans" cxnId="{3BC72A7E-A329-4600-A894-531D2D598ADF}">
      <dgm:prSet/>
      <dgm:spPr/>
      <dgm:t>
        <a:bodyPr/>
        <a:lstStyle/>
        <a:p>
          <a:endParaRPr lang="en-IN"/>
        </a:p>
      </dgm:t>
    </dgm:pt>
    <dgm:pt modelId="{C448B6FA-8F87-45ED-9178-FA93A5C20EB3}" type="sibTrans" cxnId="{3BC72A7E-A329-4600-A894-531D2D598ADF}">
      <dgm:prSet/>
      <dgm:spPr/>
      <dgm:t>
        <a:bodyPr/>
        <a:lstStyle/>
        <a:p>
          <a:endParaRPr lang="en-IN"/>
        </a:p>
      </dgm:t>
    </dgm:pt>
    <dgm:pt modelId="{7A24C880-7F30-4342-A1CA-D96D587A251E}">
      <dgm:prSet phldrT="[Text]"/>
      <dgm:spPr/>
      <dgm:t>
        <a:bodyPr/>
        <a:lstStyle/>
        <a:p>
          <a:r>
            <a:rPr lang="en-US" dirty="0" smtClean="0"/>
            <a:t>Step 5</a:t>
          </a:r>
          <a:endParaRPr lang="en-US" dirty="0"/>
        </a:p>
      </dgm:t>
    </dgm:pt>
    <dgm:pt modelId="{101DB647-1603-4D3C-90ED-7FA48A41D4D1}" type="parTrans" cxnId="{3BFB1197-E48D-4DF8-9F68-4074BF41A68D}">
      <dgm:prSet/>
      <dgm:spPr/>
      <dgm:t>
        <a:bodyPr/>
        <a:lstStyle/>
        <a:p>
          <a:endParaRPr lang="en-IN"/>
        </a:p>
      </dgm:t>
    </dgm:pt>
    <dgm:pt modelId="{17A08F55-97E3-496E-82A1-FD8AAFDAA1F6}" type="sibTrans" cxnId="{3BFB1197-E48D-4DF8-9F68-4074BF41A68D}">
      <dgm:prSet/>
      <dgm:spPr/>
      <dgm:t>
        <a:bodyPr/>
        <a:lstStyle/>
        <a:p>
          <a:endParaRPr lang="en-IN"/>
        </a:p>
      </dgm:t>
    </dgm:pt>
    <dgm:pt modelId="{F6D36240-ABC0-4CCC-BC9D-36FA6D1D3097}">
      <dgm:prSet phldrT="[Text]"/>
      <dgm:spPr/>
      <dgm:t>
        <a:bodyPr/>
        <a:lstStyle/>
        <a:p>
          <a:r>
            <a:rPr lang="en-IN" dirty="0" smtClean="0"/>
            <a:t>On ground reflectance</a:t>
          </a:r>
          <a:endParaRPr lang="en-IN" dirty="0"/>
        </a:p>
      </dgm:t>
    </dgm:pt>
    <dgm:pt modelId="{A70F30BB-E86E-4165-B378-640B10F80670}" type="parTrans" cxnId="{DCC6162A-DD8F-49AA-BA2A-4ABB62957285}">
      <dgm:prSet/>
      <dgm:spPr/>
      <dgm:t>
        <a:bodyPr/>
        <a:lstStyle/>
        <a:p>
          <a:endParaRPr lang="en-IN"/>
        </a:p>
      </dgm:t>
    </dgm:pt>
    <dgm:pt modelId="{3DEEF332-D5CD-4A75-AD52-34333EEF7E21}" type="sibTrans" cxnId="{DCC6162A-DD8F-49AA-BA2A-4ABB62957285}">
      <dgm:prSet/>
      <dgm:spPr/>
      <dgm:t>
        <a:bodyPr/>
        <a:lstStyle/>
        <a:p>
          <a:endParaRPr lang="en-IN"/>
        </a:p>
      </dgm:t>
    </dgm:pt>
    <dgm:pt modelId="{7AF80E11-80F5-49E6-9ED1-DBA72C6EA141}">
      <dgm:prSet custT="1"/>
      <dgm:spPr/>
      <dgm:t>
        <a:bodyPr/>
        <a:lstStyle/>
        <a:p>
          <a:pPr algn="ctr"/>
          <a:r>
            <a:rPr lang="en-IN" sz="2000" dirty="0" smtClean="0"/>
            <a:t>Digital numbers</a:t>
          </a:r>
          <a:endParaRPr lang="en-IN" sz="2000" dirty="0"/>
        </a:p>
      </dgm:t>
    </dgm:pt>
    <dgm:pt modelId="{282E1D5D-E526-4F9B-AF90-74C81D3B0D7E}" type="parTrans" cxnId="{12BCC235-D5FD-4AE9-8A71-02E0E35B29A3}">
      <dgm:prSet/>
      <dgm:spPr/>
      <dgm:t>
        <a:bodyPr/>
        <a:lstStyle/>
        <a:p>
          <a:endParaRPr lang="en-IN"/>
        </a:p>
      </dgm:t>
    </dgm:pt>
    <dgm:pt modelId="{C0BF0CDF-0CD0-4FD5-B3EF-614C4C632B74}" type="sibTrans" cxnId="{12BCC235-D5FD-4AE9-8A71-02E0E35B29A3}">
      <dgm:prSet/>
      <dgm:spPr/>
      <dgm:t>
        <a:bodyPr/>
        <a:lstStyle/>
        <a:p>
          <a:endParaRPr lang="en-IN"/>
        </a:p>
      </dgm:t>
    </dgm:pt>
    <dgm:pt modelId="{3E891C7B-E0E8-43FA-9546-0EA42DC87F16}">
      <dgm:prSet/>
      <dgm:spPr/>
      <dgm:t>
        <a:bodyPr/>
        <a:lstStyle/>
        <a:p>
          <a:r>
            <a:rPr lang="en-IN" dirty="0" smtClean="0"/>
            <a:t>Atmospheric correction</a:t>
          </a:r>
          <a:endParaRPr lang="en-IN" dirty="0"/>
        </a:p>
      </dgm:t>
    </dgm:pt>
    <dgm:pt modelId="{D4BF1FFF-1A42-4167-9E9A-D7F812A51ED3}" type="parTrans" cxnId="{A0846B84-C315-4EDF-B4DD-EFC207423DBF}">
      <dgm:prSet/>
      <dgm:spPr/>
      <dgm:t>
        <a:bodyPr/>
        <a:lstStyle/>
        <a:p>
          <a:endParaRPr lang="en-IN"/>
        </a:p>
      </dgm:t>
    </dgm:pt>
    <dgm:pt modelId="{A079890A-B2D0-4AAE-8694-7600D1FE1BCC}" type="sibTrans" cxnId="{A0846B84-C315-4EDF-B4DD-EFC207423DBF}">
      <dgm:prSet/>
      <dgm:spPr/>
      <dgm:t>
        <a:bodyPr/>
        <a:lstStyle/>
        <a:p>
          <a:endParaRPr lang="en-IN"/>
        </a:p>
      </dgm:t>
    </dgm:pt>
    <dgm:pt modelId="{80283E7F-D3C2-4965-B056-15C267D2F8DF}">
      <dgm:prSet phldrT="[Text]" custT="1"/>
      <dgm:spPr/>
      <dgm:t>
        <a:bodyPr/>
        <a:lstStyle/>
        <a:p>
          <a:endParaRPr lang="en-US" sz="2000" dirty="0"/>
        </a:p>
      </dgm:t>
    </dgm:pt>
    <dgm:pt modelId="{4D78A7FF-CF87-41FF-B9D8-035A25198C23}" type="parTrans" cxnId="{397B19B2-86E7-4EF8-ACA1-9BFFD7CA83BF}">
      <dgm:prSet/>
      <dgm:spPr/>
      <dgm:t>
        <a:bodyPr/>
        <a:lstStyle/>
        <a:p>
          <a:endParaRPr lang="en-IN"/>
        </a:p>
      </dgm:t>
    </dgm:pt>
    <dgm:pt modelId="{69B19D5B-EB98-4A27-A375-2C575C2F3A25}" type="sibTrans" cxnId="{397B19B2-86E7-4EF8-ACA1-9BFFD7CA83BF}">
      <dgm:prSet/>
      <dgm:spPr/>
      <dgm:t>
        <a:bodyPr/>
        <a:lstStyle/>
        <a:p>
          <a:endParaRPr lang="en-IN"/>
        </a:p>
      </dgm:t>
    </dgm:pt>
    <dgm:pt modelId="{BB795054-7E78-4703-ABDB-97916EAF928D}">
      <dgm:prSet phldrT="[Text]" custT="1"/>
      <dgm:spPr/>
      <dgm:t>
        <a:bodyPr/>
        <a:lstStyle/>
        <a:p>
          <a:endParaRPr lang="en-US" sz="1800" dirty="0"/>
        </a:p>
      </dgm:t>
    </dgm:pt>
    <dgm:pt modelId="{8A87A7D9-7FA3-4A3C-A84D-AF52B264C509}" type="parTrans" cxnId="{2A20557C-CE03-4B39-AF23-AE642DE5BBB0}">
      <dgm:prSet/>
      <dgm:spPr/>
      <dgm:t>
        <a:bodyPr/>
        <a:lstStyle/>
        <a:p>
          <a:endParaRPr lang="en-IN"/>
        </a:p>
      </dgm:t>
    </dgm:pt>
    <dgm:pt modelId="{FCDE675C-39BF-4453-B18E-A0857F7618BE}" type="sibTrans" cxnId="{2A20557C-CE03-4B39-AF23-AE642DE5BBB0}">
      <dgm:prSet/>
      <dgm:spPr/>
      <dgm:t>
        <a:bodyPr/>
        <a:lstStyle/>
        <a:p>
          <a:endParaRPr lang="en-IN"/>
        </a:p>
      </dgm:t>
    </dgm:pt>
    <dgm:pt modelId="{025F0767-099C-4797-A4CA-52282123C31E}">
      <dgm:prSet/>
      <dgm:spPr/>
      <dgm:t>
        <a:bodyPr/>
        <a:lstStyle/>
        <a:p>
          <a:endParaRPr lang="en-IN" dirty="0"/>
        </a:p>
      </dgm:t>
    </dgm:pt>
    <dgm:pt modelId="{01EAA00B-06EF-4BCD-B4D4-624808E54C8C}" type="parTrans" cxnId="{AF97DF3E-E0D3-4F53-83C5-33379B6AFA8F}">
      <dgm:prSet/>
      <dgm:spPr/>
      <dgm:t>
        <a:bodyPr/>
        <a:lstStyle/>
        <a:p>
          <a:endParaRPr lang="en-IN"/>
        </a:p>
      </dgm:t>
    </dgm:pt>
    <dgm:pt modelId="{3C56E905-DD5E-4F57-A441-56126E830560}" type="sibTrans" cxnId="{AF97DF3E-E0D3-4F53-83C5-33379B6AFA8F}">
      <dgm:prSet/>
      <dgm:spPr/>
      <dgm:t>
        <a:bodyPr/>
        <a:lstStyle/>
        <a:p>
          <a:endParaRPr lang="en-IN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  <dgm:t>
        <a:bodyPr/>
        <a:lstStyle/>
        <a:p>
          <a:endParaRPr lang="en-IN"/>
        </a:p>
      </dgm:t>
    </dgm:pt>
    <dgm:pt modelId="{13688FBD-4079-41FE-A6A2-B5B0F293E6BF}" type="pres">
      <dgm:prSet presAssocID="{0E9DE493-19D7-4EC9-97C9-5F26233F1106}" presName="bSp" presStyleCnt="0"/>
      <dgm:spPr/>
      <dgm:t>
        <a:bodyPr/>
        <a:lstStyle/>
        <a:p>
          <a:endParaRPr lang="en-IN"/>
        </a:p>
      </dgm:t>
    </dgm:pt>
    <dgm:pt modelId="{224851B6-C14D-49DE-883B-A13003DA4601}" type="pres">
      <dgm:prSet presAssocID="{0E9DE493-19D7-4EC9-97C9-5F26233F1106}" presName="process" presStyleCnt="0"/>
      <dgm:spPr/>
      <dgm:t>
        <a:bodyPr/>
        <a:lstStyle/>
        <a:p>
          <a:endParaRPr lang="en-IN"/>
        </a:p>
      </dgm:t>
    </dgm:pt>
    <dgm:pt modelId="{1439717B-283C-48FF-AF62-1990F52B6512}" type="pres">
      <dgm:prSet presAssocID="{FB986F71-3126-4196-BD30-74AEDC39A1CA}" presName="composite1" presStyleCnt="0"/>
      <dgm:spPr/>
      <dgm:t>
        <a:bodyPr/>
        <a:lstStyle/>
        <a:p>
          <a:endParaRPr lang="en-IN"/>
        </a:p>
      </dgm:t>
    </dgm:pt>
    <dgm:pt modelId="{BCCE6711-D1D8-4B2C-917E-41AB5A6114A8}" type="pres">
      <dgm:prSet presAssocID="{FB986F71-3126-4196-BD30-74AEDC39A1CA}" presName="dummyNode1" presStyleLbl="node1" presStyleIdx="0" presStyleCnt="5"/>
      <dgm:spPr/>
      <dgm:t>
        <a:bodyPr/>
        <a:lstStyle/>
        <a:p>
          <a:endParaRPr lang="en-IN"/>
        </a:p>
      </dgm:t>
    </dgm:pt>
    <dgm:pt modelId="{96015622-8A46-45CF-A72A-2856B699B374}" type="pres">
      <dgm:prSet presAssocID="{FB986F71-3126-4196-BD30-74AEDC39A1CA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  <dgm:t>
        <a:bodyPr/>
        <a:lstStyle/>
        <a:p>
          <a:endParaRPr lang="en-IN"/>
        </a:p>
      </dgm:t>
    </dgm:pt>
    <dgm:pt modelId="{6A63D16E-EEE6-4267-97EA-5AD7D2BC4E84}" type="pres">
      <dgm:prSet presAssocID="{D0B150DF-3AA4-454C-8652-25880449C422}" presName="Name9" presStyleLbl="sibTrans2D1" presStyleIdx="0" presStyleCnt="4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  <dgm:t>
        <a:bodyPr/>
        <a:lstStyle/>
        <a:p>
          <a:endParaRPr lang="en-IN"/>
        </a:p>
      </dgm:t>
    </dgm:pt>
    <dgm:pt modelId="{5C833856-7FAF-4B27-932C-67C7D08339F2}" type="pres">
      <dgm:prSet presAssocID="{F6D27D1B-CDCB-481F-B8FA-AB31B2A119DE}" presName="dummyNode2" presStyleLbl="node1" presStyleIdx="0" presStyleCnt="5"/>
      <dgm:spPr/>
      <dgm:t>
        <a:bodyPr/>
        <a:lstStyle/>
        <a:p>
          <a:endParaRPr lang="en-IN"/>
        </a:p>
      </dgm:t>
    </dgm:pt>
    <dgm:pt modelId="{E83793B4-2C5C-4D90-82FA-E5EE4745664D}" type="pres">
      <dgm:prSet presAssocID="{F6D27D1B-CDCB-481F-B8FA-AB31B2A119DE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  <dgm:t>
        <a:bodyPr/>
        <a:lstStyle/>
        <a:p>
          <a:endParaRPr lang="en-IN"/>
        </a:p>
      </dgm:t>
    </dgm:pt>
    <dgm:pt modelId="{DC2A0ADB-DCE3-4BF4-9952-0394865777AC}" type="pres">
      <dgm:prSet presAssocID="{7AEB6639-3258-49E8-8B1F-B4A9C61922BE}" presName="Name18" presStyleLbl="sibTrans2D1" presStyleIdx="1" presStyleCnt="4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  <dgm:t>
        <a:bodyPr/>
        <a:lstStyle/>
        <a:p>
          <a:endParaRPr lang="en-IN"/>
        </a:p>
      </dgm:t>
    </dgm:pt>
    <dgm:pt modelId="{14032C0B-60AE-432B-A713-F993D1C4BA8F}" type="pres">
      <dgm:prSet presAssocID="{58828492-5CEF-4AFE-95CB-5D7E6A18158B}" presName="dummyNode1" presStyleLbl="node1" presStyleIdx="1" presStyleCnt="5"/>
      <dgm:spPr/>
      <dgm:t>
        <a:bodyPr/>
        <a:lstStyle/>
        <a:p>
          <a:endParaRPr lang="en-IN"/>
        </a:p>
      </dgm:t>
    </dgm:pt>
    <dgm:pt modelId="{69C28D3B-E083-42DF-9EA0-916CA12125A9}" type="pres">
      <dgm:prSet presAssocID="{58828492-5CEF-4AFE-95CB-5D7E6A18158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  <dgm:t>
        <a:bodyPr/>
        <a:lstStyle/>
        <a:p>
          <a:endParaRPr lang="en-IN"/>
        </a:p>
      </dgm:t>
    </dgm:pt>
    <dgm:pt modelId="{657F8A7F-481A-41ED-8007-6662A47105A2}" type="pres">
      <dgm:prSet presAssocID="{2D386477-EC66-449A-8D41-5F8A212C3D8E}" presName="Name9" presStyleLbl="sibTrans2D1" presStyleIdx="2" presStyleCnt="4"/>
      <dgm:spPr/>
      <dgm:t>
        <a:bodyPr/>
        <a:lstStyle/>
        <a:p>
          <a:endParaRPr lang="en-IN"/>
        </a:p>
      </dgm:t>
    </dgm:pt>
    <dgm:pt modelId="{7732DAB7-A14E-4C07-941F-A25F3A31C651}" type="pres">
      <dgm:prSet presAssocID="{36CD23FF-1B12-41F2-A9BD-02CBE9368DAF}" presName="composite2" presStyleCnt="0"/>
      <dgm:spPr/>
      <dgm:t>
        <a:bodyPr/>
        <a:lstStyle/>
        <a:p>
          <a:endParaRPr lang="en-IN"/>
        </a:p>
      </dgm:t>
    </dgm:pt>
    <dgm:pt modelId="{678BCC0D-765F-44B2-82B2-6816818E2B3B}" type="pres">
      <dgm:prSet presAssocID="{36CD23FF-1B12-41F2-A9BD-02CBE9368DAF}" presName="dummyNode2" presStyleLbl="node1" presStyleIdx="2" presStyleCnt="5"/>
      <dgm:spPr/>
      <dgm:t>
        <a:bodyPr/>
        <a:lstStyle/>
        <a:p>
          <a:endParaRPr lang="en-IN"/>
        </a:p>
      </dgm:t>
    </dgm:pt>
    <dgm:pt modelId="{A2660464-6E8B-4441-815B-6D6E6680C2D5}" type="pres">
      <dgm:prSet presAssocID="{36CD23FF-1B12-41F2-A9BD-02CBE9368DAF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29AECEE-45A6-470C-B1C5-98445A0C4B17}" type="pres">
      <dgm:prSet presAssocID="{36CD23FF-1B12-41F2-A9BD-02CBE9368DAF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891595-2DD1-45AE-8DE3-F87BB953BE26}" type="pres">
      <dgm:prSet presAssocID="{36CD23FF-1B12-41F2-A9BD-02CBE9368DAF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15B50AA-6EA9-4F5C-BE52-4BB373A1D8A5}" type="pres">
      <dgm:prSet presAssocID="{36CD23FF-1B12-41F2-A9BD-02CBE9368DAF}" presName="connSite2" presStyleCnt="0"/>
      <dgm:spPr/>
      <dgm:t>
        <a:bodyPr/>
        <a:lstStyle/>
        <a:p>
          <a:endParaRPr lang="en-IN"/>
        </a:p>
      </dgm:t>
    </dgm:pt>
    <dgm:pt modelId="{27DD8CF2-64D3-47D5-9D9B-BC4BFB20D5D3}" type="pres">
      <dgm:prSet presAssocID="{C448B6FA-8F87-45ED-9178-FA93A5C20EB3}" presName="Name18" presStyleLbl="sibTrans2D1" presStyleIdx="3" presStyleCnt="4"/>
      <dgm:spPr/>
      <dgm:t>
        <a:bodyPr/>
        <a:lstStyle/>
        <a:p>
          <a:endParaRPr lang="en-IN"/>
        </a:p>
      </dgm:t>
    </dgm:pt>
    <dgm:pt modelId="{FBEBBC5C-961C-4B86-88D4-AB226E5FA035}" type="pres">
      <dgm:prSet presAssocID="{7A24C880-7F30-4342-A1CA-D96D587A251E}" presName="composite1" presStyleCnt="0"/>
      <dgm:spPr/>
      <dgm:t>
        <a:bodyPr/>
        <a:lstStyle/>
        <a:p>
          <a:endParaRPr lang="en-IN"/>
        </a:p>
      </dgm:t>
    </dgm:pt>
    <dgm:pt modelId="{9919EBE6-7EFC-4304-99E4-1B37D51CA7EC}" type="pres">
      <dgm:prSet presAssocID="{7A24C880-7F30-4342-A1CA-D96D587A251E}" presName="dummyNode1" presStyleLbl="node1" presStyleIdx="3" presStyleCnt="5"/>
      <dgm:spPr/>
      <dgm:t>
        <a:bodyPr/>
        <a:lstStyle/>
        <a:p>
          <a:endParaRPr lang="en-IN"/>
        </a:p>
      </dgm:t>
    </dgm:pt>
    <dgm:pt modelId="{9E8C5563-FB40-4009-B1ED-EDC4C0CEF5AA}" type="pres">
      <dgm:prSet presAssocID="{7A24C880-7F30-4342-A1CA-D96D587A251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BDC01F9-F2AA-472A-A94F-E6A95BF0B622}" type="pres">
      <dgm:prSet presAssocID="{7A24C880-7F30-4342-A1CA-D96D587A251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9F9B15-E2DA-4691-BC15-4AF995563053}" type="pres">
      <dgm:prSet presAssocID="{7A24C880-7F30-4342-A1CA-D96D587A251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2D13B76-BA62-4194-BA5F-C67A1BF62C02}" type="pres">
      <dgm:prSet presAssocID="{7A24C880-7F30-4342-A1CA-D96D587A251E}" presName="connSite1" presStyleCnt="0"/>
      <dgm:spPr/>
      <dgm:t>
        <a:bodyPr/>
        <a:lstStyle/>
        <a:p>
          <a:endParaRPr lang="en-IN"/>
        </a:p>
      </dgm:t>
    </dgm:pt>
  </dgm:ptLst>
  <dgm:cxnLst>
    <dgm:cxn modelId="{7FE7D538-9067-4BEF-A780-8A456E3182A8}" type="presOf" srcId="{80283E7F-D3C2-4965-B056-15C267D2F8DF}" destId="{843715D2-C2C2-41EB-BDA3-21230FBA46DB}" srcOrd="1" destOrd="1" presId="urn:microsoft.com/office/officeart/2005/8/layout/hProcess4"/>
    <dgm:cxn modelId="{12A1A2CD-C3A6-414B-8B83-2713C50FC05E}" type="presOf" srcId="{0B00F5A8-A0EF-4111-9D86-004317B4F49E}" destId="{E83793B4-2C5C-4D90-82FA-E5EE4745664D}" srcOrd="0" destOrd="1" presId="urn:microsoft.com/office/officeart/2005/8/layout/hProcess4"/>
    <dgm:cxn modelId="{22A81221-36EB-4186-B6B0-ED166B4A2307}" type="presOf" srcId="{BB795054-7E78-4703-ABDB-97916EAF928D}" destId="{E83793B4-2C5C-4D90-82FA-E5EE4745664D}" srcOrd="0" destOrd="0" presId="urn:microsoft.com/office/officeart/2005/8/layout/hProcess4"/>
    <dgm:cxn modelId="{DAEA31D0-4140-4383-B31C-B1A3D88DB1D9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4EF8126B-77B7-401E-BB4F-AD5FD6A2710D}" type="presOf" srcId="{F6D36240-ABC0-4CCC-BC9D-36FA6D1D3097}" destId="{9BDC01F9-F2AA-472A-A94F-E6A95BF0B622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86F910E7-C9D0-48E5-A3A3-C70127E96FC1}" srcId="{F6D27D1B-CDCB-481F-B8FA-AB31B2A119DE}" destId="{0B00F5A8-A0EF-4111-9D86-004317B4F49E}" srcOrd="1" destOrd="0" parTransId="{EC916B99-8D26-4265-B7BE-BB461C68DA5C}" sibTransId="{CE48C676-980A-4BAC-A3C8-9ABC315DAE51}"/>
    <dgm:cxn modelId="{D9860575-2808-42C8-B893-BA640C0C4D34}" type="presOf" srcId="{58828492-5CEF-4AFE-95CB-5D7E6A18158B}" destId="{047F5837-10E2-4FFC-A492-DB8A19EF48CA}" srcOrd="0" destOrd="0" presId="urn:microsoft.com/office/officeart/2005/8/layout/hProcess4"/>
    <dgm:cxn modelId="{4D0445CA-1909-4883-A8BC-583E834FA9BD}" type="presOf" srcId="{025F0767-099C-4797-A4CA-52282123C31E}" destId="{729AECEE-45A6-470C-B1C5-98445A0C4B17}" srcOrd="1" destOrd="0" presId="urn:microsoft.com/office/officeart/2005/8/layout/hProcess4"/>
    <dgm:cxn modelId="{12BCC235-D5FD-4AE9-8A71-02E0E35B29A3}" srcId="{FB986F71-3126-4196-BD30-74AEDC39A1CA}" destId="{7AF80E11-80F5-49E6-9ED1-DBA72C6EA141}" srcOrd="0" destOrd="0" parTransId="{282E1D5D-E526-4F9B-AF90-74C81D3B0D7E}" sibTransId="{C0BF0CDF-0CD0-4FD5-B3EF-614C4C632B74}"/>
    <dgm:cxn modelId="{3BFB1197-E48D-4DF8-9F68-4074BF41A68D}" srcId="{0E9DE493-19D7-4EC9-97C9-5F26233F1106}" destId="{7A24C880-7F30-4342-A1CA-D96D587A251E}" srcOrd="4" destOrd="0" parTransId="{101DB647-1603-4D3C-90ED-7FA48A41D4D1}" sibTransId="{17A08F55-97E3-496E-82A1-FD8AAFDAA1F6}"/>
    <dgm:cxn modelId="{FE8A9CAB-479B-4388-932F-90C3EF11B597}" type="presOf" srcId="{F6D36240-ABC0-4CCC-BC9D-36FA6D1D3097}" destId="{9E8C5563-FB40-4009-B1ED-EDC4C0CEF5AA}" srcOrd="0" destOrd="0" presId="urn:microsoft.com/office/officeart/2005/8/layout/hProcess4"/>
    <dgm:cxn modelId="{397B19B2-86E7-4EF8-ACA1-9BFFD7CA83BF}" srcId="{58828492-5CEF-4AFE-95CB-5D7E6A18158B}" destId="{80283E7F-D3C2-4965-B056-15C267D2F8DF}" srcOrd="1" destOrd="0" parTransId="{4D78A7FF-CF87-41FF-B9D8-035A25198C23}" sibTransId="{69B19D5B-EB98-4A27-A375-2C575C2F3A25}"/>
    <dgm:cxn modelId="{8A9EDF20-E360-41B2-8391-8D8EAC600A9D}" type="presOf" srcId="{0E9DE493-19D7-4EC9-97C9-5F26233F1106}" destId="{3960CFF8-4383-4382-8D6D-F2A00F508E8D}" srcOrd="0" destOrd="0" presId="urn:microsoft.com/office/officeart/2005/8/layout/hProcess4"/>
    <dgm:cxn modelId="{57D83DFA-4BFC-4DBC-A463-5591499DE1AE}" type="presOf" srcId="{80283E7F-D3C2-4965-B056-15C267D2F8DF}" destId="{69C28D3B-E083-42DF-9EA0-916CA12125A9}" srcOrd="0" destOrd="1" presId="urn:microsoft.com/office/officeart/2005/8/layout/hProcess4"/>
    <dgm:cxn modelId="{A29D7D5D-E9CA-41C5-B7DA-94B575A99441}" type="presOf" srcId="{C448B6FA-8F87-45ED-9178-FA93A5C20EB3}" destId="{27DD8CF2-64D3-47D5-9D9B-BC4BFB20D5D3}" srcOrd="0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137D8E9A-4D92-4FC5-9CC4-9180CF8A44D8}" type="presOf" srcId="{3E891C7B-E0E8-43FA-9546-0EA42DC87F16}" destId="{729AECEE-45A6-470C-B1C5-98445A0C4B17}" srcOrd="1" destOrd="1" presId="urn:microsoft.com/office/officeart/2005/8/layout/hProcess4"/>
    <dgm:cxn modelId="{AF97DF3E-E0D3-4F53-83C5-33379B6AFA8F}" srcId="{36CD23FF-1B12-41F2-A9BD-02CBE9368DAF}" destId="{025F0767-099C-4797-A4CA-52282123C31E}" srcOrd="0" destOrd="0" parTransId="{01EAA00B-06EF-4BCD-B4D4-624808E54C8C}" sibTransId="{3C56E905-DD5E-4F57-A441-56126E830560}"/>
    <dgm:cxn modelId="{3BC72A7E-A329-4600-A894-531D2D598ADF}" srcId="{0E9DE493-19D7-4EC9-97C9-5F26233F1106}" destId="{36CD23FF-1B12-41F2-A9BD-02CBE9368DAF}" srcOrd="3" destOrd="0" parTransId="{15790935-3BE0-4295-8F17-B43121F446DD}" sibTransId="{C448B6FA-8F87-45ED-9178-FA93A5C20EB3}"/>
    <dgm:cxn modelId="{DCC6162A-DD8F-49AA-BA2A-4ABB62957285}" srcId="{7A24C880-7F30-4342-A1CA-D96D587A251E}" destId="{F6D36240-ABC0-4CCC-BC9D-36FA6D1D3097}" srcOrd="0" destOrd="0" parTransId="{A70F30BB-E86E-4165-B378-640B10F80670}" sibTransId="{3DEEF332-D5CD-4A75-AD52-34333EEF7E21}"/>
    <dgm:cxn modelId="{5219AB11-DDA9-49B1-B599-4841B20BB927}" type="presOf" srcId="{025F0767-099C-4797-A4CA-52282123C31E}" destId="{A2660464-6E8B-4441-815B-6D6E6680C2D5}" srcOrd="0" destOrd="0" presId="urn:microsoft.com/office/officeart/2005/8/layout/hProcess4"/>
    <dgm:cxn modelId="{52F692B7-50BB-4F7C-8A0A-FC413C89A68F}" type="presOf" srcId="{0B00F5A8-A0EF-4111-9D86-004317B4F49E}" destId="{67FFE978-6FBE-4424-80BE-B9E4B4DD0695}" srcOrd="1" destOrd="1" presId="urn:microsoft.com/office/officeart/2005/8/layout/hProcess4"/>
    <dgm:cxn modelId="{14F879A8-AF75-4C18-B8D0-0BC60FB688FB}" type="presOf" srcId="{7A24C880-7F30-4342-A1CA-D96D587A251E}" destId="{BA9F9B15-E2DA-4691-BC15-4AF995563053}" srcOrd="0" destOrd="0" presId="urn:microsoft.com/office/officeart/2005/8/layout/hProcess4"/>
    <dgm:cxn modelId="{A0EE61F6-58DB-493E-BB93-A3EBBEDECC02}" type="presOf" srcId="{68838C34-4D02-49F8-ADD7-BFA90D87B7EA}" destId="{69C28D3B-E083-42DF-9EA0-916CA12125A9}" srcOrd="0" destOrd="0" presId="urn:microsoft.com/office/officeart/2005/8/layout/hProcess4"/>
    <dgm:cxn modelId="{7A9BB1C4-A75F-4CE7-B5A3-D450D7363979}" type="presOf" srcId="{BB795054-7E78-4703-ABDB-97916EAF928D}" destId="{67FFE978-6FBE-4424-80BE-B9E4B4DD0695}" srcOrd="1" destOrd="0" presId="urn:microsoft.com/office/officeart/2005/8/layout/hProcess4"/>
    <dgm:cxn modelId="{7CCBBFD3-8F97-4310-8B0C-0EFFA165AF77}" type="presOf" srcId="{D0B150DF-3AA4-454C-8652-25880449C422}" destId="{6A63D16E-EEE6-4267-97EA-5AD7D2BC4E84}" srcOrd="0" destOrd="0" presId="urn:microsoft.com/office/officeart/2005/8/layout/hProcess4"/>
    <dgm:cxn modelId="{AF00CA68-2EA8-4EEE-BC7E-44BA83C53BF0}" type="presOf" srcId="{2D386477-EC66-449A-8D41-5F8A212C3D8E}" destId="{657F8A7F-481A-41ED-8007-6662A47105A2}" srcOrd="0" destOrd="0" presId="urn:microsoft.com/office/officeart/2005/8/layout/hProcess4"/>
    <dgm:cxn modelId="{7CAEF062-0A7C-4599-9F5A-6DE1CE8B7C17}" type="presOf" srcId="{36CD23FF-1B12-41F2-A9BD-02CBE9368DAF}" destId="{57891595-2DD1-45AE-8DE3-F87BB953BE26}" srcOrd="0" destOrd="0" presId="urn:microsoft.com/office/officeart/2005/8/layout/hProcess4"/>
    <dgm:cxn modelId="{918CB06E-F1E4-46C4-9060-2DAD8C175471}" type="presOf" srcId="{3E891C7B-E0E8-43FA-9546-0EA42DC87F16}" destId="{A2660464-6E8B-4441-815B-6D6E6680C2D5}" srcOrd="0" destOrd="1" presId="urn:microsoft.com/office/officeart/2005/8/layout/hProcess4"/>
    <dgm:cxn modelId="{E918438E-8972-4E1A-8BFE-2EBB9E15148C}" type="presOf" srcId="{7AEB6639-3258-49E8-8B1F-B4A9C61922BE}" destId="{DC2A0ADB-DCE3-4BF4-9952-0394865777AC}" srcOrd="0" destOrd="0" presId="urn:microsoft.com/office/officeart/2005/8/layout/hProcess4"/>
    <dgm:cxn modelId="{0A77A9CB-6065-4641-BDCF-CEB77189A59F}" type="presOf" srcId="{7AF80E11-80F5-49E6-9ED1-DBA72C6EA141}" destId="{96015622-8A46-45CF-A72A-2856B699B374}" srcOrd="0" destOrd="0" presId="urn:microsoft.com/office/officeart/2005/8/layout/hProcess4"/>
    <dgm:cxn modelId="{4AF3258C-BC9E-43B1-B111-4C56F68AA76B}" type="presOf" srcId="{FB986F71-3126-4196-BD30-74AEDC39A1CA}" destId="{E18C6CF4-EDEB-4539-A36D-E0355B626199}" srcOrd="0" destOrd="0" presId="urn:microsoft.com/office/officeart/2005/8/layout/hProcess4"/>
    <dgm:cxn modelId="{9C7F1D28-026E-423D-A66F-D2DD994750AA}" type="presOf" srcId="{7AF80E11-80F5-49E6-9ED1-DBA72C6EA141}" destId="{BFE859F2-A9E8-4F95-9161-8EC68F2D30C4}" srcOrd="1" destOrd="0" presId="urn:microsoft.com/office/officeart/2005/8/layout/hProcess4"/>
    <dgm:cxn modelId="{53276CC8-09BB-4821-A22F-C54339E51FA2}" type="presOf" srcId="{68838C34-4D02-49F8-ADD7-BFA90D87B7EA}" destId="{843715D2-C2C2-41EB-BDA3-21230FBA46DB}" srcOrd="1" destOrd="0" presId="urn:microsoft.com/office/officeart/2005/8/layout/hProcess4"/>
    <dgm:cxn modelId="{2A20557C-CE03-4B39-AF23-AE642DE5BBB0}" srcId="{F6D27D1B-CDCB-481F-B8FA-AB31B2A119DE}" destId="{BB795054-7E78-4703-ABDB-97916EAF928D}" srcOrd="0" destOrd="0" parTransId="{8A87A7D9-7FA3-4A3C-A84D-AF52B264C509}" sibTransId="{FCDE675C-39BF-4453-B18E-A0857F7618BE}"/>
    <dgm:cxn modelId="{A0846B84-C315-4EDF-B4DD-EFC207423DBF}" srcId="{36CD23FF-1B12-41F2-A9BD-02CBE9368DAF}" destId="{3E891C7B-E0E8-43FA-9546-0EA42DC87F16}" srcOrd="1" destOrd="0" parTransId="{D4BF1FFF-1A42-4167-9E9A-D7F812A51ED3}" sibTransId="{A079890A-B2D0-4AAE-8694-7600D1FE1BCC}"/>
    <dgm:cxn modelId="{57A40892-4D12-4095-80F4-C544E4394EFE}" type="presParOf" srcId="{3960CFF8-4383-4382-8D6D-F2A00F508E8D}" destId="{366CFF54-5C8F-47F9-BFD8-D9AF3EADDA3E}" srcOrd="0" destOrd="0" presId="urn:microsoft.com/office/officeart/2005/8/layout/hProcess4"/>
    <dgm:cxn modelId="{9C12D9D6-CD1A-432F-A420-8CC310306D2A}" type="presParOf" srcId="{3960CFF8-4383-4382-8D6D-F2A00F508E8D}" destId="{13688FBD-4079-41FE-A6A2-B5B0F293E6BF}" srcOrd="1" destOrd="0" presId="urn:microsoft.com/office/officeart/2005/8/layout/hProcess4"/>
    <dgm:cxn modelId="{09AEAD6B-5648-474F-BFCF-1304A33259F4}" type="presParOf" srcId="{3960CFF8-4383-4382-8D6D-F2A00F508E8D}" destId="{224851B6-C14D-49DE-883B-A13003DA4601}" srcOrd="2" destOrd="0" presId="urn:microsoft.com/office/officeart/2005/8/layout/hProcess4"/>
    <dgm:cxn modelId="{C9FEA479-FCAA-44AF-BB5A-BA2034CC3993}" type="presParOf" srcId="{224851B6-C14D-49DE-883B-A13003DA4601}" destId="{1439717B-283C-48FF-AF62-1990F52B6512}" srcOrd="0" destOrd="0" presId="urn:microsoft.com/office/officeart/2005/8/layout/hProcess4"/>
    <dgm:cxn modelId="{CF4141BA-D81D-40FE-838E-0EC76B0F1F59}" type="presParOf" srcId="{1439717B-283C-48FF-AF62-1990F52B6512}" destId="{BCCE6711-D1D8-4B2C-917E-41AB5A6114A8}" srcOrd="0" destOrd="0" presId="urn:microsoft.com/office/officeart/2005/8/layout/hProcess4"/>
    <dgm:cxn modelId="{0B9D578D-9074-4B4C-A7D1-8E46B7DCF7C6}" type="presParOf" srcId="{1439717B-283C-48FF-AF62-1990F52B6512}" destId="{96015622-8A46-45CF-A72A-2856B699B374}" srcOrd="1" destOrd="0" presId="urn:microsoft.com/office/officeart/2005/8/layout/hProcess4"/>
    <dgm:cxn modelId="{7337B2EB-2EAE-42A1-8EF5-1A29C503FD81}" type="presParOf" srcId="{1439717B-283C-48FF-AF62-1990F52B6512}" destId="{BFE859F2-A9E8-4F95-9161-8EC68F2D30C4}" srcOrd="2" destOrd="0" presId="urn:microsoft.com/office/officeart/2005/8/layout/hProcess4"/>
    <dgm:cxn modelId="{DC29EF84-4115-4EA2-905A-0CD0B908B670}" type="presParOf" srcId="{1439717B-283C-48FF-AF62-1990F52B6512}" destId="{E18C6CF4-EDEB-4539-A36D-E0355B626199}" srcOrd="3" destOrd="0" presId="urn:microsoft.com/office/officeart/2005/8/layout/hProcess4"/>
    <dgm:cxn modelId="{E66C81F2-7CCC-4DDD-8E14-1A77A8A67CC7}" type="presParOf" srcId="{1439717B-283C-48FF-AF62-1990F52B6512}" destId="{D9FCD5E9-9E94-4534-BAB4-3DB8EB44E7D0}" srcOrd="4" destOrd="0" presId="urn:microsoft.com/office/officeart/2005/8/layout/hProcess4"/>
    <dgm:cxn modelId="{AF181D61-B470-49B1-B58E-C1B443A68DA3}" type="presParOf" srcId="{224851B6-C14D-49DE-883B-A13003DA4601}" destId="{6A63D16E-EEE6-4267-97EA-5AD7D2BC4E84}" srcOrd="1" destOrd="0" presId="urn:microsoft.com/office/officeart/2005/8/layout/hProcess4"/>
    <dgm:cxn modelId="{B0AA08B6-5E7B-44A0-8972-2A4950C16A99}" type="presParOf" srcId="{224851B6-C14D-49DE-883B-A13003DA4601}" destId="{59BAED1E-A4FE-4FA3-8716-57917AF47F38}" srcOrd="2" destOrd="0" presId="urn:microsoft.com/office/officeart/2005/8/layout/hProcess4"/>
    <dgm:cxn modelId="{2AFB4D9A-3A40-4F8E-956C-E05FBF40B246}" type="presParOf" srcId="{59BAED1E-A4FE-4FA3-8716-57917AF47F38}" destId="{5C833856-7FAF-4B27-932C-67C7D08339F2}" srcOrd="0" destOrd="0" presId="urn:microsoft.com/office/officeart/2005/8/layout/hProcess4"/>
    <dgm:cxn modelId="{8D9D2E7A-0F14-43C3-94E8-8A2CDDA98AB0}" type="presParOf" srcId="{59BAED1E-A4FE-4FA3-8716-57917AF47F38}" destId="{E83793B4-2C5C-4D90-82FA-E5EE4745664D}" srcOrd="1" destOrd="0" presId="urn:microsoft.com/office/officeart/2005/8/layout/hProcess4"/>
    <dgm:cxn modelId="{658E2248-BCE7-4DE6-88BB-2A02CE4DE128}" type="presParOf" srcId="{59BAED1E-A4FE-4FA3-8716-57917AF47F38}" destId="{67FFE978-6FBE-4424-80BE-B9E4B4DD0695}" srcOrd="2" destOrd="0" presId="urn:microsoft.com/office/officeart/2005/8/layout/hProcess4"/>
    <dgm:cxn modelId="{4BEDFF4E-9413-4B75-9E90-6DD51ADB9FD9}" type="presParOf" srcId="{59BAED1E-A4FE-4FA3-8716-57917AF47F38}" destId="{029D1FDE-4DD7-4FA5-8C70-0C747477B66C}" srcOrd="3" destOrd="0" presId="urn:microsoft.com/office/officeart/2005/8/layout/hProcess4"/>
    <dgm:cxn modelId="{03B0DBB6-1A2E-4717-913E-026BC39D1560}" type="presParOf" srcId="{59BAED1E-A4FE-4FA3-8716-57917AF47F38}" destId="{C2556EF6-41FF-46C6-8829-911BFA533FFE}" srcOrd="4" destOrd="0" presId="urn:microsoft.com/office/officeart/2005/8/layout/hProcess4"/>
    <dgm:cxn modelId="{ED3CF761-20DD-46FA-A41B-DB36FE1E5877}" type="presParOf" srcId="{224851B6-C14D-49DE-883B-A13003DA4601}" destId="{DC2A0ADB-DCE3-4BF4-9952-0394865777AC}" srcOrd="3" destOrd="0" presId="urn:microsoft.com/office/officeart/2005/8/layout/hProcess4"/>
    <dgm:cxn modelId="{3A8A784B-74EF-4363-935E-562F78BFCD6E}" type="presParOf" srcId="{224851B6-C14D-49DE-883B-A13003DA4601}" destId="{A874A3A3-A340-4ABC-99B5-7529D4415335}" srcOrd="4" destOrd="0" presId="urn:microsoft.com/office/officeart/2005/8/layout/hProcess4"/>
    <dgm:cxn modelId="{7919D1BD-CACF-4DE0-9C13-06DBF506B039}" type="presParOf" srcId="{A874A3A3-A340-4ABC-99B5-7529D4415335}" destId="{14032C0B-60AE-432B-A713-F993D1C4BA8F}" srcOrd="0" destOrd="0" presId="urn:microsoft.com/office/officeart/2005/8/layout/hProcess4"/>
    <dgm:cxn modelId="{8075DEE8-416E-47C2-A067-D08306808408}" type="presParOf" srcId="{A874A3A3-A340-4ABC-99B5-7529D4415335}" destId="{69C28D3B-E083-42DF-9EA0-916CA12125A9}" srcOrd="1" destOrd="0" presId="urn:microsoft.com/office/officeart/2005/8/layout/hProcess4"/>
    <dgm:cxn modelId="{9CC6CF90-F4A6-4468-9CAF-AFDD17C3284E}" type="presParOf" srcId="{A874A3A3-A340-4ABC-99B5-7529D4415335}" destId="{843715D2-C2C2-41EB-BDA3-21230FBA46DB}" srcOrd="2" destOrd="0" presId="urn:microsoft.com/office/officeart/2005/8/layout/hProcess4"/>
    <dgm:cxn modelId="{0137E2A4-E0BC-453B-98D1-DE2FFAAE16BA}" type="presParOf" srcId="{A874A3A3-A340-4ABC-99B5-7529D4415335}" destId="{047F5837-10E2-4FFC-A492-DB8A19EF48CA}" srcOrd="3" destOrd="0" presId="urn:microsoft.com/office/officeart/2005/8/layout/hProcess4"/>
    <dgm:cxn modelId="{43DC5D73-D604-44FB-B8BF-231797BF2D2E}" type="presParOf" srcId="{A874A3A3-A340-4ABC-99B5-7529D4415335}" destId="{7D6A154D-27BB-4CCE-9250-BCDD2CD5C383}" srcOrd="4" destOrd="0" presId="urn:microsoft.com/office/officeart/2005/8/layout/hProcess4"/>
    <dgm:cxn modelId="{09B253B3-AF52-491C-B6AF-2CE89256EDF6}" type="presParOf" srcId="{224851B6-C14D-49DE-883B-A13003DA4601}" destId="{657F8A7F-481A-41ED-8007-6662A47105A2}" srcOrd="5" destOrd="0" presId="urn:microsoft.com/office/officeart/2005/8/layout/hProcess4"/>
    <dgm:cxn modelId="{7A5EDEF0-D226-4D1E-A0C2-6ED3A67EB51A}" type="presParOf" srcId="{224851B6-C14D-49DE-883B-A13003DA4601}" destId="{7732DAB7-A14E-4C07-941F-A25F3A31C651}" srcOrd="6" destOrd="0" presId="urn:microsoft.com/office/officeart/2005/8/layout/hProcess4"/>
    <dgm:cxn modelId="{C0FD706B-F95B-474C-BC2E-54A98ED29A2E}" type="presParOf" srcId="{7732DAB7-A14E-4C07-941F-A25F3A31C651}" destId="{678BCC0D-765F-44B2-82B2-6816818E2B3B}" srcOrd="0" destOrd="0" presId="urn:microsoft.com/office/officeart/2005/8/layout/hProcess4"/>
    <dgm:cxn modelId="{FFAAD8C9-293C-4284-8DF9-690EDAD534B0}" type="presParOf" srcId="{7732DAB7-A14E-4C07-941F-A25F3A31C651}" destId="{A2660464-6E8B-4441-815B-6D6E6680C2D5}" srcOrd="1" destOrd="0" presId="urn:microsoft.com/office/officeart/2005/8/layout/hProcess4"/>
    <dgm:cxn modelId="{3DC2B1E4-2D9A-4AB4-9959-882A84C91C9F}" type="presParOf" srcId="{7732DAB7-A14E-4C07-941F-A25F3A31C651}" destId="{729AECEE-45A6-470C-B1C5-98445A0C4B17}" srcOrd="2" destOrd="0" presId="urn:microsoft.com/office/officeart/2005/8/layout/hProcess4"/>
    <dgm:cxn modelId="{46E0BE9A-6517-4E3D-81B6-A38EB5A53FD2}" type="presParOf" srcId="{7732DAB7-A14E-4C07-941F-A25F3A31C651}" destId="{57891595-2DD1-45AE-8DE3-F87BB953BE26}" srcOrd="3" destOrd="0" presId="urn:microsoft.com/office/officeart/2005/8/layout/hProcess4"/>
    <dgm:cxn modelId="{430FC0B3-E027-44AE-A962-DA3E66B3CFB1}" type="presParOf" srcId="{7732DAB7-A14E-4C07-941F-A25F3A31C651}" destId="{415B50AA-6EA9-4F5C-BE52-4BB373A1D8A5}" srcOrd="4" destOrd="0" presId="urn:microsoft.com/office/officeart/2005/8/layout/hProcess4"/>
    <dgm:cxn modelId="{DF915E96-30B2-4666-94EA-54DC34DB5D9D}" type="presParOf" srcId="{224851B6-C14D-49DE-883B-A13003DA4601}" destId="{27DD8CF2-64D3-47D5-9D9B-BC4BFB20D5D3}" srcOrd="7" destOrd="0" presId="urn:microsoft.com/office/officeart/2005/8/layout/hProcess4"/>
    <dgm:cxn modelId="{D0A47571-BD54-48C1-8402-F646F9CFB74B}" type="presParOf" srcId="{224851B6-C14D-49DE-883B-A13003DA4601}" destId="{FBEBBC5C-961C-4B86-88D4-AB226E5FA035}" srcOrd="8" destOrd="0" presId="urn:microsoft.com/office/officeart/2005/8/layout/hProcess4"/>
    <dgm:cxn modelId="{E5C7C030-C49B-4D6D-87A1-BF201653208C}" type="presParOf" srcId="{FBEBBC5C-961C-4B86-88D4-AB226E5FA035}" destId="{9919EBE6-7EFC-4304-99E4-1B37D51CA7EC}" srcOrd="0" destOrd="0" presId="urn:microsoft.com/office/officeart/2005/8/layout/hProcess4"/>
    <dgm:cxn modelId="{E15849E4-6EB0-4F59-A624-22197A8904A0}" type="presParOf" srcId="{FBEBBC5C-961C-4B86-88D4-AB226E5FA035}" destId="{9E8C5563-FB40-4009-B1ED-EDC4C0CEF5AA}" srcOrd="1" destOrd="0" presId="urn:microsoft.com/office/officeart/2005/8/layout/hProcess4"/>
    <dgm:cxn modelId="{7EF1F4A1-45B1-4181-9D98-A1F9FBE0DD48}" type="presParOf" srcId="{FBEBBC5C-961C-4B86-88D4-AB226E5FA035}" destId="{9BDC01F9-F2AA-472A-A94F-E6A95BF0B622}" srcOrd="2" destOrd="0" presId="urn:microsoft.com/office/officeart/2005/8/layout/hProcess4"/>
    <dgm:cxn modelId="{BAA79EDB-02FD-4A46-AFD3-0471F9E126C5}" type="presParOf" srcId="{FBEBBC5C-961C-4B86-88D4-AB226E5FA035}" destId="{BA9F9B15-E2DA-4691-BC15-4AF995563053}" srcOrd="3" destOrd="0" presId="urn:microsoft.com/office/officeart/2005/8/layout/hProcess4"/>
    <dgm:cxn modelId="{467AB710-F998-44FA-A385-ACF275D48581}" type="presParOf" srcId="{FBEBBC5C-961C-4B86-88D4-AB226E5FA035}" destId="{42D13B76-BA62-4194-BA5F-C67A1BF62C0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36562-BEC6-48F6-88C9-830F4E80B088}">
      <dsp:nvSpPr>
        <dsp:cNvPr id="0" name=""/>
        <dsp:cNvSpPr/>
      </dsp:nvSpPr>
      <dsp:spPr>
        <a:xfrm>
          <a:off x="2641176" y="917750"/>
          <a:ext cx="5756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5674" y="45720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913856" y="960439"/>
        <a:ext cx="30313" cy="6062"/>
      </dsp:txXfrm>
    </dsp:sp>
    <dsp:sp modelId="{F914A473-3048-4E4A-AFF3-FA34379464FB}">
      <dsp:nvSpPr>
        <dsp:cNvPr id="0" name=""/>
        <dsp:cNvSpPr/>
      </dsp:nvSpPr>
      <dsp:spPr>
        <a:xfrm>
          <a:off x="7002" y="172678"/>
          <a:ext cx="2635973" cy="1581584"/>
        </a:xfrm>
        <a:prstGeom prst="rect">
          <a:avLst/>
        </a:prstGeom>
        <a:gradFill flip="none" rotWithShape="0">
          <a:gsLst>
            <a:gs pos="0">
              <a:srgbClr val="7030A0">
                <a:shade val="30000"/>
                <a:satMod val="115000"/>
              </a:srgbClr>
            </a:gs>
            <a:gs pos="50000">
              <a:srgbClr val="7030A0">
                <a:shade val="67500"/>
                <a:satMod val="115000"/>
              </a:srgbClr>
            </a:gs>
            <a:gs pos="100000">
              <a:srgbClr val="7030A0">
                <a:shade val="100000"/>
                <a:satMod val="115000"/>
              </a:srgbClr>
            </a:gs>
          </a:gsLst>
          <a:lin ang="135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Reading level 1 data</a:t>
          </a:r>
          <a:endParaRPr lang="en-IN" sz="3300" kern="1200" dirty="0"/>
        </a:p>
      </dsp:txBody>
      <dsp:txXfrm>
        <a:off x="7002" y="172678"/>
        <a:ext cx="2635973" cy="1581584"/>
      </dsp:txXfrm>
    </dsp:sp>
    <dsp:sp modelId="{7F315D1D-780B-4997-81D1-C66B9C1725AB}">
      <dsp:nvSpPr>
        <dsp:cNvPr id="0" name=""/>
        <dsp:cNvSpPr/>
      </dsp:nvSpPr>
      <dsp:spPr>
        <a:xfrm>
          <a:off x="5883424" y="917750"/>
          <a:ext cx="5756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5674" y="45720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156104" y="960439"/>
        <a:ext cx="30313" cy="6062"/>
      </dsp:txXfrm>
    </dsp:sp>
    <dsp:sp modelId="{20F48B7B-990C-4ADE-BAAC-EE4552BBDAD7}">
      <dsp:nvSpPr>
        <dsp:cNvPr id="0" name=""/>
        <dsp:cNvSpPr/>
      </dsp:nvSpPr>
      <dsp:spPr>
        <a:xfrm>
          <a:off x="3249250" y="172678"/>
          <a:ext cx="2635973" cy="1581584"/>
        </a:xfrm>
        <a:prstGeom prst="rect">
          <a:avLst/>
        </a:prstGeom>
        <a:gradFill flip="none" rotWithShape="0">
          <a:gsLst>
            <a:gs pos="0">
              <a:srgbClr val="7030A0">
                <a:shade val="30000"/>
                <a:satMod val="115000"/>
              </a:srgbClr>
            </a:gs>
            <a:gs pos="50000">
              <a:srgbClr val="7030A0">
                <a:shade val="67500"/>
                <a:satMod val="115000"/>
              </a:srgbClr>
            </a:gs>
            <a:gs pos="100000">
              <a:srgbClr val="7030A0">
                <a:shade val="100000"/>
                <a:satMod val="115000"/>
              </a:srgbClr>
            </a:gs>
          </a:gsLst>
          <a:lin ang="135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Dark pixel subtraction</a:t>
          </a:r>
          <a:endParaRPr lang="en-IN" sz="3300" kern="1200" dirty="0"/>
        </a:p>
      </dsp:txBody>
      <dsp:txXfrm>
        <a:off x="3249250" y="172678"/>
        <a:ext cx="2635973" cy="1581584"/>
      </dsp:txXfrm>
    </dsp:sp>
    <dsp:sp modelId="{AFD5F80D-1D93-4E30-AC2C-A96C3E98BB9C}">
      <dsp:nvSpPr>
        <dsp:cNvPr id="0" name=""/>
        <dsp:cNvSpPr/>
      </dsp:nvSpPr>
      <dsp:spPr>
        <a:xfrm>
          <a:off x="1324989" y="1752462"/>
          <a:ext cx="6484496" cy="575674"/>
        </a:xfrm>
        <a:custGeom>
          <a:avLst/>
          <a:gdLst/>
          <a:ahLst/>
          <a:cxnLst/>
          <a:rect l="0" t="0" r="0" b="0"/>
          <a:pathLst>
            <a:path>
              <a:moveTo>
                <a:pt x="6484496" y="0"/>
              </a:moveTo>
              <a:lnTo>
                <a:pt x="6484496" y="304937"/>
              </a:lnTo>
              <a:lnTo>
                <a:pt x="0" y="304937"/>
              </a:lnTo>
              <a:lnTo>
                <a:pt x="0" y="575674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404418" y="2037268"/>
        <a:ext cx="325638" cy="6062"/>
      </dsp:txXfrm>
    </dsp:sp>
    <dsp:sp modelId="{7BF5CEC1-3104-45FC-93F2-202DCF19AA8D}">
      <dsp:nvSpPr>
        <dsp:cNvPr id="0" name=""/>
        <dsp:cNvSpPr/>
      </dsp:nvSpPr>
      <dsp:spPr>
        <a:xfrm>
          <a:off x="6491498" y="172678"/>
          <a:ext cx="2635973" cy="1581584"/>
        </a:xfrm>
        <a:prstGeom prst="rect">
          <a:avLst/>
        </a:prstGeom>
        <a:gradFill flip="none" rotWithShape="0">
          <a:gsLst>
            <a:gs pos="0">
              <a:srgbClr val="7030A0">
                <a:shade val="30000"/>
                <a:satMod val="115000"/>
              </a:srgbClr>
            </a:gs>
            <a:gs pos="50000">
              <a:srgbClr val="7030A0">
                <a:shade val="67500"/>
                <a:satMod val="115000"/>
              </a:srgbClr>
            </a:gs>
            <a:gs pos="100000">
              <a:srgbClr val="7030A0">
                <a:shade val="100000"/>
                <a:satMod val="115000"/>
              </a:srgbClr>
            </a:gs>
          </a:gsLst>
          <a:lin ang="135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Bad band removal</a:t>
          </a:r>
          <a:endParaRPr lang="en-IN" sz="3300" kern="1200" dirty="0"/>
        </a:p>
      </dsp:txBody>
      <dsp:txXfrm>
        <a:off x="6491498" y="172678"/>
        <a:ext cx="2635973" cy="1581584"/>
      </dsp:txXfrm>
    </dsp:sp>
    <dsp:sp modelId="{A64813BB-4D1F-4155-86B2-1558FEDD5FC4}">
      <dsp:nvSpPr>
        <dsp:cNvPr id="0" name=""/>
        <dsp:cNvSpPr/>
      </dsp:nvSpPr>
      <dsp:spPr>
        <a:xfrm>
          <a:off x="2641176" y="3105609"/>
          <a:ext cx="5756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5674" y="45720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913856" y="3148297"/>
        <a:ext cx="30313" cy="6062"/>
      </dsp:txXfrm>
    </dsp:sp>
    <dsp:sp modelId="{16A8CEC8-A310-44E8-8469-AB6764690D24}">
      <dsp:nvSpPr>
        <dsp:cNvPr id="0" name=""/>
        <dsp:cNvSpPr/>
      </dsp:nvSpPr>
      <dsp:spPr>
        <a:xfrm>
          <a:off x="7002" y="2360537"/>
          <a:ext cx="2635973" cy="1581584"/>
        </a:xfrm>
        <a:prstGeom prst="rect">
          <a:avLst/>
        </a:prstGeom>
        <a:gradFill flip="none" rotWithShape="0">
          <a:gsLst>
            <a:gs pos="0">
              <a:srgbClr val="7030A0">
                <a:shade val="30000"/>
                <a:satMod val="115000"/>
              </a:srgbClr>
            </a:gs>
            <a:gs pos="50000">
              <a:srgbClr val="7030A0">
                <a:shade val="67500"/>
                <a:satMod val="115000"/>
              </a:srgbClr>
            </a:gs>
            <a:gs pos="100000">
              <a:srgbClr val="7030A0">
                <a:shade val="100000"/>
                <a:satMod val="115000"/>
              </a:srgbClr>
            </a:gs>
          </a:gsLst>
          <a:lin ang="135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Radiometric correction</a:t>
          </a:r>
          <a:endParaRPr lang="en-IN" sz="3300" kern="1200" dirty="0"/>
        </a:p>
      </dsp:txBody>
      <dsp:txXfrm>
        <a:off x="7002" y="2360537"/>
        <a:ext cx="2635973" cy="1581584"/>
      </dsp:txXfrm>
    </dsp:sp>
    <dsp:sp modelId="{1FAFD1F3-0984-4A08-AAA4-E1015279EA80}">
      <dsp:nvSpPr>
        <dsp:cNvPr id="0" name=""/>
        <dsp:cNvSpPr/>
      </dsp:nvSpPr>
      <dsp:spPr>
        <a:xfrm>
          <a:off x="5883424" y="3105609"/>
          <a:ext cx="5756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5674" y="45720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156104" y="3148297"/>
        <a:ext cx="30313" cy="6062"/>
      </dsp:txXfrm>
    </dsp:sp>
    <dsp:sp modelId="{DEEE60CA-F3EF-4CD7-BE8C-906EE5084718}">
      <dsp:nvSpPr>
        <dsp:cNvPr id="0" name=""/>
        <dsp:cNvSpPr/>
      </dsp:nvSpPr>
      <dsp:spPr>
        <a:xfrm>
          <a:off x="3249250" y="2360537"/>
          <a:ext cx="2635973" cy="1581584"/>
        </a:xfrm>
        <a:prstGeom prst="rect">
          <a:avLst/>
        </a:prstGeom>
        <a:gradFill flip="none" rotWithShape="0">
          <a:gsLst>
            <a:gs pos="0">
              <a:srgbClr val="7030A0">
                <a:shade val="30000"/>
                <a:satMod val="115000"/>
              </a:srgbClr>
            </a:gs>
            <a:gs pos="50000">
              <a:srgbClr val="7030A0">
                <a:shade val="67500"/>
                <a:satMod val="115000"/>
              </a:srgbClr>
            </a:gs>
            <a:gs pos="100000">
              <a:srgbClr val="7030A0">
                <a:shade val="100000"/>
                <a:satMod val="115000"/>
              </a:srgbClr>
            </a:gs>
          </a:gsLst>
          <a:lin ang="135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MNF</a:t>
          </a:r>
          <a:endParaRPr lang="en-IN" sz="3300" kern="1200" dirty="0"/>
        </a:p>
      </dsp:txBody>
      <dsp:txXfrm>
        <a:off x="3249250" y="2360537"/>
        <a:ext cx="2635973" cy="1581584"/>
      </dsp:txXfrm>
    </dsp:sp>
    <dsp:sp modelId="{92D8D0B2-842A-4C72-BE4A-7C13F7589B46}">
      <dsp:nvSpPr>
        <dsp:cNvPr id="0" name=""/>
        <dsp:cNvSpPr/>
      </dsp:nvSpPr>
      <dsp:spPr>
        <a:xfrm>
          <a:off x="6491498" y="2360537"/>
          <a:ext cx="2635973" cy="1581584"/>
        </a:xfrm>
        <a:prstGeom prst="rect">
          <a:avLst/>
        </a:prstGeom>
        <a:gradFill flip="none" rotWithShape="0">
          <a:gsLst>
            <a:gs pos="0">
              <a:srgbClr val="7030A0">
                <a:shade val="30000"/>
                <a:satMod val="115000"/>
              </a:srgbClr>
            </a:gs>
            <a:gs pos="50000">
              <a:srgbClr val="7030A0">
                <a:shade val="67500"/>
                <a:satMod val="115000"/>
              </a:srgbClr>
            </a:gs>
            <a:gs pos="100000">
              <a:srgbClr val="7030A0">
                <a:shade val="100000"/>
                <a:satMod val="115000"/>
              </a:srgbClr>
            </a:gs>
          </a:gsLst>
          <a:lin ang="135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PPI</a:t>
          </a:r>
          <a:endParaRPr lang="en-IN" sz="3300" kern="1200" dirty="0"/>
        </a:p>
      </dsp:txBody>
      <dsp:txXfrm>
        <a:off x="6491498" y="2360537"/>
        <a:ext cx="2635973" cy="1581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6767" y="1301305"/>
          <a:ext cx="1833421" cy="1512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Digital numbers</a:t>
          </a:r>
          <a:endParaRPr lang="en-IN" sz="2000" kern="1200" dirty="0"/>
        </a:p>
      </dsp:txBody>
      <dsp:txXfrm>
        <a:off x="41567" y="1336105"/>
        <a:ext cx="1763821" cy="1118548"/>
      </dsp:txXfrm>
    </dsp:sp>
    <dsp:sp modelId="{6A63D16E-EEE6-4267-97EA-5AD7D2BC4E84}">
      <dsp:nvSpPr>
        <dsp:cNvPr id="0" name=""/>
        <dsp:cNvSpPr/>
      </dsp:nvSpPr>
      <dsp:spPr>
        <a:xfrm>
          <a:off x="992859" y="1502561"/>
          <a:ext cx="2256665" cy="2256665"/>
        </a:xfrm>
        <a:prstGeom prst="leftCircularArrow">
          <a:avLst>
            <a:gd name="adj1" fmla="val 4187"/>
            <a:gd name="adj2" fmla="val 528220"/>
            <a:gd name="adj3" fmla="val 2303731"/>
            <a:gd name="adj4" fmla="val 9024489"/>
            <a:gd name="adj5" fmla="val 488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414194" y="2489454"/>
          <a:ext cx="1629707" cy="648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Step 1</a:t>
          </a:r>
          <a:endParaRPr lang="en-US" sz="3600" kern="1200" dirty="0"/>
        </a:p>
      </dsp:txBody>
      <dsp:txXfrm>
        <a:off x="433176" y="2508436"/>
        <a:ext cx="1591743" cy="610117"/>
      </dsp:txXfrm>
    </dsp:sp>
    <dsp:sp modelId="{E83793B4-2C5C-4D90-82FA-E5EE4745664D}">
      <dsp:nvSpPr>
        <dsp:cNvPr id="0" name=""/>
        <dsp:cNvSpPr/>
      </dsp:nvSpPr>
      <dsp:spPr>
        <a:xfrm>
          <a:off x="2493867" y="1301305"/>
          <a:ext cx="1833421" cy="1512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Radiance</a:t>
          </a:r>
          <a:endParaRPr lang="en-US" sz="1800" kern="1200" dirty="0"/>
        </a:p>
      </dsp:txBody>
      <dsp:txXfrm>
        <a:off x="2528667" y="1660146"/>
        <a:ext cx="1763821" cy="1118548"/>
      </dsp:txXfrm>
    </dsp:sp>
    <dsp:sp modelId="{DC2A0ADB-DCE3-4BF4-9952-0394865777AC}">
      <dsp:nvSpPr>
        <dsp:cNvPr id="0" name=""/>
        <dsp:cNvSpPr/>
      </dsp:nvSpPr>
      <dsp:spPr>
        <a:xfrm>
          <a:off x="3464680" y="296280"/>
          <a:ext cx="2490936" cy="2490936"/>
        </a:xfrm>
        <a:prstGeom prst="circularArrow">
          <a:avLst>
            <a:gd name="adj1" fmla="val 3793"/>
            <a:gd name="adj2" fmla="val 474002"/>
            <a:gd name="adj3" fmla="val 19350487"/>
            <a:gd name="adj4" fmla="val 12575511"/>
            <a:gd name="adj5" fmla="val 442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2901293" y="977265"/>
          <a:ext cx="1629707" cy="6480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Step 2</a:t>
          </a:r>
          <a:endParaRPr lang="en-US" sz="3600" kern="1200" dirty="0"/>
        </a:p>
      </dsp:txBody>
      <dsp:txXfrm>
        <a:off x="2920275" y="996247"/>
        <a:ext cx="1591743" cy="610117"/>
      </dsp:txXfrm>
    </dsp:sp>
    <dsp:sp modelId="{69C28D3B-E083-42DF-9EA0-916CA12125A9}">
      <dsp:nvSpPr>
        <dsp:cNvPr id="0" name=""/>
        <dsp:cNvSpPr/>
      </dsp:nvSpPr>
      <dsp:spPr>
        <a:xfrm>
          <a:off x="4980966" y="1301305"/>
          <a:ext cx="1833421" cy="1512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Exo</a:t>
          </a:r>
          <a:r>
            <a:rPr lang="en-US" sz="2000" kern="1200" dirty="0" smtClean="0"/>
            <a:t>-atmospheric reflectance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>
        <a:off x="5015766" y="1336105"/>
        <a:ext cx="1763821" cy="1118548"/>
      </dsp:txXfrm>
    </dsp:sp>
    <dsp:sp modelId="{657F8A7F-481A-41ED-8007-6662A47105A2}">
      <dsp:nvSpPr>
        <dsp:cNvPr id="0" name=""/>
        <dsp:cNvSpPr/>
      </dsp:nvSpPr>
      <dsp:spPr>
        <a:xfrm>
          <a:off x="5967058" y="1502561"/>
          <a:ext cx="2256665" cy="2256665"/>
        </a:xfrm>
        <a:prstGeom prst="leftCircularArrow">
          <a:avLst>
            <a:gd name="adj1" fmla="val 4187"/>
            <a:gd name="adj2" fmla="val 528220"/>
            <a:gd name="adj3" fmla="val 2303731"/>
            <a:gd name="adj4" fmla="val 9024489"/>
            <a:gd name="adj5" fmla="val 488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F5837-10E2-4FFC-A492-DB8A19EF48CA}">
      <dsp:nvSpPr>
        <dsp:cNvPr id="0" name=""/>
        <dsp:cNvSpPr/>
      </dsp:nvSpPr>
      <dsp:spPr>
        <a:xfrm>
          <a:off x="5388393" y="2489454"/>
          <a:ext cx="1629707" cy="6480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Step 3</a:t>
          </a:r>
          <a:endParaRPr lang="en-US" sz="3600" kern="1200" dirty="0"/>
        </a:p>
      </dsp:txBody>
      <dsp:txXfrm>
        <a:off x="5407375" y="2508436"/>
        <a:ext cx="1591743" cy="610117"/>
      </dsp:txXfrm>
    </dsp:sp>
    <dsp:sp modelId="{A2660464-6E8B-4441-815B-6D6E6680C2D5}">
      <dsp:nvSpPr>
        <dsp:cNvPr id="0" name=""/>
        <dsp:cNvSpPr/>
      </dsp:nvSpPr>
      <dsp:spPr>
        <a:xfrm>
          <a:off x="7468066" y="1301305"/>
          <a:ext cx="1833421" cy="1512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100" kern="1200" dirty="0" smtClean="0"/>
            <a:t>Atmospheric correction</a:t>
          </a:r>
          <a:endParaRPr lang="en-IN" sz="2100" kern="1200" dirty="0"/>
        </a:p>
      </dsp:txBody>
      <dsp:txXfrm>
        <a:off x="7502866" y="1660146"/>
        <a:ext cx="1763821" cy="1118548"/>
      </dsp:txXfrm>
    </dsp:sp>
    <dsp:sp modelId="{27DD8CF2-64D3-47D5-9D9B-BC4BFB20D5D3}">
      <dsp:nvSpPr>
        <dsp:cNvPr id="0" name=""/>
        <dsp:cNvSpPr/>
      </dsp:nvSpPr>
      <dsp:spPr>
        <a:xfrm>
          <a:off x="8438879" y="296280"/>
          <a:ext cx="2490936" cy="2490936"/>
        </a:xfrm>
        <a:prstGeom prst="circularArrow">
          <a:avLst>
            <a:gd name="adj1" fmla="val 3793"/>
            <a:gd name="adj2" fmla="val 474002"/>
            <a:gd name="adj3" fmla="val 19350487"/>
            <a:gd name="adj4" fmla="val 12575511"/>
            <a:gd name="adj5" fmla="val 4426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91595-2DD1-45AE-8DE3-F87BB953BE26}">
      <dsp:nvSpPr>
        <dsp:cNvPr id="0" name=""/>
        <dsp:cNvSpPr/>
      </dsp:nvSpPr>
      <dsp:spPr>
        <a:xfrm>
          <a:off x="7875493" y="977264"/>
          <a:ext cx="1629707" cy="64808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Step 4</a:t>
          </a:r>
          <a:endParaRPr lang="en-US" sz="3600" kern="1200" dirty="0"/>
        </a:p>
      </dsp:txBody>
      <dsp:txXfrm>
        <a:off x="7894475" y="996246"/>
        <a:ext cx="1591743" cy="610117"/>
      </dsp:txXfrm>
    </dsp:sp>
    <dsp:sp modelId="{9E8C5563-FB40-4009-B1ED-EDC4C0CEF5AA}">
      <dsp:nvSpPr>
        <dsp:cNvPr id="0" name=""/>
        <dsp:cNvSpPr/>
      </dsp:nvSpPr>
      <dsp:spPr>
        <a:xfrm>
          <a:off x="9955166" y="1301305"/>
          <a:ext cx="1833421" cy="1512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100" kern="1200" dirty="0" smtClean="0"/>
            <a:t>On ground reflectance</a:t>
          </a:r>
          <a:endParaRPr lang="en-IN" sz="2100" kern="1200" dirty="0"/>
        </a:p>
      </dsp:txBody>
      <dsp:txXfrm>
        <a:off x="9989966" y="1336105"/>
        <a:ext cx="1763821" cy="1118548"/>
      </dsp:txXfrm>
    </dsp:sp>
    <dsp:sp modelId="{BA9F9B15-E2DA-4691-BC15-4AF995563053}">
      <dsp:nvSpPr>
        <dsp:cNvPr id="0" name=""/>
        <dsp:cNvSpPr/>
      </dsp:nvSpPr>
      <dsp:spPr>
        <a:xfrm>
          <a:off x="10362592" y="2489454"/>
          <a:ext cx="1629707" cy="64808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Step 5</a:t>
          </a:r>
          <a:endParaRPr lang="en-US" sz="3600" kern="1200" dirty="0"/>
        </a:p>
      </dsp:txBody>
      <dsp:txXfrm>
        <a:off x="10381574" y="2508436"/>
        <a:ext cx="1591743" cy="610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9C929-FBA7-441D-9EE0-8709B638ABF6}" type="datetime2">
              <a:rPr lang="en-US" smtClean="0"/>
              <a:t>Monday, July 3, 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Pre-processing of Hyperspectral Images by Sanjit Dash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27CC2-8C91-4A01-8626-F9CE6085B77B}" type="datetime2">
              <a:rPr lang="en-US" smtClean="0"/>
              <a:t>Monday, July 3, 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Pre-processing of Hyperspectral Images by Sanjit Dash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3199CD-3E1B-4AE6-990F-76F925F5EA9F}" type="slidenum">
              <a:rPr lang="en-IN" smtClean="0"/>
              <a:t>2</a:t>
            </a:fld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5439BF1-F06F-4C4F-BD93-CBA2E3BE1DA7}" type="datetime2">
              <a:rPr lang="en-US" smtClean="0"/>
              <a:t>Monday, July 3,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0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IN" smtClean="0"/>
              <a:t>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B7CF348-B63D-4F09-854E-C9DAB601BB83}" type="datetime2">
              <a:rPr lang="en-US" smtClean="0"/>
              <a:t>Monday, July 3,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5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IN" smtClean="0"/>
              <a:t>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B04A4AC-CCAE-4635-A429-C101324C2D69}" type="datetime2">
              <a:rPr lang="en-US" smtClean="0"/>
              <a:t>Monday, July 3,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90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A087649-9D50-4367-B8F3-833889BF845C}" type="datetime2">
              <a:rPr lang="en-US" smtClean="0"/>
              <a:t>Monday, July 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99CD-3E1B-4AE6-990F-76F925F5EA9F}" type="slidenum">
              <a:rPr lang="en-IN" smtClean="0"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89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A318-F6E4-4CC9-A792-EDEACFBB8B54}" type="datetime2">
              <a:rPr lang="en-US" smtClean="0"/>
              <a:t>Monday, July 3, 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8673-892C-4028-90FE-8361C53D1159}" type="datetime2">
              <a:rPr lang="en-US" smtClean="0"/>
              <a:t>Monday, July 3, 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9900-8E52-4857-BCE8-697891A26252}" type="datetime2">
              <a:rPr lang="en-US" smtClean="0"/>
              <a:t>Monday, July 3, 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0014-B796-486C-9C40-A788542AA9EB}" type="datetime2">
              <a:rPr lang="en-US" smtClean="0"/>
              <a:t>Monday, July 3, 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9D-D3D1-49B0-AC00-BE57F1791632}" type="datetime2">
              <a:rPr lang="en-US" smtClean="0"/>
              <a:t>Monday, July 3, 2017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97A5-4445-4350-99F0-B0E9D233A1B7}" type="datetime2">
              <a:rPr lang="en-US" smtClean="0"/>
              <a:t>Monday, July 3, 2017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1987-816C-420F-9F20-EA5170AEA668}" type="datetime2">
              <a:rPr lang="en-US" smtClean="0"/>
              <a:t>Monday, July 3, 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7A46-22CB-43FA-A3FF-FAF0C8E29227}" type="datetime2">
              <a:rPr lang="en-US" smtClean="0"/>
              <a:t>Monday, July 3, 2017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A86D-4721-434F-B797-E1A086AAC76F}" type="datetime2">
              <a:rPr lang="en-US" smtClean="0"/>
              <a:t>Monday, July 3, 2017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4A81-063E-4023-9630-9E77DA975E3E}" type="datetime2">
              <a:rPr lang="en-US" smtClean="0"/>
              <a:t>Monday, July 3, 2017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7D40B-E804-4C02-A889-391C977616F7}" type="datetime2">
              <a:rPr lang="en-US" smtClean="0"/>
              <a:t>Monday, July 3, 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Pre-processing of Hyperspectral Images by Sanjit Dash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41885" y="332656"/>
            <a:ext cx="8229600" cy="1944216"/>
          </a:xfrm>
        </p:spPr>
        <p:txBody>
          <a:bodyPr/>
          <a:lstStyle/>
          <a:p>
            <a:r>
              <a:rPr lang="en-US" dirty="0" smtClean="0"/>
              <a:t>Pre-processing of Hyperspectral Images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41884" y="2276872"/>
            <a:ext cx="8229600" cy="1076672"/>
          </a:xfrm>
        </p:spPr>
        <p:txBody>
          <a:bodyPr>
            <a:noAutofit/>
          </a:bodyPr>
          <a:lstStyle/>
          <a:p>
            <a:r>
              <a:rPr lang="en-IN" sz="2400" cap="none" dirty="0" smtClean="0"/>
              <a:t>Pre-processing of EO1 Hyperion images and displaying Hyperion images in RGB colour format using MATLAB.</a:t>
            </a:r>
            <a:endParaRPr lang="it-IT" sz="2400" cap="none" dirty="0"/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261764" y="4581128"/>
            <a:ext cx="4608512" cy="1076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 cap="none" dirty="0">
              <a:solidFill>
                <a:schemeClr val="tx1"/>
              </a:solidFill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1339443" y="3473633"/>
            <a:ext cx="6696744" cy="1076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cap="none" dirty="0" smtClean="0">
                <a:solidFill>
                  <a:schemeClr val="tx1"/>
                </a:solidFill>
              </a:rPr>
              <a:t>By:</a:t>
            </a:r>
          </a:p>
          <a:p>
            <a:r>
              <a:rPr lang="it-IT" sz="2800" cap="none" dirty="0" smtClean="0">
                <a:solidFill>
                  <a:srgbClr val="FF0000"/>
                </a:solidFill>
              </a:rPr>
              <a:t>Cyan Subhra Mishra</a:t>
            </a:r>
            <a:endParaRPr lang="it-IT" sz="2800" cap="none" dirty="0" smtClean="0">
              <a:solidFill>
                <a:srgbClr val="FF0000"/>
              </a:solidFill>
            </a:endParaRPr>
          </a:p>
          <a:p>
            <a:r>
              <a:rPr lang="it-IT" sz="2800" cap="none" dirty="0" smtClean="0">
                <a:solidFill>
                  <a:srgbClr val="FF0000"/>
                </a:solidFill>
              </a:rPr>
              <a:t>cyanmishra92@gmail.com</a:t>
            </a:r>
            <a:endParaRPr lang="it-IT" sz="2800" cap="non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Reading Level 1 Data</a:t>
            </a:r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Extension .L1R.</a:t>
            </a:r>
          </a:p>
          <a:p>
            <a:r>
              <a:rPr lang="en-IN" dirty="0" smtClean="0"/>
              <a:t>Can be read by ENVI software by its </a:t>
            </a:r>
            <a:r>
              <a:rPr lang="en-IN" i="1" dirty="0" smtClean="0">
                <a:solidFill>
                  <a:srgbClr val="FFFF00"/>
                </a:solidFill>
              </a:rPr>
              <a:t>load image</a:t>
            </a:r>
            <a:r>
              <a:rPr lang="en-IN" dirty="0" smtClean="0"/>
              <a:t> command.</a:t>
            </a:r>
          </a:p>
          <a:p>
            <a:r>
              <a:rPr lang="en-IN" dirty="0" smtClean="0"/>
              <a:t>MATLAB use </a:t>
            </a:r>
            <a:r>
              <a:rPr lang="en-IN" i="1" dirty="0" smtClean="0">
                <a:solidFill>
                  <a:srgbClr val="FFFF00"/>
                </a:solidFill>
              </a:rPr>
              <a:t>multibandread</a:t>
            </a:r>
            <a:r>
              <a:rPr lang="en-IN" dirty="0" smtClean="0"/>
              <a:t> command of hyperspectral toolbox:</a:t>
            </a:r>
          </a:p>
          <a:p>
            <a:pPr marL="0" indent="0">
              <a:buNone/>
            </a:pPr>
            <a:r>
              <a:rPr lang="en-IN" sz="2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multibandread(FILENAME, SIZE, PRECISION, OFFSET, INTERLEAVE, BYTEORDER</a:t>
            </a:r>
            <a:r>
              <a:rPr lang="en-IN" sz="2800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IN" dirty="0" smtClean="0"/>
              <a:t>The required data (e.g. size, precision, interleave etc.) can be availed through the </a:t>
            </a:r>
            <a:r>
              <a:rPr lang="en-IN" i="1" dirty="0" smtClean="0">
                <a:solidFill>
                  <a:srgbClr val="FFFF00"/>
                </a:solidFill>
              </a:rPr>
              <a:t>header file</a:t>
            </a:r>
            <a:r>
              <a:rPr lang="en-IN" dirty="0" smtClean="0"/>
              <a:t> (extension .</a:t>
            </a:r>
            <a:r>
              <a:rPr lang="en-IN" dirty="0" err="1" smtClean="0"/>
              <a:t>hdr</a:t>
            </a:r>
            <a:r>
              <a:rPr lang="en-IN" dirty="0" smtClean="0"/>
              <a:t>).</a:t>
            </a:r>
            <a:endParaRPr lang="en-IN" dirty="0" smtClean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252F-9DBD-4C2B-8461-D88A1A610FEE}" type="datetime2">
              <a:rPr lang="en-US" smtClean="0"/>
              <a:t>Monday, July 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09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8" y="381000"/>
            <a:ext cx="9144001" cy="1371600"/>
          </a:xfrm>
        </p:spPr>
        <p:txBody>
          <a:bodyPr/>
          <a:lstStyle/>
          <a:p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Dark Pixel Subtraction</a:t>
            </a:r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868" y="1904999"/>
            <a:ext cx="5652119" cy="411480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Data stored as 16 bit </a:t>
            </a:r>
            <a:r>
              <a:rPr lang="en-IN" i="1" dirty="0" smtClean="0">
                <a:solidFill>
                  <a:srgbClr val="FFFF00"/>
                </a:solidFill>
              </a:rPr>
              <a:t>signed</a:t>
            </a:r>
            <a:r>
              <a:rPr lang="en-IN" dirty="0" smtClean="0"/>
              <a:t> integer.</a:t>
            </a:r>
          </a:p>
          <a:p>
            <a:r>
              <a:rPr lang="en-IN" i="1" dirty="0" smtClean="0">
                <a:solidFill>
                  <a:srgbClr val="FFFF00"/>
                </a:solidFill>
              </a:rPr>
              <a:t>Negative pixels – no information</a:t>
            </a:r>
            <a:r>
              <a:rPr lang="en-IN" dirty="0" smtClean="0"/>
              <a:t>; needed to be removed.</a:t>
            </a:r>
          </a:p>
          <a:p>
            <a:r>
              <a:rPr lang="en-IN" dirty="0" smtClean="0">
                <a:solidFill>
                  <a:srgbClr val="FFFF00"/>
                </a:solidFill>
              </a:rPr>
              <a:t>Translating</a:t>
            </a:r>
            <a:r>
              <a:rPr lang="en-IN" dirty="0" smtClean="0"/>
              <a:t> pixel values.</a:t>
            </a:r>
          </a:p>
          <a:p>
            <a:r>
              <a:rPr lang="en-IN" dirty="0" smtClean="0"/>
              <a:t>Least valued pixel gets </a:t>
            </a:r>
            <a:r>
              <a:rPr lang="en-IN" i="1" dirty="0" smtClean="0">
                <a:solidFill>
                  <a:srgbClr val="FFFF00"/>
                </a:solidFill>
              </a:rPr>
              <a:t>zero (0)</a:t>
            </a:r>
            <a:r>
              <a:rPr lang="en-IN" dirty="0" smtClean="0"/>
              <a:t> value.</a:t>
            </a:r>
          </a:p>
          <a:p>
            <a:r>
              <a:rPr lang="en-IN" dirty="0" smtClean="0"/>
              <a:t>May not be accurate – least value may not be zero, but </a:t>
            </a:r>
            <a:r>
              <a:rPr lang="en-IN" dirty="0" smtClean="0">
                <a:solidFill>
                  <a:srgbClr val="FFFF00"/>
                </a:solidFill>
              </a:rPr>
              <a:t>necessary</a:t>
            </a:r>
            <a:r>
              <a:rPr lang="en-IN" dirty="0" smtClean="0"/>
              <a:t>.</a:t>
            </a:r>
          </a:p>
          <a:p>
            <a:r>
              <a:rPr lang="en-IN" dirty="0" smtClean="0"/>
              <a:t>Data comparison can not be detected by naked eye.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86500" y="2132856"/>
            <a:ext cx="5184576" cy="302433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762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200" b="1" u="sng" dirty="0" smtClean="0">
                <a:solidFill>
                  <a:srgbClr val="FFC000"/>
                </a:solidFill>
              </a:rPr>
              <a:t>Algorithm for dark pixel </a:t>
            </a:r>
            <a:r>
              <a:rPr lang="en-IN" sz="2200" b="1" u="sng" dirty="0" err="1" smtClean="0">
                <a:solidFill>
                  <a:srgbClr val="FFC000"/>
                </a:solidFill>
              </a:rPr>
              <a:t>subreaction</a:t>
            </a:r>
            <a:r>
              <a:rPr lang="en-IN" sz="2200" dirty="0" smtClean="0"/>
              <a:t>:</a:t>
            </a:r>
            <a:endParaRPr lang="en-IN" sz="2200" dirty="0"/>
          </a:p>
          <a:p>
            <a:pPr marL="0" indent="0">
              <a:buNone/>
            </a:pPr>
            <a:r>
              <a:rPr lang="en-IN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While i </a:t>
            </a:r>
            <a:r>
              <a:rPr lang="en-IN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&lt;= </a:t>
            </a:r>
            <a:r>
              <a:rPr lang="en-IN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number_of_bands</a:t>
            </a:r>
          </a:p>
          <a:p>
            <a:pPr marL="0" indent="0">
              <a:buNone/>
            </a:pPr>
            <a:r>
              <a:rPr lang="en-IN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min(i) = min(min(image(:; :; i)));</a:t>
            </a:r>
          </a:p>
          <a:p>
            <a:pPr marL="0" indent="0">
              <a:buNone/>
            </a:pPr>
            <a:r>
              <a:rPr lang="en-IN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img_darkpix_sub</a:t>
            </a:r>
            <a:r>
              <a:rPr lang="en-IN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(:; :; i) = image(:; :; </a:t>
            </a:r>
            <a:r>
              <a:rPr lang="en-IN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i) - min(i</a:t>
            </a:r>
            <a:r>
              <a:rPr lang="en-IN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 + +;</a:t>
            </a:r>
          </a:p>
          <a:p>
            <a:pPr marL="0" indent="0">
              <a:buNone/>
            </a:pPr>
            <a:r>
              <a:rPr lang="en-IN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end;</a:t>
            </a:r>
            <a:endParaRPr lang="en-IN" sz="2000" b="1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503C-04AC-4C75-8B5D-D2F8BC39C2F2}" type="datetime2">
              <a:rPr lang="en-US" smtClean="0"/>
              <a:t>Monday, July 3, 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01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Bad Band Removal</a:t>
            </a:r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Several </a:t>
            </a:r>
            <a:r>
              <a:rPr lang="en-IN" i="1" dirty="0" smtClean="0">
                <a:solidFill>
                  <a:srgbClr val="FFFF00"/>
                </a:solidFill>
              </a:rPr>
              <a:t>not calibrated bands</a:t>
            </a:r>
            <a:r>
              <a:rPr lang="en-IN" dirty="0" smtClean="0"/>
              <a:t> – gives fake data or no data.</a:t>
            </a:r>
          </a:p>
          <a:p>
            <a:r>
              <a:rPr lang="en-IN" dirty="0" smtClean="0"/>
              <a:t>According to EO – 1 user guide: </a:t>
            </a:r>
            <a:r>
              <a:rPr lang="en-IN" i="1" dirty="0">
                <a:solidFill>
                  <a:srgbClr val="FFFF00"/>
                </a:solidFill>
              </a:rPr>
              <a:t>Calibrated</a:t>
            </a:r>
            <a:r>
              <a:rPr lang="en-IN" dirty="0"/>
              <a:t> channels are </a:t>
            </a:r>
            <a:r>
              <a:rPr lang="en-IN" i="1" dirty="0">
                <a:solidFill>
                  <a:srgbClr val="FFFF00"/>
                </a:solidFill>
              </a:rPr>
              <a:t>8-57</a:t>
            </a:r>
            <a:r>
              <a:rPr lang="en-IN" dirty="0"/>
              <a:t> for </a:t>
            </a:r>
            <a:r>
              <a:rPr lang="en-IN" dirty="0" smtClean="0"/>
              <a:t>the VNIR, and </a:t>
            </a:r>
            <a:r>
              <a:rPr lang="en-IN" i="1" dirty="0">
                <a:solidFill>
                  <a:srgbClr val="FFFF00"/>
                </a:solidFill>
              </a:rPr>
              <a:t>77-224</a:t>
            </a:r>
            <a:r>
              <a:rPr lang="en-IN" dirty="0"/>
              <a:t> for the </a:t>
            </a:r>
            <a:r>
              <a:rPr lang="en-IN" dirty="0" smtClean="0"/>
              <a:t>SWIR.</a:t>
            </a:r>
          </a:p>
          <a:p>
            <a:r>
              <a:rPr lang="en-IN" dirty="0" smtClean="0"/>
              <a:t>Bands wit </a:t>
            </a:r>
            <a:r>
              <a:rPr lang="en-IN" i="1" dirty="0" smtClean="0">
                <a:solidFill>
                  <a:srgbClr val="FFFF00"/>
                </a:solidFill>
              </a:rPr>
              <a:t>low detector response</a:t>
            </a:r>
            <a:r>
              <a:rPr lang="en-IN" dirty="0" smtClean="0"/>
              <a:t> are </a:t>
            </a:r>
            <a:r>
              <a:rPr lang="en-IN" i="1" dirty="0" smtClean="0">
                <a:solidFill>
                  <a:srgbClr val="FFFF00"/>
                </a:solidFill>
              </a:rPr>
              <a:t>not calibrated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Apart from those </a:t>
            </a:r>
            <a:r>
              <a:rPr lang="en-IN" i="1" dirty="0">
                <a:solidFill>
                  <a:srgbClr val="FFFF00"/>
                </a:solidFill>
              </a:rPr>
              <a:t>8 to 12</a:t>
            </a:r>
            <a:r>
              <a:rPr lang="en-IN" dirty="0"/>
              <a:t>, </a:t>
            </a:r>
            <a:r>
              <a:rPr lang="en-IN" i="1" dirty="0">
                <a:solidFill>
                  <a:srgbClr val="FFFF00"/>
                </a:solidFill>
              </a:rPr>
              <a:t>59 to 63</a:t>
            </a:r>
            <a:r>
              <a:rPr lang="en-IN" dirty="0"/>
              <a:t> and </a:t>
            </a:r>
            <a:r>
              <a:rPr lang="en-IN" i="1" dirty="0">
                <a:solidFill>
                  <a:srgbClr val="FFFF00"/>
                </a:solidFill>
              </a:rPr>
              <a:t>77 to </a:t>
            </a:r>
            <a:r>
              <a:rPr lang="en-IN" i="1" dirty="0" smtClean="0">
                <a:solidFill>
                  <a:srgbClr val="FFFF00"/>
                </a:solidFill>
              </a:rPr>
              <a:t>81</a:t>
            </a:r>
            <a:r>
              <a:rPr lang="en-IN" dirty="0" smtClean="0"/>
              <a:t> are </a:t>
            </a:r>
            <a:r>
              <a:rPr lang="en-IN" i="1" dirty="0" smtClean="0">
                <a:solidFill>
                  <a:srgbClr val="FFFF00"/>
                </a:solidFill>
              </a:rPr>
              <a:t>sparse</a:t>
            </a:r>
            <a:r>
              <a:rPr lang="en-IN" dirty="0" smtClean="0"/>
              <a:t> matrices – with </a:t>
            </a:r>
            <a:r>
              <a:rPr lang="en-IN" i="1" dirty="0" smtClean="0">
                <a:solidFill>
                  <a:srgbClr val="FFFF00"/>
                </a:solidFill>
              </a:rPr>
              <a:t>all zeros</a:t>
            </a:r>
            <a:r>
              <a:rPr lang="en-IN" dirty="0" smtClean="0"/>
              <a:t>.</a:t>
            </a:r>
          </a:p>
          <a:p>
            <a:r>
              <a:rPr lang="en-IN" dirty="0" smtClean="0"/>
              <a:t>ENVI </a:t>
            </a:r>
            <a:r>
              <a:rPr lang="en-IN" i="1" dirty="0" smtClean="0">
                <a:solidFill>
                  <a:srgbClr val="FFFF00"/>
                </a:solidFill>
              </a:rPr>
              <a:t>does not</a:t>
            </a:r>
            <a:r>
              <a:rPr lang="en-IN" dirty="0" smtClean="0"/>
              <a:t> remove the above (sparse) bands.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78E5-B4A2-40C3-9385-CA4BCAFCF878}" type="datetime2">
              <a:rPr lang="en-US" smtClean="0"/>
              <a:t>Monday, July 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004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Radiometric Correction</a:t>
            </a:r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5" name="Content Placeholder 2" descr="Alternating Flow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292252"/>
              </p:ext>
            </p:extLst>
          </p:nvPr>
        </p:nvGraphicFramePr>
        <p:xfrm>
          <a:off x="117748" y="1905000"/>
          <a:ext cx="11999068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55F6-7DDC-4D1A-89C9-3F43B3393AD5}" type="datetime2">
              <a:rPr lang="en-US" smtClean="0"/>
              <a:t>Monday, July 3, 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99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>
                    <a:lumMod val="90000"/>
                  </a:schemeClr>
                </a:solidFill>
              </a:rPr>
              <a:t>Conversion of Digital Number to Radiance</a:t>
            </a:r>
            <a:endParaRPr lang="en-IN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6516215" cy="4476329"/>
          </a:xfrm>
        </p:spPr>
        <p:txBody>
          <a:bodyPr/>
          <a:lstStyle/>
          <a:p>
            <a:r>
              <a:rPr lang="en-IN" dirty="0" smtClean="0"/>
              <a:t>Data recorded in files are 16 bit </a:t>
            </a:r>
            <a:r>
              <a:rPr lang="en-IN" i="1" dirty="0" smtClean="0">
                <a:solidFill>
                  <a:srgbClr val="FFFF00"/>
                </a:solidFill>
              </a:rPr>
              <a:t>digital values </a:t>
            </a:r>
            <a:r>
              <a:rPr lang="en-IN" dirty="0" smtClean="0"/>
              <a:t>recorded at sensors.</a:t>
            </a:r>
          </a:p>
          <a:p>
            <a:r>
              <a:rPr lang="en-IN" dirty="0" smtClean="0"/>
              <a:t>Band </a:t>
            </a:r>
            <a:r>
              <a:rPr lang="en-IN" i="1" dirty="0" smtClean="0">
                <a:solidFill>
                  <a:srgbClr val="FFFF00"/>
                </a:solidFill>
              </a:rPr>
              <a:t>1 to 70</a:t>
            </a:r>
            <a:r>
              <a:rPr lang="en-IN" dirty="0" smtClean="0"/>
              <a:t> </a:t>
            </a:r>
            <a:r>
              <a:rPr lang="en-IN" dirty="0"/>
              <a:t>belongs to the </a:t>
            </a:r>
            <a:r>
              <a:rPr lang="en-IN" i="1" dirty="0">
                <a:solidFill>
                  <a:srgbClr val="FFFF00"/>
                </a:solidFill>
              </a:rPr>
              <a:t>VNIR</a:t>
            </a:r>
            <a:r>
              <a:rPr lang="en-IN" dirty="0"/>
              <a:t>, and band </a:t>
            </a:r>
            <a:r>
              <a:rPr lang="en-IN" dirty="0" smtClean="0"/>
              <a:t>number </a:t>
            </a:r>
            <a:r>
              <a:rPr lang="en-IN" i="1" dirty="0" smtClean="0">
                <a:solidFill>
                  <a:srgbClr val="FFFF00"/>
                </a:solidFill>
              </a:rPr>
              <a:t>71 </a:t>
            </a:r>
            <a:r>
              <a:rPr lang="en-IN" i="1" dirty="0">
                <a:solidFill>
                  <a:srgbClr val="FFFF00"/>
                </a:solidFill>
              </a:rPr>
              <a:t>to 242</a:t>
            </a:r>
            <a:r>
              <a:rPr lang="en-IN" dirty="0"/>
              <a:t> belongs to the </a:t>
            </a:r>
            <a:r>
              <a:rPr lang="en-IN" i="1" dirty="0" smtClean="0">
                <a:solidFill>
                  <a:srgbClr val="FFFF00"/>
                </a:solidFill>
              </a:rPr>
              <a:t>SWIR</a:t>
            </a:r>
            <a:r>
              <a:rPr lang="en-IN" dirty="0" smtClean="0"/>
              <a:t>.</a:t>
            </a:r>
            <a:endParaRPr lang="en-IN" i="1" dirty="0" smtClean="0">
              <a:solidFill>
                <a:srgbClr val="FFFF00"/>
              </a:solidFill>
            </a:endParaRPr>
          </a:p>
          <a:p>
            <a:r>
              <a:rPr lang="en-IN" dirty="0" smtClean="0"/>
              <a:t>Scaling factor: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 smtClean="0"/>
              <a:t>VNIR – 40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 smtClean="0"/>
              <a:t>SWIR – 80 </a:t>
            </a:r>
          </a:p>
          <a:p>
            <a:pPr marL="334963" indent="-342900"/>
            <a:r>
              <a:rPr lang="en-IN" dirty="0"/>
              <a:t>Unit - </a:t>
            </a:r>
            <a:r>
              <a:rPr lang="en-IN" i="1" dirty="0" smtClean="0">
                <a:solidFill>
                  <a:srgbClr val="FFFF00"/>
                </a:solidFill>
              </a:rPr>
              <a:t>W/m</a:t>
            </a:r>
            <a:r>
              <a:rPr lang="en-IN" i="1" baseline="30000" dirty="0" smtClean="0">
                <a:solidFill>
                  <a:srgbClr val="FFFF00"/>
                </a:solidFill>
              </a:rPr>
              <a:t>2</a:t>
            </a:r>
            <a:r>
              <a:rPr lang="en-IN" i="1" dirty="0" smtClean="0">
                <a:solidFill>
                  <a:srgbClr val="FFFF00"/>
                </a:solidFill>
              </a:rPr>
              <a:t> </a:t>
            </a:r>
            <a:r>
              <a:rPr lang="en-IN" i="1" dirty="0">
                <a:solidFill>
                  <a:srgbClr val="FFFF00"/>
                </a:solidFill>
              </a:rPr>
              <a:t>SR </a:t>
            </a:r>
            <a:r>
              <a:rPr lang="el-GR" i="1" dirty="0">
                <a:solidFill>
                  <a:srgbClr val="FFFF00"/>
                </a:solidFill>
              </a:rPr>
              <a:t>μ</a:t>
            </a:r>
            <a:r>
              <a:rPr lang="en-IN" i="1" dirty="0" smtClean="0">
                <a:solidFill>
                  <a:srgbClr val="FFFF00"/>
                </a:solidFill>
              </a:rPr>
              <a:t>m</a:t>
            </a:r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94612" y="3068960"/>
            <a:ext cx="3888432" cy="187220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762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200" b="1" u="sng" dirty="0" smtClean="0">
                <a:solidFill>
                  <a:srgbClr val="FFC000"/>
                </a:solidFill>
              </a:rPr>
              <a:t>Digital number to radiance</a:t>
            </a:r>
            <a:r>
              <a:rPr lang="en-IN" sz="2200" dirty="0" smtClean="0"/>
              <a:t>:</a:t>
            </a:r>
            <a:endParaRPr lang="en-IN" sz="2200" dirty="0"/>
          </a:p>
          <a:p>
            <a:r>
              <a:rPr lang="en-IN" sz="2000" dirty="0" smtClean="0"/>
              <a:t> </a:t>
            </a:r>
            <a:r>
              <a:rPr lang="en-IN" sz="2000" b="1" i="1" dirty="0">
                <a:solidFill>
                  <a:schemeClr val="accent2">
                    <a:lumMod val="75000"/>
                  </a:schemeClr>
                </a:solidFill>
              </a:rPr>
              <a:t>VNIR L = Digital Number / 40</a:t>
            </a:r>
          </a:p>
          <a:p>
            <a:r>
              <a:rPr lang="de-DE" sz="2000" b="1" i="1" dirty="0">
                <a:solidFill>
                  <a:schemeClr val="accent2">
                    <a:lumMod val="75000"/>
                  </a:schemeClr>
                </a:solidFill>
              </a:rPr>
              <a:t>SWIR L = Digital Number / 80</a:t>
            </a:r>
            <a:endParaRPr lang="en-IN" sz="2000" b="1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BCAD-8E51-4BE0-92F7-786A170AF7B7}" type="datetime2">
              <a:rPr lang="en-US" smtClean="0"/>
              <a:t>Monday, July 3,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76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>
                    <a:lumMod val="90000"/>
                  </a:schemeClr>
                </a:solidFill>
              </a:rPr>
              <a:t>Conversion of Radiance to </a:t>
            </a:r>
            <a:r>
              <a:rPr lang="en-IN" dirty="0" err="1" smtClean="0">
                <a:solidFill>
                  <a:schemeClr val="tx2">
                    <a:lumMod val="90000"/>
                  </a:schemeClr>
                </a:solidFill>
              </a:rPr>
              <a:t>Exo</a:t>
            </a:r>
            <a:r>
              <a:rPr lang="en-IN" dirty="0" smtClean="0">
                <a:solidFill>
                  <a:schemeClr val="tx2">
                    <a:lumMod val="90000"/>
                  </a:schemeClr>
                </a:solidFill>
              </a:rPr>
              <a:t>-atmospheric Reflectance</a:t>
            </a:r>
            <a:endParaRPr lang="en-IN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3779911" cy="411480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 reduction </a:t>
            </a:r>
            <a:r>
              <a:rPr lang="en-IN" dirty="0"/>
              <a:t>in between-scene variability can </a:t>
            </a:r>
            <a:r>
              <a:rPr lang="en-IN" dirty="0" smtClean="0"/>
              <a:t>be achieved </a:t>
            </a:r>
            <a:r>
              <a:rPr lang="en-IN" dirty="0"/>
              <a:t>through a </a:t>
            </a:r>
            <a:r>
              <a:rPr lang="en-IN" i="1" dirty="0">
                <a:solidFill>
                  <a:srgbClr val="FFFF00"/>
                </a:solidFill>
              </a:rPr>
              <a:t>normalization for solar irradiance</a:t>
            </a:r>
            <a:r>
              <a:rPr lang="en-IN" dirty="0"/>
              <a:t> by converting spectral </a:t>
            </a:r>
            <a:r>
              <a:rPr lang="en-IN" dirty="0" smtClean="0"/>
              <a:t>radiance to </a:t>
            </a:r>
            <a:r>
              <a:rPr lang="en-IN" dirty="0"/>
              <a:t>planetary </a:t>
            </a:r>
            <a:r>
              <a:rPr lang="en-IN" i="1" dirty="0">
                <a:solidFill>
                  <a:srgbClr val="FFFF00"/>
                </a:solidFill>
              </a:rPr>
              <a:t>reflectance or </a:t>
            </a:r>
            <a:r>
              <a:rPr lang="en-IN" i="1" dirty="0" smtClean="0">
                <a:solidFill>
                  <a:srgbClr val="FFFF00"/>
                </a:solidFill>
              </a:rPr>
              <a:t>albedo</a:t>
            </a:r>
            <a:r>
              <a:rPr lang="en-IN" i="1" dirty="0" smtClean="0"/>
              <a:t>.</a:t>
            </a:r>
          </a:p>
          <a:p>
            <a:r>
              <a:rPr lang="en-IN" dirty="0" smtClean="0"/>
              <a:t>The data required to find reflectance are available in </a:t>
            </a:r>
            <a:r>
              <a:rPr lang="en-IN" i="1" dirty="0" smtClean="0">
                <a:solidFill>
                  <a:srgbClr val="FFFF00"/>
                </a:solidFill>
              </a:rPr>
              <a:t>metadata files </a:t>
            </a:r>
            <a:r>
              <a:rPr lang="en-IN" dirty="0" smtClean="0"/>
              <a:t>(extension </a:t>
            </a:r>
            <a:r>
              <a:rPr lang="en-IN" i="1" dirty="0" smtClean="0">
                <a:solidFill>
                  <a:srgbClr val="FFFF00"/>
                </a:solidFill>
              </a:rPr>
              <a:t>.met</a:t>
            </a:r>
            <a:r>
              <a:rPr lang="en-IN" dirty="0" smtClean="0"/>
              <a:t>)</a:t>
            </a:r>
          </a:p>
          <a:p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F55B-F69E-421E-B0A6-834517A5588C}" type="datetime2">
              <a:rPr lang="en-US" smtClean="0"/>
              <a:t>Monday, July 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15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5543953" y="1340768"/>
                <a:ext cx="6624736" cy="4896544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  <a:ln w="7620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3838" indent="-223838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3550" indent="-2317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2625" indent="-2190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57250" indent="-17462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30288" indent="-17303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207008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380744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554480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728216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sz="2000" b="1" u="sng" dirty="0">
                    <a:solidFill>
                      <a:schemeClr val="accent3">
                        <a:lumMod val="75000"/>
                      </a:schemeClr>
                    </a:solidFill>
                  </a:rPr>
                  <a:t>Conversion of Radiance to </a:t>
                </a:r>
                <a:r>
                  <a:rPr lang="en-IN" sz="2000" b="1" u="sng" dirty="0" err="1">
                    <a:solidFill>
                      <a:schemeClr val="accent3">
                        <a:lumMod val="75000"/>
                      </a:schemeClr>
                    </a:solidFill>
                  </a:rPr>
                  <a:t>Exo</a:t>
                </a:r>
                <a:r>
                  <a:rPr lang="en-IN" sz="2000" b="1" u="sng" dirty="0">
                    <a:solidFill>
                      <a:schemeClr val="accent3">
                        <a:lumMod val="75000"/>
                      </a:schemeClr>
                    </a:solidFill>
                  </a:rPr>
                  <a:t>-atmospheric Reflectance</a:t>
                </a:r>
                <a:r>
                  <a:rPr lang="en-IN" sz="2200" dirty="0" smtClean="0"/>
                  <a:t>:</a:t>
                </a:r>
                <a:endParaRPr lang="en-IN" sz="2200" dirty="0"/>
              </a:p>
              <a:p>
                <a:pPr marL="0" indent="0">
                  <a:buNone/>
                </a:pPr>
                <a:endParaRPr lang="en-IN" b="1" i="1" dirty="0" smtClean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I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IN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IN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IN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𝑬𝑺𝑼𝑵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IN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en-IN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IN" b="1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IN" b="1" i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- Unit less planetary reflectance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sub>
                    </m:sSub>
                  </m:oMath>
                </a14:m>
                <a:r>
                  <a:rPr lang="en-IN" b="1" i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- </a:t>
                </a:r>
                <a:r>
                  <a:rPr lang="en-IN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Spectral radiance at the sensor’s </a:t>
                </a:r>
                <a:r>
                  <a:rPr lang="en-IN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aperture</a:t>
                </a:r>
              </a:p>
              <a:p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IN" b="1" i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- </a:t>
                </a:r>
                <a:r>
                  <a:rPr lang="en-IN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Earth-Sun distance in astronomical </a:t>
                </a:r>
                <a:r>
                  <a:rPr lang="en-IN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units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𝑬𝑺𝑼𝑵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sub>
                    </m:sSub>
                  </m:oMath>
                </a14:m>
                <a:r>
                  <a:rPr lang="en-IN" b="1" i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- </a:t>
                </a:r>
                <a:r>
                  <a:rPr lang="en-IN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Mean solar </a:t>
                </a:r>
                <a:r>
                  <a:rPr lang="en-IN" dirty="0" er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exo</a:t>
                </a:r>
                <a:r>
                  <a:rPr lang="en-IN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-atmospheric </a:t>
                </a:r>
                <a:r>
                  <a:rPr lang="en-IN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irradiances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IN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﷮</m:t>
                    </m:r>
                    <m:r>
                      <a:rPr lang="en-IN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b="1" i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- </a:t>
                </a:r>
                <a:r>
                  <a:rPr lang="en-IN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Solar zenith angle in degrees</a:t>
                </a:r>
                <a:endParaRPr lang="en-IN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953" y="1340768"/>
                <a:ext cx="6624736" cy="4896544"/>
              </a:xfrm>
              <a:prstGeom prst="rect">
                <a:avLst/>
              </a:prstGeom>
              <a:blipFill rotWithShape="0">
                <a:blip r:embed="rId2"/>
                <a:stretch>
                  <a:fillRect l="-636" t="-858" r="-636"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98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>
                    <a:lumMod val="90000"/>
                  </a:schemeClr>
                </a:solidFill>
              </a:rPr>
              <a:t>Atmospheric Correction</a:t>
            </a:r>
            <a:endParaRPr lang="en-IN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7577632" cy="4260305"/>
          </a:xfrm>
        </p:spPr>
        <p:txBody>
          <a:bodyPr>
            <a:normAutofit/>
          </a:bodyPr>
          <a:lstStyle/>
          <a:p>
            <a:r>
              <a:rPr lang="en-IN" i="1" dirty="0">
                <a:solidFill>
                  <a:srgbClr val="FFFF00"/>
                </a:solidFill>
              </a:rPr>
              <a:t>G</a:t>
            </a:r>
            <a:r>
              <a:rPr lang="en-IN" i="1" dirty="0" smtClean="0">
                <a:solidFill>
                  <a:srgbClr val="FFFF00"/>
                </a:solidFill>
              </a:rPr>
              <a:t>asses </a:t>
            </a:r>
            <a:r>
              <a:rPr lang="en-IN" i="1" dirty="0">
                <a:solidFill>
                  <a:srgbClr val="FFFF00"/>
                </a:solidFill>
              </a:rPr>
              <a:t>and aerosol</a:t>
            </a:r>
            <a:r>
              <a:rPr lang="en-IN" dirty="0"/>
              <a:t> present in the atmosphere puts some </a:t>
            </a:r>
            <a:r>
              <a:rPr lang="en-IN" dirty="0" smtClean="0"/>
              <a:t>effect on </a:t>
            </a:r>
            <a:r>
              <a:rPr lang="en-IN" dirty="0"/>
              <a:t>the data acquisition</a:t>
            </a:r>
            <a:r>
              <a:rPr lang="en-IN" dirty="0" smtClean="0"/>
              <a:t>.</a:t>
            </a:r>
          </a:p>
          <a:p>
            <a:r>
              <a:rPr lang="en-IN" i="1" dirty="0" smtClean="0">
                <a:solidFill>
                  <a:srgbClr val="FFFF00"/>
                </a:solidFill>
              </a:rPr>
              <a:t>Scattering of sunlight</a:t>
            </a:r>
            <a:r>
              <a:rPr lang="en-IN" dirty="0" smtClean="0"/>
              <a:t> due to CO2</a:t>
            </a:r>
            <a:r>
              <a:rPr lang="en-IN" baseline="30000" dirty="0" smtClean="0"/>
              <a:t> </a:t>
            </a:r>
            <a:r>
              <a:rPr lang="en-IN" dirty="0" smtClean="0"/>
              <a:t> and water vapour.</a:t>
            </a:r>
          </a:p>
          <a:p>
            <a:r>
              <a:rPr lang="en-IN" dirty="0"/>
              <a:t>S</a:t>
            </a:r>
            <a:r>
              <a:rPr lang="en-IN" dirty="0" smtClean="0"/>
              <a:t>everal </a:t>
            </a:r>
            <a:r>
              <a:rPr lang="en-IN" dirty="0">
                <a:solidFill>
                  <a:srgbClr val="FFFF00"/>
                </a:solidFill>
              </a:rPr>
              <a:t>atmospheric models</a:t>
            </a:r>
            <a:r>
              <a:rPr lang="en-IN" dirty="0"/>
              <a:t> have been made to realise the true </a:t>
            </a:r>
            <a:r>
              <a:rPr lang="en-IN" dirty="0" smtClean="0"/>
              <a:t>atmosphere.</a:t>
            </a:r>
          </a:p>
          <a:p>
            <a:r>
              <a:rPr lang="en-IN" dirty="0"/>
              <a:t>The atmospheric models are too complicated to translate into simple lines of codes.</a:t>
            </a:r>
          </a:p>
          <a:p>
            <a:r>
              <a:rPr lang="en-IN" dirty="0"/>
              <a:t>There are several software like </a:t>
            </a:r>
            <a:r>
              <a:rPr lang="en-IN" i="1" dirty="0">
                <a:solidFill>
                  <a:srgbClr val="FFFF00"/>
                </a:solidFill>
              </a:rPr>
              <a:t>FLAASH</a:t>
            </a:r>
            <a:r>
              <a:rPr lang="en-IN" dirty="0"/>
              <a:t>, </a:t>
            </a:r>
            <a:r>
              <a:rPr lang="en-IN" i="1" dirty="0">
                <a:solidFill>
                  <a:srgbClr val="FFFF00"/>
                </a:solidFill>
              </a:rPr>
              <a:t>ATCOR</a:t>
            </a:r>
            <a:r>
              <a:rPr lang="en-IN" dirty="0"/>
              <a:t> are being used for this purpose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315D-DB48-4C6B-A0B4-CD2BACE624A8}" type="datetime2">
              <a:rPr lang="en-US" smtClean="0"/>
              <a:t>Monday, July 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16</a:t>
            </a:fld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045" y="3957414"/>
            <a:ext cx="2466975" cy="1847850"/>
          </a:xfrm>
          <a:prstGeom prst="rect">
            <a:avLst/>
          </a:prstGeom>
        </p:spPr>
      </p:pic>
      <p:pic>
        <p:nvPicPr>
          <p:cNvPr id="1028" name="Picture 4" descr="http://ww2010.atmos.uiuc.edu/guides/mtr/opt/mch/gifs/sct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620" y="1600423"/>
            <a:ext cx="243840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5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Minimum Noise Fraction</a:t>
            </a:r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</a:t>
            </a:r>
            <a:r>
              <a:rPr lang="en-IN" dirty="0" smtClean="0"/>
              <a:t>ntroduced </a:t>
            </a:r>
            <a:r>
              <a:rPr lang="en-IN" dirty="0"/>
              <a:t>by Green et </a:t>
            </a:r>
            <a:r>
              <a:rPr lang="en-IN" dirty="0" smtClean="0"/>
              <a:t>al.</a:t>
            </a:r>
          </a:p>
          <a:p>
            <a:r>
              <a:rPr lang="en-IN" dirty="0"/>
              <a:t>MNF transform takes </a:t>
            </a:r>
            <a:r>
              <a:rPr lang="en-IN" i="1" dirty="0">
                <a:solidFill>
                  <a:srgbClr val="FFFF00"/>
                </a:solidFill>
              </a:rPr>
              <a:t>linear </a:t>
            </a:r>
            <a:r>
              <a:rPr lang="en-IN" i="1" dirty="0" smtClean="0">
                <a:solidFill>
                  <a:srgbClr val="FFFF00"/>
                </a:solidFill>
              </a:rPr>
              <a:t>transformations </a:t>
            </a:r>
            <a:r>
              <a:rPr lang="en-IN" dirty="0" smtClean="0"/>
              <a:t>which </a:t>
            </a:r>
            <a:r>
              <a:rPr lang="en-IN" i="1" dirty="0" smtClean="0">
                <a:solidFill>
                  <a:srgbClr val="FFFF00"/>
                </a:solidFill>
              </a:rPr>
              <a:t>maximise SNR</a:t>
            </a:r>
            <a:r>
              <a:rPr lang="en-IN" dirty="0" smtClean="0"/>
              <a:t>.</a:t>
            </a:r>
          </a:p>
          <a:p>
            <a:r>
              <a:rPr lang="en-IN" i="1" dirty="0" smtClean="0">
                <a:solidFill>
                  <a:srgbClr val="FFFF00"/>
                </a:solidFill>
              </a:rPr>
              <a:t>Two </a:t>
            </a:r>
            <a:r>
              <a:rPr lang="en-IN" i="1" dirty="0">
                <a:solidFill>
                  <a:srgbClr val="FFFF00"/>
                </a:solidFill>
              </a:rPr>
              <a:t>cascaded</a:t>
            </a:r>
            <a:r>
              <a:rPr lang="en-IN" i="1" dirty="0" smtClean="0">
                <a:solidFill>
                  <a:srgbClr val="FFFF00"/>
                </a:solidFill>
              </a:rPr>
              <a:t> PCAs </a:t>
            </a:r>
            <a:r>
              <a:rPr lang="en-IN" dirty="0" smtClean="0"/>
              <a:t>– of original image &amp; </a:t>
            </a:r>
            <a:r>
              <a:rPr lang="en-IN" dirty="0" err="1" smtClean="0"/>
              <a:t>decorrelated</a:t>
            </a:r>
            <a:r>
              <a:rPr lang="en-IN" dirty="0" smtClean="0"/>
              <a:t> image.</a:t>
            </a:r>
          </a:p>
          <a:p>
            <a:r>
              <a:rPr lang="en-IN" dirty="0" smtClean="0"/>
              <a:t>Invariant </a:t>
            </a:r>
            <a:r>
              <a:rPr lang="en-IN" dirty="0"/>
              <a:t>to </a:t>
            </a:r>
            <a:r>
              <a:rPr lang="en-IN" dirty="0" smtClean="0"/>
              <a:t>non-singular linear </a:t>
            </a:r>
            <a:r>
              <a:rPr lang="en-IN" dirty="0"/>
              <a:t>transformations of the </a:t>
            </a:r>
            <a:r>
              <a:rPr lang="en-IN" dirty="0" smtClean="0"/>
              <a:t>data.</a:t>
            </a:r>
          </a:p>
          <a:p>
            <a:r>
              <a:rPr lang="en-IN" dirty="0" smtClean="0"/>
              <a:t>Use of MNF: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 smtClean="0"/>
              <a:t> to determine </a:t>
            </a:r>
            <a:r>
              <a:rPr lang="en-IN" dirty="0"/>
              <a:t>the </a:t>
            </a:r>
            <a:r>
              <a:rPr lang="en-IN" i="1" dirty="0">
                <a:solidFill>
                  <a:srgbClr val="FFFF00"/>
                </a:solidFill>
              </a:rPr>
              <a:t>inherent dimensionality</a:t>
            </a:r>
            <a:r>
              <a:rPr lang="en-IN" dirty="0"/>
              <a:t> of </a:t>
            </a:r>
            <a:r>
              <a:rPr lang="en-IN" dirty="0" smtClean="0"/>
              <a:t>image, 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 smtClean="0"/>
              <a:t>to </a:t>
            </a:r>
            <a:r>
              <a:rPr lang="en-IN" i="1" dirty="0">
                <a:solidFill>
                  <a:srgbClr val="FFFF00"/>
                </a:solidFill>
              </a:rPr>
              <a:t>segregate noise</a:t>
            </a:r>
            <a:r>
              <a:rPr lang="en-IN" dirty="0"/>
              <a:t> in the </a:t>
            </a:r>
            <a:r>
              <a:rPr lang="en-IN" dirty="0" smtClean="0"/>
              <a:t>data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 smtClean="0"/>
              <a:t>to </a:t>
            </a:r>
            <a:r>
              <a:rPr lang="en-IN" i="1" dirty="0">
                <a:solidFill>
                  <a:srgbClr val="FFFF00"/>
                </a:solidFill>
              </a:rPr>
              <a:t>reduce the computational </a:t>
            </a:r>
            <a:r>
              <a:rPr lang="en-IN" i="1" dirty="0" smtClean="0">
                <a:solidFill>
                  <a:srgbClr val="FFFF00"/>
                </a:solidFill>
              </a:rPr>
              <a:t>requirements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578E-3C83-4D89-9945-D393F0A00345}" type="datetime2">
              <a:rPr lang="en-US" smtClean="0"/>
              <a:t>Monday, July 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103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89" y="381000"/>
            <a:ext cx="3816424" cy="1371600"/>
          </a:xfrm>
        </p:spPr>
        <p:txBody>
          <a:bodyPr/>
          <a:lstStyle/>
          <a:p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Pixel Purity Index</a:t>
            </a:r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88" y="1904999"/>
            <a:ext cx="3600400" cy="4114801"/>
          </a:xfrm>
        </p:spPr>
        <p:txBody>
          <a:bodyPr>
            <a:normAutofit/>
          </a:bodyPr>
          <a:lstStyle/>
          <a:p>
            <a:r>
              <a:rPr lang="en-IN" dirty="0"/>
              <a:t>H</a:t>
            </a:r>
            <a:r>
              <a:rPr lang="en-IN" dirty="0" smtClean="0"/>
              <a:t>yperspectral </a:t>
            </a:r>
            <a:r>
              <a:rPr lang="en-IN" dirty="0"/>
              <a:t>sensors </a:t>
            </a:r>
            <a:r>
              <a:rPr lang="en-IN" dirty="0" smtClean="0"/>
              <a:t>have </a:t>
            </a:r>
            <a:r>
              <a:rPr lang="en-IN" dirty="0"/>
              <a:t>a </a:t>
            </a:r>
            <a:r>
              <a:rPr lang="en-IN" i="1" dirty="0">
                <a:solidFill>
                  <a:srgbClr val="FFFF00"/>
                </a:solidFill>
              </a:rPr>
              <a:t>low </a:t>
            </a:r>
            <a:r>
              <a:rPr lang="en-IN" i="1" dirty="0" smtClean="0">
                <a:solidFill>
                  <a:srgbClr val="FFFF00"/>
                </a:solidFill>
              </a:rPr>
              <a:t>spatial resolution</a:t>
            </a:r>
            <a:r>
              <a:rPr lang="en-IN" dirty="0" smtClean="0"/>
              <a:t> – Hyperion 30m.</a:t>
            </a:r>
          </a:p>
          <a:p>
            <a:r>
              <a:rPr lang="en-IN" dirty="0"/>
              <a:t>E</a:t>
            </a:r>
            <a:r>
              <a:rPr lang="en-IN" dirty="0" smtClean="0"/>
              <a:t>ach </a:t>
            </a:r>
            <a:r>
              <a:rPr lang="en-IN" dirty="0"/>
              <a:t>pixel </a:t>
            </a:r>
            <a:r>
              <a:rPr lang="en-IN" dirty="0" smtClean="0"/>
              <a:t>is a </a:t>
            </a:r>
            <a:r>
              <a:rPr lang="en-IN" i="1" dirty="0" smtClean="0">
                <a:solidFill>
                  <a:srgbClr val="FFFF00"/>
                </a:solidFill>
              </a:rPr>
              <a:t>mixture of different classes </a:t>
            </a:r>
            <a:r>
              <a:rPr lang="en-IN" i="1" dirty="0">
                <a:solidFill>
                  <a:srgbClr val="FFFF00"/>
                </a:solidFill>
              </a:rPr>
              <a:t>of objects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Important to find pure pixel – </a:t>
            </a:r>
            <a:r>
              <a:rPr lang="en-IN" i="1" dirty="0" smtClean="0">
                <a:solidFill>
                  <a:srgbClr val="FFFF00"/>
                </a:solidFill>
              </a:rPr>
              <a:t>pixel with only one class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128E-CD8C-492E-93F6-D7611A967021}" type="datetime2">
              <a:rPr lang="en-US" smtClean="0"/>
              <a:t>Monday, July 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18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294212" y="116632"/>
                <a:ext cx="7874477" cy="6120679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  <a:ln w="7620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3838" indent="-223838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3550" indent="-2317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2625" indent="-2190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57250" indent="-17462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30288" indent="-17303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207008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380744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554480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728216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sz="2000" b="1" u="sng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PPI Algorithm</a:t>
                </a:r>
                <a:r>
                  <a:rPr lang="en-IN" sz="2200" dirty="0" smtClean="0"/>
                  <a:t>:</a:t>
                </a:r>
              </a:p>
              <a:p>
                <a:r>
                  <a:rPr lang="en-IN" sz="2000" i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Let </a:t>
                </a:r>
                <a:r>
                  <a:rPr lang="en-IN" sz="2000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k be a sufficiently large positive integer and use a random generator </a:t>
                </a:r>
                <a:r>
                  <a:rPr lang="en-IN" sz="2000" i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available in MATLAB </a:t>
                </a:r>
                <a:r>
                  <a:rPr lang="en-IN" sz="2000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to produce a set of k unit vectors called </a:t>
                </a:r>
                <a:r>
                  <a:rPr lang="en-IN" sz="2000" i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skewers</a:t>
                </a:r>
                <a:r>
                  <a:rPr lang="en-IN" sz="2000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r>
                  <a:rPr lang="en-IN" sz="2000" i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For </a:t>
                </a:r>
                <a:r>
                  <a:rPr lang="en-IN" sz="2000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each </a:t>
                </a:r>
                <a:r>
                  <a:rPr lang="en-IN" sz="2000" i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skewer, </a:t>
                </a:r>
                <a:r>
                  <a:rPr lang="en-IN" sz="2000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all the data sample vectors are projected onto </a:t>
                </a:r>
                <a:r>
                  <a:rPr lang="en-IN" sz="2000" i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skewer </a:t>
                </a:r>
                <a:r>
                  <a:rPr lang="en-IN" sz="2000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to </a:t>
                </a:r>
                <a:r>
                  <a:rPr lang="en-IN" sz="2000" i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find sample </a:t>
                </a:r>
                <a:r>
                  <a:rPr lang="en-IN" sz="2000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vectors at its extreme positions to form an extrema set for the </a:t>
                </a:r>
                <a:r>
                  <a:rPr lang="en-IN" sz="2000" i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skewer Despite </a:t>
                </a:r>
                <a:r>
                  <a:rPr lang="en-IN" sz="2000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the fact that a different </a:t>
                </a:r>
                <a:r>
                  <a:rPr lang="en-IN" sz="2000" i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skewer generates </a:t>
                </a:r>
                <a:r>
                  <a:rPr lang="en-IN" sz="2000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a different extrema set, it is very likely that some sample vectors </a:t>
                </a:r>
                <a:r>
                  <a:rPr lang="en-IN" sz="2000" i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may appear </a:t>
                </a:r>
                <a:r>
                  <a:rPr lang="en-IN" sz="2000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in more than one </a:t>
                </a:r>
                <a:r>
                  <a:rPr lang="en-IN" sz="2000" i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extrema </a:t>
                </a:r>
                <a:r>
                  <a:rPr lang="en-IN" sz="2000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set. Define an indicator </a:t>
                </a:r>
                <a:r>
                  <a:rPr lang="en-IN" sz="2000" i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function as:</a:t>
                </a:r>
              </a:p>
              <a:p>
                <a:pPr marL="0" indent="0">
                  <a:buNone/>
                </a:pPr>
                <a:endParaRPr lang="en-IN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I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I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;         </m:t>
                              </m:r>
                              <m:r>
                                <a:rPr lang="en-I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I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𝒑𝒊𝒙𝒆𝒍</m:t>
                              </m:r>
                              <m:r>
                                <a:rPr lang="en-I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𝒊𝒔</m:t>
                              </m:r>
                              <m:r>
                                <a:rPr lang="en-I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I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𝒎𝒂𝒙𝒊𝒎𝒂</m:t>
                              </m:r>
                            </m:e>
                            <m:e>
                              <m:r>
                                <a:rPr lang="en-I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I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I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I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𝒑𝒊𝒙𝒆𝒍</m:t>
                              </m:r>
                              <m:r>
                                <a:rPr lang="en-I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𝒊𝒔</m:t>
                              </m:r>
                              <m:r>
                                <a:rPr lang="en-I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𝒏𝒐𝒕</m:t>
                              </m:r>
                              <m:r>
                                <a:rPr lang="en-I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I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𝒎𝒂𝒙𝒊𝒎𝒂</m:t>
                              </m:r>
                              <m:r>
                                <a:rPr lang="en-I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000" b="1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IN" sz="2000" i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IN" sz="2000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Find the PPI scores NPPI(r) for all the </a:t>
                </a:r>
                <a:r>
                  <a:rPr lang="en-IN" sz="2000" i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sample vectors. </a:t>
                </a:r>
              </a:p>
              <a:p>
                <a:r>
                  <a:rPr lang="en-IN" sz="2000" i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Let </a:t>
                </a:r>
                <a:r>
                  <a:rPr lang="en-IN" sz="2000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t be a threshold value set for the PPI score. </a:t>
                </a:r>
                <a:r>
                  <a:rPr lang="en-IN" sz="2000" i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Extract </a:t>
                </a:r>
                <a:r>
                  <a:rPr lang="en-IN" sz="2000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all the sample vectors </a:t>
                </a:r>
                <a:r>
                  <a:rPr lang="en-IN" sz="2000" i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with which </a:t>
                </a:r>
                <a:r>
                  <a:rPr lang="en-IN" sz="2000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will be the desired set of final </a:t>
                </a:r>
                <a:r>
                  <a:rPr lang="en-IN" sz="2000" i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end members</a:t>
                </a:r>
                <a:r>
                  <a:rPr lang="en-IN" sz="2000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. Usually, the threshold t can </a:t>
                </a:r>
                <a:r>
                  <a:rPr lang="en-IN" sz="2000" i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be set </a:t>
                </a:r>
                <a:r>
                  <a:rPr lang="en-IN" sz="2000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to 1.</a:t>
                </a:r>
              </a:p>
              <a:p>
                <a:pPr marL="0" indent="0">
                  <a:buNone/>
                </a:pPr>
                <a:endParaRPr lang="en-IN" sz="2000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212" y="116632"/>
                <a:ext cx="7874477" cy="6120679"/>
              </a:xfrm>
              <a:prstGeom prst="rect">
                <a:avLst/>
              </a:prstGeom>
              <a:blipFill rotWithShape="0">
                <a:blip r:embed="rId2"/>
                <a:stretch>
                  <a:fillRect l="-307" t="-688" r="-690"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74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accent3"/>
                </a:solidFill>
              </a:rPr>
              <a:t>DISPLAY OF IMAGE</a:t>
            </a:r>
            <a:endParaRPr lang="en-IN" sz="6000" dirty="0">
              <a:solidFill>
                <a:schemeClr val="accent3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Grayscale display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 smtClean="0"/>
              <a:t>Rgb</a:t>
            </a:r>
            <a:r>
              <a:rPr lang="en-IN" dirty="0" smtClean="0"/>
              <a:t> display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Vegetation &amp; </a:t>
            </a:r>
            <a:r>
              <a:rPr lang="en-IN" dirty="0" err="1" smtClean="0"/>
              <a:t>Swir</a:t>
            </a:r>
            <a:r>
              <a:rPr lang="en-IN" dirty="0" smtClean="0"/>
              <a:t> display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DF9F-0F72-4A3B-99C6-1B0EEA503A4B}" type="datetime2">
              <a:rPr lang="en-US" smtClean="0"/>
              <a:t>Monday, July 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65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Presentation Outline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548337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IN" dirty="0" smtClean="0"/>
              <a:t>Technical details of Hyperion images</a:t>
            </a:r>
          </a:p>
          <a:p>
            <a:r>
              <a:rPr lang="en-IN" dirty="0" smtClean="0"/>
              <a:t>Steps in Pre-processing</a:t>
            </a:r>
          </a:p>
          <a:p>
            <a:r>
              <a:rPr lang="en-IN" dirty="0" smtClean="0"/>
              <a:t>Pre-processing using MATLAB</a:t>
            </a:r>
          </a:p>
          <a:p>
            <a:r>
              <a:rPr lang="en-IN" dirty="0" smtClean="0"/>
              <a:t>A comparison between ENVI and MATLAB outputs </a:t>
            </a:r>
          </a:p>
          <a:p>
            <a:r>
              <a:rPr lang="en-IN" dirty="0" smtClean="0"/>
              <a:t>Conclusion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7874-BDF7-488B-9FC7-8E5438A6087E}" type="datetime2">
              <a:rPr lang="en-US" smtClean="0"/>
              <a:t>Monday, July 3,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44" y="381000"/>
            <a:ext cx="3816424" cy="1371600"/>
          </a:xfrm>
        </p:spPr>
        <p:txBody>
          <a:bodyPr/>
          <a:lstStyle/>
          <a:p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Grayscale Display</a:t>
            </a:r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844" y="1904999"/>
            <a:ext cx="9577064" cy="4114801"/>
          </a:xfrm>
        </p:spPr>
        <p:txBody>
          <a:bodyPr>
            <a:normAutofit/>
          </a:bodyPr>
          <a:lstStyle/>
          <a:p>
            <a:r>
              <a:rPr lang="en-IN" dirty="0" smtClean="0"/>
              <a:t>A grayscale </a:t>
            </a:r>
            <a:r>
              <a:rPr lang="en-IN" dirty="0"/>
              <a:t>image -</a:t>
            </a:r>
            <a:r>
              <a:rPr lang="en-IN" dirty="0" smtClean="0"/>
              <a:t> </a:t>
            </a:r>
            <a:r>
              <a:rPr lang="en-IN" dirty="0">
                <a:solidFill>
                  <a:srgbClr val="FFFF00"/>
                </a:solidFill>
              </a:rPr>
              <a:t>Band </a:t>
            </a:r>
            <a:r>
              <a:rPr lang="en-IN" dirty="0" smtClean="0">
                <a:solidFill>
                  <a:srgbClr val="FFFF00"/>
                </a:solidFill>
              </a:rPr>
              <a:t>40</a:t>
            </a:r>
            <a:r>
              <a:rPr lang="en-IN" dirty="0" smtClean="0"/>
              <a:t>;  </a:t>
            </a:r>
            <a:r>
              <a:rPr lang="en-IN" dirty="0"/>
              <a:t>VNIR corresponds to </a:t>
            </a:r>
            <a:r>
              <a:rPr lang="en-IN" dirty="0" smtClean="0">
                <a:solidFill>
                  <a:srgbClr val="FFFF00"/>
                </a:solidFill>
              </a:rPr>
              <a:t>753 nm</a:t>
            </a:r>
            <a:r>
              <a:rPr lang="en-IN" dirty="0" smtClean="0"/>
              <a:t>.</a:t>
            </a:r>
          </a:p>
          <a:p>
            <a:r>
              <a:rPr lang="en-IN" dirty="0"/>
              <a:t>When reviewing single bands, streaks in the vertical direction </a:t>
            </a:r>
            <a:r>
              <a:rPr lang="en-IN" dirty="0" smtClean="0"/>
              <a:t>may be </a:t>
            </a:r>
            <a:r>
              <a:rPr lang="en-IN" dirty="0"/>
              <a:t>noticed. The phenomena are caused by a variation in the calibration of the pixels </a:t>
            </a:r>
            <a:r>
              <a:rPr lang="en-IN" dirty="0" smtClean="0"/>
              <a:t>in the </a:t>
            </a:r>
            <a:r>
              <a:rPr lang="en-IN" dirty="0"/>
              <a:t>cross-track direction.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79BC-752B-452D-8396-E4C67E7458BF}" type="datetime2">
              <a:rPr lang="en-US" smtClean="0"/>
              <a:t>Monday, July 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50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RGB Display</a:t>
            </a:r>
            <a:endParaRPr lang="en-IN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visible range falls in the VNIR </a:t>
            </a:r>
            <a:r>
              <a:rPr lang="en-IN" dirty="0" smtClean="0"/>
              <a:t>region.</a:t>
            </a:r>
          </a:p>
          <a:p>
            <a:r>
              <a:rPr lang="en-IN" dirty="0"/>
              <a:t>For a standard colour image the </a:t>
            </a:r>
            <a:r>
              <a:rPr lang="en-IN" dirty="0" smtClean="0"/>
              <a:t>CIE (International </a:t>
            </a:r>
            <a:r>
              <a:rPr lang="en-IN" dirty="0" err="1" smtClean="0"/>
              <a:t>Commision</a:t>
            </a:r>
            <a:r>
              <a:rPr lang="en-IN" dirty="0" smtClean="0"/>
              <a:t> on Illumination) has </a:t>
            </a:r>
            <a:r>
              <a:rPr lang="en-IN" dirty="0"/>
              <a:t>decided the </a:t>
            </a:r>
            <a:r>
              <a:rPr lang="en-IN" dirty="0" smtClean="0"/>
              <a:t>RGB wavelengths </a:t>
            </a:r>
            <a:r>
              <a:rPr lang="en-IN" dirty="0"/>
              <a:t>as </a:t>
            </a:r>
            <a:r>
              <a:rPr lang="en-IN" dirty="0">
                <a:solidFill>
                  <a:srgbClr val="FFFF00"/>
                </a:solidFill>
              </a:rPr>
              <a:t>700nm for red, 546.1nm for green and 435.8nm </a:t>
            </a:r>
            <a:r>
              <a:rPr lang="en-IN" dirty="0" smtClean="0">
                <a:solidFill>
                  <a:srgbClr val="FFFF00"/>
                </a:solidFill>
              </a:rPr>
              <a:t>for blue</a:t>
            </a:r>
            <a:r>
              <a:rPr lang="en-IN" dirty="0"/>
              <a:t>, which corresponds to </a:t>
            </a:r>
            <a:r>
              <a:rPr lang="en-IN" dirty="0">
                <a:solidFill>
                  <a:srgbClr val="FFFF00"/>
                </a:solidFill>
              </a:rPr>
              <a:t>band 38 for red, 21 for green and 9 for </a:t>
            </a:r>
            <a:r>
              <a:rPr lang="en-IN" dirty="0" smtClean="0">
                <a:solidFill>
                  <a:srgbClr val="FFFF00"/>
                </a:solidFill>
              </a:rPr>
              <a:t> green</a:t>
            </a:r>
            <a:r>
              <a:rPr lang="en-IN" dirty="0" smtClean="0"/>
              <a:t>.</a:t>
            </a:r>
          </a:p>
          <a:p>
            <a:r>
              <a:rPr lang="en-IN" dirty="0"/>
              <a:t>Thus to obtain a colour image of the </a:t>
            </a:r>
            <a:r>
              <a:rPr lang="en-IN" dirty="0" smtClean="0"/>
              <a:t>scene that </a:t>
            </a:r>
            <a:r>
              <a:rPr lang="en-IN" dirty="0"/>
              <a:t>represents true RGB the bands </a:t>
            </a:r>
            <a:r>
              <a:rPr lang="en-IN" dirty="0">
                <a:solidFill>
                  <a:srgbClr val="FFFF00"/>
                </a:solidFill>
              </a:rPr>
              <a:t>29 : 23 : 16 for R : G : B</a:t>
            </a:r>
            <a:r>
              <a:rPr lang="en-IN" dirty="0"/>
              <a:t> are typically </a:t>
            </a:r>
            <a:r>
              <a:rPr lang="en-IN" dirty="0" smtClean="0"/>
              <a:t>used</a:t>
            </a:r>
            <a:r>
              <a:rPr lang="en-IN" dirty="0"/>
              <a:t> </a:t>
            </a:r>
            <a:r>
              <a:rPr lang="en-IN" dirty="0" smtClean="0"/>
              <a:t>- </a:t>
            </a:r>
            <a:r>
              <a:rPr lang="en-IN" dirty="0"/>
              <a:t>approximate wavelengths of 641 nm, 580 nm and </a:t>
            </a:r>
            <a:r>
              <a:rPr lang="en-IN" dirty="0" smtClean="0"/>
              <a:t>509 nm.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9004-999F-4A6F-9913-5078E1C99999}" type="datetime2">
              <a:rPr lang="en-US" smtClean="0"/>
              <a:t>Monday, July 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69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Vegetation and SWIR RGB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obtain a colour image of the scene in which </a:t>
            </a:r>
            <a:r>
              <a:rPr lang="en-IN" dirty="0" smtClean="0">
                <a:solidFill>
                  <a:srgbClr val="FFFF00"/>
                </a:solidFill>
              </a:rPr>
              <a:t>vegetation</a:t>
            </a:r>
            <a:r>
              <a:rPr lang="en-IN" dirty="0" smtClean="0"/>
              <a:t> appears red, bands </a:t>
            </a:r>
            <a:r>
              <a:rPr lang="en-IN" dirty="0" smtClean="0">
                <a:solidFill>
                  <a:srgbClr val="FFFF00"/>
                </a:solidFill>
              </a:rPr>
              <a:t>50 : 23 : 16</a:t>
            </a:r>
            <a:r>
              <a:rPr lang="en-IN" dirty="0" smtClean="0"/>
              <a:t> can be selected - </a:t>
            </a:r>
            <a:r>
              <a:rPr lang="en-IN" dirty="0">
                <a:solidFill>
                  <a:srgbClr val="FFFF00"/>
                </a:solidFill>
              </a:rPr>
              <a:t>855 nm, 580 nm and 509 nm</a:t>
            </a:r>
            <a:r>
              <a:rPr lang="en-IN" dirty="0" smtClean="0"/>
              <a:t>.</a:t>
            </a:r>
          </a:p>
          <a:p>
            <a:r>
              <a:rPr lang="en-IN" dirty="0"/>
              <a:t>To obtain a colour image of the </a:t>
            </a:r>
            <a:r>
              <a:rPr lang="en-IN" dirty="0">
                <a:solidFill>
                  <a:srgbClr val="FFFF00"/>
                </a:solidFill>
              </a:rPr>
              <a:t>SWIR</a:t>
            </a:r>
            <a:r>
              <a:rPr lang="en-IN" dirty="0"/>
              <a:t>, bands </a:t>
            </a:r>
            <a:r>
              <a:rPr lang="en-IN" dirty="0">
                <a:solidFill>
                  <a:srgbClr val="FFFF00"/>
                </a:solidFill>
              </a:rPr>
              <a:t>204 : 150 : 93</a:t>
            </a:r>
            <a:r>
              <a:rPr lang="en-IN" dirty="0"/>
              <a:t> for R:G:B is </a:t>
            </a:r>
            <a:r>
              <a:rPr lang="en-IN" dirty="0" smtClean="0"/>
              <a:t>a usable combination - </a:t>
            </a:r>
            <a:r>
              <a:rPr lang="en-IN" dirty="0">
                <a:solidFill>
                  <a:srgbClr val="FFFF00"/>
                </a:solidFill>
              </a:rPr>
              <a:t>2194 nm, 1649 nm and </a:t>
            </a:r>
            <a:r>
              <a:rPr lang="en-IN" dirty="0" smtClean="0">
                <a:solidFill>
                  <a:srgbClr val="FFFF00"/>
                </a:solidFill>
              </a:rPr>
              <a:t>1074 nm</a:t>
            </a:r>
          </a:p>
          <a:p>
            <a:pPr marL="0" indent="0">
              <a:buNone/>
            </a:pPr>
            <a:endParaRPr lang="en-IN" dirty="0" smtClean="0">
              <a:solidFill>
                <a:srgbClr val="FFFF00"/>
              </a:solidFill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04E4-258B-4A46-A340-6C66F3A1C0C1}" type="datetime2">
              <a:rPr lang="en-US" smtClean="0"/>
              <a:t>Monday, July 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23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accent3"/>
                </a:solidFill>
              </a:rPr>
              <a:t>A COMPARISON BETWEEN MATLAB &amp; ENVI</a:t>
            </a:r>
            <a:endParaRPr lang="en-IN" sz="6000" dirty="0">
              <a:solidFill>
                <a:schemeClr val="accent3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2EAD-EE4E-496B-984D-C7506346D57B}" type="datetime2">
              <a:rPr lang="en-US" smtClean="0"/>
              <a:t>Monday, July 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250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86299" y="-4937619"/>
            <a:ext cx="1170486" cy="1214308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D09E-04AE-4954-B95F-F7ADB3AFCB34}" type="datetime2">
              <a:rPr lang="en-US" smtClean="0"/>
              <a:t>Monday, July 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24</a:t>
            </a:fld>
            <a:endParaRPr lang="en-IN" dirty="0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07657" y="-3273339"/>
            <a:ext cx="950663" cy="12165981"/>
          </a:xfrm>
          <a:prstGeom prst="rect">
            <a:avLst/>
          </a:prstGeom>
        </p:spPr>
      </p:pic>
      <p:pic>
        <p:nvPicPr>
          <p:cNvPr id="12" name="Content Placeholder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24630" y="-1691574"/>
            <a:ext cx="953540" cy="12202800"/>
          </a:xfrm>
          <a:prstGeom prst="rect">
            <a:avLst/>
          </a:prstGeom>
        </p:spPr>
      </p:pic>
      <p:pic>
        <p:nvPicPr>
          <p:cNvPr id="13" name="Content Placeholder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6061" y="-186823"/>
            <a:ext cx="952088" cy="121842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50395" y="68239"/>
            <a:ext cx="212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ENVI RGB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02795" y="1835532"/>
            <a:ext cx="212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MATLAB - RGB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6102795" y="3419708"/>
            <a:ext cx="212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MATLAB Vegetation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02795" y="4941168"/>
            <a:ext cx="212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MATLAB SWIR RGB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01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accent3"/>
                </a:solidFill>
              </a:rPr>
              <a:t>CONCLUSION</a:t>
            </a:r>
            <a:endParaRPr lang="en-IN" sz="6000" dirty="0">
              <a:solidFill>
                <a:schemeClr val="accent3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Future scope of project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A0BF-9D25-435B-BFC8-C5A3F754DA21}" type="datetime2">
              <a:rPr lang="en-US" smtClean="0"/>
              <a:t>Monday, July 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271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Conclusion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N" dirty="0" smtClean="0"/>
              <a:t>	Hyperspectral </a:t>
            </a:r>
            <a:r>
              <a:rPr lang="en-IN" dirty="0"/>
              <a:t>image analysis is a very important tool and can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open </a:t>
            </a:r>
            <a:r>
              <a:rPr lang="en-IN" dirty="0"/>
              <a:t>many gates in </a:t>
            </a:r>
            <a:r>
              <a:rPr lang="en-IN" dirty="0" smtClean="0"/>
              <a:t>the fields </a:t>
            </a:r>
            <a:r>
              <a:rPr lang="en-IN" dirty="0"/>
              <a:t>of </a:t>
            </a:r>
            <a:r>
              <a:rPr lang="en-IN" dirty="0">
                <a:solidFill>
                  <a:srgbClr val="FFFF00"/>
                </a:solidFill>
              </a:rPr>
              <a:t>agriculture, target detection, military </a:t>
            </a:r>
            <a:endParaRPr lang="en-I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FFFF00"/>
                </a:solidFill>
              </a:rPr>
              <a:t>application</a:t>
            </a:r>
            <a:r>
              <a:rPr lang="en-IN" dirty="0">
                <a:solidFill>
                  <a:srgbClr val="FFFF00"/>
                </a:solidFill>
              </a:rPr>
              <a:t>, mining</a:t>
            </a:r>
            <a:r>
              <a:rPr lang="en-IN" dirty="0"/>
              <a:t> and many more. </a:t>
            </a:r>
            <a:r>
              <a:rPr lang="en-IN" dirty="0" smtClean="0"/>
              <a:t>The </a:t>
            </a:r>
            <a:r>
              <a:rPr lang="en-IN" dirty="0" smtClean="0">
                <a:solidFill>
                  <a:srgbClr val="FFFF00"/>
                </a:solidFill>
              </a:rPr>
              <a:t>EO-1 </a:t>
            </a:r>
            <a:r>
              <a:rPr lang="en-IN" dirty="0">
                <a:solidFill>
                  <a:srgbClr val="FFFF00"/>
                </a:solidFill>
              </a:rPr>
              <a:t>data</a:t>
            </a:r>
            <a:r>
              <a:rPr lang="en-IN" dirty="0"/>
              <a:t> being </a:t>
            </a:r>
            <a:r>
              <a:rPr lang="en-IN" dirty="0">
                <a:solidFill>
                  <a:srgbClr val="FFFF00"/>
                </a:solidFill>
              </a:rPr>
              <a:t>open source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are </a:t>
            </a:r>
            <a:r>
              <a:rPr lang="en-IN" dirty="0"/>
              <a:t>very handy for researchers for analysis purpose. </a:t>
            </a:r>
            <a:r>
              <a:rPr lang="en-IN" dirty="0" smtClean="0"/>
              <a:t>But the </a:t>
            </a:r>
            <a:r>
              <a:rPr lang="en-IN" dirty="0"/>
              <a:t>only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problem </a:t>
            </a:r>
            <a:r>
              <a:rPr lang="en-IN" dirty="0"/>
              <a:t>in EO-1 </a:t>
            </a:r>
            <a:r>
              <a:rPr lang="en-IN" dirty="0" err="1"/>
              <a:t>hyperion</a:t>
            </a:r>
            <a:r>
              <a:rPr lang="en-IN" dirty="0"/>
              <a:t> image is its low spatial resolution.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9400-5479-49EC-A22C-3A3FA6426258}" type="datetime2">
              <a:rPr lang="en-US" smtClean="0"/>
              <a:t>Monday, July 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24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Scope of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	The </a:t>
            </a:r>
            <a:r>
              <a:rPr lang="en-IN" dirty="0"/>
              <a:t>target of the project was to </a:t>
            </a:r>
            <a:r>
              <a:rPr lang="en-IN" dirty="0">
                <a:solidFill>
                  <a:srgbClr val="FFFF00"/>
                </a:solidFill>
              </a:rPr>
              <a:t>create a open source hyperspectral analysis tool </a:t>
            </a:r>
            <a:r>
              <a:rPr lang="en-IN" dirty="0" smtClean="0">
                <a:solidFill>
                  <a:srgbClr val="FFFF00"/>
                </a:solidFill>
              </a:rPr>
              <a:t>in MATLAB</a:t>
            </a:r>
            <a:r>
              <a:rPr lang="en-IN" dirty="0"/>
              <a:t>. Though the complete target is yet to be achieved, but a very important </a:t>
            </a:r>
            <a:r>
              <a:rPr lang="en-IN" dirty="0" smtClean="0"/>
              <a:t>part of </a:t>
            </a:r>
            <a:r>
              <a:rPr lang="en-IN" dirty="0"/>
              <a:t>the target is complete and giving promising results. A software based approach </a:t>
            </a:r>
            <a:r>
              <a:rPr lang="en-IN" dirty="0" smtClean="0"/>
              <a:t>in this </a:t>
            </a:r>
            <a:r>
              <a:rPr lang="en-IN" dirty="0"/>
              <a:t>field may help in developing a small </a:t>
            </a:r>
            <a:r>
              <a:rPr lang="en-IN" dirty="0" smtClean="0"/>
              <a:t>open source </a:t>
            </a:r>
            <a:r>
              <a:rPr lang="en-IN" dirty="0"/>
              <a:t>package for analysis of </a:t>
            </a:r>
            <a:r>
              <a:rPr lang="en-IN" dirty="0" smtClean="0"/>
              <a:t>Hyperion images</a:t>
            </a:r>
            <a:r>
              <a:rPr lang="en-IN" dirty="0"/>
              <a:t>. Similarly an analytical approach towards this project may solve the </a:t>
            </a:r>
            <a:r>
              <a:rPr lang="en-IN" dirty="0" smtClean="0"/>
              <a:t>complicacy involved </a:t>
            </a:r>
            <a:r>
              <a:rPr lang="en-IN" dirty="0"/>
              <a:t>in atmospheric correction, PPI, ICA and many other fields. At the end it </a:t>
            </a:r>
            <a:r>
              <a:rPr lang="en-IN" dirty="0" smtClean="0"/>
              <a:t>can be concluded </a:t>
            </a:r>
            <a:r>
              <a:rPr lang="en-IN" dirty="0"/>
              <a:t>that the research in the field of hyperspectral imaging is a </a:t>
            </a:r>
            <a:r>
              <a:rPr lang="en-IN" dirty="0" smtClean="0"/>
              <a:t>multidisciplinary research </a:t>
            </a:r>
            <a:r>
              <a:rPr lang="en-IN" dirty="0"/>
              <a:t>task and should be encouraged in under graduate student level.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3053-C376-4564-882F-ADA0CB73EE88}" type="datetime2">
              <a:rPr lang="en-US" smtClean="0"/>
              <a:t>Monday, July 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06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References :</a:t>
            </a:r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EO – 1 / Hyperion Science Data User Guide – by </a:t>
            </a:r>
            <a:r>
              <a:rPr lang="en-IN" dirty="0"/>
              <a:t>Pamela </a:t>
            </a:r>
            <a:r>
              <a:rPr lang="en-IN" dirty="0" smtClean="0"/>
              <a:t>Barry the Hyperion performance and </a:t>
            </a:r>
            <a:r>
              <a:rPr lang="en-IN" dirty="0"/>
              <a:t>analysis team lead</a:t>
            </a:r>
            <a:endParaRPr lang="en-IN" dirty="0" smtClean="0"/>
          </a:p>
          <a:p>
            <a:r>
              <a:rPr lang="en-IN" dirty="0" smtClean="0"/>
              <a:t>EO – 1 User Guide – by </a:t>
            </a:r>
            <a:r>
              <a:rPr lang="en-IN" dirty="0"/>
              <a:t>Dr </a:t>
            </a:r>
            <a:r>
              <a:rPr lang="en-IN" dirty="0" smtClean="0"/>
              <a:t>Richard Beck</a:t>
            </a:r>
            <a:r>
              <a:rPr lang="en-IN" dirty="0"/>
              <a:t>, Department of Geology, University of Cincinnati, </a:t>
            </a:r>
            <a:r>
              <a:rPr lang="en-IN" dirty="0" smtClean="0"/>
              <a:t>Ohio.</a:t>
            </a:r>
          </a:p>
          <a:p>
            <a:r>
              <a:rPr lang="en-IN" dirty="0"/>
              <a:t>PPI based end member extraction </a:t>
            </a:r>
            <a:r>
              <a:rPr lang="en-IN" dirty="0" smtClean="0"/>
              <a:t>algorithm – by Chaudhry </a:t>
            </a:r>
            <a:r>
              <a:rPr lang="en-IN" dirty="0"/>
              <a:t>et </a:t>
            </a:r>
            <a:r>
              <a:rPr lang="en-IN" dirty="0" smtClean="0"/>
              <a:t>al.</a:t>
            </a:r>
          </a:p>
          <a:p>
            <a:r>
              <a:rPr lang="en-IN" dirty="0" smtClean="0"/>
              <a:t>Transformation for </a:t>
            </a:r>
            <a:r>
              <a:rPr lang="en-IN" dirty="0"/>
              <a:t>Ordering Multispectral Data in Terms of Image Quality with </a:t>
            </a:r>
            <a:r>
              <a:rPr lang="en-IN" dirty="0" smtClean="0"/>
              <a:t>Implications of </a:t>
            </a:r>
            <a:r>
              <a:rPr lang="en-IN" dirty="0"/>
              <a:t>Noise </a:t>
            </a:r>
            <a:r>
              <a:rPr lang="en-IN" dirty="0" smtClean="0"/>
              <a:t>Removal – Green </a:t>
            </a:r>
            <a:r>
              <a:rPr lang="en-IN" dirty="0"/>
              <a:t>et al. 1988</a:t>
            </a:r>
            <a:r>
              <a:rPr lang="en-IN" dirty="0" smtClean="0"/>
              <a:t> </a:t>
            </a:r>
          </a:p>
          <a:p>
            <a:r>
              <a:rPr lang="en-IN" dirty="0"/>
              <a:t>A First Course in Linear </a:t>
            </a:r>
            <a:r>
              <a:rPr lang="en-IN" dirty="0" smtClean="0"/>
              <a:t>Algebra – by </a:t>
            </a:r>
            <a:r>
              <a:rPr lang="en-IN" dirty="0"/>
              <a:t>Robert A. Beezer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21B6-1E2F-49AA-832E-1699C0DFCAA4}" type="datetime2">
              <a:rPr lang="en-US" smtClean="0"/>
              <a:t>Monday, July 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17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9600" dirty="0"/>
              <a:t> </a:t>
            </a:r>
            <a:r>
              <a:rPr lang="en-US" sz="9600" dirty="0" smtClean="0"/>
              <a:t>     THANK  YOU</a:t>
            </a:r>
            <a:endParaRPr lang="en-IN" sz="9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9900-8E52-4857-BCE8-697891A26252}" type="datetime2">
              <a:rPr lang="en-US" smtClean="0"/>
              <a:t>Monday, July 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29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8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59614" y="3789040"/>
            <a:ext cx="8692399" cy="1112912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3"/>
                </a:solidFill>
              </a:rPr>
              <a:t>INTRODUCTION</a:t>
            </a:r>
            <a:endParaRPr lang="en-IN" sz="6000" dirty="0">
              <a:solidFill>
                <a:schemeClr val="accent3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065213" y="4797152"/>
            <a:ext cx="8687333" cy="122264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Introduction</a:t>
            </a:r>
          </a:p>
          <a:p>
            <a:endParaRPr lang="en-US" dirty="0"/>
          </a:p>
          <a:p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Objective of the project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BB93-6FC1-4800-A7FA-4E2F1BE35A7C}" type="datetime2">
              <a:rPr lang="en-US" smtClean="0"/>
              <a:t>Monday, July 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21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Introduction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5193" y="1901285"/>
            <a:ext cx="9138316" cy="4673528"/>
          </a:xfrm>
        </p:spPr>
        <p:txBody>
          <a:bodyPr/>
          <a:lstStyle/>
          <a:p>
            <a:r>
              <a:rPr lang="en-IN" dirty="0" smtClean="0"/>
              <a:t>Images with wide band range : takes </a:t>
            </a:r>
            <a:r>
              <a:rPr lang="en-IN" i="1" dirty="0" smtClean="0">
                <a:solidFill>
                  <a:srgbClr val="FFFF00"/>
                </a:solidFill>
              </a:rPr>
              <a:t>image in 100s of bands</a:t>
            </a:r>
            <a:r>
              <a:rPr lang="en-IN" dirty="0" smtClean="0"/>
              <a:t>.</a:t>
            </a:r>
          </a:p>
          <a:p>
            <a:r>
              <a:rPr lang="en-IN" dirty="0" smtClean="0"/>
              <a:t>Usually in </a:t>
            </a:r>
            <a:r>
              <a:rPr lang="en-IN" i="1" dirty="0" smtClean="0">
                <a:solidFill>
                  <a:srgbClr val="FFFF00"/>
                </a:solidFill>
              </a:rPr>
              <a:t>IR region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Data stored as </a:t>
            </a:r>
            <a:r>
              <a:rPr lang="en-IN" i="1" dirty="0" smtClean="0">
                <a:solidFill>
                  <a:srgbClr val="FFFF00"/>
                </a:solidFill>
              </a:rPr>
              <a:t>hyperspectral data cube</a:t>
            </a:r>
            <a:r>
              <a:rPr lang="en-IN" dirty="0" smtClean="0"/>
              <a:t>.</a:t>
            </a:r>
          </a:p>
          <a:p>
            <a:r>
              <a:rPr lang="en-IN" dirty="0" smtClean="0"/>
              <a:t>Several satellite sensors – e.g. ARIES, AVIRIS, Hyperion, </a:t>
            </a:r>
            <a:r>
              <a:rPr lang="en-IN" dirty="0" err="1" smtClean="0"/>
              <a:t>HyMap</a:t>
            </a:r>
            <a:r>
              <a:rPr lang="en-IN" dirty="0" smtClean="0"/>
              <a:t> etc.</a:t>
            </a:r>
          </a:p>
          <a:p>
            <a:r>
              <a:rPr lang="en-IN" i="1" dirty="0" smtClean="0">
                <a:solidFill>
                  <a:srgbClr val="FFFF00"/>
                </a:solidFill>
              </a:rPr>
              <a:t>High spectral resolution </a:t>
            </a:r>
            <a:r>
              <a:rPr lang="en-IN" dirty="0" smtClean="0"/>
              <a:t>– better results in classification and target detection</a:t>
            </a:r>
          </a:p>
          <a:p>
            <a:r>
              <a:rPr lang="en-IN" dirty="0" smtClean="0"/>
              <a:t> Highly used for Agriculture, Mineralogy, Surveillance, Military etc.</a:t>
            </a:r>
          </a:p>
          <a:p>
            <a:r>
              <a:rPr lang="en-IN" dirty="0" smtClean="0"/>
              <a:t>Sample data for study – Hyperion sensor of EO – 1 by NASA.</a:t>
            </a:r>
            <a:endParaRPr lang="en-IN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9046740" y="381000"/>
            <a:ext cx="2846588" cy="6216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509" y="307363"/>
            <a:ext cx="1512168" cy="62674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44D8-671A-4651-B958-DA125BE4A999}" type="datetime2">
              <a:rPr lang="en-US" smtClean="0"/>
              <a:t>Monday, July 3,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Objective of Project</a:t>
            </a:r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252519" cy="4692353"/>
          </a:xfrm>
        </p:spPr>
        <p:txBody>
          <a:bodyPr>
            <a:normAutofit/>
          </a:bodyPr>
          <a:lstStyle/>
          <a:p>
            <a:r>
              <a:rPr lang="en-IN" dirty="0" smtClean="0"/>
              <a:t>Satellites take image from great heights</a:t>
            </a:r>
          </a:p>
          <a:p>
            <a:r>
              <a:rPr lang="en-IN" i="1" dirty="0" smtClean="0">
                <a:solidFill>
                  <a:srgbClr val="FFFF00"/>
                </a:solidFill>
              </a:rPr>
              <a:t>Data</a:t>
            </a:r>
            <a:r>
              <a:rPr lang="en-IN" dirty="0" smtClean="0">
                <a:solidFill>
                  <a:srgbClr val="FFFF00"/>
                </a:solidFill>
              </a:rPr>
              <a:t> </a:t>
            </a:r>
            <a:r>
              <a:rPr lang="en-IN" i="1" dirty="0" smtClean="0">
                <a:solidFill>
                  <a:srgbClr val="FFFF00"/>
                </a:solidFill>
              </a:rPr>
              <a:t>compromised</a:t>
            </a:r>
            <a:r>
              <a:rPr lang="en-IN" dirty="0" smtClean="0"/>
              <a:t> by lighting, atmosphere, weather etc.</a:t>
            </a:r>
          </a:p>
          <a:p>
            <a:r>
              <a:rPr lang="en-IN" dirty="0" smtClean="0"/>
              <a:t>Requirement of pre-processing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i="1" dirty="0" smtClean="0">
                <a:solidFill>
                  <a:srgbClr val="FFFF00"/>
                </a:solidFill>
              </a:rPr>
              <a:t>Correction</a:t>
            </a:r>
            <a:r>
              <a:rPr lang="en-IN" dirty="0" smtClean="0"/>
              <a:t> and noise removal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i="1" dirty="0" smtClean="0">
                <a:solidFill>
                  <a:srgbClr val="FFFF00"/>
                </a:solidFill>
              </a:rPr>
              <a:t>Data redundancy </a:t>
            </a:r>
            <a:r>
              <a:rPr lang="en-IN" dirty="0" smtClean="0"/>
              <a:t>– Dimensionality reduction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 smtClean="0"/>
              <a:t>Time complexity reduction – Improved processing 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 smtClean="0"/>
              <a:t>Increased accuracy and efficiency due to </a:t>
            </a:r>
            <a:r>
              <a:rPr lang="en-IN" i="1" dirty="0" smtClean="0">
                <a:solidFill>
                  <a:srgbClr val="FFFF00"/>
                </a:solidFill>
              </a:rPr>
              <a:t>radiometric correction</a:t>
            </a:r>
          </a:p>
          <a:p>
            <a:pPr marL="449263" indent="-457200"/>
            <a:r>
              <a:rPr lang="en-IN" dirty="0" smtClean="0"/>
              <a:t>Software used – ENVI; costs more than 4 lacs – thus </a:t>
            </a:r>
            <a:r>
              <a:rPr lang="en-IN" i="1" dirty="0" smtClean="0">
                <a:solidFill>
                  <a:srgbClr val="FFFF00"/>
                </a:solidFill>
              </a:rPr>
              <a:t>development of open source platform </a:t>
            </a:r>
            <a:r>
              <a:rPr lang="en-IN" dirty="0" smtClean="0"/>
              <a:t>using MATLAB.</a:t>
            </a:r>
          </a:p>
          <a:p>
            <a:pPr marL="231775" lvl="1" indent="0">
              <a:buNone/>
            </a:pPr>
            <a:endParaRPr lang="en-IN" dirty="0" smtClean="0"/>
          </a:p>
          <a:p>
            <a:pPr marL="688975" lvl="1" indent="-457200">
              <a:buFont typeface="+mj-lt"/>
              <a:buAutoNum type="arabicPeriod"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332" y="1196752"/>
            <a:ext cx="2743200" cy="23145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1E26-647C-49EE-ABF8-A9272F89D525}" type="datetime2">
              <a:rPr lang="en-US" smtClean="0"/>
              <a:t>Monday, July 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50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59614" y="2132856"/>
            <a:ext cx="8692399" cy="2819400"/>
          </a:xfrm>
        </p:spPr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accent3"/>
                </a:solidFill>
              </a:rPr>
              <a:t>TECHNICAL DETAILS OF HYPERION IMAGES</a:t>
            </a:r>
            <a:endParaRPr lang="en-IN" sz="6000" dirty="0">
              <a:solidFill>
                <a:schemeClr val="accent3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65213" y="4952256"/>
            <a:ext cx="8687333" cy="10675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Technical Details Of Hyperion Images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E138-A39D-46BA-AF8D-213A934C8F8B}" type="datetime2">
              <a:rPr lang="en-US" smtClean="0"/>
              <a:t>Monday, July 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76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Technical Details Of Hyperion Images</a:t>
            </a:r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396535" cy="476436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Part of EO – 1 mission in 2001</a:t>
            </a:r>
          </a:p>
          <a:p>
            <a:r>
              <a:rPr lang="en-IN" dirty="0" smtClean="0"/>
              <a:t>Sensor altitude – 705km.</a:t>
            </a:r>
          </a:p>
          <a:p>
            <a:r>
              <a:rPr lang="en-IN" dirty="0" smtClean="0"/>
              <a:t>Orbit inclination – 98.9</a:t>
            </a:r>
            <a:r>
              <a:rPr lang="en-IN" baseline="30000" dirty="0" smtClean="0"/>
              <a:t>0</a:t>
            </a:r>
            <a:endParaRPr lang="en-IN" dirty="0" smtClean="0"/>
          </a:p>
          <a:p>
            <a:r>
              <a:rPr lang="en-IN" dirty="0" smtClean="0"/>
              <a:t>Velocity – 6.74km/s</a:t>
            </a:r>
          </a:p>
          <a:p>
            <a:r>
              <a:rPr lang="en-IN" dirty="0" smtClean="0"/>
              <a:t>Swath – 7.5km</a:t>
            </a:r>
          </a:p>
          <a:p>
            <a:r>
              <a:rPr lang="en-IN" dirty="0" smtClean="0"/>
              <a:t>Spectral bands – 242 (0.4 to 2.5 micron)</a:t>
            </a:r>
          </a:p>
          <a:p>
            <a:r>
              <a:rPr lang="en-IN" dirty="0" smtClean="0"/>
              <a:t>Spatial resolution – 30m</a:t>
            </a:r>
          </a:p>
          <a:p>
            <a:r>
              <a:rPr lang="en-IN" dirty="0" smtClean="0"/>
              <a:t>Data format used – level 1 data (.L1R) organised in BIL format</a:t>
            </a:r>
          </a:p>
          <a:p>
            <a:r>
              <a:rPr lang="en-IN" dirty="0" smtClean="0"/>
              <a:t>Data type – 16 bit signed integer in BE format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7059-DFE4-46D4-803F-A69B6FB124FB}" type="datetime2">
              <a:rPr lang="en-US" smtClean="0"/>
              <a:t>Monday, July 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732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59614" y="2460104"/>
            <a:ext cx="10219374" cy="1616968"/>
          </a:xfrm>
        </p:spPr>
        <p:txBody>
          <a:bodyPr>
            <a:noAutofit/>
          </a:bodyPr>
          <a:lstStyle/>
          <a:p>
            <a:r>
              <a:rPr lang="en-IN" sz="6000" dirty="0" smtClean="0">
                <a:solidFill>
                  <a:schemeClr val="accent3"/>
                </a:solidFill>
              </a:rPr>
              <a:t>STEPS IN PRE-PROCESSING</a:t>
            </a:r>
            <a:endParaRPr lang="en-IN" sz="6000" dirty="0">
              <a:solidFill>
                <a:schemeClr val="accent3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65213" y="4149080"/>
            <a:ext cx="8687333" cy="187072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Reading Level 1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Dark pixel subtraction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Bad band removal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Radiometric correction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MNF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PPI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53E7-C5A5-4CE8-828D-838221BC6F29}" type="datetime2">
              <a:rPr lang="en-US" smtClean="0"/>
              <a:t>Monday, July 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573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Steps In Pre-processing</a:t>
            </a:r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12593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D8A4-6C38-4506-B96E-A9A33C3AEE3A}" type="datetime2">
              <a:rPr lang="en-US" smtClean="0"/>
              <a:t>Monday, July 3,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Pre-processing of Hyperspectral Images by Sanjit Dash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76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1595</Words>
  <Application>Microsoft Office PowerPoint</Application>
  <PresentationFormat>Custom</PresentationFormat>
  <Paragraphs>279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Cambria Math</vt:lpstr>
      <vt:lpstr>Corbel</vt:lpstr>
      <vt:lpstr>Courier New</vt:lpstr>
      <vt:lpstr>Wingdings</vt:lpstr>
      <vt:lpstr>Digital Blue Tunnel 16x9</vt:lpstr>
      <vt:lpstr>Pre-processing of Hyperspectral Images</vt:lpstr>
      <vt:lpstr>Presentation Outline</vt:lpstr>
      <vt:lpstr>INTRODUCTION</vt:lpstr>
      <vt:lpstr>Introduction</vt:lpstr>
      <vt:lpstr>Objective of Project</vt:lpstr>
      <vt:lpstr>TECHNICAL DETAILS OF HYPERION IMAGES</vt:lpstr>
      <vt:lpstr>Technical Details Of Hyperion Images</vt:lpstr>
      <vt:lpstr>STEPS IN PRE-PROCESSING</vt:lpstr>
      <vt:lpstr>Steps In Pre-processing</vt:lpstr>
      <vt:lpstr>Reading Level 1 Data</vt:lpstr>
      <vt:lpstr>Dark Pixel Subtraction</vt:lpstr>
      <vt:lpstr>Bad Band Removal</vt:lpstr>
      <vt:lpstr>Radiometric Correction</vt:lpstr>
      <vt:lpstr>Conversion of Digital Number to Radiance</vt:lpstr>
      <vt:lpstr>Conversion of Radiance to Exo-atmospheric Reflectance</vt:lpstr>
      <vt:lpstr>Atmospheric Correction</vt:lpstr>
      <vt:lpstr>Minimum Noise Fraction</vt:lpstr>
      <vt:lpstr>Pixel Purity Index</vt:lpstr>
      <vt:lpstr>DISPLAY OF IMAGE</vt:lpstr>
      <vt:lpstr>Grayscale Display</vt:lpstr>
      <vt:lpstr>RGB Display</vt:lpstr>
      <vt:lpstr>Vegetation and SWIR RGB </vt:lpstr>
      <vt:lpstr>A COMPARISON BETWEEN MATLAB &amp; ENVI</vt:lpstr>
      <vt:lpstr>PowerPoint Presentation</vt:lpstr>
      <vt:lpstr>CONCLUSION</vt:lpstr>
      <vt:lpstr>Conclusion </vt:lpstr>
      <vt:lpstr>Scope of the Project</vt:lpstr>
      <vt:lpstr>References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2014-08-17T13:01:34Z</dcterms:created>
  <dcterms:modified xsi:type="dcterms:W3CDTF">2017-07-03T14:53:25Z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