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4" r:id="rId2"/>
    <p:sldId id="256" r:id="rId3"/>
    <p:sldId id="257" r:id="rId4"/>
    <p:sldId id="258" r:id="rId5"/>
    <p:sldId id="259" r:id="rId6"/>
    <p:sldId id="260" r:id="rId7"/>
    <p:sldId id="261" r:id="rId8"/>
    <p:sldId id="262"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747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251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5" name="Text 2"/>
          <p:cNvSpPr/>
          <p:nvPr/>
        </p:nvSpPr>
        <p:spPr>
          <a:xfrm>
            <a:off x="833199" y="1373981"/>
            <a:ext cx="7477601" cy="1666399"/>
          </a:xfrm>
          <a:prstGeom prst="rect">
            <a:avLst/>
          </a:prstGeom>
          <a:noFill/>
          <a:ln/>
        </p:spPr>
        <p:txBody>
          <a:bodyPr wrap="square" rtlCol="0" anchor="t"/>
          <a:lstStyle/>
          <a:p>
            <a:pPr marL="0" indent="0">
              <a:lnSpc>
                <a:spcPts val="6561"/>
              </a:lnSpc>
              <a:buNone/>
            </a:pPr>
            <a:r>
              <a:rPr lang="en-US" sz="5249" b="1" dirty="0">
                <a:solidFill>
                  <a:srgbClr val="484237"/>
                </a:solidFill>
                <a:latin typeface="Gelasio" pitchFamily="34" charset="0"/>
                <a:ea typeface="Gelasio" pitchFamily="34" charset="-122"/>
                <a:cs typeface="Gelasio" pitchFamily="34" charset="-120"/>
              </a:rPr>
              <a:t>Introduction to Hindi to English Translation</a:t>
            </a:r>
            <a:endParaRPr lang="en-US" sz="5249" dirty="0"/>
          </a:p>
        </p:txBody>
      </p:sp>
      <p:sp>
        <p:nvSpPr>
          <p:cNvPr id="6" name="Text 3"/>
          <p:cNvSpPr/>
          <p:nvPr/>
        </p:nvSpPr>
        <p:spPr>
          <a:xfrm>
            <a:off x="833199" y="3373636"/>
            <a:ext cx="7477601" cy="3214330"/>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Hindi to English translation is an essential part of bridging the language gap between these two widely spoken languages. With a rich cultural heritage and millions of speakers, the need for accurate and efficient translation services is crucial for communication, education, and business. This process involves converting written or spoken Hindi text into English, while maintaining the original meaning, context, and tone. It requires a deep understanding of both languages, cultural nuances, and the ability to convey the message effectively.</a:t>
            </a:r>
            <a:endParaRPr lang="en-US" sz="1750" dirty="0"/>
          </a:p>
        </p:txBody>
      </p:sp>
      <p:sp>
        <p:nvSpPr>
          <p:cNvPr id="8" name="Text 5"/>
          <p:cNvSpPr/>
          <p:nvPr/>
        </p:nvSpPr>
        <p:spPr>
          <a:xfrm>
            <a:off x="904637" y="6587966"/>
            <a:ext cx="212408" cy="146328"/>
          </a:xfrm>
          <a:prstGeom prst="rect">
            <a:avLst/>
          </a:prstGeom>
          <a:noFill/>
          <a:ln/>
        </p:spPr>
        <p:txBody>
          <a:bodyPr wrap="none" rtlCol="0" anchor="t"/>
          <a:lstStyle/>
          <a:p>
            <a:pPr marL="0" indent="0" algn="ctr">
              <a:lnSpc>
                <a:spcPts val="1152"/>
              </a:lnSpc>
              <a:buNone/>
            </a:pPr>
            <a:r>
              <a:rPr lang="en-US" sz="1152" dirty="0">
                <a:solidFill>
                  <a:srgbClr val="FFFFFF"/>
                </a:solidFill>
                <a:latin typeface="Gelasio" pitchFamily="34" charset="0"/>
                <a:ea typeface="Gelasio" pitchFamily="34" charset="-122"/>
                <a:cs typeface="Gelasio" pitchFamily="34" charset="-120"/>
              </a:rPr>
              <a:t>D</a:t>
            </a:r>
            <a:endParaRPr lang="en-US" sz="1152" dirty="0"/>
          </a:p>
        </p:txBody>
      </p:sp>
      <p:sp>
        <p:nvSpPr>
          <p:cNvPr id="9" name="Text 6"/>
          <p:cNvSpPr/>
          <p:nvPr/>
        </p:nvSpPr>
        <p:spPr>
          <a:xfrm>
            <a:off x="1299686" y="6466761"/>
            <a:ext cx="3450669" cy="388858"/>
          </a:xfrm>
          <a:prstGeom prst="rect">
            <a:avLst/>
          </a:prstGeom>
          <a:noFill/>
          <a:ln/>
        </p:spPr>
        <p:txBody>
          <a:bodyPr wrap="none" rtlCol="0" anchor="t"/>
          <a:lstStyle/>
          <a:p>
            <a:pPr marL="0" indent="0" algn="l">
              <a:lnSpc>
                <a:spcPts val="3062"/>
              </a:lnSpc>
              <a:buNone/>
            </a:pPr>
            <a:endParaRPr lang="en-US" sz="2187" dirty="0"/>
          </a:p>
        </p:txBody>
      </p:sp>
      <p:pic>
        <p:nvPicPr>
          <p:cNvPr id="12" name="Picture 11">
            <a:extLst>
              <a:ext uri="{FF2B5EF4-FFF2-40B4-BE49-F238E27FC236}">
                <a16:creationId xmlns:a16="http://schemas.microsoft.com/office/drawing/2014/main" id="{5AF2134E-07EA-E6C3-A81A-2B1478871ABB}"/>
              </a:ext>
            </a:extLst>
          </p:cNvPr>
          <p:cNvPicPr>
            <a:picLocks noChangeAspect="1"/>
          </p:cNvPicPr>
          <p:nvPr/>
        </p:nvPicPr>
        <p:blipFill>
          <a:blip r:embed="rId3"/>
          <a:stretch>
            <a:fillRect/>
          </a:stretch>
        </p:blipFill>
        <p:spPr>
          <a:xfrm>
            <a:off x="8194575" y="1732002"/>
            <a:ext cx="6212801" cy="41335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985123"/>
            <a:ext cx="10554414"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Importance of Hindi to English Translation</a:t>
            </a:r>
            <a:endParaRPr lang="en-US" sz="4374" dirty="0"/>
          </a:p>
        </p:txBody>
      </p:sp>
      <p:sp>
        <p:nvSpPr>
          <p:cNvPr id="5" name="Text 3"/>
          <p:cNvSpPr/>
          <p:nvPr/>
        </p:nvSpPr>
        <p:spPr>
          <a:xfrm>
            <a:off x="2037993" y="2929295"/>
            <a:ext cx="3156347"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Preservation of Cultural Context</a:t>
            </a:r>
            <a:endParaRPr lang="en-US" sz="2187" dirty="0"/>
          </a:p>
        </p:txBody>
      </p:sp>
      <p:sp>
        <p:nvSpPr>
          <p:cNvPr id="6" name="Text 4"/>
          <p:cNvSpPr/>
          <p:nvPr/>
        </p:nvSpPr>
        <p:spPr>
          <a:xfrm>
            <a:off x="2037993" y="3845838"/>
            <a:ext cx="3156347" cy="284321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Hindi to English translation plays a vital role in preserving the cultural context of texts, literature, and documents. It ensures that the rich heritage and diversity of Hindi language content are accessible to a global audience.</a:t>
            </a:r>
            <a:endParaRPr lang="en-US" sz="1750" dirty="0"/>
          </a:p>
        </p:txBody>
      </p:sp>
      <p:sp>
        <p:nvSpPr>
          <p:cNvPr id="7" name="Text 5"/>
          <p:cNvSpPr/>
          <p:nvPr/>
        </p:nvSpPr>
        <p:spPr>
          <a:xfrm>
            <a:off x="5743932" y="2929295"/>
            <a:ext cx="3156347"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Global Communication</a:t>
            </a:r>
            <a:endParaRPr lang="en-US" sz="2187" dirty="0"/>
          </a:p>
        </p:txBody>
      </p:sp>
      <p:sp>
        <p:nvSpPr>
          <p:cNvPr id="8" name="Text 6"/>
          <p:cNvSpPr/>
          <p:nvPr/>
        </p:nvSpPr>
        <p:spPr>
          <a:xfrm>
            <a:off x="5743932" y="3845838"/>
            <a:ext cx="3156347" cy="3198614"/>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It facilitates seamless communication between Hindi and English speakers, fostering international collaborations, trade, and academic exchanges. Translation removes language barriers, allowing diverse communities to engage and interact effortlessly.</a:t>
            </a:r>
            <a:endParaRPr lang="en-US" sz="1750" dirty="0"/>
          </a:p>
        </p:txBody>
      </p:sp>
      <p:sp>
        <p:nvSpPr>
          <p:cNvPr id="9" name="Text 7"/>
          <p:cNvSpPr/>
          <p:nvPr/>
        </p:nvSpPr>
        <p:spPr>
          <a:xfrm>
            <a:off x="9449872" y="2929295"/>
            <a:ext cx="3156347"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Enhanced Learning Opportunities</a:t>
            </a:r>
            <a:endParaRPr lang="en-US" sz="2187" dirty="0"/>
          </a:p>
        </p:txBody>
      </p:sp>
      <p:sp>
        <p:nvSpPr>
          <p:cNvPr id="10" name="Text 8"/>
          <p:cNvSpPr/>
          <p:nvPr/>
        </p:nvSpPr>
        <p:spPr>
          <a:xfrm>
            <a:off x="9449872" y="3845838"/>
            <a:ext cx="3156347" cy="284321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Efficient translation opens the doors to learning and understanding diverse knowledge, insights, and experiences. It enables access to valuable resources, educational materials, and literature in both languages.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495943"/>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1944172"/>
          </a:xfrm>
          <a:prstGeom prst="rect">
            <a:avLst/>
          </a:prstGeom>
        </p:spPr>
      </p:pic>
      <p:sp>
        <p:nvSpPr>
          <p:cNvPr id="5" name="Text 2"/>
          <p:cNvSpPr/>
          <p:nvPr/>
        </p:nvSpPr>
        <p:spPr>
          <a:xfrm>
            <a:off x="3621167" y="2371844"/>
            <a:ext cx="7388066" cy="972026"/>
          </a:xfrm>
          <a:prstGeom prst="rect">
            <a:avLst/>
          </a:prstGeom>
          <a:noFill/>
          <a:ln/>
        </p:spPr>
        <p:txBody>
          <a:bodyPr wrap="square" rtlCol="0" anchor="t"/>
          <a:lstStyle/>
          <a:p>
            <a:pPr marL="0" indent="0">
              <a:lnSpc>
                <a:spcPts val="3827"/>
              </a:lnSpc>
              <a:buNone/>
            </a:pPr>
            <a:r>
              <a:rPr lang="en-US" sz="3062" b="1" dirty="0">
                <a:solidFill>
                  <a:srgbClr val="484237"/>
                </a:solidFill>
                <a:latin typeface="Gelasio" pitchFamily="34" charset="0"/>
                <a:ea typeface="Gelasio" pitchFamily="34" charset="-122"/>
                <a:cs typeface="Gelasio" pitchFamily="34" charset="-120"/>
              </a:rPr>
              <a:t>Overview of Translation Tools and Software</a:t>
            </a:r>
            <a:endParaRPr lang="en-US" sz="3062" dirty="0"/>
          </a:p>
        </p:txBody>
      </p:sp>
      <p:sp>
        <p:nvSpPr>
          <p:cNvPr id="6" name="Shape 3"/>
          <p:cNvSpPr/>
          <p:nvPr/>
        </p:nvSpPr>
        <p:spPr>
          <a:xfrm>
            <a:off x="3838932" y="3577114"/>
            <a:ext cx="31075" cy="4491157"/>
          </a:xfrm>
          <a:prstGeom prst="rect">
            <a:avLst/>
          </a:prstGeom>
          <a:solidFill>
            <a:srgbClr val="EFE7D6"/>
          </a:solidFill>
          <a:ln/>
        </p:spPr>
      </p:sp>
      <p:sp>
        <p:nvSpPr>
          <p:cNvPr id="7" name="Shape 4"/>
          <p:cNvSpPr/>
          <p:nvPr/>
        </p:nvSpPr>
        <p:spPr>
          <a:xfrm>
            <a:off x="4029373" y="3857923"/>
            <a:ext cx="544354" cy="31075"/>
          </a:xfrm>
          <a:prstGeom prst="rect">
            <a:avLst/>
          </a:prstGeom>
          <a:solidFill>
            <a:srgbClr val="EFE7D6"/>
          </a:solidFill>
          <a:ln/>
        </p:spPr>
      </p:sp>
      <p:sp>
        <p:nvSpPr>
          <p:cNvPr id="8" name="Shape 5"/>
          <p:cNvSpPr/>
          <p:nvPr/>
        </p:nvSpPr>
        <p:spPr>
          <a:xfrm>
            <a:off x="3679448" y="3698557"/>
            <a:ext cx="349925" cy="349925"/>
          </a:xfrm>
          <a:prstGeom prst="roundRect">
            <a:avLst>
              <a:gd name="adj" fmla="val 26670"/>
            </a:avLst>
          </a:prstGeom>
          <a:solidFill>
            <a:srgbClr val="EFE7D6"/>
          </a:solidFill>
          <a:ln/>
        </p:spPr>
      </p:sp>
      <p:sp>
        <p:nvSpPr>
          <p:cNvPr id="9" name="Text 6"/>
          <p:cNvSpPr/>
          <p:nvPr/>
        </p:nvSpPr>
        <p:spPr>
          <a:xfrm>
            <a:off x="3799344" y="3727609"/>
            <a:ext cx="110133" cy="291703"/>
          </a:xfrm>
          <a:prstGeom prst="rect">
            <a:avLst/>
          </a:prstGeom>
          <a:noFill/>
          <a:ln/>
        </p:spPr>
        <p:txBody>
          <a:bodyPr wrap="none" rtlCol="0" anchor="t"/>
          <a:lstStyle/>
          <a:p>
            <a:pPr marL="0" indent="0" algn="ctr">
              <a:lnSpc>
                <a:spcPts val="2296"/>
              </a:lnSpc>
              <a:buNone/>
            </a:pPr>
            <a:r>
              <a:rPr lang="en-US" sz="1837" b="1" dirty="0">
                <a:solidFill>
                  <a:srgbClr val="484237"/>
                </a:solidFill>
                <a:latin typeface="Gelasio" pitchFamily="34" charset="0"/>
                <a:ea typeface="Gelasio" pitchFamily="34" charset="-122"/>
                <a:cs typeface="Gelasio" pitchFamily="34" charset="-120"/>
              </a:rPr>
              <a:t>1</a:t>
            </a:r>
            <a:endParaRPr lang="en-US" sz="1837" dirty="0"/>
          </a:p>
        </p:txBody>
      </p:sp>
      <p:sp>
        <p:nvSpPr>
          <p:cNvPr id="10" name="Text 7"/>
          <p:cNvSpPr/>
          <p:nvPr/>
        </p:nvSpPr>
        <p:spPr>
          <a:xfrm>
            <a:off x="4709874" y="3732609"/>
            <a:ext cx="1992154" cy="243007"/>
          </a:xfrm>
          <a:prstGeom prst="rect">
            <a:avLst/>
          </a:prstGeom>
          <a:noFill/>
          <a:ln/>
        </p:spPr>
        <p:txBody>
          <a:bodyPr wrap="none" rtlCol="0" anchor="t"/>
          <a:lstStyle/>
          <a:p>
            <a:pPr marL="0" indent="0" algn="l">
              <a:lnSpc>
                <a:spcPts val="1914"/>
              </a:lnSpc>
              <a:buNone/>
            </a:pPr>
            <a:r>
              <a:rPr lang="en-US" sz="1531" b="1" dirty="0">
                <a:solidFill>
                  <a:srgbClr val="484237"/>
                </a:solidFill>
                <a:latin typeface="Gelasio" pitchFamily="34" charset="0"/>
                <a:ea typeface="Gelasio" pitchFamily="34" charset="-122"/>
                <a:cs typeface="Gelasio" pitchFamily="34" charset="-120"/>
              </a:rPr>
              <a:t>Machine Translation</a:t>
            </a:r>
            <a:endParaRPr lang="en-US" sz="1531" dirty="0"/>
          </a:p>
        </p:txBody>
      </p:sp>
      <p:sp>
        <p:nvSpPr>
          <p:cNvPr id="11" name="Text 8"/>
          <p:cNvSpPr/>
          <p:nvPr/>
        </p:nvSpPr>
        <p:spPr>
          <a:xfrm>
            <a:off x="4709874" y="4068842"/>
            <a:ext cx="6299359" cy="746165"/>
          </a:xfrm>
          <a:prstGeom prst="rect">
            <a:avLst/>
          </a:prstGeom>
          <a:noFill/>
          <a:ln/>
        </p:spPr>
        <p:txBody>
          <a:bodyPr wrap="square" rtlCol="0" anchor="t"/>
          <a:lstStyle/>
          <a:p>
            <a:pPr marL="0" indent="0" algn="l">
              <a:lnSpc>
                <a:spcPts val="1960"/>
              </a:lnSpc>
              <a:buNone/>
            </a:pPr>
            <a:r>
              <a:rPr lang="en-US" sz="1225" dirty="0">
                <a:solidFill>
                  <a:srgbClr val="746558"/>
                </a:solidFill>
                <a:latin typeface="Gelasio" pitchFamily="34" charset="0"/>
                <a:ea typeface="Gelasio" pitchFamily="34" charset="-122"/>
                <a:cs typeface="Gelasio" pitchFamily="34" charset="-120"/>
              </a:rPr>
              <a:t>These are automated tools that use algorithms to translate text from Hindi to English. While they are efficient for basic translations, they may lack the contextual understanding and nuances required for complex content.</a:t>
            </a:r>
            <a:endParaRPr lang="en-US" sz="1225" dirty="0"/>
          </a:p>
        </p:txBody>
      </p:sp>
      <p:sp>
        <p:nvSpPr>
          <p:cNvPr id="12" name="Shape 9"/>
          <p:cNvSpPr/>
          <p:nvPr/>
        </p:nvSpPr>
        <p:spPr>
          <a:xfrm>
            <a:off x="4029373" y="5406807"/>
            <a:ext cx="544354" cy="31075"/>
          </a:xfrm>
          <a:prstGeom prst="rect">
            <a:avLst/>
          </a:prstGeom>
          <a:solidFill>
            <a:srgbClr val="EFE7D6"/>
          </a:solidFill>
          <a:ln/>
        </p:spPr>
      </p:sp>
      <p:sp>
        <p:nvSpPr>
          <p:cNvPr id="13" name="Shape 10"/>
          <p:cNvSpPr/>
          <p:nvPr/>
        </p:nvSpPr>
        <p:spPr>
          <a:xfrm>
            <a:off x="3679448" y="5247442"/>
            <a:ext cx="349925" cy="349925"/>
          </a:xfrm>
          <a:prstGeom prst="roundRect">
            <a:avLst>
              <a:gd name="adj" fmla="val 26670"/>
            </a:avLst>
          </a:prstGeom>
          <a:solidFill>
            <a:srgbClr val="EFE7D6"/>
          </a:solidFill>
          <a:ln/>
        </p:spPr>
      </p:sp>
      <p:sp>
        <p:nvSpPr>
          <p:cNvPr id="14" name="Text 11"/>
          <p:cNvSpPr/>
          <p:nvPr/>
        </p:nvSpPr>
        <p:spPr>
          <a:xfrm>
            <a:off x="3783628" y="5276493"/>
            <a:ext cx="141446" cy="291703"/>
          </a:xfrm>
          <a:prstGeom prst="rect">
            <a:avLst/>
          </a:prstGeom>
          <a:noFill/>
          <a:ln/>
        </p:spPr>
        <p:txBody>
          <a:bodyPr wrap="none" rtlCol="0" anchor="t"/>
          <a:lstStyle/>
          <a:p>
            <a:pPr marL="0" indent="0" algn="ctr">
              <a:lnSpc>
                <a:spcPts val="2296"/>
              </a:lnSpc>
              <a:buNone/>
            </a:pPr>
            <a:r>
              <a:rPr lang="en-US" sz="1837" b="1" dirty="0">
                <a:solidFill>
                  <a:srgbClr val="484237"/>
                </a:solidFill>
                <a:latin typeface="Gelasio" pitchFamily="34" charset="0"/>
                <a:ea typeface="Gelasio" pitchFamily="34" charset="-122"/>
                <a:cs typeface="Gelasio" pitchFamily="34" charset="-120"/>
              </a:rPr>
              <a:t>2</a:t>
            </a:r>
            <a:endParaRPr lang="en-US" sz="1837" dirty="0"/>
          </a:p>
        </p:txBody>
      </p:sp>
      <p:sp>
        <p:nvSpPr>
          <p:cNvPr id="15" name="Text 12"/>
          <p:cNvSpPr/>
          <p:nvPr/>
        </p:nvSpPr>
        <p:spPr>
          <a:xfrm>
            <a:off x="4709874" y="5281493"/>
            <a:ext cx="3953947" cy="243007"/>
          </a:xfrm>
          <a:prstGeom prst="rect">
            <a:avLst/>
          </a:prstGeom>
          <a:noFill/>
          <a:ln/>
        </p:spPr>
        <p:txBody>
          <a:bodyPr wrap="none" rtlCol="0" anchor="t"/>
          <a:lstStyle/>
          <a:p>
            <a:pPr marL="0" indent="0" algn="l">
              <a:lnSpc>
                <a:spcPts val="1914"/>
              </a:lnSpc>
              <a:buNone/>
            </a:pPr>
            <a:r>
              <a:rPr lang="en-US" sz="1531" b="1" dirty="0">
                <a:solidFill>
                  <a:srgbClr val="484237"/>
                </a:solidFill>
                <a:latin typeface="Gelasio" pitchFamily="34" charset="0"/>
                <a:ea typeface="Gelasio" pitchFamily="34" charset="-122"/>
                <a:cs typeface="Gelasio" pitchFamily="34" charset="-120"/>
              </a:rPr>
              <a:t>Computer-Aided Translation (CAT) Tools</a:t>
            </a:r>
            <a:endParaRPr lang="en-US" sz="1531" dirty="0"/>
          </a:p>
        </p:txBody>
      </p:sp>
      <p:sp>
        <p:nvSpPr>
          <p:cNvPr id="16" name="Text 13"/>
          <p:cNvSpPr/>
          <p:nvPr/>
        </p:nvSpPr>
        <p:spPr>
          <a:xfrm>
            <a:off x="4709874" y="5617726"/>
            <a:ext cx="6299359" cy="746165"/>
          </a:xfrm>
          <a:prstGeom prst="rect">
            <a:avLst/>
          </a:prstGeom>
          <a:noFill/>
          <a:ln/>
        </p:spPr>
        <p:txBody>
          <a:bodyPr wrap="square" rtlCol="0" anchor="t"/>
          <a:lstStyle/>
          <a:p>
            <a:pPr marL="0" indent="0" algn="l">
              <a:lnSpc>
                <a:spcPts val="1960"/>
              </a:lnSpc>
              <a:buNone/>
            </a:pPr>
            <a:r>
              <a:rPr lang="en-US" sz="1225" dirty="0">
                <a:solidFill>
                  <a:srgbClr val="746558"/>
                </a:solidFill>
                <a:latin typeface="Gelasio" pitchFamily="34" charset="0"/>
                <a:ea typeface="Gelasio" pitchFamily="34" charset="-122"/>
                <a:cs typeface="Gelasio" pitchFamily="34" charset="-120"/>
              </a:rPr>
              <a:t>CAT tools assist human translators by providing a platform for translation memory, terminology management, and productivity enhancements. They improve consistency and efficiency in the translation process.</a:t>
            </a:r>
            <a:endParaRPr lang="en-US" sz="1225" dirty="0"/>
          </a:p>
        </p:txBody>
      </p:sp>
      <p:sp>
        <p:nvSpPr>
          <p:cNvPr id="17" name="Shape 14"/>
          <p:cNvSpPr/>
          <p:nvPr/>
        </p:nvSpPr>
        <p:spPr>
          <a:xfrm>
            <a:off x="4029373" y="6955691"/>
            <a:ext cx="544354" cy="31075"/>
          </a:xfrm>
          <a:prstGeom prst="rect">
            <a:avLst/>
          </a:prstGeom>
          <a:solidFill>
            <a:srgbClr val="EFE7D6"/>
          </a:solidFill>
          <a:ln/>
        </p:spPr>
      </p:sp>
      <p:sp>
        <p:nvSpPr>
          <p:cNvPr id="18" name="Shape 15"/>
          <p:cNvSpPr/>
          <p:nvPr/>
        </p:nvSpPr>
        <p:spPr>
          <a:xfrm>
            <a:off x="3679448" y="6796326"/>
            <a:ext cx="349925" cy="349925"/>
          </a:xfrm>
          <a:prstGeom prst="roundRect">
            <a:avLst>
              <a:gd name="adj" fmla="val 26670"/>
            </a:avLst>
          </a:prstGeom>
          <a:solidFill>
            <a:srgbClr val="EFE7D6"/>
          </a:solidFill>
          <a:ln/>
        </p:spPr>
      </p:sp>
      <p:sp>
        <p:nvSpPr>
          <p:cNvPr id="19" name="Text 16"/>
          <p:cNvSpPr/>
          <p:nvPr/>
        </p:nvSpPr>
        <p:spPr>
          <a:xfrm>
            <a:off x="3784104" y="6825377"/>
            <a:ext cx="140613" cy="291703"/>
          </a:xfrm>
          <a:prstGeom prst="rect">
            <a:avLst/>
          </a:prstGeom>
          <a:noFill/>
          <a:ln/>
        </p:spPr>
        <p:txBody>
          <a:bodyPr wrap="none" rtlCol="0" anchor="t"/>
          <a:lstStyle/>
          <a:p>
            <a:pPr marL="0" indent="0" algn="ctr">
              <a:lnSpc>
                <a:spcPts val="2296"/>
              </a:lnSpc>
              <a:buNone/>
            </a:pPr>
            <a:r>
              <a:rPr lang="en-US" sz="1837" b="1" dirty="0">
                <a:solidFill>
                  <a:srgbClr val="484237"/>
                </a:solidFill>
                <a:latin typeface="Gelasio" pitchFamily="34" charset="0"/>
                <a:ea typeface="Gelasio" pitchFamily="34" charset="-122"/>
                <a:cs typeface="Gelasio" pitchFamily="34" charset="-120"/>
              </a:rPr>
              <a:t>3</a:t>
            </a:r>
            <a:endParaRPr lang="en-US" sz="1837" dirty="0"/>
          </a:p>
        </p:txBody>
      </p:sp>
      <p:sp>
        <p:nvSpPr>
          <p:cNvPr id="20" name="Text 17"/>
          <p:cNvSpPr/>
          <p:nvPr/>
        </p:nvSpPr>
        <p:spPr>
          <a:xfrm>
            <a:off x="4709874" y="6830378"/>
            <a:ext cx="2652236" cy="243007"/>
          </a:xfrm>
          <a:prstGeom prst="rect">
            <a:avLst/>
          </a:prstGeom>
          <a:noFill/>
          <a:ln/>
        </p:spPr>
        <p:txBody>
          <a:bodyPr wrap="none" rtlCol="0" anchor="t"/>
          <a:lstStyle/>
          <a:p>
            <a:pPr marL="0" indent="0" algn="l">
              <a:lnSpc>
                <a:spcPts val="1914"/>
              </a:lnSpc>
              <a:buNone/>
            </a:pPr>
            <a:r>
              <a:rPr lang="en-US" sz="1531" b="1" dirty="0">
                <a:solidFill>
                  <a:srgbClr val="484237"/>
                </a:solidFill>
                <a:latin typeface="Gelasio" pitchFamily="34" charset="0"/>
                <a:ea typeface="Gelasio" pitchFamily="34" charset="-122"/>
                <a:cs typeface="Gelasio" pitchFamily="34" charset="-120"/>
              </a:rPr>
              <a:t>Language-Specific Software</a:t>
            </a:r>
            <a:endParaRPr lang="en-US" sz="1531" dirty="0"/>
          </a:p>
        </p:txBody>
      </p:sp>
      <p:sp>
        <p:nvSpPr>
          <p:cNvPr id="21" name="Text 18"/>
          <p:cNvSpPr/>
          <p:nvPr/>
        </p:nvSpPr>
        <p:spPr>
          <a:xfrm>
            <a:off x="4709874" y="7166610"/>
            <a:ext cx="6299359" cy="746165"/>
          </a:xfrm>
          <a:prstGeom prst="rect">
            <a:avLst/>
          </a:prstGeom>
          <a:noFill/>
          <a:ln/>
        </p:spPr>
        <p:txBody>
          <a:bodyPr wrap="square" rtlCol="0" anchor="t"/>
          <a:lstStyle/>
          <a:p>
            <a:pPr marL="0" indent="0" algn="l">
              <a:lnSpc>
                <a:spcPts val="1960"/>
              </a:lnSpc>
              <a:buNone/>
            </a:pPr>
            <a:r>
              <a:rPr lang="en-US" sz="1225" dirty="0">
                <a:solidFill>
                  <a:srgbClr val="746558"/>
                </a:solidFill>
                <a:latin typeface="Gelasio" pitchFamily="34" charset="0"/>
                <a:ea typeface="Gelasio" pitchFamily="34" charset="-122"/>
                <a:cs typeface="Gelasio" pitchFamily="34" charset="-120"/>
              </a:rPr>
              <a:t>These tools are designed specifically for Hindi to English translation, incorporating language-specific features, dictionaries, and linguistic resources to ensure accurate and culturally relevant translations.</a:t>
            </a:r>
            <a:endParaRPr lang="en-US" sz="12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290638"/>
            <a:ext cx="10554414"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Advantages of Using a Translation Tool</a:t>
            </a:r>
            <a:endParaRPr lang="en-US" sz="4374" dirty="0"/>
          </a:p>
        </p:txBody>
      </p:sp>
      <p:sp>
        <p:nvSpPr>
          <p:cNvPr id="5" name="Shape 3"/>
          <p:cNvSpPr/>
          <p:nvPr/>
        </p:nvSpPr>
        <p:spPr>
          <a:xfrm>
            <a:off x="2037993" y="3297317"/>
            <a:ext cx="499943" cy="499943"/>
          </a:xfrm>
          <a:prstGeom prst="roundRect">
            <a:avLst>
              <a:gd name="adj" fmla="val 26667"/>
            </a:avLst>
          </a:prstGeom>
          <a:solidFill>
            <a:srgbClr val="EFE7D6"/>
          </a:solidFill>
          <a:ln/>
        </p:spPr>
      </p:sp>
      <p:sp>
        <p:nvSpPr>
          <p:cNvPr id="6" name="Text 4"/>
          <p:cNvSpPr/>
          <p:nvPr/>
        </p:nvSpPr>
        <p:spPr>
          <a:xfrm>
            <a:off x="2209324" y="3338989"/>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3373636"/>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Efficiency</a:t>
            </a:r>
            <a:endParaRPr lang="en-US" sz="2187" dirty="0"/>
          </a:p>
        </p:txBody>
      </p:sp>
      <p:sp>
        <p:nvSpPr>
          <p:cNvPr id="8" name="Text 6"/>
          <p:cNvSpPr/>
          <p:nvPr/>
        </p:nvSpPr>
        <p:spPr>
          <a:xfrm>
            <a:off x="2760107" y="3854053"/>
            <a:ext cx="4444008"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Translation tools streamline the translation process, saving time and effort, especially for large volumes of content.</a:t>
            </a:r>
            <a:endParaRPr lang="en-US" sz="1750" dirty="0"/>
          </a:p>
        </p:txBody>
      </p:sp>
      <p:sp>
        <p:nvSpPr>
          <p:cNvPr id="9" name="Shape 7"/>
          <p:cNvSpPr/>
          <p:nvPr/>
        </p:nvSpPr>
        <p:spPr>
          <a:xfrm>
            <a:off x="7426285" y="3297317"/>
            <a:ext cx="499943" cy="499943"/>
          </a:xfrm>
          <a:prstGeom prst="roundRect">
            <a:avLst>
              <a:gd name="adj" fmla="val 26667"/>
            </a:avLst>
          </a:prstGeom>
          <a:solidFill>
            <a:srgbClr val="EFE7D6"/>
          </a:solidFill>
          <a:ln/>
        </p:spPr>
      </p:sp>
      <p:sp>
        <p:nvSpPr>
          <p:cNvPr id="10" name="Text 8"/>
          <p:cNvSpPr/>
          <p:nvPr/>
        </p:nvSpPr>
        <p:spPr>
          <a:xfrm>
            <a:off x="7575233" y="3338989"/>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8148399" y="3373636"/>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Consistency</a:t>
            </a:r>
            <a:endParaRPr lang="en-US" sz="2187" dirty="0"/>
          </a:p>
        </p:txBody>
      </p:sp>
      <p:sp>
        <p:nvSpPr>
          <p:cNvPr id="12" name="Text 10"/>
          <p:cNvSpPr/>
          <p:nvPr/>
        </p:nvSpPr>
        <p:spPr>
          <a:xfrm>
            <a:off x="8148399" y="3854053"/>
            <a:ext cx="4444008"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They ensure consistency in terminology and style across various documents, maintaining the integrity of the translated content.</a:t>
            </a:r>
            <a:endParaRPr lang="en-US" sz="1750" dirty="0"/>
          </a:p>
        </p:txBody>
      </p:sp>
      <p:sp>
        <p:nvSpPr>
          <p:cNvPr id="13" name="Shape 11"/>
          <p:cNvSpPr/>
          <p:nvPr/>
        </p:nvSpPr>
        <p:spPr>
          <a:xfrm>
            <a:off x="2037993" y="5316022"/>
            <a:ext cx="499943" cy="499943"/>
          </a:xfrm>
          <a:prstGeom prst="roundRect">
            <a:avLst>
              <a:gd name="adj" fmla="val 26667"/>
            </a:avLst>
          </a:prstGeom>
          <a:solidFill>
            <a:srgbClr val="EFE7D6"/>
          </a:solidFill>
          <a:ln/>
        </p:spPr>
      </p:sp>
      <p:sp>
        <p:nvSpPr>
          <p:cNvPr id="14" name="Text 12"/>
          <p:cNvSpPr/>
          <p:nvPr/>
        </p:nvSpPr>
        <p:spPr>
          <a:xfrm>
            <a:off x="2187535" y="5357693"/>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15" name="Text 13"/>
          <p:cNvSpPr/>
          <p:nvPr/>
        </p:nvSpPr>
        <p:spPr>
          <a:xfrm>
            <a:off x="2760107" y="5392341"/>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Productivity</a:t>
            </a:r>
            <a:endParaRPr lang="en-US" sz="2187" dirty="0"/>
          </a:p>
        </p:txBody>
      </p:sp>
      <p:sp>
        <p:nvSpPr>
          <p:cNvPr id="16" name="Text 14"/>
          <p:cNvSpPr/>
          <p:nvPr/>
        </p:nvSpPr>
        <p:spPr>
          <a:xfrm>
            <a:off x="2760107" y="5872758"/>
            <a:ext cx="4444008"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Increased productivity and faster turnaround times due to automation and advanced features.</a:t>
            </a:r>
            <a:endParaRPr lang="en-US" sz="1750" dirty="0"/>
          </a:p>
        </p:txBody>
      </p:sp>
      <p:sp>
        <p:nvSpPr>
          <p:cNvPr id="17" name="Shape 15"/>
          <p:cNvSpPr/>
          <p:nvPr/>
        </p:nvSpPr>
        <p:spPr>
          <a:xfrm>
            <a:off x="7426285" y="5316022"/>
            <a:ext cx="499943" cy="499943"/>
          </a:xfrm>
          <a:prstGeom prst="roundRect">
            <a:avLst>
              <a:gd name="adj" fmla="val 26667"/>
            </a:avLst>
          </a:prstGeom>
          <a:solidFill>
            <a:srgbClr val="EFE7D6"/>
          </a:solidFill>
          <a:ln/>
        </p:spPr>
      </p:sp>
      <p:sp>
        <p:nvSpPr>
          <p:cNvPr id="18" name="Text 16"/>
          <p:cNvSpPr/>
          <p:nvPr/>
        </p:nvSpPr>
        <p:spPr>
          <a:xfrm>
            <a:off x="7572256" y="5357693"/>
            <a:ext cx="207883"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4</a:t>
            </a:r>
            <a:endParaRPr lang="en-US" sz="2624" dirty="0"/>
          </a:p>
        </p:txBody>
      </p:sp>
      <p:sp>
        <p:nvSpPr>
          <p:cNvPr id="19" name="Text 17"/>
          <p:cNvSpPr/>
          <p:nvPr/>
        </p:nvSpPr>
        <p:spPr>
          <a:xfrm>
            <a:off x="8148399" y="5392341"/>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Cost-Effectiveness</a:t>
            </a:r>
            <a:endParaRPr lang="en-US" sz="2187" dirty="0"/>
          </a:p>
        </p:txBody>
      </p:sp>
      <p:sp>
        <p:nvSpPr>
          <p:cNvPr id="20" name="Text 18"/>
          <p:cNvSpPr/>
          <p:nvPr/>
        </p:nvSpPr>
        <p:spPr>
          <a:xfrm>
            <a:off x="8148399" y="5872758"/>
            <a:ext cx="4444008"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They provide cost-effective solutions, reducing the reliance on manual translation services for routine tasks.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698784"/>
            <a:ext cx="802636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Tips for Accurate Translation</a:t>
            </a:r>
            <a:endParaRPr lang="en-US" sz="4374" dirty="0"/>
          </a:p>
        </p:txBody>
      </p:sp>
      <p:pic>
        <p:nvPicPr>
          <p:cNvPr id="5" name="Image 0" descr="preencoded.png"/>
          <p:cNvPicPr>
            <a:picLocks noChangeAspect="1"/>
          </p:cNvPicPr>
          <p:nvPr/>
        </p:nvPicPr>
        <p:blipFill>
          <a:blip r:embed="rId3"/>
          <a:stretch>
            <a:fillRect/>
          </a:stretch>
        </p:blipFill>
        <p:spPr>
          <a:xfrm>
            <a:off x="2037993" y="2837498"/>
            <a:ext cx="3518059" cy="888682"/>
          </a:xfrm>
          <a:prstGeom prst="rect">
            <a:avLst/>
          </a:prstGeom>
        </p:spPr>
      </p:pic>
      <p:sp>
        <p:nvSpPr>
          <p:cNvPr id="6" name="Text 3"/>
          <p:cNvSpPr/>
          <p:nvPr/>
        </p:nvSpPr>
        <p:spPr>
          <a:xfrm>
            <a:off x="2260163" y="4059436"/>
            <a:ext cx="3073718" cy="694373"/>
          </a:xfrm>
          <a:prstGeom prst="rect">
            <a:avLst/>
          </a:prstGeom>
          <a:noFill/>
          <a:ln/>
        </p:spPr>
        <p:txBody>
          <a:bodyPr wrap="squar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Understanding Context</a:t>
            </a:r>
            <a:endParaRPr lang="en-US" sz="2187" dirty="0"/>
          </a:p>
        </p:txBody>
      </p:sp>
      <p:sp>
        <p:nvSpPr>
          <p:cNvPr id="7" name="Text 4"/>
          <p:cNvSpPr/>
          <p:nvPr/>
        </p:nvSpPr>
        <p:spPr>
          <a:xfrm>
            <a:off x="2260163" y="4887039"/>
            <a:ext cx="3073718" cy="1421606"/>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Ensure a deep understanding of the context, cultural references, and idiomatic expressions in both languages.</a:t>
            </a:r>
            <a:endParaRPr lang="en-US" sz="1750" dirty="0"/>
          </a:p>
        </p:txBody>
      </p:sp>
      <p:pic>
        <p:nvPicPr>
          <p:cNvPr id="8" name="Image 1" descr="preencoded.png"/>
          <p:cNvPicPr>
            <a:picLocks noChangeAspect="1"/>
          </p:cNvPicPr>
          <p:nvPr/>
        </p:nvPicPr>
        <p:blipFill>
          <a:blip r:embed="rId4"/>
          <a:stretch>
            <a:fillRect/>
          </a:stretch>
        </p:blipFill>
        <p:spPr>
          <a:xfrm>
            <a:off x="5556052" y="2837498"/>
            <a:ext cx="3518178" cy="888682"/>
          </a:xfrm>
          <a:prstGeom prst="rect">
            <a:avLst/>
          </a:prstGeom>
        </p:spPr>
      </p:pic>
      <p:sp>
        <p:nvSpPr>
          <p:cNvPr id="9" name="Text 5"/>
          <p:cNvSpPr/>
          <p:nvPr/>
        </p:nvSpPr>
        <p:spPr>
          <a:xfrm>
            <a:off x="5778222" y="4059436"/>
            <a:ext cx="2834759"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Review and Revision</a:t>
            </a:r>
            <a:endParaRPr lang="en-US" sz="2187" dirty="0"/>
          </a:p>
        </p:txBody>
      </p:sp>
      <p:sp>
        <p:nvSpPr>
          <p:cNvPr id="10" name="Text 6"/>
          <p:cNvSpPr/>
          <p:nvPr/>
        </p:nvSpPr>
        <p:spPr>
          <a:xfrm>
            <a:off x="5778222" y="4539853"/>
            <a:ext cx="3073837" cy="1421606"/>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Thoroughly review the translated content and seek feedback for accuracy and cultural relevance.</a:t>
            </a:r>
            <a:endParaRPr lang="en-US" sz="1750" dirty="0"/>
          </a:p>
        </p:txBody>
      </p:sp>
      <p:pic>
        <p:nvPicPr>
          <p:cNvPr id="11" name="Image 2" descr="preencoded.png"/>
          <p:cNvPicPr>
            <a:picLocks noChangeAspect="1"/>
          </p:cNvPicPr>
          <p:nvPr/>
        </p:nvPicPr>
        <p:blipFill>
          <a:blip r:embed="rId5"/>
          <a:stretch>
            <a:fillRect/>
          </a:stretch>
        </p:blipFill>
        <p:spPr>
          <a:xfrm>
            <a:off x="9074229" y="2837498"/>
            <a:ext cx="3518178" cy="888682"/>
          </a:xfrm>
          <a:prstGeom prst="rect">
            <a:avLst/>
          </a:prstGeom>
        </p:spPr>
      </p:pic>
      <p:sp>
        <p:nvSpPr>
          <p:cNvPr id="12" name="Text 7"/>
          <p:cNvSpPr/>
          <p:nvPr/>
        </p:nvSpPr>
        <p:spPr>
          <a:xfrm>
            <a:off x="9296400" y="4059436"/>
            <a:ext cx="3073837" cy="694373"/>
          </a:xfrm>
          <a:prstGeom prst="rect">
            <a:avLst/>
          </a:prstGeom>
          <a:noFill/>
          <a:ln/>
        </p:spPr>
        <p:txBody>
          <a:bodyPr wrap="squar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Use of Language Resources</a:t>
            </a:r>
            <a:endParaRPr lang="en-US" sz="2187" dirty="0"/>
          </a:p>
        </p:txBody>
      </p:sp>
      <p:sp>
        <p:nvSpPr>
          <p:cNvPr id="13" name="Text 8"/>
          <p:cNvSpPr/>
          <p:nvPr/>
        </p:nvSpPr>
        <p:spPr>
          <a:xfrm>
            <a:off x="9296400" y="4887039"/>
            <a:ext cx="3073837" cy="1421606"/>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Leverage dictionaries, glossaries, and language-specific resources for precise and nuanced translations.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2020967"/>
            <a:ext cx="10486192"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Future of Hindi to English Translation</a:t>
            </a:r>
            <a:endParaRPr lang="en-US" sz="4374" dirty="0"/>
          </a:p>
        </p:txBody>
      </p:sp>
      <p:sp>
        <p:nvSpPr>
          <p:cNvPr id="5" name="Shape 3"/>
          <p:cNvSpPr/>
          <p:nvPr/>
        </p:nvSpPr>
        <p:spPr>
          <a:xfrm>
            <a:off x="2037993" y="3159681"/>
            <a:ext cx="3370064" cy="3048953"/>
          </a:xfrm>
          <a:prstGeom prst="roundRect">
            <a:avLst>
              <a:gd name="adj" fmla="val 4373"/>
            </a:avLst>
          </a:prstGeom>
          <a:solidFill>
            <a:srgbClr val="EFE7D6"/>
          </a:solidFill>
          <a:ln/>
        </p:spPr>
      </p:sp>
      <p:sp>
        <p:nvSpPr>
          <p:cNvPr id="6" name="Text 4"/>
          <p:cNvSpPr/>
          <p:nvPr/>
        </p:nvSpPr>
        <p:spPr>
          <a:xfrm>
            <a:off x="2260163" y="3381851"/>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AI Integration</a:t>
            </a:r>
            <a:endParaRPr lang="en-US" sz="2187" dirty="0"/>
          </a:p>
        </p:txBody>
      </p:sp>
      <p:sp>
        <p:nvSpPr>
          <p:cNvPr id="7" name="Text 5"/>
          <p:cNvSpPr/>
          <p:nvPr/>
        </p:nvSpPr>
        <p:spPr>
          <a:xfrm>
            <a:off x="2260163" y="3862268"/>
            <a:ext cx="2925723"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Advancements in AI and machine learning will continue to enhance the accuracy and efficiency of translation tools.</a:t>
            </a:r>
            <a:endParaRPr lang="en-US" sz="1750" dirty="0"/>
          </a:p>
        </p:txBody>
      </p:sp>
      <p:sp>
        <p:nvSpPr>
          <p:cNvPr id="8" name="Shape 6"/>
          <p:cNvSpPr/>
          <p:nvPr/>
        </p:nvSpPr>
        <p:spPr>
          <a:xfrm>
            <a:off x="5630228" y="3159681"/>
            <a:ext cx="3370064" cy="3048953"/>
          </a:xfrm>
          <a:prstGeom prst="roundRect">
            <a:avLst>
              <a:gd name="adj" fmla="val 4373"/>
            </a:avLst>
          </a:prstGeom>
          <a:solidFill>
            <a:srgbClr val="EFE7D6"/>
          </a:solidFill>
          <a:ln/>
        </p:spPr>
      </p:sp>
      <p:sp>
        <p:nvSpPr>
          <p:cNvPr id="9" name="Text 7"/>
          <p:cNvSpPr/>
          <p:nvPr/>
        </p:nvSpPr>
        <p:spPr>
          <a:xfrm>
            <a:off x="5852398" y="3381851"/>
            <a:ext cx="2925723"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Customization and Adaptation</a:t>
            </a:r>
            <a:endParaRPr lang="en-US" sz="2187" dirty="0"/>
          </a:p>
        </p:txBody>
      </p:sp>
      <p:sp>
        <p:nvSpPr>
          <p:cNvPr id="10" name="Text 8"/>
          <p:cNvSpPr/>
          <p:nvPr/>
        </p:nvSpPr>
        <p:spPr>
          <a:xfrm>
            <a:off x="5852398" y="4209455"/>
            <a:ext cx="2925723"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Tools will be increasingly tailored to specific industries, content types, and cultural nuances for precise translations.</a:t>
            </a:r>
            <a:endParaRPr lang="en-US" sz="1750" dirty="0"/>
          </a:p>
        </p:txBody>
      </p:sp>
      <p:sp>
        <p:nvSpPr>
          <p:cNvPr id="11" name="Shape 9"/>
          <p:cNvSpPr/>
          <p:nvPr/>
        </p:nvSpPr>
        <p:spPr>
          <a:xfrm>
            <a:off x="9222462" y="3159681"/>
            <a:ext cx="3370064" cy="3048953"/>
          </a:xfrm>
          <a:prstGeom prst="roundRect">
            <a:avLst>
              <a:gd name="adj" fmla="val 4373"/>
            </a:avLst>
          </a:prstGeom>
          <a:solidFill>
            <a:srgbClr val="EFE7D6"/>
          </a:solidFill>
          <a:ln/>
        </p:spPr>
      </p:sp>
      <p:sp>
        <p:nvSpPr>
          <p:cNvPr id="12" name="Text 10"/>
          <p:cNvSpPr/>
          <p:nvPr/>
        </p:nvSpPr>
        <p:spPr>
          <a:xfrm>
            <a:off x="9444633" y="3381851"/>
            <a:ext cx="2925723"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Human-Machine Collaboration</a:t>
            </a:r>
            <a:endParaRPr lang="en-US" sz="2187" dirty="0"/>
          </a:p>
        </p:txBody>
      </p:sp>
      <p:sp>
        <p:nvSpPr>
          <p:cNvPr id="13" name="Text 11"/>
          <p:cNvSpPr/>
          <p:nvPr/>
        </p:nvSpPr>
        <p:spPr>
          <a:xfrm>
            <a:off x="9444633" y="4209455"/>
            <a:ext cx="2925723"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future will see a harmonious blend of human expertise and machine intelligence in the translation process.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9F6F0">
              <a:alpha val="85000"/>
            </a:srgbClr>
          </a:solidFill>
          <a:ln/>
        </p:spPr>
      </p:sp>
      <p:sp>
        <p:nvSpPr>
          <p:cNvPr id="6" name="Text 3"/>
          <p:cNvSpPr/>
          <p:nvPr/>
        </p:nvSpPr>
        <p:spPr>
          <a:xfrm>
            <a:off x="2037993" y="1818323"/>
            <a:ext cx="8540591"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Conclusion and Key Takeaways</a:t>
            </a:r>
            <a:endParaRPr lang="en-US" sz="4374" dirty="0"/>
          </a:p>
        </p:txBody>
      </p:sp>
      <p:sp>
        <p:nvSpPr>
          <p:cNvPr id="7" name="Shape 4"/>
          <p:cNvSpPr/>
          <p:nvPr/>
        </p:nvSpPr>
        <p:spPr>
          <a:xfrm>
            <a:off x="2037993" y="3019544"/>
            <a:ext cx="499943" cy="499943"/>
          </a:xfrm>
          <a:prstGeom prst="roundRect">
            <a:avLst>
              <a:gd name="adj" fmla="val 26667"/>
            </a:avLst>
          </a:prstGeom>
          <a:solidFill>
            <a:srgbClr val="EFE7D6"/>
          </a:solidFill>
          <a:ln/>
        </p:spPr>
      </p:sp>
      <p:sp>
        <p:nvSpPr>
          <p:cNvPr id="8" name="Text 5"/>
          <p:cNvSpPr/>
          <p:nvPr/>
        </p:nvSpPr>
        <p:spPr>
          <a:xfrm>
            <a:off x="2209324" y="3061216"/>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9" name="Text 6"/>
          <p:cNvSpPr/>
          <p:nvPr/>
        </p:nvSpPr>
        <p:spPr>
          <a:xfrm>
            <a:off x="2760107" y="3095863"/>
            <a:ext cx="264795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Cultural Exchange</a:t>
            </a:r>
            <a:endParaRPr lang="en-US" sz="2187" dirty="0"/>
          </a:p>
        </p:txBody>
      </p:sp>
      <p:sp>
        <p:nvSpPr>
          <p:cNvPr id="10" name="Text 7"/>
          <p:cNvSpPr/>
          <p:nvPr/>
        </p:nvSpPr>
        <p:spPr>
          <a:xfrm>
            <a:off x="2760107" y="3576280"/>
            <a:ext cx="2647950" cy="2132409"/>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Translation fosters a rich cultural exchange, promoting understanding and empathy across diverse linguistic communities.</a:t>
            </a:r>
            <a:endParaRPr lang="en-US" sz="1750" dirty="0"/>
          </a:p>
        </p:txBody>
      </p:sp>
      <p:sp>
        <p:nvSpPr>
          <p:cNvPr id="11" name="Shape 8"/>
          <p:cNvSpPr/>
          <p:nvPr/>
        </p:nvSpPr>
        <p:spPr>
          <a:xfrm>
            <a:off x="5630228" y="3019544"/>
            <a:ext cx="499943" cy="499943"/>
          </a:xfrm>
          <a:prstGeom prst="roundRect">
            <a:avLst>
              <a:gd name="adj" fmla="val 26667"/>
            </a:avLst>
          </a:prstGeom>
          <a:solidFill>
            <a:srgbClr val="EFE7D6"/>
          </a:solidFill>
          <a:ln/>
        </p:spPr>
      </p:sp>
      <p:sp>
        <p:nvSpPr>
          <p:cNvPr id="12" name="Text 9"/>
          <p:cNvSpPr/>
          <p:nvPr/>
        </p:nvSpPr>
        <p:spPr>
          <a:xfrm>
            <a:off x="5779175" y="3061216"/>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3" name="Text 10"/>
          <p:cNvSpPr/>
          <p:nvPr/>
        </p:nvSpPr>
        <p:spPr>
          <a:xfrm>
            <a:off x="6352342" y="3095863"/>
            <a:ext cx="2647950"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Business Expansion</a:t>
            </a:r>
            <a:endParaRPr lang="en-US" sz="2187" dirty="0"/>
          </a:p>
        </p:txBody>
      </p:sp>
      <p:sp>
        <p:nvSpPr>
          <p:cNvPr id="14" name="Text 11"/>
          <p:cNvSpPr/>
          <p:nvPr/>
        </p:nvSpPr>
        <p:spPr>
          <a:xfrm>
            <a:off x="6352342" y="3923467"/>
            <a:ext cx="2647950" cy="2132409"/>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Accurate translation contributes to global business expansion and market penetration, opening doors to new opportunities.</a:t>
            </a:r>
            <a:endParaRPr lang="en-US" sz="1750" dirty="0"/>
          </a:p>
        </p:txBody>
      </p:sp>
      <p:sp>
        <p:nvSpPr>
          <p:cNvPr id="15" name="Shape 12"/>
          <p:cNvSpPr/>
          <p:nvPr/>
        </p:nvSpPr>
        <p:spPr>
          <a:xfrm>
            <a:off x="9222462" y="3019544"/>
            <a:ext cx="499943" cy="499943"/>
          </a:xfrm>
          <a:prstGeom prst="roundRect">
            <a:avLst>
              <a:gd name="adj" fmla="val 26667"/>
            </a:avLst>
          </a:prstGeom>
          <a:solidFill>
            <a:srgbClr val="EFE7D6"/>
          </a:solidFill>
          <a:ln/>
        </p:spPr>
      </p:sp>
      <p:sp>
        <p:nvSpPr>
          <p:cNvPr id="16" name="Text 13"/>
          <p:cNvSpPr/>
          <p:nvPr/>
        </p:nvSpPr>
        <p:spPr>
          <a:xfrm>
            <a:off x="9372005" y="3061216"/>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17" name="Text 14"/>
          <p:cNvSpPr/>
          <p:nvPr/>
        </p:nvSpPr>
        <p:spPr>
          <a:xfrm>
            <a:off x="9944576" y="3095863"/>
            <a:ext cx="2647950"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Continuous Learning</a:t>
            </a:r>
            <a:endParaRPr lang="en-US" sz="2187" dirty="0"/>
          </a:p>
        </p:txBody>
      </p:sp>
      <p:sp>
        <p:nvSpPr>
          <p:cNvPr id="18" name="Text 15"/>
          <p:cNvSpPr/>
          <p:nvPr/>
        </p:nvSpPr>
        <p:spPr>
          <a:xfrm>
            <a:off x="9944576" y="3923467"/>
            <a:ext cx="2647950" cy="2487811"/>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field of translation offers continuous learning and development opportunities, driven by technological advancements and linguistic evolution.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840349"/>
            <a:ext cx="7477601" cy="2083118"/>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Hindi to English Translation: A World of Communication</a:t>
            </a:r>
            <a:endParaRPr lang="en-US" sz="4374" dirty="0"/>
          </a:p>
        </p:txBody>
      </p:sp>
      <p:sp>
        <p:nvSpPr>
          <p:cNvPr id="6" name="Text 3"/>
          <p:cNvSpPr/>
          <p:nvPr/>
        </p:nvSpPr>
        <p:spPr>
          <a:xfrm>
            <a:off x="833199" y="4256723"/>
            <a:ext cx="7477601" cy="2132409"/>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As we delve into the world of Hindi to English translation, it becomes evident that this process is not merely about converting words. It's a gateway to cultural understanding, global connectivity, and harmonious coexistence. The seamless exchange of ideas, literature, and knowledge between these two languages enriches our shared experiences and fuels progress in an interconnected world.</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689</Words>
  <Application>Microsoft Office PowerPoint</Application>
  <PresentationFormat>Custom</PresentationFormat>
  <Paragraphs>67</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Dashwanth choudary</cp:lastModifiedBy>
  <cp:revision>2</cp:revision>
  <dcterms:created xsi:type="dcterms:W3CDTF">2024-02-26T09:11:57Z</dcterms:created>
  <dcterms:modified xsi:type="dcterms:W3CDTF">2024-02-26T09:19:17Z</dcterms:modified>
</cp:coreProperties>
</file>