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9260800"/>
  <p:notesSz cx="6858000" cy="9144000"/>
  <p:embeddedFontLst>
    <p:embeddedFont>
      <p:font typeface="Corbel" panose="020B05030202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" roundtripDataSignature="AMtx7mhLaLR0dCQB27w1uktspuoYKP2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2FF"/>
    <a:srgbClr val="00B2BB"/>
    <a:srgbClr val="2FF5FF"/>
    <a:srgbClr val="3DABAE"/>
    <a:srgbClr val="46C5C8"/>
    <a:srgbClr val="B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CB715-5BFA-3811-3702-238470B033F5}" v="167" dt="2024-03-27T19:23:25.455"/>
    <p1510:client id="{445210BA-79D0-1C98-9567-686F904A7C83}" v="222" dt="2024-03-27T20:37:11.695"/>
    <p1510:client id="{546486EB-8222-24C4-BF0F-40F1B0C61EB2}" v="115" dt="2024-03-27T20:51:49.588"/>
    <p1510:client id="{6B7ABD3D-E4FE-EB1C-1EEB-063C8A204FB7}" v="4" dt="2024-03-27T19:57:57.295"/>
    <p1510:client id="{74483906-26AB-1473-58FA-9A625B508441}" v="41" dt="2024-03-27T19:26:01.423"/>
    <p1510:client id="{8D0ECA30-92B6-0F61-24D6-6F674F100C10}" v="398" dt="2024-03-27T20:53:34.833"/>
    <p1510:client id="{9370B378-9FBD-1785-58A0-9DCA2275476C}" v="114" dt="2024-03-29T17:20:53.170"/>
    <p1510:client id="{DD4307C7-E596-68EA-CC80-41A89B3D79F0}" v="4" dt="2024-03-27T19:13:35.599"/>
    <p1510:client id="{E8CF98E0-4A36-9FD0-3B2F-497BB44D7080}" v="1567" dt="2024-03-27T20:27:24.281"/>
    <p1510:client id="{FACA1E50-0364-A032-E6BD-7438B5343F77}" v="44" dt="2024-03-29T17:22:33.603"/>
  </p1510:revLst>
</p1510:revInfo>
</file>

<file path=ppt/tableStyles.xml><?xml version="1.0" encoding="utf-8"?>
<a:tblStyleLst xmlns:a="http://schemas.openxmlformats.org/drawingml/2006/main" def="{D0916AB5-529B-4B72-9CC3-13E5FC21C74E}">
  <a:tblStyle styleId="{D0916AB5-529B-4B72-9CC3-13E5FC21C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42E4E3-26B7-4499-A377-DDAE7D237C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216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3891200" cy="29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43891200" cy="292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"/>
          <p:cNvSpPr/>
          <p:nvPr/>
        </p:nvSpPr>
        <p:spPr>
          <a:xfrm>
            <a:off x="1092201" y="186266"/>
            <a:ext cx="1092200" cy="455507"/>
          </a:xfrm>
          <a:prstGeom prst="rect">
            <a:avLst/>
          </a:prstGeom>
          <a:solidFill>
            <a:srgbClr val="1A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690245" cy="215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/>
        </p:nvSpPr>
        <p:spPr>
          <a:xfrm>
            <a:off x="1475593" y="7763480"/>
            <a:ext cx="12885405" cy="53605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SzPts val="3600"/>
              <a:buChar char="●"/>
            </a:pPr>
            <a:r>
              <a:rPr lang="en-US" sz="3600" dirty="0"/>
              <a:t>Battery disposal creates a lot of hazardous waste materials</a:t>
            </a:r>
            <a:endParaRPr lang="en-US"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These “dead” batteries still contain around 1.2-1.3V on average left, with some measuring up to 1.4V whereas fully charged batteries have 1.5V to 1.7V</a:t>
            </a:r>
            <a:endParaRPr lang="en-US" sz="3600">
              <a:cs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Truly dead batteries are around 0.7V, where they have no energy left</a:t>
            </a:r>
            <a:endParaRPr lang="en-US" sz="3600">
              <a:cs typeface="Arial"/>
            </a:endParaRPr>
          </a:p>
          <a:p>
            <a:pPr marL="457200" indent="-457200">
              <a:buSzPts val="3600"/>
              <a:buChar char="●"/>
            </a:pPr>
            <a:r>
              <a:rPr lang="en-US" sz="3600"/>
              <a:t>Improved</a:t>
            </a:r>
            <a:r>
              <a:rPr lang="en-US" sz="3600" dirty="0"/>
              <a:t> over 1.0 which was inefficient energy-wise (~30%) and also charged a power bank instead of AA batteries</a:t>
            </a:r>
            <a:endParaRPr lang="en-US" sz="3600">
              <a:cs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" name="Google Shape;16;p1"/>
          <p:cNvSpPr txBox="1"/>
          <p:nvPr/>
        </p:nvSpPr>
        <p:spPr>
          <a:xfrm>
            <a:off x="1478294" y="6700438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"/>
          <p:cNvCxnSpPr/>
          <p:nvPr/>
        </p:nvCxnSpPr>
        <p:spPr>
          <a:xfrm>
            <a:off x="14965293" y="6532401"/>
            <a:ext cx="2700" cy="19406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1"/>
          <p:cNvCxnSpPr/>
          <p:nvPr/>
        </p:nvCxnSpPr>
        <p:spPr>
          <a:xfrm>
            <a:off x="29795035" y="6366820"/>
            <a:ext cx="29100" cy="19536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"/>
          <p:cNvSpPr txBox="1"/>
          <p:nvPr/>
        </p:nvSpPr>
        <p:spPr>
          <a:xfrm>
            <a:off x="3140755" y="3321999"/>
            <a:ext cx="376098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>
                <a:solidFill>
                  <a:schemeClr val="dk1"/>
                </a:solidFill>
              </a:rPr>
              <a:t>The Battery Vampire 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lang="en-US" sz="3600" i="0" u="none" strike="noStrike" cap="none">
                <a:solidFill>
                  <a:srgbClr val="3C3C3B"/>
                </a:solidFill>
              </a:rPr>
              <a:t> </a:t>
            </a:r>
            <a:r>
              <a:rPr lang="en-US" sz="3600">
                <a:solidFill>
                  <a:srgbClr val="3C3C3B"/>
                </a:solidFill>
              </a:rPr>
              <a:t>Bruno Da Silva</a:t>
            </a:r>
            <a:r>
              <a:rPr lang="en-US" sz="3600" i="0" u="none" strike="noStrike" cap="none">
                <a:solidFill>
                  <a:srgbClr val="3C3C3B"/>
                </a:solidFill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RJ </a:t>
            </a:r>
            <a:r>
              <a:rPr lang="en-US" sz="3600" err="1">
                <a:solidFill>
                  <a:srgbClr val="3C3C3B"/>
                </a:solidFill>
              </a:rPr>
              <a:t>Dalusung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Yanal Matar, Ryan Rolle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</a:t>
            </a:r>
            <a:r>
              <a:rPr lang="en-US" sz="3600" b="1">
                <a:solidFill>
                  <a:srgbClr val="3C3C3B"/>
                </a:solidFill>
              </a:rPr>
              <a:t>a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dviser &amp; Mentor: </a:t>
            </a:r>
            <a:r>
              <a:rPr lang="en-US" sz="3600">
                <a:solidFill>
                  <a:srgbClr val="3C3C3B"/>
                </a:solidFill>
              </a:rPr>
              <a:t>Dr. Gary Atkinson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"/>
          <p:cNvCxnSpPr/>
          <p:nvPr/>
        </p:nvCxnSpPr>
        <p:spPr>
          <a:xfrm>
            <a:off x="3140755" y="6203374"/>
            <a:ext cx="37609689" cy="0"/>
          </a:xfrm>
          <a:prstGeom prst="straightConnector1">
            <a:avLst/>
          </a:prstGeom>
          <a:noFill/>
          <a:ln w="12700" cap="flat" cmpd="sng">
            <a:solidFill>
              <a:srgbClr val="3C3C3B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1"/>
          <p:cNvSpPr txBox="1"/>
          <p:nvPr/>
        </p:nvSpPr>
        <p:spPr>
          <a:xfrm>
            <a:off x="39019747" y="409283"/>
            <a:ext cx="38019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12"/>
              <a:buFont typeface="Arial"/>
              <a:buNone/>
            </a:pPr>
            <a:r>
              <a:rPr lang="en-US" sz="6912">
                <a:solidFill>
                  <a:schemeClr val="lt1"/>
                </a:solidFill>
              </a:rPr>
              <a:t>24-401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5958494" y="7763479"/>
            <a:ext cx="12855364" cy="53522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For efficiency, we used slow charging at a low current (trickle charging)</a:t>
            </a:r>
            <a:endParaRPr lang="en-US" sz="3600" dirty="0">
              <a:cs typeface="Arial"/>
            </a:endParaRPr>
          </a:p>
          <a:p>
            <a:pPr marL="457200" indent="-457200">
              <a:buSzPts val="3600"/>
              <a:buChar char="●"/>
            </a:pPr>
            <a:r>
              <a:rPr lang="en-US" sz="3600" dirty="0"/>
              <a:t>Allows for the least amount of components, meaning more energy transfer to the rechargeable battery</a:t>
            </a:r>
            <a:endParaRPr lang="en-US" sz="3600" dirty="0">
              <a:cs typeface="Arial"/>
            </a:endParaRPr>
          </a:p>
          <a:p>
            <a:pPr marL="457200" indent="-457200">
              <a:buSzPts val="3600"/>
              <a:buChar char="●"/>
            </a:pPr>
            <a:r>
              <a:rPr lang="en-US" sz="3600" dirty="0"/>
              <a:t>Higher charging rates introduce need for thermal detection and other protective measures, meaning more circuits</a:t>
            </a:r>
            <a:endParaRPr lang="en-US" sz="3600" dirty="0">
              <a:cs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Target ~0.01C charging rate, where C is capacity of battery.</a:t>
            </a:r>
            <a:endParaRPr lang="en-US" sz="3600" dirty="0">
              <a:cs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2500 </a:t>
            </a:r>
            <a:r>
              <a:rPr lang="en-US" sz="3600" dirty="0" err="1"/>
              <a:t>mAh</a:t>
            </a:r>
            <a:r>
              <a:rPr lang="en-US" sz="3600" dirty="0"/>
              <a:t> battery would translate to ~25mA of current to the battery</a:t>
            </a:r>
            <a:endParaRPr lang="en-US" sz="3600" dirty="0">
              <a:cs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6505100" y="20831325"/>
            <a:ext cx="20178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" name="Google Shape;24;p1">
            <a:extLst>
              <a:ext uri="{FF2B5EF4-FFF2-40B4-BE49-F238E27FC236}">
                <a16:creationId xmlns:a16="http://schemas.microsoft.com/office/drawing/2014/main" id="{DDA9445B-8BB4-C5D0-3EE0-43C49363B620}"/>
              </a:ext>
            </a:extLst>
          </p:cNvPr>
          <p:cNvSpPr txBox="1"/>
          <p:nvPr/>
        </p:nvSpPr>
        <p:spPr>
          <a:xfrm>
            <a:off x="1478294" y="22557118"/>
            <a:ext cx="12880004" cy="259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Use a buck-boost converter to maintain a constant voltage and current output from 4 dead AA alkaline batteries.</a:t>
            </a:r>
          </a:p>
          <a:p>
            <a:pPr marL="457200" indent="-457200">
              <a:buSzPts val="3600"/>
              <a:buChar char="●"/>
            </a:pPr>
            <a:r>
              <a:rPr lang="en-US" sz="3600"/>
              <a:t>Take this and charge at least 1 rechargeable NiMH battery from ~0.7V to ~1.5V (from empty to full)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lang="en-US"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lang="en-US"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52A7B5-A2D7-9B52-6150-09CFA94EB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6419"/>
              </p:ext>
            </p:extLst>
          </p:nvPr>
        </p:nvGraphicFramePr>
        <p:xfrm>
          <a:off x="30275400" y="7773979"/>
          <a:ext cx="12907642" cy="29184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11601">
                  <a:extLst>
                    <a:ext uri="{9D8B030D-6E8A-4147-A177-3AD203B41FA5}">
                      <a16:colId xmlns:a16="http://schemas.microsoft.com/office/drawing/2014/main" val="102621102"/>
                    </a:ext>
                  </a:extLst>
                </a:gridCol>
                <a:gridCol w="2965347">
                  <a:extLst>
                    <a:ext uri="{9D8B030D-6E8A-4147-A177-3AD203B41FA5}">
                      <a16:colId xmlns:a16="http://schemas.microsoft.com/office/drawing/2014/main" val="1205959297"/>
                    </a:ext>
                  </a:extLst>
                </a:gridCol>
                <a:gridCol w="2965347">
                  <a:extLst>
                    <a:ext uri="{9D8B030D-6E8A-4147-A177-3AD203B41FA5}">
                      <a16:colId xmlns:a16="http://schemas.microsoft.com/office/drawing/2014/main" val="3466639562"/>
                    </a:ext>
                  </a:extLst>
                </a:gridCol>
                <a:gridCol w="2965347">
                  <a:extLst>
                    <a:ext uri="{9D8B030D-6E8A-4147-A177-3AD203B41FA5}">
                      <a16:colId xmlns:a16="http://schemas.microsoft.com/office/drawing/2014/main" val="1226833592"/>
                    </a:ext>
                  </a:extLst>
                </a:gridCol>
              </a:tblGrid>
              <a:tr h="1916917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Input Voltage</a:t>
                      </a:r>
                    </a:p>
                    <a:p>
                      <a:pPr algn="ctr"/>
                      <a:r>
                        <a:rPr lang="en-US" sz="3600"/>
                        <a:t>(4 AA)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Starting</a:t>
                      </a:r>
                    </a:p>
                    <a:p>
                      <a:pPr algn="ctr"/>
                      <a:r>
                        <a:rPr lang="en-US" sz="3600"/>
                        <a:t>NiMH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3600"/>
                        <a:t>Voltage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Target</a:t>
                      </a:r>
                    </a:p>
                    <a:p>
                      <a:pPr algn="ctr"/>
                      <a:r>
                        <a:rPr lang="en-US" sz="3600"/>
                        <a:t>NiMH Voltage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3056"/>
                  </a:ext>
                </a:extLst>
              </a:tr>
              <a:tr h="1001486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2.8V – 5.6V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2FF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20-30mA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2FF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0.7V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2FF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1.5V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2FF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73"/>
                  </a:ext>
                </a:extLst>
              </a:tr>
            </a:tbl>
          </a:graphicData>
        </a:graphic>
      </p:graphicFrame>
      <p:sp>
        <p:nvSpPr>
          <p:cNvPr id="14" name="Google Shape;25;p1">
            <a:extLst>
              <a:ext uri="{FF2B5EF4-FFF2-40B4-BE49-F238E27FC236}">
                <a16:creationId xmlns:a16="http://schemas.microsoft.com/office/drawing/2014/main" id="{52206F37-2FD7-CE53-9122-A4AF122D220D}"/>
              </a:ext>
            </a:extLst>
          </p:cNvPr>
          <p:cNvSpPr txBox="1"/>
          <p:nvPr/>
        </p:nvSpPr>
        <p:spPr>
          <a:xfrm>
            <a:off x="15966444" y="20815895"/>
            <a:ext cx="12912746" cy="2938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SzPts val="3600"/>
              <a:buChar char="●"/>
            </a:pPr>
            <a:r>
              <a:rPr lang="en-US" sz="3600"/>
              <a:t>Stabilized our voltage output to be constant</a:t>
            </a:r>
          </a:p>
          <a:p>
            <a:pPr marL="457200" indent="-457200">
              <a:buSzPts val="3600"/>
              <a:buChar char="●"/>
            </a:pPr>
            <a:r>
              <a:rPr lang="en-US" sz="3600"/>
              <a:t>Takes input as low as 1.8V and outputs ~5.2V, good for our input range</a:t>
            </a:r>
            <a:endParaRPr lang="en-US"/>
          </a:p>
          <a:p>
            <a:pPr marL="457200" indent="-457200">
              <a:buSzPts val="3600"/>
              <a:buChar char="●"/>
            </a:pPr>
            <a:r>
              <a:rPr lang="en-US" sz="3600"/>
              <a:t>Has power LED to show when it is outputting 5.2V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90%+ operating efficiency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lang="en-US"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lang="en-US" sz="3600"/>
          </a:p>
        </p:txBody>
      </p:sp>
      <p:sp>
        <p:nvSpPr>
          <p:cNvPr id="42" name="Google Shape;25;p1">
            <a:extLst>
              <a:ext uri="{FF2B5EF4-FFF2-40B4-BE49-F238E27FC236}">
                <a16:creationId xmlns:a16="http://schemas.microsoft.com/office/drawing/2014/main" id="{14C4D8D0-6DA3-D939-2D2D-A2ED454636A5}"/>
              </a:ext>
            </a:extLst>
          </p:cNvPr>
          <p:cNvSpPr txBox="1"/>
          <p:nvPr/>
        </p:nvSpPr>
        <p:spPr>
          <a:xfrm>
            <a:off x="30247365" y="22948780"/>
            <a:ext cx="12885405" cy="5222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NiMH batteries have a nominal voltage of around 1.2V, where the ones we charged had an operating voltage range of 0.9-1.35V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It takes around 30 minutes to an hour to charge 1 NiMH battery from 0.7 to 1.2V, meaning you could have an operational battery in around an hour</a:t>
            </a:r>
          </a:p>
          <a:p>
            <a:pPr marL="457200" indent="-457200">
              <a:buSzPts val="3600"/>
              <a:buChar char="●"/>
            </a:pPr>
            <a:r>
              <a:rPr lang="en-US" sz="3600"/>
              <a:t>Depending on the starting voltage, the charging LED stayed on for multiple hours meaning you could charge multiple batteries with the same set</a:t>
            </a:r>
          </a:p>
          <a:p>
            <a:pPr marL="457200" indent="-457200">
              <a:buSzPts val="3600"/>
              <a:buChar char="●"/>
            </a:pPr>
            <a:endParaRPr lang="en-US" sz="3600"/>
          </a:p>
          <a:p>
            <a:pPr>
              <a:buSzPts val="3600"/>
            </a:pPr>
            <a:endParaRPr lang="en-US" sz="3600"/>
          </a:p>
          <a:p>
            <a:pPr marL="457200" indent="-457200">
              <a:buSzPts val="3600"/>
              <a:buChar char="●"/>
            </a:pPr>
            <a:endParaRPr lang="en-US" sz="3600"/>
          </a:p>
        </p:txBody>
      </p:sp>
      <p:sp>
        <p:nvSpPr>
          <p:cNvPr id="26" name="Google Shape;16;p1">
            <a:extLst>
              <a:ext uri="{FF2B5EF4-FFF2-40B4-BE49-F238E27FC236}">
                <a16:creationId xmlns:a16="http://schemas.microsoft.com/office/drawing/2014/main" id="{BA4F59E3-CDE3-47A7-9782-6ED131256C34}"/>
              </a:ext>
            </a:extLst>
          </p:cNvPr>
          <p:cNvSpPr txBox="1"/>
          <p:nvPr/>
        </p:nvSpPr>
        <p:spPr>
          <a:xfrm>
            <a:off x="1480516" y="21492448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Our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;p1">
            <a:extLst>
              <a:ext uri="{FF2B5EF4-FFF2-40B4-BE49-F238E27FC236}">
                <a16:creationId xmlns:a16="http://schemas.microsoft.com/office/drawing/2014/main" id="{CC2350B8-577C-4C38-8D0B-59D093406828}"/>
              </a:ext>
            </a:extLst>
          </p:cNvPr>
          <p:cNvSpPr txBox="1"/>
          <p:nvPr/>
        </p:nvSpPr>
        <p:spPr>
          <a:xfrm>
            <a:off x="15908408" y="6665101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NiMH Charging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6;p1">
            <a:extLst>
              <a:ext uri="{FF2B5EF4-FFF2-40B4-BE49-F238E27FC236}">
                <a16:creationId xmlns:a16="http://schemas.microsoft.com/office/drawing/2014/main" id="{42D5F21F-B462-4562-AF78-643B64D08D72}"/>
              </a:ext>
            </a:extLst>
          </p:cNvPr>
          <p:cNvSpPr txBox="1"/>
          <p:nvPr/>
        </p:nvSpPr>
        <p:spPr>
          <a:xfrm>
            <a:off x="15965146" y="19735460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en-US" sz="4800" b="1" err="1">
                <a:solidFill>
                  <a:schemeClr val="dk1"/>
                </a:solidFill>
              </a:rPr>
              <a:t>PowerBoost</a:t>
            </a:r>
            <a:r>
              <a:rPr lang="en-US" sz="4800" b="1">
                <a:solidFill>
                  <a:schemeClr val="dk1"/>
                </a:solidFill>
              </a:rPr>
              <a:t> 500 Buck-Boost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6;p1">
            <a:extLst>
              <a:ext uri="{FF2B5EF4-FFF2-40B4-BE49-F238E27FC236}">
                <a16:creationId xmlns:a16="http://schemas.microsoft.com/office/drawing/2014/main" id="{3161E15E-1EFC-4AC5-AF97-2AE95E10C8EF}"/>
              </a:ext>
            </a:extLst>
          </p:cNvPr>
          <p:cNvSpPr txBox="1"/>
          <p:nvPr/>
        </p:nvSpPr>
        <p:spPr>
          <a:xfrm>
            <a:off x="30274328" y="6668678"/>
            <a:ext cx="12885405" cy="830956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Targets and Setup</a:t>
            </a:r>
          </a:p>
        </p:txBody>
      </p:sp>
      <p:sp>
        <p:nvSpPr>
          <p:cNvPr id="31" name="Google Shape;16;p1">
            <a:extLst>
              <a:ext uri="{FF2B5EF4-FFF2-40B4-BE49-F238E27FC236}">
                <a16:creationId xmlns:a16="http://schemas.microsoft.com/office/drawing/2014/main" id="{25283F0D-3816-4AB0-B208-F85F8FBAEF5D}"/>
              </a:ext>
            </a:extLst>
          </p:cNvPr>
          <p:cNvSpPr txBox="1"/>
          <p:nvPr/>
        </p:nvSpPr>
        <p:spPr>
          <a:xfrm>
            <a:off x="30274328" y="10926649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Efficiency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6;p1">
            <a:extLst>
              <a:ext uri="{FF2B5EF4-FFF2-40B4-BE49-F238E27FC236}">
                <a16:creationId xmlns:a16="http://schemas.microsoft.com/office/drawing/2014/main" id="{FE9369C3-0C34-4C95-B9B4-F80630931CF8}"/>
              </a:ext>
            </a:extLst>
          </p:cNvPr>
          <p:cNvSpPr txBox="1"/>
          <p:nvPr/>
        </p:nvSpPr>
        <p:spPr>
          <a:xfrm>
            <a:off x="30242933" y="21804766"/>
            <a:ext cx="12885405" cy="831000"/>
          </a:xfrm>
          <a:prstGeom prst="rect">
            <a:avLst/>
          </a:prstGeom>
          <a:solidFill>
            <a:srgbClr val="00B2BB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5A75-DE26-4E31-BE79-E460E7AF1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1" t="2554" r="6389" b="1601"/>
          <a:stretch/>
        </p:blipFill>
        <p:spPr>
          <a:xfrm>
            <a:off x="3097535" y="13382475"/>
            <a:ext cx="9629785" cy="7785473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7E852EAD-E487-1E12-4F0C-3BBD5D37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429" y="24451235"/>
            <a:ext cx="3624547" cy="2776841"/>
          </a:xfrm>
          <a:prstGeom prst="rect">
            <a:avLst/>
          </a:prstGeom>
        </p:spPr>
      </p:pic>
      <p:pic>
        <p:nvPicPr>
          <p:cNvPr id="9" name="Picture 8" descr="A black and orange battery&#10;&#10;Description automatically generated">
            <a:extLst>
              <a:ext uri="{FF2B5EF4-FFF2-40B4-BE49-F238E27FC236}">
                <a16:creationId xmlns:a16="http://schemas.microsoft.com/office/drawing/2014/main" id="{61DB7E61-0FB8-15A0-1C05-459E51C17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97" r="9292" b="840"/>
          <a:stretch/>
        </p:blipFill>
        <p:spPr>
          <a:xfrm>
            <a:off x="24965722" y="24363322"/>
            <a:ext cx="2499177" cy="2938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group of batteries in a row&#10;&#10;Description automatically generated">
            <a:extLst>
              <a:ext uri="{FF2B5EF4-FFF2-40B4-BE49-F238E27FC236}">
                <a16:creationId xmlns:a16="http://schemas.microsoft.com/office/drawing/2014/main" id="{3375EBC0-B751-CDFD-B63B-4692B2EDE8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46" b="6504"/>
          <a:stretch/>
        </p:blipFill>
        <p:spPr>
          <a:xfrm>
            <a:off x="16795143" y="24682264"/>
            <a:ext cx="3093621" cy="24824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 descr="Free vector graphic: Recycling, Environment, Green - Free Image on ...">
            <a:extLst>
              <a:ext uri="{FF2B5EF4-FFF2-40B4-BE49-F238E27FC236}">
                <a16:creationId xmlns:a16="http://schemas.microsoft.com/office/drawing/2014/main" id="{41E87188-DA8F-C57F-FB3A-1B5F067237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2" t="-1452" r="-862" b="2345"/>
          <a:stretch/>
        </p:blipFill>
        <p:spPr>
          <a:xfrm>
            <a:off x="38102186" y="2420864"/>
            <a:ext cx="3692206" cy="3520016"/>
          </a:xfrm>
          <a:prstGeom prst="rect">
            <a:avLst/>
          </a:prstGeom>
        </p:spPr>
      </p:pic>
      <p:pic>
        <p:nvPicPr>
          <p:cNvPr id="15" name="Picture 14" descr="A diagram of a battery&#10;&#10;Description automatically generated">
            <a:extLst>
              <a:ext uri="{FF2B5EF4-FFF2-40B4-BE49-F238E27FC236}">
                <a16:creationId xmlns:a16="http://schemas.microsoft.com/office/drawing/2014/main" id="{35344F11-96B6-DF0A-B617-70F7F15AC1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4" r="53" b="-426"/>
          <a:stretch/>
        </p:blipFill>
        <p:spPr>
          <a:xfrm>
            <a:off x="15251537" y="13758577"/>
            <a:ext cx="13597451" cy="5294189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Cartoon of a vampire&#10;&#10;Description automatically generated">
            <a:extLst>
              <a:ext uri="{FF2B5EF4-FFF2-40B4-BE49-F238E27FC236}">
                <a16:creationId xmlns:a16="http://schemas.microsoft.com/office/drawing/2014/main" id="{366B711A-FF55-7F77-434D-88C9932177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94051" y="2623379"/>
            <a:ext cx="2521031" cy="267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ircuit board with wires and batteries on it&#10;&#10;Description automatically generated">
            <a:extLst>
              <a:ext uri="{FF2B5EF4-FFF2-40B4-BE49-F238E27FC236}">
                <a16:creationId xmlns:a16="http://schemas.microsoft.com/office/drawing/2014/main" id="{0A494F51-258B-726B-F419-07E42FF626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314"/>
          <a:stretch/>
        </p:blipFill>
        <p:spPr>
          <a:xfrm>
            <a:off x="33011081" y="16384411"/>
            <a:ext cx="7495679" cy="5012442"/>
          </a:xfrm>
          <a:prstGeom prst="rect">
            <a:avLst/>
          </a:prstGeom>
        </p:spPr>
      </p:pic>
      <p:sp>
        <p:nvSpPr>
          <p:cNvPr id="8" name="Google Shape;25;p1">
            <a:extLst>
              <a:ext uri="{FF2B5EF4-FFF2-40B4-BE49-F238E27FC236}">
                <a16:creationId xmlns:a16="http://schemas.microsoft.com/office/drawing/2014/main" id="{0E15BCDA-B120-F1E8-0DA6-1AD795A96EF5}"/>
              </a:ext>
            </a:extLst>
          </p:cNvPr>
          <p:cNvSpPr txBox="1"/>
          <p:nvPr/>
        </p:nvSpPr>
        <p:spPr>
          <a:xfrm>
            <a:off x="30247366" y="11923406"/>
            <a:ext cx="12885405" cy="4081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SzPts val="3600"/>
              <a:buFont typeface="Arial"/>
              <a:buChar char="●"/>
            </a:pPr>
            <a:r>
              <a:rPr lang="en-US" sz="3600" dirty="0"/>
              <a:t>1.0 had a more complex circuit that included a buck-boost as well as a dedicated charging circuit</a:t>
            </a:r>
          </a:p>
          <a:p>
            <a:pPr marL="457200" indent="-457200">
              <a:buSzPts val="3600"/>
              <a:buFont typeface="Arial"/>
              <a:buChar char="●"/>
            </a:pPr>
            <a:r>
              <a:rPr lang="en-US" sz="3600" dirty="0"/>
              <a:t>2.0 has a much simpler circuit that includes only a buck-boost and a few other components</a:t>
            </a:r>
          </a:p>
          <a:p>
            <a:pPr marL="457200" indent="-457200">
              <a:buSzPts val="3600"/>
              <a:buFont typeface="Arial"/>
              <a:buChar char="●"/>
            </a:pPr>
            <a:r>
              <a:rPr lang="en-US" sz="3600" dirty="0"/>
              <a:t>By being more energy efficient, less energy is wasted when discarding them, thus decreasing the impact of battery waste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91</cp:revision>
  <dcterms:created xsi:type="dcterms:W3CDTF">2018-02-06T18:12:23Z</dcterms:created>
  <dcterms:modified xsi:type="dcterms:W3CDTF">2024-03-29T17:23:27Z</dcterms:modified>
</cp:coreProperties>
</file>