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305" r:id="rId5"/>
    <p:sldId id="333" r:id="rId6"/>
    <p:sldId id="339" r:id="rId7"/>
    <p:sldId id="331" r:id="rId8"/>
    <p:sldId id="290" r:id="rId9"/>
    <p:sldId id="306" r:id="rId10"/>
    <p:sldId id="330" r:id="rId11"/>
    <p:sldId id="337" r:id="rId12"/>
    <p:sldId id="334" r:id="rId13"/>
    <p:sldId id="328" r:id="rId14"/>
    <p:sldId id="336" r:id="rId15"/>
    <p:sldId id="335" r:id="rId16"/>
    <p:sldId id="338" r:id="rId17"/>
    <p:sldId id="327" r:id="rId18"/>
    <p:sldId id="332" r:id="rId19"/>
    <p:sldId id="297"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22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390C6B-2B18-4BB4-AF7C-15A338FE4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4FF8602-A9F7-4BC3-81A3-11879B9EE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5ADB8A4-A661-492A-A658-EFC39C063525}"/>
              </a:ext>
            </a:extLst>
          </p:cNvPr>
          <p:cNvSpPr>
            <a:spLocks noGrp="1"/>
          </p:cNvSpPr>
          <p:nvPr>
            <p:ph type="dt" sz="half" idx="10"/>
          </p:nvPr>
        </p:nvSpPr>
        <p:spPr/>
        <p:txBody>
          <a:bodyPr/>
          <a:lstStyle/>
          <a:p>
            <a:fld id="{534D7B2F-24C9-48F9-9454-5415367E0655}" type="datetimeFigureOut">
              <a:rPr lang="en-IN" smtClean="0"/>
              <a:pPr/>
              <a:t>17-11-2022</a:t>
            </a:fld>
            <a:endParaRPr lang="en-IN"/>
          </a:p>
        </p:txBody>
      </p:sp>
      <p:sp>
        <p:nvSpPr>
          <p:cNvPr id="5" name="Footer Placeholder 4">
            <a:extLst>
              <a:ext uri="{FF2B5EF4-FFF2-40B4-BE49-F238E27FC236}">
                <a16:creationId xmlns:a16="http://schemas.microsoft.com/office/drawing/2014/main" xmlns="" id="{C64BFAD0-29E5-422A-AA4E-6C9FCCBCA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574BE8-05DA-4586-9C19-35CD05C73390}"/>
              </a:ext>
            </a:extLst>
          </p:cNvPr>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106005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512A5-3638-465C-A0D5-0DD807D665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270AC08-48A0-4BAB-94AF-0569B3288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8867BD8-8DC0-4485-9DE0-3BA637B049DC}"/>
              </a:ext>
            </a:extLst>
          </p:cNvPr>
          <p:cNvSpPr>
            <a:spLocks noGrp="1"/>
          </p:cNvSpPr>
          <p:nvPr>
            <p:ph type="dt" sz="half" idx="10"/>
          </p:nvPr>
        </p:nvSpPr>
        <p:spPr/>
        <p:txBody>
          <a:bodyPr/>
          <a:lstStyle/>
          <a:p>
            <a:fld id="{534D7B2F-24C9-48F9-9454-5415367E0655}" type="datetimeFigureOut">
              <a:rPr lang="en-IN" smtClean="0"/>
              <a:pPr/>
              <a:t>17-11-2022</a:t>
            </a:fld>
            <a:endParaRPr lang="en-IN"/>
          </a:p>
        </p:txBody>
      </p:sp>
      <p:sp>
        <p:nvSpPr>
          <p:cNvPr id="5" name="Footer Placeholder 4">
            <a:extLst>
              <a:ext uri="{FF2B5EF4-FFF2-40B4-BE49-F238E27FC236}">
                <a16:creationId xmlns:a16="http://schemas.microsoft.com/office/drawing/2014/main" xmlns="" id="{E6524213-DA4E-4A21-93E8-685EB8AC5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00B3DE-39D8-4AFF-BE81-642607818FF6}"/>
              </a:ext>
            </a:extLst>
          </p:cNvPr>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20896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2791D3D-36BD-460A-9D4F-8E77ABEEC8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CD098A6-1915-42A2-BAD3-6D53D0C15C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DFA51AB-3F94-40B4-AF49-926EE89C46BF}"/>
              </a:ext>
            </a:extLst>
          </p:cNvPr>
          <p:cNvSpPr>
            <a:spLocks noGrp="1"/>
          </p:cNvSpPr>
          <p:nvPr>
            <p:ph type="dt" sz="half" idx="10"/>
          </p:nvPr>
        </p:nvSpPr>
        <p:spPr/>
        <p:txBody>
          <a:bodyPr/>
          <a:lstStyle/>
          <a:p>
            <a:fld id="{534D7B2F-24C9-48F9-9454-5415367E0655}" type="datetimeFigureOut">
              <a:rPr lang="en-IN" smtClean="0"/>
              <a:pPr/>
              <a:t>17-11-2022</a:t>
            </a:fld>
            <a:endParaRPr lang="en-IN"/>
          </a:p>
        </p:txBody>
      </p:sp>
      <p:sp>
        <p:nvSpPr>
          <p:cNvPr id="5" name="Footer Placeholder 4">
            <a:extLst>
              <a:ext uri="{FF2B5EF4-FFF2-40B4-BE49-F238E27FC236}">
                <a16:creationId xmlns:a16="http://schemas.microsoft.com/office/drawing/2014/main" xmlns="" id="{CED7502F-3384-4AF4-9CBF-37B631F77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B92ACA5-AD06-4BC6-A848-B38B2DA92617}"/>
              </a:ext>
            </a:extLst>
          </p:cNvPr>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284635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C1C9A-BBD9-4887-8338-76D8176ACF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271C5A8-AABA-4BCA-B8A1-15D397B6E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7D07B32-55F9-47B4-BD9F-B40966B738AB}"/>
              </a:ext>
            </a:extLst>
          </p:cNvPr>
          <p:cNvSpPr>
            <a:spLocks noGrp="1"/>
          </p:cNvSpPr>
          <p:nvPr>
            <p:ph type="dt" sz="half" idx="10"/>
          </p:nvPr>
        </p:nvSpPr>
        <p:spPr/>
        <p:txBody>
          <a:bodyPr/>
          <a:lstStyle/>
          <a:p>
            <a:fld id="{534D7B2F-24C9-48F9-9454-5415367E0655}" type="datetimeFigureOut">
              <a:rPr lang="en-IN" smtClean="0"/>
              <a:pPr/>
              <a:t>17-11-2022</a:t>
            </a:fld>
            <a:endParaRPr lang="en-IN"/>
          </a:p>
        </p:txBody>
      </p:sp>
      <p:sp>
        <p:nvSpPr>
          <p:cNvPr id="5" name="Footer Placeholder 4">
            <a:extLst>
              <a:ext uri="{FF2B5EF4-FFF2-40B4-BE49-F238E27FC236}">
                <a16:creationId xmlns:a16="http://schemas.microsoft.com/office/drawing/2014/main" xmlns="" id="{DD72742C-52C2-46FA-A6F1-C77F69EAF7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D3EFA5A-70AB-4A6F-BBEA-061170C5F525}"/>
              </a:ext>
            </a:extLst>
          </p:cNvPr>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423561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9A459-0AD9-424F-A3D8-9FD460CBA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FD1E579-9EBD-4AC8-A97E-0387A390C5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B44CC17-0C10-4BC6-BFD7-C30B7F1D8C44}"/>
              </a:ext>
            </a:extLst>
          </p:cNvPr>
          <p:cNvSpPr>
            <a:spLocks noGrp="1"/>
          </p:cNvSpPr>
          <p:nvPr>
            <p:ph type="dt" sz="half" idx="10"/>
          </p:nvPr>
        </p:nvSpPr>
        <p:spPr/>
        <p:txBody>
          <a:bodyPr/>
          <a:lstStyle/>
          <a:p>
            <a:fld id="{534D7B2F-24C9-48F9-9454-5415367E0655}" type="datetimeFigureOut">
              <a:rPr lang="en-IN" smtClean="0"/>
              <a:pPr/>
              <a:t>17-11-2022</a:t>
            </a:fld>
            <a:endParaRPr lang="en-IN"/>
          </a:p>
        </p:txBody>
      </p:sp>
      <p:sp>
        <p:nvSpPr>
          <p:cNvPr id="5" name="Footer Placeholder 4">
            <a:extLst>
              <a:ext uri="{FF2B5EF4-FFF2-40B4-BE49-F238E27FC236}">
                <a16:creationId xmlns:a16="http://schemas.microsoft.com/office/drawing/2014/main" xmlns="" id="{2B5222A7-A815-4559-B611-113140D6F6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544EFEE-5062-438F-8D6B-D147A79A7FF7}"/>
              </a:ext>
            </a:extLst>
          </p:cNvPr>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258595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916447-846E-4A8A-88B4-FABDEB2A81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E353862-9AD0-4BE8-8B5C-D5B206A82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2625330-E49F-4108-8586-1A0F241639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E8C18A1-6CFB-431D-8F18-7EDE7D60527B}"/>
              </a:ext>
            </a:extLst>
          </p:cNvPr>
          <p:cNvSpPr>
            <a:spLocks noGrp="1"/>
          </p:cNvSpPr>
          <p:nvPr>
            <p:ph type="dt" sz="half" idx="10"/>
          </p:nvPr>
        </p:nvSpPr>
        <p:spPr/>
        <p:txBody>
          <a:bodyPr/>
          <a:lstStyle/>
          <a:p>
            <a:fld id="{534D7B2F-24C9-48F9-9454-5415367E0655}" type="datetimeFigureOut">
              <a:rPr lang="en-IN" smtClean="0"/>
              <a:pPr/>
              <a:t>17-11-2022</a:t>
            </a:fld>
            <a:endParaRPr lang="en-IN"/>
          </a:p>
        </p:txBody>
      </p:sp>
      <p:sp>
        <p:nvSpPr>
          <p:cNvPr id="6" name="Footer Placeholder 5">
            <a:extLst>
              <a:ext uri="{FF2B5EF4-FFF2-40B4-BE49-F238E27FC236}">
                <a16:creationId xmlns:a16="http://schemas.microsoft.com/office/drawing/2014/main" xmlns="" id="{0D80151C-C4DA-410A-BD1E-594B2511DB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9C848D0-BF4F-476E-9A4D-4D1AB7E12629}"/>
              </a:ext>
            </a:extLst>
          </p:cNvPr>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143392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DF389-CD3B-48AC-AF1F-A0F20D0CD7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FC5C43A-BDBC-4F26-90F1-6348C2106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7F28BF9-873A-4594-B0E4-C1C0541C2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5B451DE-68B7-4899-982B-2E351BE04B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1A2090F-9566-4507-BD1A-235C6649D2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45709FA-1BEA-4EC6-9C45-6B3F31DCB464}"/>
              </a:ext>
            </a:extLst>
          </p:cNvPr>
          <p:cNvSpPr>
            <a:spLocks noGrp="1"/>
          </p:cNvSpPr>
          <p:nvPr>
            <p:ph type="dt" sz="half" idx="10"/>
          </p:nvPr>
        </p:nvSpPr>
        <p:spPr/>
        <p:txBody>
          <a:bodyPr/>
          <a:lstStyle/>
          <a:p>
            <a:fld id="{534D7B2F-24C9-48F9-9454-5415367E0655}" type="datetimeFigureOut">
              <a:rPr lang="en-IN" smtClean="0"/>
              <a:pPr/>
              <a:t>17-11-2022</a:t>
            </a:fld>
            <a:endParaRPr lang="en-IN"/>
          </a:p>
        </p:txBody>
      </p:sp>
      <p:sp>
        <p:nvSpPr>
          <p:cNvPr id="8" name="Footer Placeholder 7">
            <a:extLst>
              <a:ext uri="{FF2B5EF4-FFF2-40B4-BE49-F238E27FC236}">
                <a16:creationId xmlns:a16="http://schemas.microsoft.com/office/drawing/2014/main" xmlns="" id="{D3E63070-A999-46D7-8887-9CB3EB11D6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6AEB5A0-9C56-4262-BA6F-8522A57AA4D0}"/>
              </a:ext>
            </a:extLst>
          </p:cNvPr>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69191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EC39B-4596-4565-B715-9FC7149A21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8A6C006-8A9B-43D8-AACF-1D26B4C1D94A}"/>
              </a:ext>
            </a:extLst>
          </p:cNvPr>
          <p:cNvSpPr>
            <a:spLocks noGrp="1"/>
          </p:cNvSpPr>
          <p:nvPr>
            <p:ph type="dt" sz="half" idx="10"/>
          </p:nvPr>
        </p:nvSpPr>
        <p:spPr/>
        <p:txBody>
          <a:bodyPr/>
          <a:lstStyle/>
          <a:p>
            <a:fld id="{534D7B2F-24C9-48F9-9454-5415367E0655}" type="datetimeFigureOut">
              <a:rPr lang="en-IN" smtClean="0"/>
              <a:pPr/>
              <a:t>17-11-2022</a:t>
            </a:fld>
            <a:endParaRPr lang="en-IN"/>
          </a:p>
        </p:txBody>
      </p:sp>
      <p:sp>
        <p:nvSpPr>
          <p:cNvPr id="4" name="Footer Placeholder 3">
            <a:extLst>
              <a:ext uri="{FF2B5EF4-FFF2-40B4-BE49-F238E27FC236}">
                <a16:creationId xmlns:a16="http://schemas.microsoft.com/office/drawing/2014/main" xmlns="" id="{799F25A7-8F5C-4374-88CA-DF9C272716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E40F501-126A-47A6-9669-9F345AB16D0E}"/>
              </a:ext>
            </a:extLst>
          </p:cNvPr>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1999652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CBB370B-4F7B-48F3-9CE6-55CDDC3B83D3}"/>
              </a:ext>
            </a:extLst>
          </p:cNvPr>
          <p:cNvSpPr>
            <a:spLocks noGrp="1"/>
          </p:cNvSpPr>
          <p:nvPr>
            <p:ph type="dt" sz="half" idx="10"/>
          </p:nvPr>
        </p:nvSpPr>
        <p:spPr/>
        <p:txBody>
          <a:bodyPr/>
          <a:lstStyle/>
          <a:p>
            <a:fld id="{534D7B2F-24C9-48F9-9454-5415367E0655}" type="datetimeFigureOut">
              <a:rPr lang="en-IN" smtClean="0"/>
              <a:pPr/>
              <a:t>17-11-2022</a:t>
            </a:fld>
            <a:endParaRPr lang="en-IN"/>
          </a:p>
        </p:txBody>
      </p:sp>
      <p:sp>
        <p:nvSpPr>
          <p:cNvPr id="3" name="Footer Placeholder 2">
            <a:extLst>
              <a:ext uri="{FF2B5EF4-FFF2-40B4-BE49-F238E27FC236}">
                <a16:creationId xmlns:a16="http://schemas.microsoft.com/office/drawing/2014/main" xmlns="" id="{B0956BCB-4E31-4127-B058-A50A971362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21546F5-263B-43BD-AA11-2E52D6218D26}"/>
              </a:ext>
            </a:extLst>
          </p:cNvPr>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244184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4B52A2-81D2-4620-AEB8-C3662409A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F24DE99-DD5E-4D07-B6D3-DE3E153AF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6728069-5ED3-448A-80AD-D7535050D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1B55CF-17CB-436E-88CE-4B8E3FBBEE7A}"/>
              </a:ext>
            </a:extLst>
          </p:cNvPr>
          <p:cNvSpPr>
            <a:spLocks noGrp="1"/>
          </p:cNvSpPr>
          <p:nvPr>
            <p:ph type="dt" sz="half" idx="10"/>
          </p:nvPr>
        </p:nvSpPr>
        <p:spPr/>
        <p:txBody>
          <a:bodyPr/>
          <a:lstStyle/>
          <a:p>
            <a:fld id="{534D7B2F-24C9-48F9-9454-5415367E0655}" type="datetimeFigureOut">
              <a:rPr lang="en-IN" smtClean="0"/>
              <a:pPr/>
              <a:t>17-11-2022</a:t>
            </a:fld>
            <a:endParaRPr lang="en-IN"/>
          </a:p>
        </p:txBody>
      </p:sp>
      <p:sp>
        <p:nvSpPr>
          <p:cNvPr id="6" name="Footer Placeholder 5">
            <a:extLst>
              <a:ext uri="{FF2B5EF4-FFF2-40B4-BE49-F238E27FC236}">
                <a16:creationId xmlns:a16="http://schemas.microsoft.com/office/drawing/2014/main" xmlns="" id="{3917BBC7-9AB2-4819-AE2D-65887DEC12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D897B9A-F1A4-46C0-BB7C-EE3E037DF59D}"/>
              </a:ext>
            </a:extLst>
          </p:cNvPr>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52903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3A6727-D795-4640-B0E1-F97B1E65A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EE8D4A5-7CA0-4AF3-8AEF-D31495D1E4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31109DA-28F4-441B-ACC8-810DF6DC6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CF4FC4-ECD3-4E5B-B45F-59D828D3F38C}"/>
              </a:ext>
            </a:extLst>
          </p:cNvPr>
          <p:cNvSpPr>
            <a:spLocks noGrp="1"/>
          </p:cNvSpPr>
          <p:nvPr>
            <p:ph type="dt" sz="half" idx="10"/>
          </p:nvPr>
        </p:nvSpPr>
        <p:spPr/>
        <p:txBody>
          <a:bodyPr/>
          <a:lstStyle/>
          <a:p>
            <a:fld id="{534D7B2F-24C9-48F9-9454-5415367E0655}" type="datetimeFigureOut">
              <a:rPr lang="en-IN" smtClean="0"/>
              <a:pPr/>
              <a:t>17-11-2022</a:t>
            </a:fld>
            <a:endParaRPr lang="en-IN"/>
          </a:p>
        </p:txBody>
      </p:sp>
      <p:sp>
        <p:nvSpPr>
          <p:cNvPr id="6" name="Footer Placeholder 5">
            <a:extLst>
              <a:ext uri="{FF2B5EF4-FFF2-40B4-BE49-F238E27FC236}">
                <a16:creationId xmlns:a16="http://schemas.microsoft.com/office/drawing/2014/main" xmlns="" id="{1BAFFE48-10F3-456C-B682-A78A8931B6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617A188-71BF-4E8D-901C-3D5D70B0D63F}"/>
              </a:ext>
            </a:extLst>
          </p:cNvPr>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96405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1E8DD9-FA6D-412F-8ED4-EC2D4CCD0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7E0EE2B-6177-4F4D-9F6E-2B2B2EE4E5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29702C0-2EC9-44EC-B9BD-3DB14B5BC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D7B2F-24C9-48F9-9454-5415367E0655}" type="datetimeFigureOut">
              <a:rPr lang="en-IN" smtClean="0"/>
              <a:pPr/>
              <a:t>17-11-2022</a:t>
            </a:fld>
            <a:endParaRPr lang="en-IN"/>
          </a:p>
        </p:txBody>
      </p:sp>
      <p:sp>
        <p:nvSpPr>
          <p:cNvPr id="5" name="Footer Placeholder 4">
            <a:extLst>
              <a:ext uri="{FF2B5EF4-FFF2-40B4-BE49-F238E27FC236}">
                <a16:creationId xmlns:a16="http://schemas.microsoft.com/office/drawing/2014/main" xmlns="" id="{EF6CC896-7B7C-44C0-AD1A-CA8DF75A0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C96AB95-11C2-453B-89B3-2FEC84207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4D870-EE68-4D7C-BF8C-47E35322BCDB}" type="slidenum">
              <a:rPr lang="en-IN" smtClean="0"/>
              <a:pPr/>
              <a:t>‹#›</a:t>
            </a:fld>
            <a:endParaRPr lang="en-IN"/>
          </a:p>
        </p:txBody>
      </p:sp>
    </p:spTree>
    <p:extLst>
      <p:ext uri="{BB962C8B-B14F-4D97-AF65-F5344CB8AC3E}">
        <p14:creationId xmlns:p14="http://schemas.microsoft.com/office/powerpoint/2010/main" val="81490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E459CD3-CAA6-4428-8224-BF5D8669B796}"/>
              </a:ext>
            </a:extLst>
          </p:cNvPr>
          <p:cNvSpPr>
            <a:spLocks noGrp="1"/>
          </p:cNvSpPr>
          <p:nvPr>
            <p:ph type="subTitle" idx="1"/>
          </p:nvPr>
        </p:nvSpPr>
        <p:spPr>
          <a:xfrm>
            <a:off x="6980350" y="4422782"/>
            <a:ext cx="4932608" cy="2201985"/>
          </a:xfrm>
        </p:spPr>
        <p:txBody>
          <a:bodyPr>
            <a:normAutofit lnSpcReduction="10000"/>
          </a:bodyPr>
          <a:lstStyle/>
          <a:p>
            <a:pPr algn="r"/>
            <a:r>
              <a:rPr lang="en-IN" dirty="0" smtClean="0">
                <a:latin typeface="Times New Roman" panose="02020603050405020304" pitchFamily="18" charset="0"/>
                <a:cs typeface="Times New Roman" panose="02020603050405020304" pitchFamily="18" charset="0"/>
              </a:rPr>
              <a:t>Students Name (Roll No_Seat No):</a:t>
            </a:r>
          </a:p>
          <a:p>
            <a:pPr algn="r"/>
            <a:r>
              <a:rPr lang="en-IN" dirty="0" smtClean="0">
                <a:latin typeface="Times New Roman" panose="02020603050405020304" pitchFamily="18" charset="0"/>
                <a:cs typeface="Times New Roman" panose="02020603050405020304" pitchFamily="18" charset="0"/>
              </a:rPr>
              <a:t>Dewansh Singh (037_T214102)</a:t>
            </a:r>
          </a:p>
          <a:p>
            <a:pPr algn="r"/>
            <a:r>
              <a:rPr lang="en-IN" dirty="0" smtClean="0">
                <a:latin typeface="Times New Roman" panose="02020603050405020304" pitchFamily="18" charset="0"/>
                <a:cs typeface="Times New Roman" panose="02020603050405020304" pitchFamily="18" charset="0"/>
              </a:rPr>
              <a:t>Sakshi Dumbre (026_T214112)</a:t>
            </a:r>
          </a:p>
          <a:p>
            <a:pPr algn="r"/>
            <a:r>
              <a:rPr lang="en-IN" dirty="0" smtClean="0">
                <a:latin typeface="Times New Roman" panose="02020603050405020304" pitchFamily="18" charset="0"/>
                <a:cs typeface="Times New Roman" panose="02020603050405020304" pitchFamily="18" charset="0"/>
              </a:rPr>
              <a:t>Anurag Taparia (068_T214073)</a:t>
            </a:r>
          </a:p>
          <a:p>
            <a:pPr algn="r"/>
            <a:r>
              <a:rPr lang="en-IN" dirty="0" smtClean="0">
                <a:latin typeface="Times New Roman" panose="02020603050405020304" pitchFamily="18" charset="0"/>
                <a:cs typeface="Times New Roman" panose="02020603050405020304" pitchFamily="18" charset="0"/>
              </a:rPr>
              <a:t>Vedant Dawange (082_T214058)</a:t>
            </a:r>
          </a:p>
        </p:txBody>
      </p:sp>
      <p:sp>
        <p:nvSpPr>
          <p:cNvPr id="4" name="TextBox 3">
            <a:extLst>
              <a:ext uri="{FF2B5EF4-FFF2-40B4-BE49-F238E27FC236}">
                <a16:creationId xmlns:a16="http://schemas.microsoft.com/office/drawing/2014/main" xmlns="" id="{EA9DB97D-34F1-4A2A-B203-B0E82F52287F}"/>
              </a:ext>
            </a:extLst>
          </p:cNvPr>
          <p:cNvSpPr txBox="1"/>
          <p:nvPr/>
        </p:nvSpPr>
        <p:spPr>
          <a:xfrm>
            <a:off x="703484" y="2038802"/>
            <a:ext cx="10740980" cy="584775"/>
          </a:xfrm>
          <a:prstGeom prst="rect">
            <a:avLst/>
          </a:prstGeom>
          <a:noFill/>
        </p:spPr>
        <p:txBody>
          <a:bodyPr wrap="square" rtlCol="0">
            <a:spAutoFit/>
          </a:bodyPr>
          <a:lstStyle/>
          <a:p>
            <a:pPr algn="ctr"/>
            <a:r>
              <a:rPr lang="en-US" sz="3200" u="sng" dirty="0" smtClean="0">
                <a:latin typeface="Times New Roman" panose="02020603050405020304" pitchFamily="18" charset="0"/>
                <a:cs typeface="Times New Roman" panose="02020603050405020304" pitchFamily="18" charset="0"/>
              </a:rPr>
              <a:t>Presentation to NBA Committee </a:t>
            </a:r>
            <a:r>
              <a:rPr lang="en-US" sz="3200" u="sng" dirty="0" smtClean="0">
                <a:latin typeface="Times New Roman" panose="02020603050405020304" pitchFamily="18" charset="0"/>
                <a:cs typeface="Times New Roman" panose="02020603050405020304" pitchFamily="18" charset="0"/>
              </a:rPr>
              <a:t> </a:t>
            </a:r>
            <a:endParaRPr lang="en-IN" sz="3200" u="sng" dirty="0"/>
          </a:p>
        </p:txBody>
      </p:sp>
      <p:pic>
        <p:nvPicPr>
          <p:cNvPr id="3078" name="Picture 6" descr="Image result for mit academy of engineering logo">
            <a:extLst>
              <a:ext uri="{FF2B5EF4-FFF2-40B4-BE49-F238E27FC236}">
                <a16:creationId xmlns:a16="http://schemas.microsoft.com/office/drawing/2014/main" xmlns="" id="{05720459-5239-4DF6-8D21-C36E26F1B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524" y="151057"/>
            <a:ext cx="4914900" cy="7916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877F792F-2F1A-49E7-B234-8911A10B9F65}"/>
              </a:ext>
            </a:extLst>
          </p:cNvPr>
          <p:cNvSpPr txBox="1"/>
          <p:nvPr/>
        </p:nvSpPr>
        <p:spPr>
          <a:xfrm>
            <a:off x="2534127" y="1208037"/>
            <a:ext cx="7079695" cy="523220"/>
          </a:xfrm>
          <a:prstGeom prst="rect">
            <a:avLst/>
          </a:prstGeom>
          <a:noFill/>
        </p:spPr>
        <p:txBody>
          <a:bodyPr wrap="none" rtlCol="0">
            <a:spAutoFit/>
          </a:bodyPr>
          <a:lstStyle/>
          <a:p>
            <a:pPr algn="ctr"/>
            <a:r>
              <a:rPr lang="en-IN" sz="2800" dirty="0">
                <a:solidFill>
                  <a:schemeClr val="accent1">
                    <a:lumMod val="75000"/>
                  </a:schemeClr>
                </a:solidFill>
                <a:latin typeface="Times New Roman" panose="02020603050405020304" pitchFamily="18" charset="0"/>
                <a:cs typeface="Times New Roman" panose="02020603050405020304" pitchFamily="18" charset="0"/>
              </a:rPr>
              <a:t>School </a:t>
            </a:r>
            <a:r>
              <a:rPr lang="en-IN" sz="2800" dirty="0" smtClean="0">
                <a:solidFill>
                  <a:schemeClr val="accent1">
                    <a:lumMod val="75000"/>
                  </a:schemeClr>
                </a:solidFill>
                <a:latin typeface="Times New Roman" panose="02020603050405020304" pitchFamily="18" charset="0"/>
                <a:cs typeface="Times New Roman" panose="02020603050405020304" pitchFamily="18" charset="0"/>
              </a:rPr>
              <a:t>of Computer Engineering &amp; Technology</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xmlns="" id="{6E459CD3-CAA6-4428-8224-BF5D8669B796}"/>
              </a:ext>
            </a:extLst>
          </p:cNvPr>
          <p:cNvSpPr txBox="1">
            <a:spLocks/>
          </p:cNvSpPr>
          <p:nvPr/>
        </p:nvSpPr>
        <p:spPr>
          <a:xfrm>
            <a:off x="877306" y="4511322"/>
            <a:ext cx="3313641"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smtClean="0">
                <a:latin typeface="Times New Roman" panose="02020603050405020304" pitchFamily="18" charset="0"/>
                <a:cs typeface="Times New Roman" panose="02020603050405020304" pitchFamily="18" charset="0"/>
              </a:rPr>
              <a:t>Guide:</a:t>
            </a:r>
          </a:p>
          <a:p>
            <a:pPr algn="l"/>
            <a:r>
              <a:rPr lang="en-IN" dirty="0" smtClean="0">
                <a:latin typeface="Times New Roman" panose="02020603050405020304" pitchFamily="18" charset="0"/>
                <a:cs typeface="Times New Roman" panose="02020603050405020304" pitchFamily="18" charset="0"/>
              </a:rPr>
              <a:t>Prof. Sunilkumar Bhagat</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EA9DB97D-34F1-4A2A-B203-B0E82F52287F}"/>
              </a:ext>
            </a:extLst>
          </p:cNvPr>
          <p:cNvSpPr txBox="1"/>
          <p:nvPr/>
        </p:nvSpPr>
        <p:spPr>
          <a:xfrm>
            <a:off x="1120947" y="2557173"/>
            <a:ext cx="9906054" cy="2123658"/>
          </a:xfrm>
          <a:prstGeom prst="rect">
            <a:avLst/>
          </a:prstGeom>
          <a:noFill/>
        </p:spPr>
        <p:txBody>
          <a:bodyPr wrap="square" rtlCol="0">
            <a:spAutoFit/>
          </a:bodyPr>
          <a:lstStyle/>
          <a:p>
            <a:pPr algn="ctr"/>
            <a:r>
              <a:rPr lang="en-IN" sz="4400"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Betterment of Online Platform by Monitoring Attentiveness and Activeness of User </a:t>
            </a:r>
            <a:r>
              <a:rPr lang="en-IN" sz="4400"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4400" b="1" dirty="0" smtClean="0">
                <a:solidFill>
                  <a:schemeClr val="accent2">
                    <a:lumMod val="75000"/>
                  </a:schemeClr>
                </a:solidFill>
                <a:latin typeface="Times New Roman" panose="02020603050405020304" pitchFamily="18" charset="0"/>
                <a:cs typeface="Times New Roman" panose="02020603050405020304" pitchFamily="18" charset="0"/>
              </a:rPr>
              <a:t> </a:t>
            </a:r>
            <a:endParaRPr lang="en-IN" sz="4400" dirty="0">
              <a:solidFill>
                <a:schemeClr val="accent2">
                  <a:lumMod val="75000"/>
                </a:schemeClr>
              </a:solidFill>
            </a:endParaRPr>
          </a:p>
        </p:txBody>
      </p:sp>
    </p:spTree>
    <p:extLst>
      <p:ext uri="{BB962C8B-B14F-4D97-AF65-F5344CB8AC3E}">
        <p14:creationId xmlns:p14="http://schemas.microsoft.com/office/powerpoint/2010/main" val="2599779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8045"/>
            <a:ext cx="10515600" cy="5563311"/>
          </a:xfrm>
        </p:spPr>
        <p:txBody>
          <a:bodyPr>
            <a:normAutofit/>
          </a:bodyPr>
          <a:lstStyle/>
          <a:p>
            <a:r>
              <a:rPr lang="en-IN" b="1" dirty="0" smtClean="0"/>
              <a:t>Supervised Algorithm:</a:t>
            </a:r>
          </a:p>
          <a:p>
            <a:pPr marL="457200" indent="-457200">
              <a:buFont typeface="+mj-lt"/>
              <a:buAutoNum type="arabicPeriod"/>
            </a:pPr>
            <a:r>
              <a:rPr lang="en-IN" sz="2400" b="1" dirty="0" smtClean="0"/>
              <a:t>Decision Tree</a:t>
            </a:r>
          </a:p>
          <a:p>
            <a:pPr marL="0" indent="0">
              <a:buNone/>
            </a:pPr>
            <a:r>
              <a:rPr lang="en-IN" sz="2000" dirty="0" smtClean="0"/>
              <a:t>	</a:t>
            </a:r>
            <a:r>
              <a:rPr lang="en-US" sz="2400" dirty="0"/>
              <a:t>Introduction Decision Trees are </a:t>
            </a:r>
            <a:r>
              <a:rPr lang="en-US" sz="2400" b="1" dirty="0"/>
              <a:t>a type of Supervised Machine </a:t>
            </a:r>
            <a:r>
              <a:rPr lang="en-US" sz="2400" b="1" dirty="0" smtClean="0"/>
              <a:t>Learning</a:t>
            </a:r>
            <a:r>
              <a:rPr lang="en-US" sz="2400" dirty="0" smtClean="0"/>
              <a:t> </a:t>
            </a:r>
            <a:r>
              <a:rPr lang="en-US" sz="2400" dirty="0"/>
              <a:t>where the data is continuously split according to a certain parameter</a:t>
            </a:r>
            <a:r>
              <a:rPr lang="en-US" sz="2400" dirty="0" smtClean="0"/>
              <a:t>. Where we come out with the possibility of predicting the outcome. Basically the root data get split into leaf nodes and these leaf nodes are separated through two possibility either </a:t>
            </a:r>
            <a:r>
              <a:rPr lang="en-US" sz="2400" b="1" dirty="0" smtClean="0"/>
              <a:t>“yes”</a:t>
            </a:r>
            <a:r>
              <a:rPr lang="en-US" sz="2400" dirty="0" smtClean="0"/>
              <a:t> or </a:t>
            </a:r>
            <a:r>
              <a:rPr lang="en-US" sz="2400" b="1" dirty="0" smtClean="0"/>
              <a:t>“no”</a:t>
            </a:r>
            <a:r>
              <a:rPr lang="en-US" sz="2400" dirty="0" smtClean="0"/>
              <a:t>.</a:t>
            </a:r>
            <a:endParaRPr lang="en-US" sz="2000" dirty="0" smtClean="0"/>
          </a:p>
          <a:p>
            <a:pPr marL="0" indent="0">
              <a:buNone/>
            </a:pPr>
            <a:endParaRPr lang="en-IN" sz="2000" b="1" dirty="0" smtClean="0"/>
          </a:p>
          <a:p>
            <a:pPr marL="0" indent="0">
              <a:buNone/>
            </a:pPr>
            <a:endParaRPr lang="en-IN" sz="2000" b="1" dirty="0" smtClean="0"/>
          </a:p>
          <a:p>
            <a:endParaRPr lang="en-IN" sz="2400" dirty="0"/>
          </a:p>
        </p:txBody>
      </p:sp>
      <p:sp>
        <p:nvSpPr>
          <p:cNvPr id="4" name="Title 1"/>
          <p:cNvSpPr txBox="1">
            <a:spLocks/>
          </p:cNvSpPr>
          <p:nvPr/>
        </p:nvSpPr>
        <p:spPr>
          <a:xfrm>
            <a:off x="615297" y="213645"/>
            <a:ext cx="10738503" cy="8518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350" r="5852" b="8383"/>
          <a:stretch/>
        </p:blipFill>
        <p:spPr>
          <a:xfrm>
            <a:off x="7221206" y="3529413"/>
            <a:ext cx="4132594" cy="3076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607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109" y="606751"/>
            <a:ext cx="10515600" cy="5999148"/>
          </a:xfrm>
        </p:spPr>
        <p:txBody>
          <a:bodyPr/>
          <a:lstStyle/>
          <a:p>
            <a:pPr marL="0" indent="0">
              <a:buNone/>
            </a:pPr>
            <a:r>
              <a:rPr lang="en-IN" b="1" dirty="0" smtClean="0"/>
              <a:t>2. Support </a:t>
            </a:r>
            <a:r>
              <a:rPr lang="en-IN" b="1" dirty="0"/>
              <a:t>Vector Machine (SVM</a:t>
            </a:r>
            <a:r>
              <a:rPr lang="en-IN" b="1" dirty="0" smtClean="0"/>
              <a:t>)</a:t>
            </a:r>
          </a:p>
          <a:p>
            <a:pPr marL="0" indent="0">
              <a:buNone/>
            </a:pPr>
            <a:r>
              <a:rPr lang="en-IN" sz="2400" dirty="0"/>
              <a:t>	</a:t>
            </a:r>
            <a:r>
              <a:rPr lang="en-US" sz="2400" dirty="0"/>
              <a:t>“Support Vector Machine” (SVM) is a supervised machine learning algorithm that can be used for both classification or regression challenges. However,  it is mostly used in classification problems. </a:t>
            </a:r>
            <a:endParaRPr lang="en-US" sz="2400" dirty="0" smtClean="0"/>
          </a:p>
          <a:p>
            <a:pPr marL="0" indent="0">
              <a:buNone/>
            </a:pPr>
            <a:r>
              <a:rPr lang="en-US" sz="2400" dirty="0" smtClean="0"/>
              <a:t>In </a:t>
            </a:r>
            <a:r>
              <a:rPr lang="en-US" sz="2400" dirty="0"/>
              <a:t>the SVM algorithm, we plot each data item as a point in n-dimensional space (where n is a number of features you have) with the value of each feature being the value of a particular coordinate. Then, we perform classification by finding the hyper-plane that differentiates the two classes very </a:t>
            </a:r>
            <a:r>
              <a:rPr lang="en-US" sz="2400" dirty="0" smtClean="0"/>
              <a:t>well.</a:t>
            </a:r>
            <a:endParaRPr lang="en-IN" sz="2400" dirty="0" smtClean="0"/>
          </a:p>
          <a:p>
            <a:pPr marL="0" indent="0">
              <a:buNone/>
            </a:pPr>
            <a:r>
              <a:rPr lang="en-IN" b="1" dirty="0"/>
              <a:t>	</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7182" y="3816303"/>
            <a:ext cx="4531755" cy="2815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4736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Techniques</a:t>
            </a:r>
            <a:r>
              <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200" y="1256232"/>
            <a:ext cx="10963542" cy="5358213"/>
          </a:xfrm>
        </p:spPr>
        <p:txBody>
          <a:bodyPr>
            <a:normAutofit/>
          </a:bodyPr>
          <a:lstStyle/>
          <a:p>
            <a:r>
              <a:rPr lang="en-IN" sz="2400" dirty="0" smtClean="0"/>
              <a:t>For Decision Tree:</a:t>
            </a:r>
          </a:p>
          <a:p>
            <a:pPr marL="457200" indent="-457200">
              <a:buFont typeface="+mj-lt"/>
              <a:buAutoNum type="alphaLcParenR"/>
            </a:pPr>
            <a:r>
              <a:rPr lang="en-IN" sz="2400" dirty="0" smtClean="0"/>
              <a:t>Calculate the impurities of data using Entropy.</a:t>
            </a:r>
          </a:p>
          <a:p>
            <a:pPr marL="457200" indent="-457200">
              <a:buFont typeface="+mj-lt"/>
              <a:buAutoNum type="alphaLcParenR"/>
            </a:pPr>
            <a:r>
              <a:rPr lang="en-IN" sz="2400" dirty="0" smtClean="0"/>
              <a:t>Calculation of Gini Index will also lead to find impurity.</a:t>
            </a:r>
          </a:p>
          <a:p>
            <a:pPr marL="0" indent="0">
              <a:buNone/>
            </a:pPr>
            <a:endParaRPr lang="en-IN" sz="2400" dirty="0"/>
          </a:p>
          <a:p>
            <a:r>
              <a:rPr lang="en-IN" sz="2400" dirty="0" smtClean="0"/>
              <a:t>For Support Vector Machine:</a:t>
            </a:r>
          </a:p>
          <a:p>
            <a:pPr marL="457200" indent="-457200">
              <a:buFont typeface="+mj-lt"/>
              <a:buAutoNum type="alphaLcParenR"/>
            </a:pPr>
            <a:r>
              <a:rPr lang="en-IN" sz="2400" dirty="0" smtClean="0"/>
              <a:t>Calculate the accuracy with default hyper parameters</a:t>
            </a:r>
            <a:r>
              <a:rPr lang="en-IN" sz="2000" dirty="0" smtClean="0"/>
              <a:t>.</a:t>
            </a:r>
          </a:p>
          <a:p>
            <a:pPr marL="457200" indent="-457200">
              <a:buFont typeface="+mj-lt"/>
              <a:buAutoNum type="alphaLcParenR"/>
            </a:pPr>
            <a:r>
              <a:rPr lang="en-IN" sz="2400" dirty="0" smtClean="0"/>
              <a:t>Calculate</a:t>
            </a:r>
            <a:r>
              <a:rPr lang="en-IN" sz="2400" dirty="0"/>
              <a:t> </a:t>
            </a:r>
            <a:r>
              <a:rPr lang="en-IN" sz="2400" dirty="0" smtClean="0"/>
              <a:t>the accuracy with different types of “kernel” and “C” value.</a:t>
            </a:r>
          </a:p>
          <a:p>
            <a:pPr marL="0" indent="0">
              <a:buNone/>
            </a:pPr>
            <a:r>
              <a:rPr lang="en-IN" sz="2400" dirty="0"/>
              <a:t>	</a:t>
            </a:r>
            <a:r>
              <a:rPr lang="en-IN" sz="2400" dirty="0" smtClean="0"/>
              <a:t>for example: “Linear” Kernel and C=1000.</a:t>
            </a:r>
            <a:endParaRPr lang="en-IN" sz="2000" dirty="0" smtClean="0"/>
          </a:p>
          <a:p>
            <a:pPr marL="457200" indent="-457200">
              <a:buFont typeface="+mj-lt"/>
              <a:buAutoNum type="alphaLcParenR"/>
            </a:pPr>
            <a:endParaRPr lang="en-IN" sz="2400" dirty="0" smtClean="0"/>
          </a:p>
        </p:txBody>
      </p:sp>
    </p:spTree>
    <p:extLst>
      <p:ext uri="{BB962C8B-B14F-4D97-AF65-F5344CB8AC3E}">
        <p14:creationId xmlns:p14="http://schemas.microsoft.com/office/powerpoint/2010/main" val="2388567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02" y="1555335"/>
            <a:ext cx="11323177" cy="5067656"/>
          </a:xfrm>
        </p:spPr>
        <p:txBody>
          <a:bodyPr>
            <a:normAutofit/>
          </a:bodyPr>
          <a:lstStyle/>
          <a:p>
            <a:r>
              <a:rPr lang="en-US" sz="2000" dirty="0"/>
              <a:t>Entropy is nothing but the </a:t>
            </a:r>
            <a:r>
              <a:rPr lang="en-US" sz="2000" b="1" dirty="0"/>
              <a:t>measure of </a:t>
            </a:r>
            <a:r>
              <a:rPr lang="en-US" sz="2000" b="1" dirty="0" smtClean="0"/>
              <a:t>impurity.</a:t>
            </a:r>
          </a:p>
          <a:p>
            <a:r>
              <a:rPr lang="en-US" sz="2000" dirty="0"/>
              <a:t>The Mathematical formula for Entropy is as follows -</a:t>
            </a:r>
          </a:p>
          <a:p>
            <a:endParaRPr lang="en-IN" sz="2000" dirty="0" smtClean="0"/>
          </a:p>
        </p:txBody>
      </p:sp>
      <p:sp>
        <p:nvSpPr>
          <p:cNvPr id="5" name="Title 1"/>
          <p:cNvSpPr txBox="1">
            <a:spLocks/>
          </p:cNvSpPr>
          <p:nvPr/>
        </p:nvSpPr>
        <p:spPr>
          <a:xfrm>
            <a:off x="838200" y="401652"/>
            <a:ext cx="10515600" cy="10057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Algorithm Mathematically</a:t>
            </a: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8564" y="2611051"/>
            <a:ext cx="4166655" cy="969733"/>
          </a:xfrm>
          <a:prstGeom prst="rect">
            <a:avLst/>
          </a:prstGeom>
        </p:spPr>
      </p:pic>
      <p:sp>
        <p:nvSpPr>
          <p:cNvPr id="4" name="Rectangle 3"/>
          <p:cNvSpPr/>
          <p:nvPr/>
        </p:nvSpPr>
        <p:spPr>
          <a:xfrm>
            <a:off x="504201" y="3900306"/>
            <a:ext cx="10849599" cy="1477328"/>
          </a:xfrm>
          <a:prstGeom prst="rect">
            <a:avLst/>
          </a:prstGeom>
        </p:spPr>
        <p:txBody>
          <a:bodyPr wrap="square">
            <a:spAutoFit/>
          </a:bodyPr>
          <a:lstStyle/>
          <a:p>
            <a:pPr marL="285750" indent="-285750">
              <a:buFont typeface="Arial" panose="020B0604020202020204" pitchFamily="34" charset="0"/>
              <a:buChar char="•"/>
            </a:pPr>
            <a:r>
              <a:rPr lang="en-US" dirty="0"/>
              <a:t>Where ‘Pi’ is simply the </a:t>
            </a:r>
            <a:r>
              <a:rPr lang="en-US" dirty="0" smtClean="0"/>
              <a:t>frequent </a:t>
            </a:r>
            <a:r>
              <a:rPr lang="en-US" dirty="0"/>
              <a:t>probability of an element/class ‘i’ in our data. For simplicity’s sake let’s say we only have two classes , a positive class and a negative class. </a:t>
            </a:r>
            <a:r>
              <a:rPr lang="en-US" dirty="0" smtClean="0"/>
              <a:t>Therefore </a:t>
            </a:r>
            <a:r>
              <a:rPr lang="en-US" dirty="0"/>
              <a:t>‘i’ here could be either + or (-).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 </a:t>
            </a:r>
            <a:r>
              <a:rPr lang="en-US" dirty="0"/>
              <a:t>if we had a total of 100 data points in our dataset with 30 belonging to the positive class and 70 belonging to the negative class then ‘P+’ would be 3/10 and ‘P-’ would be 7/10. Pretty straightforward.</a:t>
            </a:r>
            <a:endParaRPr lang="en-IN" dirty="0"/>
          </a:p>
        </p:txBody>
      </p:sp>
    </p:spTree>
    <p:extLst>
      <p:ext uri="{BB962C8B-B14F-4D97-AF65-F5344CB8AC3E}">
        <p14:creationId xmlns:p14="http://schemas.microsoft.com/office/powerpoint/2010/main" val="2545936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7847"/>
            <a:ext cx="10515600" cy="5811140"/>
          </a:xfrm>
        </p:spPr>
        <p:txBody>
          <a:bodyPr>
            <a:normAutofit/>
          </a:bodyPr>
          <a:lstStyle/>
          <a:p>
            <a:r>
              <a:rPr lang="en-US" sz="2000" dirty="0"/>
              <a:t>The </a:t>
            </a:r>
            <a:r>
              <a:rPr lang="en-US" sz="2000" b="1" dirty="0"/>
              <a:t>Gini Index or Gini Impurity </a:t>
            </a:r>
            <a:r>
              <a:rPr lang="en-US" sz="2000" dirty="0"/>
              <a:t>is calculated by subtracting the sum of the squared probabilities of each class from one. </a:t>
            </a:r>
            <a:endParaRPr lang="en-US" sz="2000" dirty="0" smtClean="0"/>
          </a:p>
          <a:p>
            <a:r>
              <a:rPr lang="en-US" sz="2000" dirty="0" smtClean="0"/>
              <a:t>It favors </a:t>
            </a:r>
            <a:r>
              <a:rPr lang="en-US" sz="2000" dirty="0"/>
              <a:t>mostly the larger partitions and are very simple to implement. In simple terms, it calculates the probability of a certain randomly </a:t>
            </a:r>
            <a:r>
              <a:rPr lang="en-US" sz="2000" dirty="0" smtClean="0"/>
              <a:t>selected </a:t>
            </a:r>
            <a:r>
              <a:rPr lang="en-US" sz="2000" dirty="0"/>
              <a:t>feature that was classified incorrectly</a:t>
            </a:r>
            <a:r>
              <a:rPr lang="en-US" sz="2000" dirty="0" smtClean="0"/>
              <a:t>.</a:t>
            </a:r>
          </a:p>
          <a:p>
            <a:r>
              <a:rPr lang="en-US" sz="2000" dirty="0"/>
              <a:t>The Gini Index varies </a:t>
            </a:r>
            <a:r>
              <a:rPr lang="en-US" sz="2000" b="1" dirty="0"/>
              <a:t>between</a:t>
            </a:r>
            <a:r>
              <a:rPr lang="en-US" sz="2000" dirty="0"/>
              <a:t> </a:t>
            </a:r>
            <a:r>
              <a:rPr lang="en-US" sz="2000" b="1" dirty="0"/>
              <a:t>0 and 1</a:t>
            </a:r>
            <a:r>
              <a:rPr lang="en-US" sz="2000" dirty="0"/>
              <a:t>, where 0 represents purity of the classification and 1 denotes random distribution of elements among various classes. A </a:t>
            </a:r>
            <a:r>
              <a:rPr lang="en-US" sz="2000" b="1" dirty="0"/>
              <a:t>Gini Index of 0.5 </a:t>
            </a:r>
            <a:r>
              <a:rPr lang="en-US" sz="2000" dirty="0"/>
              <a:t>shows that there is equal distribution of elements </a:t>
            </a:r>
            <a:r>
              <a:rPr lang="en-US" sz="2000" dirty="0" smtClean="0"/>
              <a:t>across </a:t>
            </a:r>
            <a:r>
              <a:rPr lang="en-US" sz="2000" dirty="0"/>
              <a:t>some classes</a:t>
            </a:r>
            <a:r>
              <a:rPr lang="en-US" sz="2000" dirty="0" smtClean="0"/>
              <a:t>.</a:t>
            </a:r>
          </a:p>
          <a:p>
            <a:r>
              <a:rPr lang="en-US" sz="2000" dirty="0"/>
              <a:t>Mathematically, The Gini Index is represented </a:t>
            </a:r>
            <a:r>
              <a:rPr lang="en-US" sz="2000" dirty="0" smtClean="0"/>
              <a:t>by:-</a:t>
            </a:r>
          </a:p>
          <a:p>
            <a:pPr marL="0" indent="0">
              <a:buNone/>
            </a:pP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300" y="3548860"/>
            <a:ext cx="3081172" cy="846033"/>
          </a:xfrm>
          <a:prstGeom prst="rect">
            <a:avLst/>
          </a:prstGeom>
        </p:spPr>
      </p:pic>
      <p:sp>
        <p:nvSpPr>
          <p:cNvPr id="5" name="Rectangle 4"/>
          <p:cNvSpPr/>
          <p:nvPr/>
        </p:nvSpPr>
        <p:spPr>
          <a:xfrm>
            <a:off x="838200" y="4511768"/>
            <a:ext cx="10515600" cy="2031325"/>
          </a:xfrm>
          <a:prstGeom prst="rect">
            <a:avLst/>
          </a:prstGeom>
        </p:spPr>
        <p:txBody>
          <a:bodyPr wrap="square">
            <a:spAutoFit/>
          </a:bodyPr>
          <a:lstStyle/>
          <a:p>
            <a:pPr marL="285750" indent="-285750">
              <a:buFont typeface="Arial" panose="020B0604020202020204" pitchFamily="34" charset="0"/>
              <a:buChar char="•"/>
            </a:pPr>
            <a:r>
              <a:rPr lang="en-US" dirty="0"/>
              <a:t>Where, C is the total number of classes and p(</a:t>
            </a:r>
            <a:r>
              <a:rPr lang="en-US" i="1" dirty="0"/>
              <a:t>i</a:t>
            </a:r>
            <a:r>
              <a:rPr lang="en-US" dirty="0"/>
              <a:t>) is the probability of picking the data point with the class </a:t>
            </a:r>
            <a:r>
              <a:rPr lang="en-US" i="1" dirty="0"/>
              <a:t>i</a:t>
            </a:r>
            <a:r>
              <a:rPr lang="en-US" i="1" dirty="0" smtClean="0"/>
              <a:t>.</a:t>
            </a:r>
          </a:p>
          <a:p>
            <a:endParaRPr lang="en-US" dirty="0" smtClean="0"/>
          </a:p>
          <a:p>
            <a:pPr marL="285750" indent="-285750">
              <a:buFont typeface="Arial" panose="020B0604020202020204" pitchFamily="34" charset="0"/>
              <a:buChar char="•"/>
            </a:pPr>
            <a:r>
              <a:rPr lang="en-US" dirty="0" smtClean="0"/>
              <a:t>The </a:t>
            </a:r>
            <a:r>
              <a:rPr lang="en-US" b="1" dirty="0"/>
              <a:t>Gini Index works on categorical variables </a:t>
            </a:r>
            <a:r>
              <a:rPr lang="en-US" dirty="0"/>
              <a:t>and gives the results in terms of </a:t>
            </a:r>
            <a:r>
              <a:rPr lang="en-US" b="1" dirty="0"/>
              <a:t>“success” </a:t>
            </a:r>
            <a:r>
              <a:rPr lang="en-US" dirty="0"/>
              <a:t>or</a:t>
            </a:r>
            <a:r>
              <a:rPr lang="en-US" b="1" dirty="0"/>
              <a:t> “failure” </a:t>
            </a:r>
            <a:r>
              <a:rPr lang="en-US" dirty="0"/>
              <a:t>and hence performs only binary split. It isn’t computationally intensive as its counterpart – Information Gain</a:t>
            </a:r>
            <a:r>
              <a:rPr lang="en-US" dirty="0" smtClean="0"/>
              <a:t>.</a:t>
            </a:r>
          </a:p>
          <a:p>
            <a:r>
              <a:rPr lang="en-US" dirty="0" smtClean="0"/>
              <a:t> </a:t>
            </a:r>
          </a:p>
          <a:p>
            <a:pPr marL="285750" indent="-285750">
              <a:buFont typeface="Arial" panose="020B0604020202020204" pitchFamily="34" charset="0"/>
              <a:buChar char="•"/>
            </a:pPr>
            <a:r>
              <a:rPr lang="en-US" dirty="0" smtClean="0"/>
              <a:t>From </a:t>
            </a:r>
            <a:r>
              <a:rPr lang="en-US" dirty="0"/>
              <a:t>the Gini Index, the value of another parameter named Gini Gain is calculated whose value is </a:t>
            </a:r>
            <a:r>
              <a:rPr lang="en-US" dirty="0" smtClean="0"/>
              <a:t>maximized </a:t>
            </a:r>
            <a:r>
              <a:rPr lang="en-US" dirty="0"/>
              <a:t>with each iteration by the Decision Tree to get the perfect </a:t>
            </a:r>
            <a:r>
              <a:rPr lang="en-US" dirty="0" smtClean="0"/>
              <a:t>CART.</a:t>
            </a:r>
            <a:endParaRPr lang="en-IN" dirty="0"/>
          </a:p>
        </p:txBody>
      </p:sp>
    </p:spTree>
    <p:extLst>
      <p:ext uri="{BB962C8B-B14F-4D97-AF65-F5344CB8AC3E}">
        <p14:creationId xmlns:p14="http://schemas.microsoft.com/office/powerpoint/2010/main" val="3677057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9832"/>
          </a:xfrm>
        </p:spPr>
        <p:txBody>
          <a:bodyPr/>
          <a:lstStyle/>
          <a:p>
            <a:r>
              <a:rPr lang="en-IN"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a:t>
            </a: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223" y="3100748"/>
            <a:ext cx="4533285" cy="3678122"/>
          </a:xfrm>
          <a:prstGeom prst="rect">
            <a:avLst/>
          </a:prstGeom>
        </p:spPr>
      </p:pic>
      <p:sp>
        <p:nvSpPr>
          <p:cNvPr id="3" name="Content Placeholder 2"/>
          <p:cNvSpPr>
            <a:spLocks noGrp="1"/>
          </p:cNvSpPr>
          <p:nvPr>
            <p:ph idx="1"/>
          </p:nvPr>
        </p:nvSpPr>
        <p:spPr>
          <a:xfrm>
            <a:off x="838200" y="1418602"/>
            <a:ext cx="10860993" cy="5439398"/>
          </a:xfrm>
        </p:spPr>
        <p:txBody>
          <a:bodyPr>
            <a:normAutofit lnSpcReduction="10000"/>
          </a:bodyPr>
          <a:lstStyle/>
          <a:p>
            <a:r>
              <a:rPr lang="en-IN" b="1" i="1" dirty="0" smtClean="0"/>
              <a:t>Life Cycle of Machine Learning:</a:t>
            </a:r>
          </a:p>
          <a:p>
            <a:pPr marL="0" indent="0">
              <a:buNone/>
            </a:pPr>
            <a:endParaRPr lang="en-IN" sz="2000" dirty="0"/>
          </a:p>
          <a:p>
            <a:pPr marL="0" indent="0">
              <a:buNone/>
            </a:pPr>
            <a:r>
              <a:rPr lang="en-US" sz="2400" dirty="0"/>
              <a:t>In the complete life cycle process, to solve a problem, we create a machine learning system called "model", and this model is created by providing "training". But to train a model, we need data, hence, life cycle starts by </a:t>
            </a:r>
            <a:r>
              <a:rPr lang="en-US" sz="2400" dirty="0" smtClean="0"/>
              <a:t>                                                     collecting data. </a:t>
            </a:r>
          </a:p>
          <a:p>
            <a:pPr marL="0" indent="0">
              <a:buNone/>
            </a:pPr>
            <a:r>
              <a:rPr lang="en-US" sz="2400" dirty="0"/>
              <a:t>Then we analyse the data and do necessary </a:t>
            </a:r>
            <a:r>
              <a:rPr lang="en-US" sz="2400" dirty="0" smtClean="0"/>
              <a:t>                                                              activities </a:t>
            </a:r>
            <a:r>
              <a:rPr lang="en-US" sz="2400" dirty="0"/>
              <a:t>required </a:t>
            </a:r>
            <a:r>
              <a:rPr lang="en-US" sz="2400" dirty="0" smtClean="0"/>
              <a:t>to clean the missing values and                                                                      pre-process.</a:t>
            </a:r>
          </a:p>
          <a:p>
            <a:pPr marL="0" indent="0">
              <a:buNone/>
            </a:pPr>
            <a:r>
              <a:rPr lang="en-US" sz="2400" dirty="0" smtClean="0"/>
              <a:t>Then according to data we split the data in training                                                           and testing data. </a:t>
            </a:r>
            <a:endParaRPr lang="en-US" sz="2400" dirty="0"/>
          </a:p>
          <a:p>
            <a:pPr marL="0" indent="0">
              <a:buNone/>
            </a:pPr>
            <a:r>
              <a:rPr lang="en-US" sz="2400" dirty="0" smtClean="0"/>
              <a:t>Then we train our model through train dataset and                                                           test our model while calculating the accuracy.</a:t>
            </a:r>
          </a:p>
          <a:p>
            <a:pPr marL="0" indent="0">
              <a:buNone/>
            </a:pPr>
            <a:endParaRPr lang="en-US" sz="2400" dirty="0" smtClean="0"/>
          </a:p>
          <a:p>
            <a:pPr marL="0" indent="0">
              <a:buNone/>
            </a:pPr>
            <a:r>
              <a:rPr lang="en-IN" sz="2000" dirty="0" smtClean="0"/>
              <a:t>                                                         </a:t>
            </a:r>
            <a:endParaRPr lang="en-US" sz="2000" dirty="0" smtClean="0"/>
          </a:p>
        </p:txBody>
      </p:sp>
    </p:spTree>
    <p:extLst>
      <p:ext uri="{BB962C8B-B14F-4D97-AF65-F5344CB8AC3E}">
        <p14:creationId xmlns:p14="http://schemas.microsoft.com/office/powerpoint/2010/main" val="336883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1517"/>
          </a:xfrm>
        </p:spPr>
        <p:txBody>
          <a:bodyPr>
            <a:normAutofit/>
          </a:bodyPr>
          <a:lstStyle/>
          <a:p>
            <a:r>
              <a:rPr lang="en-IN" sz="4800"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Transition and Implementation</a:t>
            </a:r>
            <a:endParaRPr lang="en-IN" sz="4800" dirty="0"/>
          </a:p>
        </p:txBody>
      </p:sp>
      <p:sp>
        <p:nvSpPr>
          <p:cNvPr id="3" name="Content Placeholder 2"/>
          <p:cNvSpPr>
            <a:spLocks noGrp="1"/>
          </p:cNvSpPr>
          <p:nvPr>
            <p:ph idx="1"/>
          </p:nvPr>
        </p:nvSpPr>
        <p:spPr>
          <a:xfrm>
            <a:off x="838200" y="2304334"/>
            <a:ext cx="8126338" cy="4307081"/>
          </a:xfrm>
        </p:spPr>
        <p:txBody>
          <a:bodyPr>
            <a:normAutofit/>
          </a:bodyPr>
          <a:lstStyle/>
          <a:p>
            <a:pPr marL="0" indent="0">
              <a:buNone/>
            </a:pPr>
            <a:r>
              <a:rPr lang="en-IN" sz="3200" dirty="0" smtClean="0"/>
              <a:t>Step-1: Gathering Data     </a:t>
            </a:r>
          </a:p>
          <a:p>
            <a:pPr marL="0" indent="0">
              <a:buNone/>
            </a:pPr>
            <a:r>
              <a:rPr lang="en-IN" sz="3200" dirty="0" smtClean="0"/>
              <a:t>Step-2: Data Preparation</a:t>
            </a:r>
          </a:p>
          <a:p>
            <a:pPr marL="0" indent="0">
              <a:buNone/>
            </a:pPr>
            <a:r>
              <a:rPr lang="en-IN" sz="3200" dirty="0" smtClean="0"/>
              <a:t>Step-3: Data Wrangling</a:t>
            </a:r>
          </a:p>
          <a:p>
            <a:pPr marL="0" indent="0">
              <a:buNone/>
            </a:pPr>
            <a:r>
              <a:rPr lang="en-IN" sz="3200" dirty="0" smtClean="0"/>
              <a:t>Step-4: Analyse Data</a:t>
            </a:r>
          </a:p>
          <a:p>
            <a:pPr marL="0" indent="0">
              <a:buNone/>
            </a:pPr>
            <a:r>
              <a:rPr lang="en-IN" sz="3200" dirty="0" smtClean="0"/>
              <a:t>Step-5: Train Model</a:t>
            </a:r>
          </a:p>
          <a:p>
            <a:pPr marL="0" indent="0">
              <a:buNone/>
            </a:pPr>
            <a:r>
              <a:rPr lang="en-IN" sz="3200" dirty="0" smtClean="0"/>
              <a:t>Step-6: Test Model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8936" y="2304334"/>
            <a:ext cx="1622620" cy="410198"/>
          </a:xfrm>
          <a:prstGeom prst="rect">
            <a:avLst/>
          </a:prstGeom>
        </p:spPr>
      </p:pic>
      <p:pic>
        <p:nvPicPr>
          <p:cNvPr id="5" name="Picture 4"/>
          <p:cNvPicPr>
            <a:picLocks noChangeAspect="1"/>
          </p:cNvPicPr>
          <p:nvPr/>
        </p:nvPicPr>
        <p:blipFill>
          <a:blip r:embed="rId3"/>
          <a:stretch>
            <a:fillRect/>
          </a:stretch>
        </p:blipFill>
        <p:spPr>
          <a:xfrm>
            <a:off x="5478936" y="2898930"/>
            <a:ext cx="1621677" cy="408467"/>
          </a:xfrm>
          <a:prstGeom prst="rect">
            <a:avLst/>
          </a:prstGeom>
        </p:spPr>
      </p:pic>
      <p:pic>
        <p:nvPicPr>
          <p:cNvPr id="6" name="Picture 5"/>
          <p:cNvPicPr>
            <a:picLocks noChangeAspect="1"/>
          </p:cNvPicPr>
          <p:nvPr/>
        </p:nvPicPr>
        <p:blipFill>
          <a:blip r:embed="rId3"/>
          <a:stretch>
            <a:fillRect/>
          </a:stretch>
        </p:blipFill>
        <p:spPr>
          <a:xfrm>
            <a:off x="5478936" y="3478859"/>
            <a:ext cx="1621677" cy="408467"/>
          </a:xfrm>
          <a:prstGeom prst="rect">
            <a:avLst/>
          </a:prstGeom>
        </p:spPr>
      </p:pic>
      <p:sp>
        <p:nvSpPr>
          <p:cNvPr id="7" name="TextBox 6"/>
          <p:cNvSpPr txBox="1"/>
          <p:nvPr/>
        </p:nvSpPr>
        <p:spPr>
          <a:xfrm>
            <a:off x="838200" y="1531379"/>
            <a:ext cx="4742916" cy="523220"/>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Almost 100% work is done…..</a:t>
            </a:r>
            <a:endParaRPr lang="en-IN" sz="28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3157" y="1581692"/>
            <a:ext cx="367959" cy="367959"/>
          </a:xfrm>
          <a:prstGeom prst="rect">
            <a:avLst/>
          </a:prstGeom>
        </p:spPr>
      </p:pic>
      <p:pic>
        <p:nvPicPr>
          <p:cNvPr id="13" name="Picture 12"/>
          <p:cNvPicPr>
            <a:picLocks noChangeAspect="1"/>
          </p:cNvPicPr>
          <p:nvPr/>
        </p:nvPicPr>
        <p:blipFill>
          <a:blip r:embed="rId3"/>
          <a:stretch>
            <a:fillRect/>
          </a:stretch>
        </p:blipFill>
        <p:spPr>
          <a:xfrm>
            <a:off x="5478936" y="4062938"/>
            <a:ext cx="1621677" cy="408467"/>
          </a:xfrm>
          <a:prstGeom prst="rect">
            <a:avLst/>
          </a:prstGeom>
        </p:spPr>
      </p:pic>
      <p:pic>
        <p:nvPicPr>
          <p:cNvPr id="14" name="Picture 13"/>
          <p:cNvPicPr>
            <a:picLocks noChangeAspect="1"/>
          </p:cNvPicPr>
          <p:nvPr/>
        </p:nvPicPr>
        <p:blipFill>
          <a:blip r:embed="rId3"/>
          <a:stretch>
            <a:fillRect/>
          </a:stretch>
        </p:blipFill>
        <p:spPr>
          <a:xfrm>
            <a:off x="5478935" y="4643118"/>
            <a:ext cx="1621677" cy="408467"/>
          </a:xfrm>
          <a:prstGeom prst="rect">
            <a:avLst/>
          </a:prstGeom>
        </p:spPr>
      </p:pic>
      <p:pic>
        <p:nvPicPr>
          <p:cNvPr id="15" name="Picture 14"/>
          <p:cNvPicPr>
            <a:picLocks noChangeAspect="1"/>
          </p:cNvPicPr>
          <p:nvPr/>
        </p:nvPicPr>
        <p:blipFill>
          <a:blip r:embed="rId3"/>
          <a:stretch>
            <a:fillRect/>
          </a:stretch>
        </p:blipFill>
        <p:spPr>
          <a:xfrm>
            <a:off x="5478935" y="5194399"/>
            <a:ext cx="1621677" cy="408467"/>
          </a:xfrm>
          <a:prstGeom prst="rect">
            <a:avLst/>
          </a:prstGeom>
        </p:spPr>
      </p:pic>
    </p:spTree>
    <p:extLst>
      <p:ext uri="{BB962C8B-B14F-4D97-AF65-F5344CB8AC3E}">
        <p14:creationId xmlns:p14="http://schemas.microsoft.com/office/powerpoint/2010/main" val="638930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r>
              <a:rPr lang="en-US" sz="2400" b="1" dirty="0"/>
              <a:t>The first</a:t>
            </a:r>
            <a:r>
              <a:rPr lang="en-US" sz="2400" dirty="0"/>
              <a:t> will be for user, after attending the lectures/meeting our platform will provide us with a certain data and by using the provided data we will analyze a user’s attentiveness in the session and its activities.</a:t>
            </a:r>
            <a:endParaRPr lang="en-IN" sz="2400" dirty="0"/>
          </a:p>
          <a:p>
            <a:pPr lvl="0"/>
            <a:r>
              <a:rPr lang="en-US" sz="2400" dirty="0"/>
              <a:t>Here we are going to consider marks obtained in </a:t>
            </a:r>
            <a:r>
              <a:rPr lang="en-US" sz="2400" b="1" dirty="0"/>
              <a:t>Poll questions taken in live sessions, log count of hand raises, log count of window switching, log count user unmute themselves.</a:t>
            </a:r>
            <a:endParaRPr lang="en-IN" sz="2400" dirty="0"/>
          </a:p>
          <a:p>
            <a:pPr lvl="0"/>
            <a:r>
              <a:rPr lang="en-US" sz="2400" b="1" dirty="0"/>
              <a:t>Second</a:t>
            </a:r>
            <a:r>
              <a:rPr lang="en-US" sz="2400" dirty="0"/>
              <a:t> will be for person who is conducting some meeting, we will provide the faculty with the analysis so they can keep record/track of the students/users attentiveness, activeness and in-lecture performance using e-learning platforms. </a:t>
            </a:r>
            <a:endParaRPr lang="en-IN" sz="2400" dirty="0"/>
          </a:p>
          <a:p>
            <a:pPr lvl="0"/>
            <a:r>
              <a:rPr lang="en-US" sz="2400" dirty="0"/>
              <a:t>We will also be improvising the data collection, so that the faculty can decide the method of teaching through this analysis, and they can choose one method which is most effective, interesting and attention seeker for a specific group of students</a:t>
            </a:r>
            <a:endParaRPr lang="en-IN" sz="2400" dirty="0"/>
          </a:p>
        </p:txBody>
      </p:sp>
      <p:sp>
        <p:nvSpPr>
          <p:cNvPr id="5" name="Title 1"/>
          <p:cNvSpPr>
            <a:spLocks noGrp="1"/>
          </p:cNvSpPr>
          <p:nvPr>
            <p:ph type="title"/>
          </p:nvPr>
        </p:nvSpPr>
        <p:spPr/>
        <p:txBody>
          <a:bodyPr/>
          <a:lstStyle/>
          <a:p>
            <a:r>
              <a:rPr lang="en-IN"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986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748" y="222191"/>
            <a:ext cx="10738503" cy="8518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38200" y="2068082"/>
            <a:ext cx="10515600" cy="4529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smtClean="0"/>
          </a:p>
        </p:txBody>
      </p:sp>
      <p:sp>
        <p:nvSpPr>
          <p:cNvPr id="4" name="Rectangle 3"/>
          <p:cNvSpPr/>
          <p:nvPr/>
        </p:nvSpPr>
        <p:spPr>
          <a:xfrm>
            <a:off x="838200" y="1074068"/>
            <a:ext cx="10664439" cy="6023829"/>
          </a:xfrm>
          <a:prstGeom prst="rect">
            <a:avLst/>
          </a:prstGeom>
        </p:spPr>
        <p:txBody>
          <a:bodyPr wrap="square">
            <a:spAutoFit/>
          </a:bodyPr>
          <a:lstStyle/>
          <a:p>
            <a:pPr marL="342900" indent="-342900">
              <a:buFont typeface="Arial" panose="020B0604020202020204" pitchFamily="34" charset="0"/>
              <a:buChar char="•"/>
            </a:pPr>
            <a:r>
              <a:rPr lang="en-US" sz="2400" dirty="0"/>
              <a:t>So from the project we can understand the attentiveness of student .It does not only consist about whether student have joined lecture but also considers various parameters which will help lecturer to understand how much a particular student was attentive in a lecture</a:t>
            </a:r>
            <a:r>
              <a:rPr lang="en-US" sz="2400" dirty="0" smtClean="0"/>
              <a:t>.</a:t>
            </a:r>
          </a:p>
          <a:p>
            <a:endParaRPr lang="en-IN" sz="2400" dirty="0"/>
          </a:p>
          <a:p>
            <a:pPr marL="342900" indent="-342900">
              <a:buFont typeface="Arial" panose="020B0604020202020204" pitchFamily="34" charset="0"/>
              <a:buChar char="•"/>
            </a:pPr>
            <a:r>
              <a:rPr lang="en-US" sz="2400" dirty="0"/>
              <a:t>Research done on the platform MS Teams we have come to the conclusion that the parameter which are available are not sufficient for telling whether the student is active and attentive or not. Timestamp, no of replies to polls and questions in a particular lecture are some of the parameters that are known and helpful to know activeness of a student. The other parameter which we have concluded are log of the tab changed, hand raise and mute &amp; unmute of a particular student</a:t>
            </a:r>
            <a:r>
              <a:rPr lang="en-US" sz="2400" dirty="0" smtClean="0"/>
              <a:t>.</a:t>
            </a:r>
          </a:p>
          <a:p>
            <a:endParaRPr lang="en-IN" sz="2400" dirty="0"/>
          </a:p>
          <a:p>
            <a:pPr marL="342900" indent="-342900">
              <a:buFont typeface="Arial" panose="020B0604020202020204" pitchFamily="34" charset="0"/>
              <a:buChar char="•"/>
            </a:pPr>
            <a:r>
              <a:rPr lang="en-US" sz="2400" dirty="0"/>
              <a:t> With help of this project lecturer can know which students are attentive as well as active in the lecture. It will help lecturer to keep track on inattentive students.</a:t>
            </a:r>
            <a:endParaRPr lang="en-IN" sz="2400" dirty="0"/>
          </a:p>
          <a:p>
            <a:pPr marL="342900" indent="-342900">
              <a:lnSpc>
                <a:spcPct val="106000"/>
              </a:lnSpc>
              <a:spcAft>
                <a:spcPts val="800"/>
              </a:spcAft>
              <a:buFont typeface="Arial" panose="020B0604020202020204" pitchFamily="34" charset="0"/>
              <a:buChar char="•"/>
            </a:pPr>
            <a:endParaRPr lang="en-IN" sz="2400" dirty="0">
              <a:effectLst/>
              <a:ea typeface="Calibri" panose="020F0502020204030204" pitchFamily="34" charset="0"/>
            </a:endParaRPr>
          </a:p>
        </p:txBody>
      </p:sp>
    </p:spTree>
    <p:extLst>
      <p:ext uri="{BB962C8B-B14F-4D97-AF65-F5344CB8AC3E}">
        <p14:creationId xmlns:p14="http://schemas.microsoft.com/office/powerpoint/2010/main" val="803045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C6B8BD-FE5D-4504-AD91-AE82E60B7076}"/>
              </a:ext>
            </a:extLst>
          </p:cNvPr>
          <p:cNvSpPr>
            <a:spLocks noGrp="1"/>
          </p:cNvSpPr>
          <p:nvPr>
            <p:ph type="title"/>
          </p:nvPr>
        </p:nvSpPr>
        <p:spPr>
          <a:xfrm>
            <a:off x="838199" y="244355"/>
            <a:ext cx="10515600" cy="670045"/>
          </a:xfrm>
        </p:spPr>
        <p:txBody>
          <a:bodyPr>
            <a:normAutofit fontScale="90000"/>
          </a:bodyPr>
          <a:lstStyle/>
          <a:p>
            <a:pPr algn="ctr"/>
            <a:r>
              <a:rPr lang="en-IN" b="1" i="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Selected References</a:t>
            </a:r>
          </a:p>
        </p:txBody>
      </p:sp>
      <p:sp>
        <p:nvSpPr>
          <p:cNvPr id="3" name="Content Placeholder 2">
            <a:extLst>
              <a:ext uri="{FF2B5EF4-FFF2-40B4-BE49-F238E27FC236}">
                <a16:creationId xmlns:a16="http://schemas.microsoft.com/office/drawing/2014/main" xmlns="" id="{868E5FFC-2EC2-4AD9-9436-4D01BF60CD37}"/>
              </a:ext>
            </a:extLst>
          </p:cNvPr>
          <p:cNvSpPr>
            <a:spLocks noGrp="1"/>
          </p:cNvSpPr>
          <p:nvPr>
            <p:ph idx="1"/>
          </p:nvPr>
        </p:nvSpPr>
        <p:spPr>
          <a:xfrm>
            <a:off x="215660" y="1009291"/>
            <a:ext cx="11809563" cy="5779697"/>
          </a:xfrm>
        </p:spPr>
        <p:txBody>
          <a:bodyPr>
            <a:normAutofit lnSpcReduction="10000"/>
          </a:bodyPr>
          <a:lstStyle/>
          <a:p>
            <a:pPr marL="514350" indent="-514350">
              <a:buFont typeface="+mj-lt"/>
              <a:buAutoNum type="arabicPeriod"/>
            </a:pPr>
            <a:r>
              <a:rPr lang="en-IN" sz="2000" dirty="0" smtClean="0"/>
              <a:t>Nandish </a:t>
            </a:r>
            <a:r>
              <a:rPr lang="en-IN" sz="2000" dirty="0"/>
              <a:t>Amish Shah, Sidhdharth </a:t>
            </a:r>
            <a:r>
              <a:rPr lang="en-IN" sz="2000" dirty="0" err="1"/>
              <a:t>Sivasubramanian</a:t>
            </a:r>
            <a:r>
              <a:rPr lang="en-IN" sz="2000" dirty="0"/>
              <a:t>, </a:t>
            </a:r>
            <a:r>
              <a:rPr lang="en-IN" sz="2000" dirty="0" err="1"/>
              <a:t>Meenakshi</a:t>
            </a:r>
            <a:r>
              <a:rPr lang="en-IN" sz="2000" dirty="0"/>
              <a:t> K, Aditya Agarwal, ASSESSMENT OF STUDENT ATTENTIVENESS TO E-LEARNING BY MONITORING BEHAVIOURAL ELEMENTS,2021 International Conference on Computer Communication and Informatics (ICCCI -2021), Jan. 27 – 29, 2021, Coimbatore, </a:t>
            </a:r>
            <a:r>
              <a:rPr lang="en-IN" sz="2000" dirty="0" smtClean="0"/>
              <a:t>INDIA.</a:t>
            </a:r>
          </a:p>
          <a:p>
            <a:pPr marL="514350" indent="-514350">
              <a:buFont typeface="+mj-lt"/>
              <a:buAutoNum type="arabicPeriod"/>
            </a:pPr>
            <a:r>
              <a:rPr lang="en-IN" sz="2000" dirty="0" smtClean="0"/>
              <a:t>Divya </a:t>
            </a:r>
            <a:r>
              <a:rPr lang="en-IN" sz="2000" dirty="0"/>
              <a:t>Dinesh, Kamal </a:t>
            </a:r>
            <a:r>
              <a:rPr lang="en-IN" sz="2000" dirty="0" err="1"/>
              <a:t>Bijlani</a:t>
            </a:r>
            <a:r>
              <a:rPr lang="en-IN" sz="2000" dirty="0"/>
              <a:t>, </a:t>
            </a:r>
            <a:r>
              <a:rPr lang="en-IN" sz="2000" dirty="0" err="1"/>
              <a:t>Athi</a:t>
            </a:r>
            <a:r>
              <a:rPr lang="en-IN" sz="2000" dirty="0"/>
              <a:t> Narayanan </a:t>
            </a:r>
            <a:r>
              <a:rPr lang="en-IN" sz="2000" dirty="0" smtClean="0"/>
              <a:t>S</a:t>
            </a:r>
            <a:r>
              <a:rPr lang="en-IN" sz="2000" i="1" dirty="0" smtClean="0"/>
              <a:t>, Student </a:t>
            </a:r>
            <a:r>
              <a:rPr lang="en-IN" sz="2000" i="1" dirty="0"/>
              <a:t>Analytics for Productive </a:t>
            </a:r>
            <a:r>
              <a:rPr lang="en-IN" sz="2000" i="1" dirty="0" smtClean="0"/>
              <a:t>Teaching/Learning,</a:t>
            </a:r>
            <a:r>
              <a:rPr lang="en-IN" sz="2000" i="1" u="sng" dirty="0"/>
              <a:t> </a:t>
            </a:r>
            <a:r>
              <a:rPr lang="en-IN" sz="2000" dirty="0" smtClean="0"/>
              <a:t>2016 </a:t>
            </a:r>
            <a:r>
              <a:rPr lang="en-IN" sz="2000" dirty="0"/>
              <a:t>International Conference on Information Science (</a:t>
            </a:r>
            <a:r>
              <a:rPr lang="en-IN" sz="2000" dirty="0" smtClean="0"/>
              <a:t>ICIS).</a:t>
            </a:r>
          </a:p>
          <a:p>
            <a:pPr marL="514350" indent="-514350">
              <a:buFont typeface="+mj-lt"/>
              <a:buAutoNum type="arabicPeriod"/>
            </a:pPr>
            <a:r>
              <a:rPr lang="en-IN" sz="2000" dirty="0" smtClean="0"/>
              <a:t>Wei </a:t>
            </a:r>
            <a:r>
              <a:rPr lang="en-IN" sz="2000" dirty="0"/>
              <a:t>Weng, Feng </a:t>
            </a:r>
            <a:r>
              <a:rPr lang="en-IN" sz="2000" dirty="0" err="1"/>
              <a:t>Xie</a:t>
            </a:r>
            <a:r>
              <a:rPr lang="en-IN" sz="2000" dirty="0"/>
              <a:t>, Shiying Lu, </a:t>
            </a:r>
            <a:r>
              <a:rPr lang="en-IN" sz="2000" dirty="0" err="1"/>
              <a:t>Lingyan</a:t>
            </a:r>
            <a:r>
              <a:rPr lang="en-IN" sz="2000" dirty="0"/>
              <a:t> </a:t>
            </a:r>
            <a:r>
              <a:rPr lang="en-IN" sz="2000" dirty="0" err="1"/>
              <a:t>Niu</a:t>
            </a:r>
            <a:r>
              <a:rPr lang="en-IN" sz="2000" dirty="0"/>
              <a:t>, </a:t>
            </a:r>
            <a:r>
              <a:rPr lang="en-IN" sz="2000" dirty="0" err="1"/>
              <a:t>Shunying</a:t>
            </a:r>
            <a:r>
              <a:rPr lang="en-IN" sz="2000" dirty="0"/>
              <a:t> Wang, </a:t>
            </a:r>
            <a:r>
              <a:rPr lang="en-IN" sz="2000" dirty="0" err="1"/>
              <a:t>Xiaohan</a:t>
            </a:r>
            <a:r>
              <a:rPr lang="en-IN" sz="2000" dirty="0"/>
              <a:t>  </a:t>
            </a:r>
            <a:r>
              <a:rPr lang="en-IN" sz="2000" dirty="0" smtClean="0"/>
              <a:t> Jiang</a:t>
            </a:r>
            <a:r>
              <a:rPr lang="en-US" sz="2000" i="1" dirty="0" smtClean="0"/>
              <a:t>, Analysis </a:t>
            </a:r>
            <a:r>
              <a:rPr lang="en-US" sz="2000" i="1" dirty="0"/>
              <a:t>on Current Situation and Effect of Online Teaching Effect of Universities Based on Mobile Internet,</a:t>
            </a:r>
            <a:r>
              <a:rPr lang="en-US" sz="2000" dirty="0"/>
              <a:t> </a:t>
            </a:r>
            <a:r>
              <a:rPr lang="en-IN" sz="2000" dirty="0"/>
              <a:t>2020 International Conference on Computers, Information Processing and Advanced Education (CIPAE</a:t>
            </a:r>
            <a:r>
              <a:rPr lang="en-IN" sz="2000" dirty="0" smtClean="0"/>
              <a:t>).</a:t>
            </a:r>
          </a:p>
          <a:p>
            <a:pPr marL="514350" indent="-514350">
              <a:buFont typeface="+mj-lt"/>
              <a:buAutoNum type="arabicPeriod"/>
            </a:pPr>
            <a:r>
              <a:rPr lang="en-IN" sz="2000" dirty="0" smtClean="0"/>
              <a:t>Anish </a:t>
            </a:r>
            <a:r>
              <a:rPr lang="en-IN" sz="2000" dirty="0"/>
              <a:t>Patil ,Ankur Singh, Neha Chauhan</a:t>
            </a:r>
            <a:r>
              <a:rPr lang="en-US" sz="2000" i="1" dirty="0"/>
              <a:t>,Attentiveness Monitoring and user Record Maintenance in Virtual Classrooms,</a:t>
            </a:r>
            <a:r>
              <a:rPr lang="en-US" sz="2000" dirty="0"/>
              <a:t> </a:t>
            </a:r>
            <a:r>
              <a:rPr lang="en-IN" sz="2000" dirty="0"/>
              <a:t>Proceedings of the Fifth International Conference on Intelligent Computing and Control Systems (ICICCS 2021) IEEE </a:t>
            </a:r>
            <a:r>
              <a:rPr lang="en-IN" sz="2000" dirty="0" err="1"/>
              <a:t>Xplore</a:t>
            </a:r>
            <a:r>
              <a:rPr lang="en-IN" sz="2000" dirty="0"/>
              <a:t> Part Number: CFP21K74-ART; ISBN: </a:t>
            </a:r>
            <a:r>
              <a:rPr lang="en-IN" sz="2000" dirty="0" smtClean="0"/>
              <a:t>978-0-7381-1327-2</a:t>
            </a:r>
          </a:p>
          <a:p>
            <a:pPr marL="514350" indent="-514350">
              <a:buFont typeface="+mj-lt"/>
              <a:buAutoNum type="arabicPeriod"/>
            </a:pPr>
            <a:r>
              <a:rPr lang="en-IN" sz="2000" dirty="0" smtClean="0"/>
              <a:t>Krishan </a:t>
            </a:r>
            <a:r>
              <a:rPr lang="en-IN" sz="2000" dirty="0"/>
              <a:t>Kumar, Salsabil Nusair, Bibhya Sharma, Krishna Raghuwaiya, Gavin Jahir Khan</a:t>
            </a:r>
            <a:r>
              <a:rPr lang="en-US" sz="2000" i="1" dirty="0"/>
              <a:t>,An exploration on effectiveness of anonymous peer assessment strategy in online formative assessments, </a:t>
            </a:r>
            <a:r>
              <a:rPr lang="en-IN" sz="2000" dirty="0"/>
              <a:t>December 18,2020 at 11:23:31 UTC from IEEE </a:t>
            </a:r>
            <a:r>
              <a:rPr lang="en-IN" sz="2000" dirty="0" err="1" smtClean="0"/>
              <a:t>Xplore</a:t>
            </a:r>
            <a:endParaRPr lang="en-IN" sz="2000" dirty="0"/>
          </a:p>
          <a:p>
            <a:pPr marL="514350" indent="-514350">
              <a:buFont typeface="+mj-lt"/>
              <a:buAutoNum type="arabicPeriod"/>
            </a:pPr>
            <a:r>
              <a:rPr lang="en-IN" sz="2000" dirty="0" smtClean="0"/>
              <a:t>Robert </a:t>
            </a:r>
            <a:r>
              <a:rPr lang="en-IN" sz="2000" dirty="0"/>
              <a:t>Ross, Carolyn Bell</a:t>
            </a:r>
            <a:r>
              <a:rPr lang="en-US" sz="2000" i="1" dirty="0"/>
              <a:t>,Turning the classroom into an escape room with decoder hardware to increase student engagement, </a:t>
            </a:r>
            <a:r>
              <a:rPr lang="en-IN" sz="2000" dirty="0"/>
              <a:t>©2019 </a:t>
            </a:r>
            <a:r>
              <a:rPr lang="en-IN" sz="2000" dirty="0" smtClean="0"/>
              <a:t>IEEE</a:t>
            </a:r>
          </a:p>
          <a:p>
            <a:pPr marL="514350" indent="-514350">
              <a:buFont typeface="+mj-lt"/>
              <a:buAutoNum type="arabicPeriod"/>
            </a:pPr>
            <a:r>
              <a:rPr lang="en-IN" sz="2000" dirty="0" smtClean="0"/>
              <a:t>Oliver </a:t>
            </a:r>
            <a:r>
              <a:rPr lang="en-IN" sz="2000" dirty="0"/>
              <a:t>Au, Raymond So and Lap-Kei Lee</a:t>
            </a:r>
            <a:r>
              <a:rPr lang="en-US" sz="2000" i="1" dirty="0"/>
              <a:t>,Attentiveness and Self-Studying Are Keys to Academic Performance,</a:t>
            </a:r>
            <a:r>
              <a:rPr lang="en-US" sz="2000" dirty="0"/>
              <a:t> </a:t>
            </a:r>
            <a:r>
              <a:rPr lang="en-IN" sz="2000" dirty="0"/>
              <a:t>2016 International Symposium on Educational Technology,</a:t>
            </a:r>
          </a:p>
          <a:p>
            <a:pPr marL="514350" indent="-514350">
              <a:buFont typeface="+mj-lt"/>
              <a:buAutoNum type="arabicPeriod"/>
            </a:pPr>
            <a:endParaRPr lang="en-IN" sz="2000" dirty="0"/>
          </a:p>
          <a:p>
            <a:pPr marL="0" indent="0">
              <a:buNone/>
            </a:pP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252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145FD-F922-4594-BB34-A72586EBAB13}"/>
              </a:ext>
            </a:extLst>
          </p:cNvPr>
          <p:cNvSpPr>
            <a:spLocks noGrp="1"/>
          </p:cNvSpPr>
          <p:nvPr>
            <p:ph type="title"/>
          </p:nvPr>
        </p:nvSpPr>
        <p:spPr>
          <a:xfrm>
            <a:off x="838200" y="365126"/>
            <a:ext cx="10515600" cy="583457"/>
          </a:xfrm>
        </p:spPr>
        <p:txBody>
          <a:bodyPr>
            <a:normAutofit fontScale="90000"/>
          </a:bodyPr>
          <a:lstStyle/>
          <a:p>
            <a:r>
              <a:rPr lang="en-IN" b="1" i="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Index</a:t>
            </a:r>
          </a:p>
        </p:txBody>
      </p:sp>
      <p:sp>
        <p:nvSpPr>
          <p:cNvPr id="4" name="Content Placeholder 1">
            <a:extLst>
              <a:ext uri="{FF2B5EF4-FFF2-40B4-BE49-F238E27FC236}">
                <a16:creationId xmlns:a16="http://schemas.microsoft.com/office/drawing/2014/main" xmlns="" id="{D86EE88B-A2BF-4315-8402-A3C08217A044}"/>
              </a:ext>
            </a:extLst>
          </p:cNvPr>
          <p:cNvSpPr>
            <a:spLocks noGrp="1"/>
          </p:cNvSpPr>
          <p:nvPr>
            <p:ph idx="1"/>
          </p:nvPr>
        </p:nvSpPr>
        <p:spPr>
          <a:xfrm>
            <a:off x="838200" y="1222050"/>
            <a:ext cx="10515600" cy="5635949"/>
          </a:xfrm>
        </p:spPr>
        <p:txBody>
          <a:bodyPr>
            <a:normAutofit fontScale="92500" lnSpcReduction="20000"/>
          </a:bodyPr>
          <a:lstStyle/>
          <a:p>
            <a:pPr>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Problem Statement and Objectives</a:t>
            </a:r>
          </a:p>
          <a:p>
            <a:pP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Scope</a:t>
            </a:r>
            <a:endParaRPr lang="en-IN"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Proposed Block Diagram and it explanation</a:t>
            </a:r>
          </a:p>
          <a:p>
            <a:r>
              <a:rPr lang="en-US" b="1" dirty="0">
                <a:latin typeface="Times New Roman" panose="02020603050405020304" pitchFamily="18" charset="0"/>
                <a:cs typeface="Times New Roman" panose="02020603050405020304" pitchFamily="18" charset="0"/>
              </a:rPr>
              <a:t>Initial Design </a:t>
            </a:r>
            <a:endParaRPr lang="en-IN"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Algorithm</a:t>
            </a:r>
          </a:p>
          <a:p>
            <a:r>
              <a:rPr lang="en-US" b="1" dirty="0" smtClean="0">
                <a:latin typeface="Times New Roman" panose="02020603050405020304" pitchFamily="18" charset="0"/>
                <a:cs typeface="Times New Roman" panose="02020603050405020304" pitchFamily="18" charset="0"/>
              </a:rPr>
              <a:t>Techniques</a:t>
            </a:r>
          </a:p>
          <a:p>
            <a:r>
              <a:rPr lang="en-US" b="1" dirty="0">
                <a:latin typeface="Times New Roman" panose="02020603050405020304" pitchFamily="18" charset="0"/>
                <a:cs typeface="Times New Roman" panose="02020603050405020304" pitchFamily="18" charset="0"/>
              </a:rPr>
              <a:t>Understanding Algorithm Mathematically</a:t>
            </a:r>
          </a:p>
          <a:p>
            <a:r>
              <a:rPr lang="en-US" sz="2800" b="1" dirty="0" smtClean="0">
                <a:latin typeface="Times New Roman" panose="02020603050405020304" pitchFamily="18" charset="0"/>
                <a:cs typeface="Times New Roman" panose="02020603050405020304" pitchFamily="18" charset="0"/>
              </a:rPr>
              <a:t>Model</a:t>
            </a:r>
          </a:p>
          <a:p>
            <a:r>
              <a:rPr lang="en-US" b="1" dirty="0" smtClean="0">
                <a:latin typeface="Times New Roman" panose="02020603050405020304" pitchFamily="18" charset="0"/>
                <a:cs typeface="Times New Roman" panose="02020603050405020304" pitchFamily="18" charset="0"/>
              </a:rPr>
              <a:t>Transition and Implementation</a:t>
            </a:r>
            <a:endParaRPr lang="en-US" sz="2800"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Methodology</a:t>
            </a:r>
          </a:p>
          <a:p>
            <a:r>
              <a:rPr lang="en-US" sz="2800" b="1" dirty="0" smtClean="0">
                <a:latin typeface="Times New Roman" panose="02020603050405020304" pitchFamily="18" charset="0"/>
                <a:cs typeface="Times New Roman" panose="02020603050405020304" pitchFamily="18" charset="0"/>
              </a:rPr>
              <a:t>Conclusion</a:t>
            </a:r>
            <a:endParaRPr lang="en-IN" sz="28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291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DEFFF9-9978-4B65-BA7E-77D3DB0A81D9}"/>
              </a:ext>
            </a:extLst>
          </p:cNvPr>
          <p:cNvSpPr>
            <a:spLocks noGrp="1"/>
          </p:cNvSpPr>
          <p:nvPr>
            <p:ph idx="1"/>
          </p:nvPr>
        </p:nvSpPr>
        <p:spPr>
          <a:xfrm>
            <a:off x="812562" y="1931350"/>
            <a:ext cx="10515600" cy="3220118"/>
          </a:xfrm>
        </p:spPr>
        <p:txBody>
          <a:bodyPr/>
          <a:lstStyle/>
          <a:p>
            <a:pPr marL="0" indent="0">
              <a:buNone/>
            </a:pPr>
            <a:endParaRPr lang="en-IN" dirty="0"/>
          </a:p>
          <a:p>
            <a:pPr marL="0" indent="0" algn="ctr">
              <a:buNone/>
            </a:pPr>
            <a:r>
              <a:rPr lang="en-IN" sz="6600" dirty="0">
                <a:latin typeface="Times New Roman" panose="02020603050405020304" pitchFamily="18" charset="0"/>
                <a:cs typeface="Times New Roman" panose="02020603050405020304" pitchFamily="18" charset="0"/>
              </a:rPr>
              <a:t>Thank You</a:t>
            </a:r>
            <a:r>
              <a:rPr lang="en-IN" sz="6600" dirty="0" smtClean="0">
                <a:latin typeface="Times New Roman" panose="02020603050405020304" pitchFamily="18" charset="0"/>
                <a:cs typeface="Times New Roman" panose="02020603050405020304" pitchFamily="18" charset="0"/>
              </a:rPr>
              <a:t>!!</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574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AA69C-8F64-473D-A961-74B3698DA5FF}"/>
              </a:ext>
            </a:extLst>
          </p:cNvPr>
          <p:cNvSpPr>
            <a:spLocks noGrp="1"/>
          </p:cNvSpPr>
          <p:nvPr>
            <p:ph type="title"/>
          </p:nvPr>
        </p:nvSpPr>
        <p:spPr>
          <a:xfrm>
            <a:off x="838200" y="365125"/>
            <a:ext cx="10515600" cy="814195"/>
          </a:xfrm>
        </p:spPr>
        <p:txBody>
          <a:bodyPr/>
          <a:lstStyle/>
          <a:p>
            <a:r>
              <a:rPr lang="en-IN" b="1" i="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4" name="Content Placeholder 3"/>
          <p:cNvSpPr>
            <a:spLocks noGrp="1"/>
          </p:cNvSpPr>
          <p:nvPr>
            <p:ph idx="1"/>
          </p:nvPr>
        </p:nvSpPr>
        <p:spPr>
          <a:xfrm>
            <a:off x="838200" y="1256232"/>
            <a:ext cx="10989179" cy="5460763"/>
          </a:xfrm>
        </p:spPr>
        <p:txBody>
          <a:bodyPr>
            <a:normAutofit/>
          </a:bodyPr>
          <a:lstStyle/>
          <a:p>
            <a:r>
              <a:rPr lang="en-US" sz="2000" dirty="0"/>
              <a:t>Conferencing tools have become one of the most essential tools for almost everyone in this pandemic. With the ”work-from-home” culture amid COVID-19,  many online platforms such as </a:t>
            </a:r>
            <a:r>
              <a:rPr lang="en-US" sz="2000" dirty="0" smtClean="0"/>
              <a:t>Google meet,   MS teams, Zoom, Teachmint, etc. </a:t>
            </a:r>
            <a:r>
              <a:rPr lang="en-US" sz="2000" dirty="0"/>
              <a:t>have gain lot of popularity </a:t>
            </a:r>
            <a:r>
              <a:rPr lang="en-US" sz="2000" dirty="0" smtClean="0"/>
              <a:t>.</a:t>
            </a:r>
          </a:p>
          <a:p>
            <a:r>
              <a:rPr lang="en-US" sz="2000" dirty="0" smtClean="0"/>
              <a:t>Talking </a:t>
            </a:r>
            <a:r>
              <a:rPr lang="en-US" sz="2000" dirty="0"/>
              <a:t>specifically on education sector</a:t>
            </a:r>
            <a:r>
              <a:rPr lang="en-US" sz="2000" dirty="0" smtClean="0"/>
              <a:t>, education </a:t>
            </a:r>
            <a:r>
              <a:rPr lang="en-US" sz="2000" dirty="0"/>
              <a:t>rely on online platforms</a:t>
            </a:r>
            <a:r>
              <a:rPr lang="en-US" sz="2000" dirty="0" smtClean="0"/>
              <a:t>. But </a:t>
            </a:r>
            <a:r>
              <a:rPr lang="en-US" sz="2000" dirty="0"/>
              <a:t>virtual classrooms does not matchup engagement of students like a real classroom</a:t>
            </a:r>
            <a:r>
              <a:rPr lang="en-US" sz="2000" dirty="0" smtClean="0"/>
              <a:t>. As </a:t>
            </a:r>
            <a:r>
              <a:rPr lang="en-US" sz="2000" dirty="0"/>
              <a:t>everyone is attending lecture from home , this naturally reduces focus and increases distraction. </a:t>
            </a:r>
            <a:endParaRPr lang="en-US" sz="2000" dirty="0" smtClean="0"/>
          </a:p>
          <a:p>
            <a:r>
              <a:rPr lang="en-US" sz="2000" dirty="0" smtClean="0"/>
              <a:t>It </a:t>
            </a:r>
            <a:r>
              <a:rPr lang="en-US" sz="2000" dirty="0"/>
              <a:t>is observed that lecturers find it hard to monitor and look after every student in such a scenario due to divided webcam feeds, simultaneous presentation and replying on chats. </a:t>
            </a:r>
            <a:r>
              <a:rPr lang="en-US" sz="2000" dirty="0" smtClean="0"/>
              <a:t>The question arises in their mind that whether </a:t>
            </a:r>
            <a:r>
              <a:rPr lang="en-US" sz="2000" dirty="0"/>
              <a:t>the student on the other side of the channel is attentive towards them or not, are they really listening to them? </a:t>
            </a:r>
          </a:p>
          <a:p>
            <a:r>
              <a:rPr lang="en-US" sz="2000" dirty="0" smtClean="0"/>
              <a:t>And one more problem occurs in extension of above problem is that, it </a:t>
            </a:r>
            <a:r>
              <a:rPr lang="en-US" sz="2000" dirty="0"/>
              <a:t>becomes difficult for lecturer to pay attention on each individual. Many of the platforms does not provide analysis of each attendee</a:t>
            </a:r>
            <a:r>
              <a:rPr lang="en-US" sz="2000" dirty="0" smtClean="0"/>
              <a:t>.</a:t>
            </a:r>
          </a:p>
          <a:p>
            <a:r>
              <a:rPr lang="en-US" sz="2000" dirty="0"/>
              <a:t>So, to answer </a:t>
            </a:r>
            <a:r>
              <a:rPr lang="en-US" sz="2000" dirty="0" smtClean="0"/>
              <a:t>these questions </a:t>
            </a:r>
            <a:r>
              <a:rPr lang="en-US" sz="2000" dirty="0"/>
              <a:t>we have decided to perform research on this and come up with a solution</a:t>
            </a:r>
            <a:r>
              <a:rPr lang="en-US" sz="2000" dirty="0" smtClean="0"/>
              <a:t>. </a:t>
            </a:r>
          </a:p>
          <a:p>
            <a:r>
              <a:rPr lang="en-US" sz="2000" dirty="0" smtClean="0"/>
              <a:t>The </a:t>
            </a:r>
            <a:r>
              <a:rPr lang="en-US" sz="2000" dirty="0"/>
              <a:t>idea of this project is to add feature which could give record/history of attending classes as well as </a:t>
            </a:r>
            <a:r>
              <a:rPr lang="en-US" sz="2000" dirty="0" smtClean="0"/>
              <a:t>attentiveness, activeness and activities performed </a:t>
            </a:r>
            <a:r>
              <a:rPr lang="en-US" sz="2000" dirty="0"/>
              <a:t>in each class which </a:t>
            </a:r>
            <a:r>
              <a:rPr lang="en-US" sz="2000" dirty="0" smtClean="0"/>
              <a:t>will </a:t>
            </a:r>
            <a:r>
              <a:rPr lang="en-US" sz="2000" dirty="0"/>
              <a:t>help  the admin/lecturer to keep a check and helps in pupil </a:t>
            </a:r>
            <a:r>
              <a:rPr lang="en-US" sz="2000" dirty="0" smtClean="0"/>
              <a:t>management. </a:t>
            </a:r>
          </a:p>
        </p:txBody>
      </p:sp>
    </p:spTree>
    <p:extLst>
      <p:ext uri="{BB962C8B-B14F-4D97-AF65-F5344CB8AC3E}">
        <p14:creationId xmlns:p14="http://schemas.microsoft.com/office/powerpoint/2010/main" val="1947664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015"/>
            <a:ext cx="10515600" cy="903152"/>
          </a:xfrm>
        </p:spPr>
        <p:txBody>
          <a:bodyPr/>
          <a:lstStyle/>
          <a:p>
            <a:r>
              <a:rPr lang="en-IN"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624115"/>
            <a:ext cx="10515600" cy="3708319"/>
          </a:xfrm>
        </p:spPr>
        <p:txBody>
          <a:bodyPr>
            <a:normAutofit/>
          </a:bodyPr>
          <a:lstStyle/>
          <a:p>
            <a:pPr marL="0" indent="0">
              <a:buNone/>
            </a:pPr>
            <a:r>
              <a:rPr lang="en-US" sz="3600" b="1"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 to be achieved</a:t>
            </a:r>
            <a:endParaRPr lang="en-US" sz="3200" dirty="0">
              <a:solidFill>
                <a:srgbClr val="C00000"/>
              </a:solidFill>
              <a:latin typeface="Times New Roman" panose="02020603050405020304" pitchFamily="18" charset="0"/>
              <a:cs typeface="Times New Roman" panose="02020603050405020304" pitchFamily="18" charset="0"/>
            </a:endParaRPr>
          </a:p>
          <a:p>
            <a:pPr marL="457200" indent="-457200">
              <a:buAutoNum type="arabicPeriod"/>
            </a:pPr>
            <a:r>
              <a:rPr lang="en-US" sz="2000" dirty="0" smtClean="0"/>
              <a:t>To </a:t>
            </a:r>
            <a:r>
              <a:rPr lang="en-US" sz="2000" dirty="0"/>
              <a:t>provide faculty with analysis so they can keep </a:t>
            </a:r>
            <a:r>
              <a:rPr lang="en-US" sz="2000" dirty="0" smtClean="0"/>
              <a:t>record/track </a:t>
            </a:r>
            <a:r>
              <a:rPr lang="en-US" sz="2000" dirty="0"/>
              <a:t>of the </a:t>
            </a:r>
            <a:r>
              <a:rPr lang="en-US" sz="2000" dirty="0" smtClean="0"/>
              <a:t>students/users </a:t>
            </a:r>
            <a:r>
              <a:rPr lang="en-US" sz="2000" dirty="0"/>
              <a:t>attentiveness, activeness and </a:t>
            </a:r>
            <a:r>
              <a:rPr lang="en-US" sz="2000" dirty="0" smtClean="0"/>
              <a:t>in-lecture </a:t>
            </a:r>
            <a:r>
              <a:rPr lang="en-US" sz="2000" dirty="0"/>
              <a:t>performance using e-learning </a:t>
            </a:r>
            <a:r>
              <a:rPr lang="en-US" sz="2000" dirty="0" smtClean="0"/>
              <a:t>platforms.</a:t>
            </a:r>
          </a:p>
          <a:p>
            <a:pPr marL="457200" indent="-457200">
              <a:buAutoNum type="arabicPeriod"/>
            </a:pPr>
            <a:r>
              <a:rPr lang="en-US" sz="2000" dirty="0" smtClean="0"/>
              <a:t>We </a:t>
            </a:r>
            <a:r>
              <a:rPr lang="en-US" sz="2000" dirty="0"/>
              <a:t>need to analyze the data acquired by </a:t>
            </a:r>
            <a:r>
              <a:rPr lang="en-US" sz="2000" dirty="0" smtClean="0"/>
              <a:t>the platform </a:t>
            </a:r>
            <a:r>
              <a:rPr lang="en-US" sz="2000" dirty="0"/>
              <a:t>and analyze a </a:t>
            </a:r>
            <a:r>
              <a:rPr lang="en-US" sz="2000" dirty="0" smtClean="0"/>
              <a:t>student’s/users </a:t>
            </a:r>
            <a:r>
              <a:rPr lang="en-US" sz="2000" dirty="0"/>
              <a:t>attentiveness in the session and </a:t>
            </a:r>
            <a:r>
              <a:rPr lang="en-US" sz="2000" dirty="0" smtClean="0"/>
              <a:t>it’s </a:t>
            </a:r>
            <a:r>
              <a:rPr lang="en-US" sz="2000" dirty="0"/>
              <a:t>activities. </a:t>
            </a:r>
            <a:endParaRPr lang="en-US" sz="2000" dirty="0" smtClean="0"/>
          </a:p>
          <a:p>
            <a:pPr marL="457200" indent="-457200">
              <a:buAutoNum type="arabicPeriod"/>
            </a:pPr>
            <a:r>
              <a:rPr lang="en-US" sz="2000" dirty="0" smtClean="0"/>
              <a:t>Developing </a:t>
            </a:r>
            <a:r>
              <a:rPr lang="en-US" sz="2000" dirty="0"/>
              <a:t>with new ways to increase the </a:t>
            </a:r>
            <a:r>
              <a:rPr lang="en-US" sz="2000" dirty="0" smtClean="0"/>
              <a:t>student’s attentiveness, interest and student’s knowledge </a:t>
            </a:r>
            <a:r>
              <a:rPr lang="en-US" sz="2000" dirty="0"/>
              <a:t>towards the faculty is also one of the main objectives of this research</a:t>
            </a:r>
            <a:r>
              <a:rPr lang="en-US" sz="2000" dirty="0" smtClean="0"/>
              <a:t>.</a:t>
            </a:r>
          </a:p>
          <a:p>
            <a:pPr marL="457200" indent="-457200">
              <a:buAutoNum type="arabicPeriod"/>
            </a:pPr>
            <a:r>
              <a:rPr lang="en-US" sz="2000" dirty="0" smtClean="0"/>
              <a:t>Try to improvise the data collection, so that the </a:t>
            </a:r>
            <a:r>
              <a:rPr lang="en-US" sz="2000" dirty="0"/>
              <a:t>faculty can decide the method of teaching through this analysis, </a:t>
            </a:r>
            <a:r>
              <a:rPr lang="en-US" sz="2000" dirty="0" smtClean="0"/>
              <a:t>and they </a:t>
            </a:r>
            <a:r>
              <a:rPr lang="en-US" sz="2000" dirty="0"/>
              <a:t>can choose </a:t>
            </a:r>
            <a:r>
              <a:rPr lang="en-US" sz="2000" dirty="0" smtClean="0"/>
              <a:t>one method </a:t>
            </a:r>
            <a:r>
              <a:rPr lang="en-US" sz="2000" dirty="0"/>
              <a:t>which is most effective, interesting and attention seeker for a specific group of </a:t>
            </a:r>
            <a:r>
              <a:rPr lang="en-US" sz="2000" dirty="0" smtClean="0"/>
              <a:t>students. </a:t>
            </a:r>
            <a:endParaRPr lang="en-US" sz="2000" dirty="0"/>
          </a:p>
        </p:txBody>
      </p:sp>
      <p:sp>
        <p:nvSpPr>
          <p:cNvPr id="4" name="Content Placeholder 2"/>
          <p:cNvSpPr txBox="1">
            <a:spLocks/>
          </p:cNvSpPr>
          <p:nvPr/>
        </p:nvSpPr>
        <p:spPr>
          <a:xfrm>
            <a:off x="990600" y="1449991"/>
            <a:ext cx="10665864" cy="1079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smtClean="0"/>
              <a:t>Study of the Attentiveness</a:t>
            </a:r>
            <a:r>
              <a:rPr lang="en-IN" sz="2000" dirty="0"/>
              <a:t> </a:t>
            </a:r>
            <a:r>
              <a:rPr lang="en-IN" sz="2000" dirty="0" smtClean="0"/>
              <a:t>and activeness </a:t>
            </a:r>
            <a:r>
              <a:rPr lang="en-IN" sz="2000" dirty="0"/>
              <a:t>of a </a:t>
            </a:r>
            <a:r>
              <a:rPr lang="en-IN" sz="2000" dirty="0" smtClean="0"/>
              <a:t>user </a:t>
            </a:r>
            <a:r>
              <a:rPr lang="en-IN" sz="2000" dirty="0"/>
              <a:t>in online </a:t>
            </a:r>
            <a:r>
              <a:rPr lang="en-IN" sz="2000" dirty="0" smtClean="0"/>
              <a:t>learning platform using Machine Learning. </a:t>
            </a:r>
            <a:endParaRPr lang="en-IN" sz="2000"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979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576"/>
            <a:ext cx="10515600" cy="754374"/>
          </a:xfrm>
        </p:spPr>
        <p:txBody>
          <a:bodyPr/>
          <a:lstStyle/>
          <a:p>
            <a:r>
              <a:rPr lang="en-IN"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a:t>
            </a:r>
            <a:endParaRPr lang="en-IN" dirty="0"/>
          </a:p>
        </p:txBody>
      </p:sp>
      <p:sp>
        <p:nvSpPr>
          <p:cNvPr id="3" name="Content Placeholder 2"/>
          <p:cNvSpPr>
            <a:spLocks noGrp="1"/>
          </p:cNvSpPr>
          <p:nvPr>
            <p:ph idx="1"/>
          </p:nvPr>
        </p:nvSpPr>
        <p:spPr>
          <a:xfrm>
            <a:off x="838200" y="1692068"/>
            <a:ext cx="10515600" cy="3273039"/>
          </a:xfrm>
        </p:spPr>
        <p:txBody>
          <a:bodyPr>
            <a:noAutofit/>
          </a:bodyPr>
          <a:lstStyle/>
          <a:p>
            <a:r>
              <a:rPr lang="en-US" sz="2400" b="1" dirty="0" smtClean="0"/>
              <a:t>Parameters taken:</a:t>
            </a:r>
          </a:p>
          <a:p>
            <a:pPr marL="457200" lvl="0" indent="-457200">
              <a:buFont typeface="+mj-lt"/>
              <a:buAutoNum type="arabicPeriod"/>
            </a:pPr>
            <a:r>
              <a:rPr lang="en-US" sz="2000" b="1" dirty="0" smtClean="0"/>
              <a:t>Study </a:t>
            </a:r>
            <a:r>
              <a:rPr lang="en-US" sz="2000" b="1" dirty="0"/>
              <a:t>different </a:t>
            </a:r>
            <a:r>
              <a:rPr lang="en-US" sz="2000" b="1" dirty="0" smtClean="0"/>
              <a:t>in </a:t>
            </a:r>
            <a:r>
              <a:rPr lang="en-US" sz="2000" b="1" dirty="0"/>
              <a:t>lecture poll patterns:</a:t>
            </a:r>
            <a:endParaRPr lang="en-IN" sz="2000" dirty="0"/>
          </a:p>
          <a:p>
            <a:pPr marL="457200" lvl="1" indent="0">
              <a:buNone/>
            </a:pPr>
            <a:r>
              <a:rPr lang="en-US" sz="2000" dirty="0" smtClean="0"/>
              <a:t>Identify </a:t>
            </a:r>
            <a:r>
              <a:rPr lang="en-US" sz="2000" dirty="0"/>
              <a:t>and analyse different in lecture poll patterns and keep the data storage of marks obtained in particular time.</a:t>
            </a:r>
            <a:endParaRPr lang="en-IN" sz="1600" dirty="0"/>
          </a:p>
          <a:p>
            <a:pPr marL="457200" lvl="0" indent="-457200">
              <a:buFont typeface="+mj-lt"/>
              <a:buAutoNum type="arabicPeriod"/>
            </a:pPr>
            <a:r>
              <a:rPr lang="en-US" sz="2000" b="1" dirty="0"/>
              <a:t>Storing the time taken</a:t>
            </a:r>
            <a:endParaRPr lang="en-IN" sz="2000" dirty="0"/>
          </a:p>
          <a:p>
            <a:pPr marL="457200" lvl="1" indent="0">
              <a:buNone/>
            </a:pPr>
            <a:r>
              <a:rPr lang="en-US" sz="2000" dirty="0" smtClean="0"/>
              <a:t>Marks </a:t>
            </a:r>
            <a:r>
              <a:rPr lang="en-US" sz="2000" dirty="0"/>
              <a:t>obtained in the time taken by the user during Poll questions answering.</a:t>
            </a:r>
            <a:r>
              <a:rPr lang="en-US" sz="1600" dirty="0"/>
              <a:t> </a:t>
            </a:r>
            <a:endParaRPr lang="en-IN" sz="1600" dirty="0"/>
          </a:p>
          <a:p>
            <a:pPr marL="457200" lvl="0" indent="-457200">
              <a:buFont typeface="+mj-lt"/>
              <a:buAutoNum type="arabicPeriod"/>
            </a:pPr>
            <a:r>
              <a:rPr lang="en-US" sz="2000" b="1" dirty="0"/>
              <a:t>Storing the grade points</a:t>
            </a:r>
            <a:endParaRPr lang="en-IN" sz="2000" dirty="0"/>
          </a:p>
          <a:p>
            <a:pPr marL="457200" lvl="1" indent="0">
              <a:buNone/>
            </a:pPr>
            <a:r>
              <a:rPr lang="en-US" sz="2000" dirty="0" smtClean="0"/>
              <a:t>Marks </a:t>
            </a:r>
            <a:r>
              <a:rPr lang="en-US" sz="2000" dirty="0"/>
              <a:t>obtained after submitting the poll questions</a:t>
            </a:r>
            <a:r>
              <a:rPr lang="en-US" sz="2000" dirty="0" smtClean="0"/>
              <a:t>.</a:t>
            </a:r>
          </a:p>
          <a:p>
            <a:pPr marL="457200" indent="-457200">
              <a:buFont typeface="+mj-lt"/>
              <a:buAutoNum type="arabicPeriod"/>
            </a:pPr>
            <a:r>
              <a:rPr lang="en-US" sz="2000" b="1" dirty="0"/>
              <a:t>Generate detailed attentiveness and activeness report:</a:t>
            </a:r>
          </a:p>
          <a:p>
            <a:pPr marL="457200" lvl="1" indent="0">
              <a:buNone/>
            </a:pPr>
            <a:r>
              <a:rPr lang="en-US" sz="2000" dirty="0"/>
              <a:t>Analyse the data and generate attentiveness and activeness reports based on the attendee performance. This feature will help both the student and the teacher to evaluate on individual </a:t>
            </a:r>
            <a:r>
              <a:rPr lang="en-US" sz="2000" dirty="0" smtClean="0"/>
              <a:t>basis.</a:t>
            </a:r>
            <a:endParaRPr lang="en-IN" sz="2000" dirty="0"/>
          </a:p>
        </p:txBody>
      </p:sp>
    </p:spTree>
    <p:extLst>
      <p:ext uri="{BB962C8B-B14F-4D97-AF65-F5344CB8AC3E}">
        <p14:creationId xmlns:p14="http://schemas.microsoft.com/office/powerpoint/2010/main" val="161552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6950"/>
            <a:ext cx="10515600" cy="3273039"/>
          </a:xfrm>
        </p:spPr>
        <p:txBody>
          <a:bodyPr>
            <a:noAutofit/>
          </a:bodyPr>
          <a:lstStyle/>
          <a:p>
            <a:r>
              <a:rPr lang="en-US" sz="2400" b="1" dirty="0"/>
              <a:t>Parameters need to be taken:</a:t>
            </a:r>
            <a:endParaRPr lang="en-IN" sz="2400" b="1" dirty="0"/>
          </a:p>
          <a:p>
            <a:pPr marL="457200" indent="-457200">
              <a:buFont typeface="+mj-lt"/>
              <a:buAutoNum type="arabicPeriod"/>
            </a:pPr>
            <a:r>
              <a:rPr lang="en-US" sz="2000" b="1" dirty="0" smtClean="0"/>
              <a:t>Capture </a:t>
            </a:r>
            <a:r>
              <a:rPr lang="en-US" sz="2000" b="1" dirty="0"/>
              <a:t>log of hand raise count:</a:t>
            </a:r>
          </a:p>
          <a:p>
            <a:pPr marL="457200" lvl="1" indent="0">
              <a:buNone/>
            </a:pPr>
            <a:r>
              <a:rPr lang="en-US" sz="2000" dirty="0"/>
              <a:t>Track the total count of hand raise attempts performed by the user and store the log details count in order to analyse the </a:t>
            </a:r>
            <a:r>
              <a:rPr lang="en-US" sz="2000" dirty="0" smtClean="0"/>
              <a:t>data.</a:t>
            </a:r>
          </a:p>
          <a:p>
            <a:pPr marL="457200" indent="-457200">
              <a:buFont typeface="+mj-lt"/>
              <a:buAutoNum type="arabicPeriod"/>
            </a:pPr>
            <a:r>
              <a:rPr lang="en-US" sz="2000" b="1" dirty="0" smtClean="0"/>
              <a:t>Capture </a:t>
            </a:r>
            <a:r>
              <a:rPr lang="en-US" sz="2000" b="1" dirty="0"/>
              <a:t>log of window switching count:</a:t>
            </a:r>
          </a:p>
          <a:p>
            <a:pPr marL="457200" lvl="1" indent="0">
              <a:buNone/>
            </a:pPr>
            <a:r>
              <a:rPr lang="en-US" sz="2000" dirty="0"/>
              <a:t>Track the total count of window switching attempts performed by the user and store the log details count in order to analyse the data.</a:t>
            </a:r>
          </a:p>
          <a:p>
            <a:pPr marL="457200" indent="-457200">
              <a:buFont typeface="+mj-lt"/>
              <a:buAutoNum type="arabicPeriod"/>
            </a:pPr>
            <a:r>
              <a:rPr lang="en-US" sz="2000" b="1" dirty="0" smtClean="0"/>
              <a:t>Capture </a:t>
            </a:r>
            <a:r>
              <a:rPr lang="en-US" sz="2000" b="1" dirty="0"/>
              <a:t>log of unmute attempts:</a:t>
            </a:r>
          </a:p>
          <a:p>
            <a:pPr marL="457200" lvl="1" indent="0">
              <a:buNone/>
            </a:pPr>
            <a:r>
              <a:rPr lang="en-US" sz="2000" dirty="0"/>
              <a:t>Track the total count of unmute attempts performed by the user and store the log details count in order to analyse the data.</a:t>
            </a:r>
          </a:p>
          <a:p>
            <a:pPr marL="457200" indent="-457200">
              <a:buFont typeface="+mj-lt"/>
              <a:buAutoNum type="arabicPeriod"/>
            </a:pPr>
            <a:r>
              <a:rPr lang="en-US" sz="2000" b="1" dirty="0" smtClean="0"/>
              <a:t>Define </a:t>
            </a:r>
            <a:r>
              <a:rPr lang="en-US" sz="2000" b="1" dirty="0"/>
              <a:t>feedback models:</a:t>
            </a:r>
          </a:p>
          <a:p>
            <a:pPr marL="457200" lvl="1" indent="0">
              <a:buNone/>
            </a:pPr>
            <a:r>
              <a:rPr lang="en-US" sz="2000" dirty="0"/>
              <a:t>Use various and appropriate Machine Learning models and algorithms to interpret the data generated and evaluate the responses</a:t>
            </a:r>
            <a:r>
              <a:rPr lang="en-US" sz="2000" dirty="0" smtClean="0"/>
              <a:t>.</a:t>
            </a:r>
            <a:endParaRPr lang="en-US" sz="2000" dirty="0"/>
          </a:p>
        </p:txBody>
      </p:sp>
    </p:spTree>
    <p:extLst>
      <p:ext uri="{BB962C8B-B14F-4D97-AF65-F5344CB8AC3E}">
        <p14:creationId xmlns:p14="http://schemas.microsoft.com/office/powerpoint/2010/main" val="2213601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3663" y="130868"/>
            <a:ext cx="10516311" cy="8518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Initial </a:t>
            </a:r>
            <a:r>
              <a:rPr lang="en-IN" b="1" i="1"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t>
            </a: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426" y="818155"/>
            <a:ext cx="6626263" cy="5950114"/>
          </a:xfrm>
          <a:prstGeom prst="rect">
            <a:avLst/>
          </a:prstGeom>
        </p:spPr>
      </p:pic>
    </p:spTree>
    <p:extLst>
      <p:ext uri="{BB962C8B-B14F-4D97-AF65-F5344CB8AC3E}">
        <p14:creationId xmlns:p14="http://schemas.microsoft.com/office/powerpoint/2010/main" val="1546898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F7688-CFE3-4A13-A2E1-F83D77EF0BC4}"/>
              </a:ext>
            </a:extLst>
          </p:cNvPr>
          <p:cNvSpPr>
            <a:spLocks noGrp="1"/>
          </p:cNvSpPr>
          <p:nvPr>
            <p:ph type="title"/>
          </p:nvPr>
        </p:nvSpPr>
        <p:spPr/>
        <p:txBody>
          <a:bodyPr/>
          <a:lstStyle/>
          <a:p>
            <a:r>
              <a:rPr lang="en-IN" b="1" i="1"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Flow Diagram </a:t>
            </a:r>
            <a:endParaRPr lang="en-IN" b="1" i="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210" y="1690688"/>
            <a:ext cx="10125580" cy="49001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5925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832"/>
            <a:ext cx="10515600" cy="6264067"/>
          </a:xfrm>
        </p:spPr>
        <p:txBody>
          <a:bodyPr/>
          <a:lstStyle/>
          <a:p>
            <a:pPr marL="0" indent="0">
              <a:buNone/>
            </a:pP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64321"/>
            <a:ext cx="10058400" cy="64190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4109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7415</TotalTime>
  <Words>1720</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Index</vt:lpstr>
      <vt:lpstr>Introduction</vt:lpstr>
      <vt:lpstr>Problem statement</vt:lpstr>
      <vt:lpstr>Scope</vt:lpstr>
      <vt:lpstr>PowerPoint Presentation</vt:lpstr>
      <vt:lpstr>PowerPoint Presentation</vt:lpstr>
      <vt:lpstr>Project Flow Diagram </vt:lpstr>
      <vt:lpstr>PowerPoint Presentation</vt:lpstr>
      <vt:lpstr>PowerPoint Presentation</vt:lpstr>
      <vt:lpstr>PowerPoint Presentation</vt:lpstr>
      <vt:lpstr>Techniques </vt:lpstr>
      <vt:lpstr>PowerPoint Presentation</vt:lpstr>
      <vt:lpstr>PowerPoint Presentation</vt:lpstr>
      <vt:lpstr>Model</vt:lpstr>
      <vt:lpstr>Transition and Implementation</vt:lpstr>
      <vt:lpstr>Methodology</vt:lpstr>
      <vt:lpstr>PowerPoint Presentation</vt:lpstr>
      <vt:lpstr>Selected 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Jitesh Jha</dc:creator>
  <cp:lastModifiedBy>Dewansh's PC</cp:lastModifiedBy>
  <cp:revision>158</cp:revision>
  <dcterms:created xsi:type="dcterms:W3CDTF">2019-11-12T13:11:26Z</dcterms:created>
  <dcterms:modified xsi:type="dcterms:W3CDTF">2022-11-17T16:52:57Z</dcterms:modified>
</cp:coreProperties>
</file>