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964" r:id="rId5"/>
  </p:sldMasterIdLst>
  <p:notesMasterIdLst>
    <p:notesMasterId r:id="rId16"/>
  </p:notesMasterIdLst>
  <p:handoutMasterIdLst>
    <p:handoutMasterId r:id="rId17"/>
  </p:handoutMasterIdLst>
  <p:sldIdLst>
    <p:sldId id="628" r:id="rId6"/>
    <p:sldId id="819" r:id="rId7"/>
    <p:sldId id="821" r:id="rId8"/>
    <p:sldId id="822" r:id="rId9"/>
    <p:sldId id="846" r:id="rId10"/>
    <p:sldId id="824" r:id="rId11"/>
    <p:sldId id="823" r:id="rId12"/>
    <p:sldId id="845" r:id="rId13"/>
    <p:sldId id="847" r:id="rId14"/>
    <p:sldId id="820" r:id="rId15"/>
  </p:sldIdLst>
  <p:sldSz cx="9144000" cy="6858000" type="screen4x3"/>
  <p:notesSz cx="6810375" cy="99425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81">
          <p15:clr>
            <a:srgbClr val="A4A3A4"/>
          </p15:clr>
        </p15:guide>
        <p15:guide id="2" orient="horz" pos="3207">
          <p15:clr>
            <a:srgbClr val="A4A3A4"/>
          </p15:clr>
        </p15:guide>
        <p15:guide id="3" pos="5665">
          <p15:clr>
            <a:srgbClr val="A4A3A4"/>
          </p15:clr>
        </p15:guide>
        <p15:guide id="4" pos="5057">
          <p15:clr>
            <a:srgbClr val="A4A3A4"/>
          </p15:clr>
        </p15:guide>
      </p15:sldGuideLst>
    </p:ext>
    <p:ext uri="{2D200454-40CA-4A62-9FC3-DE9A4176ACB9}">
      <p15:notesGuideLst xmlns:p15="http://schemas.microsoft.com/office/powerpoint/2012/main">
        <p15:guide id="1" orient="horz" pos="3132">
          <p15:clr>
            <a:srgbClr val="A4A3A4"/>
          </p15:clr>
        </p15:guide>
        <p15:guide id="2" pos="214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variste akouegnon" initials="ea" lastIdx="27" clrIdx="0"/>
  <p:cmAuthor id="1" name="Alban GRISON" initials="AG" lastIdx="14" clrIdx="1"/>
  <p:cmAuthor id="2" name="PALLOTTA Quentin" initials="PQ" lastIdx="0" clrIdx="2">
    <p:extLst>
      <p:ext uri="{19B8F6BF-5375-455C-9EA6-DF929625EA0E}">
        <p15:presenceInfo xmlns:p15="http://schemas.microsoft.com/office/powerpoint/2012/main" userId="PALLOTTA Quen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0000"/>
    <a:srgbClr val="6B9130"/>
    <a:srgbClr val="00B0F0"/>
    <a:srgbClr val="FF7C80"/>
    <a:srgbClr val="006600"/>
    <a:srgbClr val="293A65"/>
    <a:srgbClr val="051039"/>
    <a:srgbClr val="FFA3A5"/>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434" autoAdjust="0"/>
  </p:normalViewPr>
  <p:slideViewPr>
    <p:cSldViewPr>
      <p:cViewPr>
        <p:scale>
          <a:sx n="90" d="100"/>
          <a:sy n="90" d="100"/>
        </p:scale>
        <p:origin x="150" y="-246"/>
      </p:cViewPr>
      <p:guideLst>
        <p:guide orient="horz" pos="981"/>
        <p:guide orient="horz" pos="3207"/>
        <p:guide pos="5665"/>
        <p:guide pos="50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9720"/>
    </p:cViewPr>
  </p:sorterViewPr>
  <p:notesViewPr>
    <p:cSldViewPr>
      <p:cViewPr>
        <p:scale>
          <a:sx n="90" d="100"/>
          <a:sy n="90" d="100"/>
        </p:scale>
        <p:origin x="-2054" y="1666"/>
      </p:cViewPr>
      <p:guideLst>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511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cs typeface="+mn-cs"/>
              </a:defRPr>
            </a:lvl1pPr>
          </a:lstStyle>
          <a:p>
            <a:pPr>
              <a:defRPr/>
            </a:pPr>
            <a:endParaRPr lang="fr-FR"/>
          </a:p>
        </p:txBody>
      </p:sp>
      <p:sp>
        <p:nvSpPr>
          <p:cNvPr id="4099" name="Rectangle 3"/>
          <p:cNvSpPr>
            <a:spLocks noGrp="1" noChangeArrowheads="1"/>
          </p:cNvSpPr>
          <p:nvPr>
            <p:ph type="dt" sz="quarter" idx="1"/>
          </p:nvPr>
        </p:nvSpPr>
        <p:spPr bwMode="auto">
          <a:xfrm>
            <a:off x="3857625" y="0"/>
            <a:ext cx="29511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itchFamily="34" charset="0"/>
                <a:cs typeface="+mn-cs"/>
              </a:defRPr>
            </a:lvl1pPr>
          </a:lstStyle>
          <a:p>
            <a:pPr>
              <a:defRPr/>
            </a:pPr>
            <a:endParaRPr lang="fr-FR"/>
          </a:p>
        </p:txBody>
      </p:sp>
      <p:sp>
        <p:nvSpPr>
          <p:cNvPr id="4100" name="Rectangle 4"/>
          <p:cNvSpPr>
            <a:spLocks noGrp="1" noChangeArrowheads="1"/>
          </p:cNvSpPr>
          <p:nvPr>
            <p:ph type="ftr" sz="quarter" idx="2"/>
          </p:nvPr>
        </p:nvSpPr>
        <p:spPr bwMode="auto">
          <a:xfrm>
            <a:off x="0" y="9444038"/>
            <a:ext cx="29511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cs typeface="+mn-cs"/>
              </a:defRPr>
            </a:lvl1pPr>
          </a:lstStyle>
          <a:p>
            <a:pPr>
              <a:defRPr/>
            </a:pPr>
            <a:endParaRPr lang="fr-FR"/>
          </a:p>
        </p:txBody>
      </p:sp>
      <p:sp>
        <p:nvSpPr>
          <p:cNvPr id="4101" name="Rectangle 5"/>
          <p:cNvSpPr>
            <a:spLocks noGrp="1" noChangeArrowheads="1"/>
          </p:cNvSpPr>
          <p:nvPr>
            <p:ph type="sldNum" sz="quarter" idx="3"/>
          </p:nvPr>
        </p:nvSpPr>
        <p:spPr bwMode="auto">
          <a:xfrm>
            <a:off x="3857625" y="9444038"/>
            <a:ext cx="29511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itchFamily="34" charset="0"/>
                <a:cs typeface="+mn-cs"/>
              </a:defRPr>
            </a:lvl1pPr>
          </a:lstStyle>
          <a:p>
            <a:pPr>
              <a:defRPr/>
            </a:pPr>
            <a:fld id="{51069CB1-2C61-4FE4-B29C-8C44DE264C7A}" type="slidenum">
              <a:rPr lang="fr-FR"/>
              <a:pPr>
                <a:defRPr/>
              </a:pPr>
              <a:t>‹#›</a:t>
            </a:fld>
            <a:endParaRPr lang="fr-FR" dirty="0"/>
          </a:p>
        </p:txBody>
      </p:sp>
    </p:spTree>
    <p:extLst>
      <p:ext uri="{BB962C8B-B14F-4D97-AF65-F5344CB8AC3E}">
        <p14:creationId xmlns:p14="http://schemas.microsoft.com/office/powerpoint/2010/main" val="2011563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cs typeface="+mn-cs"/>
              </a:defRPr>
            </a:lvl1pPr>
          </a:lstStyle>
          <a:p>
            <a:pPr>
              <a:defRPr/>
            </a:pPr>
            <a:endParaRPr lang="fr-FR"/>
          </a:p>
        </p:txBody>
      </p:sp>
      <p:sp>
        <p:nvSpPr>
          <p:cNvPr id="3075" name="Rectangle 3"/>
          <p:cNvSpPr>
            <a:spLocks noGrp="1" noChangeArrowheads="1"/>
          </p:cNvSpPr>
          <p:nvPr>
            <p:ph type="dt" idx="1"/>
          </p:nvPr>
        </p:nvSpPr>
        <p:spPr bwMode="auto">
          <a:xfrm>
            <a:off x="3857625" y="0"/>
            <a:ext cx="29511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itchFamily="34" charset="0"/>
                <a:cs typeface="+mn-cs"/>
              </a:defRPr>
            </a:lvl1pPr>
          </a:lstStyle>
          <a:p>
            <a:pPr>
              <a:defRPr/>
            </a:pPr>
            <a:endParaRPr lang="fr-FR"/>
          </a:p>
        </p:txBody>
      </p:sp>
      <p:sp>
        <p:nvSpPr>
          <p:cNvPr id="24580"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1038" y="4722813"/>
            <a:ext cx="54483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noProof="0" dirty="0"/>
              <a:t>Cliquez pour 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3078" name="Rectangle 6"/>
          <p:cNvSpPr>
            <a:spLocks noGrp="1" noChangeArrowheads="1"/>
          </p:cNvSpPr>
          <p:nvPr>
            <p:ph type="ftr" sz="quarter" idx="4"/>
          </p:nvPr>
        </p:nvSpPr>
        <p:spPr bwMode="auto">
          <a:xfrm>
            <a:off x="0" y="9444038"/>
            <a:ext cx="29511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cs typeface="+mn-cs"/>
              </a:defRPr>
            </a:lvl1pPr>
          </a:lstStyle>
          <a:p>
            <a:pPr>
              <a:defRPr/>
            </a:pPr>
            <a:endParaRPr lang="fr-FR"/>
          </a:p>
        </p:txBody>
      </p:sp>
      <p:sp>
        <p:nvSpPr>
          <p:cNvPr id="3079" name="Rectangle 7"/>
          <p:cNvSpPr>
            <a:spLocks noGrp="1" noChangeArrowheads="1"/>
          </p:cNvSpPr>
          <p:nvPr>
            <p:ph type="sldNum" sz="quarter" idx="5"/>
          </p:nvPr>
        </p:nvSpPr>
        <p:spPr bwMode="auto">
          <a:xfrm>
            <a:off x="3857625" y="9444038"/>
            <a:ext cx="29511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itchFamily="34" charset="0"/>
                <a:cs typeface="+mn-cs"/>
              </a:defRPr>
            </a:lvl1pPr>
          </a:lstStyle>
          <a:p>
            <a:pPr>
              <a:defRPr/>
            </a:pPr>
            <a:fld id="{26F069A6-29DB-48AD-9DF0-49E38B790A2C}" type="slidenum">
              <a:rPr lang="fr-FR"/>
              <a:pPr>
                <a:defRPr/>
              </a:pPr>
              <a:t>‹#›</a:t>
            </a:fld>
            <a:endParaRPr lang="fr-FR" dirty="0"/>
          </a:p>
        </p:txBody>
      </p:sp>
    </p:spTree>
    <p:extLst>
      <p:ext uri="{BB962C8B-B14F-4D97-AF65-F5344CB8AC3E}">
        <p14:creationId xmlns:p14="http://schemas.microsoft.com/office/powerpoint/2010/main" val="3823488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0F49F1-334C-4960-83A9-57B3DBA2C57A}" type="slidenum">
              <a:rPr lang="en-US" smtClean="0">
                <a:latin typeface="Calibri" pitchFamily="34" charset="0"/>
              </a:rPr>
              <a:pPr eaLnBrk="1" hangingPunct="1">
                <a:defRPr/>
              </a:pPr>
              <a:t>1</a:t>
            </a:fld>
            <a:endParaRPr lang="en-US" dirty="0">
              <a:latin typeface="Calibri"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fr-FR" dirty="0"/>
          </a:p>
        </p:txBody>
      </p:sp>
    </p:spTree>
    <p:extLst>
      <p:ext uri="{BB962C8B-B14F-4D97-AF65-F5344CB8AC3E}">
        <p14:creationId xmlns:p14="http://schemas.microsoft.com/office/powerpoint/2010/main" val="308312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F069A6-29DB-48AD-9DF0-49E38B790A2C}" type="slidenum">
              <a:rPr lang="fr-FR" smtClean="0"/>
              <a:pPr>
                <a:defRPr/>
              </a:pPr>
              <a:t>6</a:t>
            </a:fld>
            <a:endParaRPr lang="fr-FR" dirty="0"/>
          </a:p>
        </p:txBody>
      </p:sp>
    </p:spTree>
    <p:extLst>
      <p:ext uri="{BB962C8B-B14F-4D97-AF65-F5344CB8AC3E}">
        <p14:creationId xmlns:p14="http://schemas.microsoft.com/office/powerpoint/2010/main" val="716040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F069A6-29DB-48AD-9DF0-49E38B790A2C}" type="slidenum">
              <a:rPr lang="fr-FR" smtClean="0"/>
              <a:pPr>
                <a:defRPr/>
              </a:pPr>
              <a:t>7</a:t>
            </a:fld>
            <a:endParaRPr lang="fr-FR" dirty="0"/>
          </a:p>
        </p:txBody>
      </p:sp>
    </p:spTree>
    <p:extLst>
      <p:ext uri="{BB962C8B-B14F-4D97-AF65-F5344CB8AC3E}">
        <p14:creationId xmlns:p14="http://schemas.microsoft.com/office/powerpoint/2010/main" val="110048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F069A6-29DB-48AD-9DF0-49E38B790A2C}" type="slidenum">
              <a:rPr lang="fr-FR" smtClean="0"/>
              <a:pPr>
                <a:defRPr/>
              </a:pPr>
              <a:t>8</a:t>
            </a:fld>
            <a:endParaRPr lang="fr-FR" dirty="0"/>
          </a:p>
        </p:txBody>
      </p:sp>
    </p:spTree>
    <p:extLst>
      <p:ext uri="{BB962C8B-B14F-4D97-AF65-F5344CB8AC3E}">
        <p14:creationId xmlns:p14="http://schemas.microsoft.com/office/powerpoint/2010/main" val="104030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F069A6-29DB-48AD-9DF0-49E38B790A2C}" type="slidenum">
              <a:rPr lang="fr-FR" smtClean="0"/>
              <a:pPr>
                <a:defRPr/>
              </a:pPr>
              <a:t>9</a:t>
            </a:fld>
            <a:endParaRPr lang="fr-FR" dirty="0"/>
          </a:p>
        </p:txBody>
      </p:sp>
    </p:spTree>
    <p:extLst>
      <p:ext uri="{BB962C8B-B14F-4D97-AF65-F5344CB8AC3E}">
        <p14:creationId xmlns:p14="http://schemas.microsoft.com/office/powerpoint/2010/main" val="170746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0F49F1-334C-4960-83A9-57B3DBA2C57A}" type="slidenum">
              <a:rPr lang="en-US" smtClean="0">
                <a:latin typeface="Calibri" pitchFamily="34" charset="0"/>
              </a:rPr>
              <a:pPr eaLnBrk="1" hangingPunct="1">
                <a:defRPr/>
              </a:pPr>
              <a:t>10</a:t>
            </a:fld>
            <a:endParaRPr lang="en-US" dirty="0">
              <a:latin typeface="Calibri"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fr-FR" dirty="0"/>
          </a:p>
        </p:txBody>
      </p:sp>
    </p:spTree>
    <p:extLst>
      <p:ext uri="{BB962C8B-B14F-4D97-AF65-F5344CB8AC3E}">
        <p14:creationId xmlns:p14="http://schemas.microsoft.com/office/powerpoint/2010/main" val="1128758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a:off x="1365250" y="758825"/>
            <a:ext cx="7778750" cy="5327650"/>
          </a:xfrm>
          <a:prstGeom prst="rect">
            <a:avLst/>
          </a:prstGeom>
          <a:solidFill>
            <a:schemeClr val="accent1"/>
          </a:solidFill>
          <a:ln>
            <a:noFill/>
          </a:ln>
          <a:effectLst/>
          <a:extLst>
            <a:ext uri="{91240B29-F687-4F45-9708-019B960494DF}">
              <a14:hiddenLine xmlns:a14="http://schemas.microsoft.com/office/drawing/2010/main" w="9525">
                <a:solidFill>
                  <a:srgbClr val="B2E1F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fr-FR" altLang="fr-FR" sz="2400">
              <a:solidFill>
                <a:srgbClr val="000000"/>
              </a:solidFill>
              <a:latin typeface="Calibri" pitchFamily="34" charset="0"/>
              <a:cs typeface="Calibri" pitchFamily="34" charset="0"/>
            </a:endParaRPr>
          </a:p>
        </p:txBody>
      </p:sp>
      <p:sp>
        <p:nvSpPr>
          <p:cNvPr id="5" name="Rectangle 9"/>
          <p:cNvSpPr>
            <a:spLocks noChangeArrowheads="1"/>
          </p:cNvSpPr>
          <p:nvPr userDrawn="1"/>
        </p:nvSpPr>
        <p:spPr bwMode="auto">
          <a:xfrm>
            <a:off x="0" y="758825"/>
            <a:ext cx="684213" cy="6842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fr-FR" altLang="fr-FR" sz="2400">
              <a:solidFill>
                <a:srgbClr val="000000"/>
              </a:solidFill>
              <a:latin typeface="Calibri" pitchFamily="34" charset="0"/>
              <a:cs typeface="Calibri" pitchFamily="34" charset="0"/>
            </a:endParaRPr>
          </a:p>
        </p:txBody>
      </p:sp>
      <p:sp>
        <p:nvSpPr>
          <p:cNvPr id="6" name="Rectangle 10"/>
          <p:cNvSpPr>
            <a:spLocks noChangeArrowheads="1"/>
          </p:cNvSpPr>
          <p:nvPr userDrawn="1"/>
        </p:nvSpPr>
        <p:spPr bwMode="auto">
          <a:xfrm>
            <a:off x="682625" y="758825"/>
            <a:ext cx="684213" cy="684213"/>
          </a:xfrm>
          <a:prstGeom prst="rect">
            <a:avLst/>
          </a:prstGeom>
          <a:solidFill>
            <a:srgbClr val="009B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fr-FR" altLang="fr-FR" sz="2400">
              <a:solidFill>
                <a:srgbClr val="000000"/>
              </a:solidFill>
              <a:latin typeface="Calibri" pitchFamily="34" charset="0"/>
              <a:cs typeface="Calibri" pitchFamily="34" charset="0"/>
            </a:endParaRPr>
          </a:p>
        </p:txBody>
      </p:sp>
      <p:pic>
        <p:nvPicPr>
          <p:cNvPr id="7" name="Picture 12" descr="logo_ppt_2.bmp                                                 0062C458DUS                            BFF30B03:"/>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450013" y="6215063"/>
            <a:ext cx="26939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798638" y="974725"/>
            <a:ext cx="7027862" cy="2533650"/>
          </a:xfrm>
        </p:spPr>
        <p:txBody>
          <a:bodyPr anchor="b"/>
          <a:lstStyle>
            <a:lvl1pPr>
              <a:defRPr/>
            </a:lvl1pPr>
          </a:lstStyle>
          <a:p>
            <a:pPr lvl="0"/>
            <a:r>
              <a:rPr lang="fr-FR" noProof="0"/>
              <a:t>Modifiez le style du titre</a:t>
            </a:r>
          </a:p>
        </p:txBody>
      </p:sp>
      <p:sp>
        <p:nvSpPr>
          <p:cNvPr id="3075" name="Rectangle 3"/>
          <p:cNvSpPr>
            <a:spLocks noGrp="1" noChangeArrowheads="1"/>
          </p:cNvSpPr>
          <p:nvPr>
            <p:ph type="subTitle" idx="1"/>
          </p:nvPr>
        </p:nvSpPr>
        <p:spPr>
          <a:xfrm>
            <a:off x="1798638" y="3505200"/>
            <a:ext cx="7027862" cy="1524000"/>
          </a:xfrm>
        </p:spPr>
        <p:txBody>
          <a:bodyPr/>
          <a:lstStyle>
            <a:lvl1pPr>
              <a:defRPr sz="2800">
                <a:solidFill>
                  <a:schemeClr val="accent2"/>
                </a:solidFill>
              </a:defRPr>
            </a:lvl1pPr>
          </a:lstStyle>
          <a:p>
            <a:pPr lvl="0"/>
            <a:r>
              <a:rPr lang="fr-FR" noProof="0"/>
              <a:t>Modifiez le style des sous-titres du masque</a:t>
            </a:r>
          </a:p>
        </p:txBody>
      </p:sp>
    </p:spTree>
    <p:extLst>
      <p:ext uri="{BB962C8B-B14F-4D97-AF65-F5344CB8AC3E}">
        <p14:creationId xmlns:p14="http://schemas.microsoft.com/office/powerpoint/2010/main" val="338548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pied de page 3"/>
          <p:cNvSpPr>
            <a:spLocks noGrp="1"/>
          </p:cNvSpPr>
          <p:nvPr>
            <p:ph type="ftr" sz="quarter" idx="10"/>
          </p:nvPr>
        </p:nvSpPr>
        <p:spPr/>
        <p:txBody>
          <a:bodyPr/>
          <a:lstStyle>
            <a:lvl1pPr eaLnBrk="1" hangingPunct="1">
              <a:defRPr>
                <a:cs typeface="Calibri" pitchFamily="34" charset="0"/>
              </a:defRPr>
            </a:lvl1pPr>
          </a:lstStyle>
          <a:p>
            <a:pPr>
              <a:defRPr/>
            </a:pPr>
            <a:endParaRPr lang="fr-FR" dirty="0"/>
          </a:p>
        </p:txBody>
      </p:sp>
    </p:spTree>
    <p:extLst>
      <p:ext uri="{BB962C8B-B14F-4D97-AF65-F5344CB8AC3E}">
        <p14:creationId xmlns:p14="http://schemas.microsoft.com/office/powerpoint/2010/main" val="83714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611188" y="428625"/>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0635A71C-46FF-450C-BA5D-2AF6BB2C520C}" type="slidenum">
              <a:rPr lang="en-US" altLang="fr-FR" sz="2800" b="1" smtClean="0">
                <a:solidFill>
                  <a:schemeClr val="bg1"/>
                </a:solidFill>
                <a:latin typeface="Calibri" pitchFamily="34" charset="0"/>
                <a:cs typeface="Calibri" pitchFamily="34" charset="0"/>
              </a:rPr>
              <a:pPr eaLnBrk="1" hangingPunct="1">
                <a:defRPr/>
              </a:pPr>
              <a:t>‹#›</a:t>
            </a:fld>
            <a:endParaRPr lang="en-US" altLang="fr-FR" b="1">
              <a:solidFill>
                <a:schemeClr val="bg1"/>
              </a:solidFill>
              <a:latin typeface="Calibri" pitchFamily="34" charset="0"/>
              <a:cs typeface="Calibri" pitchFamily="34" charset="0"/>
            </a:endParaRPr>
          </a:p>
        </p:txBody>
      </p:sp>
      <p:sp>
        <p:nvSpPr>
          <p:cNvPr id="2" name="Titre vertical 1"/>
          <p:cNvSpPr>
            <a:spLocks noGrp="1"/>
          </p:cNvSpPr>
          <p:nvPr>
            <p:ph type="title" orient="vert"/>
          </p:nvPr>
        </p:nvSpPr>
        <p:spPr>
          <a:xfrm>
            <a:off x="7000875" y="433388"/>
            <a:ext cx="1825625" cy="5799137"/>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1524000" y="433388"/>
            <a:ext cx="5324475" cy="579913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3"/>
          <p:cNvSpPr>
            <a:spLocks noGrp="1"/>
          </p:cNvSpPr>
          <p:nvPr>
            <p:ph type="ftr" sz="quarter" idx="10"/>
          </p:nvPr>
        </p:nvSpPr>
        <p:spPr/>
        <p:txBody>
          <a:bodyPr/>
          <a:lstStyle>
            <a:lvl1pPr eaLnBrk="1" hangingPunct="1">
              <a:defRPr>
                <a:cs typeface="Calibri" pitchFamily="34" charset="0"/>
              </a:defRPr>
            </a:lvl1pPr>
          </a:lstStyle>
          <a:p>
            <a:pPr>
              <a:defRPr/>
            </a:pPr>
            <a:endParaRPr lang="fr-FR" dirty="0"/>
          </a:p>
        </p:txBody>
      </p:sp>
    </p:spTree>
    <p:extLst>
      <p:ext uri="{BB962C8B-B14F-4D97-AF65-F5344CB8AC3E}">
        <p14:creationId xmlns:p14="http://schemas.microsoft.com/office/powerpoint/2010/main" val="374834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439398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70648913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000021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6" name="Footer Placeholder 5"/>
          <p:cNvSpPr>
            <a:spLocks noGrp="1"/>
          </p:cNvSpPr>
          <p:nvPr>
            <p:ph type="ftr" sz="quarter" idx="11"/>
          </p:nvPr>
        </p:nvSpPr>
        <p:spPr/>
        <p:txBody>
          <a:bodyPr/>
          <a:lstStyle/>
          <a:p>
            <a:pPr>
              <a:defRPr/>
            </a:pPr>
            <a:endParaRPr lang="fr-FR"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100160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8" name="Footer Placeholder 7"/>
          <p:cNvSpPr>
            <a:spLocks noGrp="1"/>
          </p:cNvSpPr>
          <p:nvPr>
            <p:ph type="ftr" sz="quarter" idx="11"/>
          </p:nvPr>
        </p:nvSpPr>
        <p:spPr/>
        <p:txBody>
          <a:bodyPr/>
          <a:lstStyle/>
          <a:p>
            <a:pPr>
              <a:defRPr/>
            </a:pPr>
            <a:endParaRPr lang="fr-FR"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2662767"/>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4" name="Footer Placeholder 3"/>
          <p:cNvSpPr>
            <a:spLocks noGrp="1"/>
          </p:cNvSpPr>
          <p:nvPr>
            <p:ph type="ftr" sz="quarter" idx="11"/>
          </p:nvPr>
        </p:nvSpPr>
        <p:spPr/>
        <p:txBody>
          <a:bodyPr/>
          <a:lstStyle/>
          <a:p>
            <a:pPr>
              <a:defRPr/>
            </a:pPr>
            <a:endParaRPr lang="fr-FR"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38154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3" name="Footer Placeholder 2"/>
          <p:cNvSpPr>
            <a:spLocks noGrp="1"/>
          </p:cNvSpPr>
          <p:nvPr>
            <p:ph type="ftr" sz="quarter" idx="11"/>
          </p:nvPr>
        </p:nvSpPr>
        <p:spPr/>
        <p:txBody>
          <a:bodyPr/>
          <a:lstStyle/>
          <a:p>
            <a:pPr>
              <a:defRPr/>
            </a:pPr>
            <a:endParaRPr lang="fr-FR"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5223639"/>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6" name="Footer Placeholder 5"/>
          <p:cNvSpPr>
            <a:spLocks noGrp="1"/>
          </p:cNvSpPr>
          <p:nvPr>
            <p:ph type="ftr" sz="quarter" idx="11"/>
          </p:nvPr>
        </p:nvSpPr>
        <p:spPr/>
        <p:txBody>
          <a:bodyPr/>
          <a:lstStyle/>
          <a:p>
            <a:pPr>
              <a:defRPr/>
            </a:pPr>
            <a:endParaRPr lang="fr-FR"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31809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332657"/>
            <a:ext cx="7302500" cy="648072"/>
          </a:xfrm>
        </p:spPr>
        <p:txBody>
          <a:body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17"/>
          <p:cNvSpPr>
            <a:spLocks noGrp="1" noChangeArrowheads="1"/>
          </p:cNvSpPr>
          <p:nvPr>
            <p:ph type="ftr" sz="quarter" idx="10"/>
          </p:nvPr>
        </p:nvSpPr>
        <p:spPr>
          <a:ln/>
        </p:spPr>
        <p:txBody>
          <a:bodyPr/>
          <a:lstStyle>
            <a:lvl1pPr>
              <a:defRPr/>
            </a:lvl1pPr>
          </a:lstStyle>
          <a:p>
            <a:pPr>
              <a:defRPr/>
            </a:pPr>
            <a:endParaRPr lang="fr-FR" dirty="0"/>
          </a:p>
        </p:txBody>
      </p:sp>
    </p:spTree>
    <p:extLst>
      <p:ext uri="{BB962C8B-B14F-4D97-AF65-F5344CB8AC3E}">
        <p14:creationId xmlns:p14="http://schemas.microsoft.com/office/powerpoint/2010/main" val="1651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6" name="Footer Placeholder 5"/>
          <p:cNvSpPr>
            <a:spLocks noGrp="1"/>
          </p:cNvSpPr>
          <p:nvPr>
            <p:ph type="ftr" sz="quarter" idx="11"/>
          </p:nvPr>
        </p:nvSpPr>
        <p:spPr/>
        <p:txBody>
          <a:bodyPr/>
          <a:lstStyle/>
          <a:p>
            <a:pPr>
              <a:defRPr/>
            </a:pPr>
            <a:endParaRPr lang="fr-FR"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1013406"/>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420050"/>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610780"/>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652773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898416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0628238"/>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3837525"/>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8/3/2020</a:t>
            </a:fld>
            <a:endParaRPr lang="en-US"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514456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Espace réservé du pied de page 3"/>
          <p:cNvSpPr>
            <a:spLocks noGrp="1"/>
          </p:cNvSpPr>
          <p:nvPr>
            <p:ph type="ftr" sz="quarter" idx="10"/>
          </p:nvPr>
        </p:nvSpPr>
        <p:spPr/>
        <p:txBody>
          <a:bodyPr/>
          <a:lstStyle>
            <a:lvl1pPr eaLnBrk="1" hangingPunct="1">
              <a:defRPr>
                <a:cs typeface="Calibri" pitchFamily="34" charset="0"/>
              </a:defRPr>
            </a:lvl1pPr>
          </a:lstStyle>
          <a:p>
            <a:pPr>
              <a:defRPr/>
            </a:pPr>
            <a:endParaRPr lang="fr-FR" dirty="0"/>
          </a:p>
        </p:txBody>
      </p:sp>
    </p:spTree>
    <p:extLst>
      <p:ext uri="{BB962C8B-B14F-4D97-AF65-F5344CB8AC3E}">
        <p14:creationId xmlns:p14="http://schemas.microsoft.com/office/powerpoint/2010/main" val="12278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4000" y="332657"/>
            <a:ext cx="7302500" cy="648072"/>
          </a:xfrm>
        </p:spPr>
        <p:txBody>
          <a:bodyPr/>
          <a:lstStyle/>
          <a:p>
            <a:r>
              <a:rPr lang="fr-FR"/>
              <a:t>Modifiez le style du titre</a:t>
            </a:r>
          </a:p>
        </p:txBody>
      </p:sp>
      <p:sp>
        <p:nvSpPr>
          <p:cNvPr id="3" name="Espace réservé du contenu 2"/>
          <p:cNvSpPr>
            <a:spLocks noGrp="1"/>
          </p:cNvSpPr>
          <p:nvPr>
            <p:ph sz="half" idx="1"/>
          </p:nvPr>
        </p:nvSpPr>
        <p:spPr>
          <a:xfrm>
            <a:off x="1530350" y="2117725"/>
            <a:ext cx="35718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254625" y="2117725"/>
            <a:ext cx="35718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7100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75656" y="430443"/>
            <a:ext cx="7211144" cy="550286"/>
          </a:xfrm>
        </p:spPr>
        <p:txBody>
          <a:bodyPr/>
          <a:lstStyle>
            <a:lvl1pPr>
              <a:defRPr/>
            </a:lvl1pPr>
          </a:lstStyle>
          <a:p>
            <a:r>
              <a:rPr lang="fr-FR" dirty="0"/>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6"/>
          <p:cNvSpPr>
            <a:spLocks noGrp="1"/>
          </p:cNvSpPr>
          <p:nvPr>
            <p:ph type="ftr" sz="quarter" idx="10"/>
          </p:nvPr>
        </p:nvSpPr>
        <p:spPr/>
        <p:txBody>
          <a:bodyPr/>
          <a:lstStyle>
            <a:lvl1pPr eaLnBrk="1" hangingPunct="1">
              <a:defRPr>
                <a:cs typeface="Calibri" pitchFamily="34" charset="0"/>
              </a:defRPr>
            </a:lvl1pPr>
          </a:lstStyle>
          <a:p>
            <a:pPr>
              <a:defRPr/>
            </a:pPr>
            <a:endParaRPr lang="fr-FR" dirty="0"/>
          </a:p>
        </p:txBody>
      </p:sp>
    </p:spTree>
    <p:extLst>
      <p:ext uri="{BB962C8B-B14F-4D97-AF65-F5344CB8AC3E}">
        <p14:creationId xmlns:p14="http://schemas.microsoft.com/office/powerpoint/2010/main" val="6331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524000" y="332657"/>
            <a:ext cx="7302500" cy="648072"/>
          </a:xfrm>
        </p:spPr>
        <p:txBody>
          <a:bodyPr/>
          <a:lstStyle/>
          <a:p>
            <a:r>
              <a:rPr lang="fr-FR" dirty="0"/>
              <a:t>Modifiez le style du titre</a:t>
            </a:r>
          </a:p>
        </p:txBody>
      </p:sp>
      <p:sp>
        <p:nvSpPr>
          <p:cNvPr id="3" name="Espace réservé du pied de page 2"/>
          <p:cNvSpPr>
            <a:spLocks noGrp="1"/>
          </p:cNvSpPr>
          <p:nvPr>
            <p:ph type="ftr" sz="quarter" idx="10"/>
          </p:nvPr>
        </p:nvSpPr>
        <p:spPr/>
        <p:txBody>
          <a:bodyPr/>
          <a:lstStyle/>
          <a:p>
            <a:pPr>
              <a:defRPr/>
            </a:pPr>
            <a:endParaRPr lang="fr-FR" dirty="0"/>
          </a:p>
        </p:txBody>
      </p:sp>
    </p:spTree>
    <p:extLst>
      <p:ext uri="{BB962C8B-B14F-4D97-AF65-F5344CB8AC3E}">
        <p14:creationId xmlns:p14="http://schemas.microsoft.com/office/powerpoint/2010/main" val="67147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6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eaLnBrk="1" hangingPunct="1">
              <a:defRPr>
                <a:cs typeface="Calibri" pitchFamily="34" charset="0"/>
              </a:defRPr>
            </a:lvl1pPr>
          </a:lstStyle>
          <a:p>
            <a:pPr>
              <a:defRPr/>
            </a:pPr>
            <a:endParaRPr lang="fr-FR" dirty="0"/>
          </a:p>
        </p:txBody>
      </p:sp>
    </p:spTree>
    <p:extLst>
      <p:ext uri="{BB962C8B-B14F-4D97-AF65-F5344CB8AC3E}">
        <p14:creationId xmlns:p14="http://schemas.microsoft.com/office/powerpoint/2010/main" val="425085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eaLnBrk="1" hangingPunct="1">
              <a:defRPr>
                <a:cs typeface="Calibri" pitchFamily="34" charset="0"/>
              </a:defRPr>
            </a:lvl1pPr>
          </a:lstStyle>
          <a:p>
            <a:pPr>
              <a:defRPr/>
            </a:pPr>
            <a:endParaRPr lang="fr-FR" dirty="0"/>
          </a:p>
        </p:txBody>
      </p:sp>
    </p:spTree>
    <p:extLst>
      <p:ext uri="{BB962C8B-B14F-4D97-AF65-F5344CB8AC3E}">
        <p14:creationId xmlns:p14="http://schemas.microsoft.com/office/powerpoint/2010/main" val="8681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9" descr="logo_ppt_2.bmp                                                 0062C458DUS                            BFF30B03:"/>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6443663" y="6381750"/>
            <a:ext cx="26939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524000" y="433388"/>
            <a:ext cx="73025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FR" altLang="fr-FR"/>
              <a:t>Cliquez et modifiez le titre</a:t>
            </a:r>
          </a:p>
        </p:txBody>
      </p:sp>
      <p:sp>
        <p:nvSpPr>
          <p:cNvPr id="1028" name="Rectangle 3"/>
          <p:cNvSpPr>
            <a:spLocks noGrp="1" noChangeArrowheads="1"/>
          </p:cNvSpPr>
          <p:nvPr>
            <p:ph type="body" idx="1"/>
          </p:nvPr>
        </p:nvSpPr>
        <p:spPr bwMode="auto">
          <a:xfrm>
            <a:off x="1530350" y="2117725"/>
            <a:ext cx="72961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9" name="Rectangle 9"/>
          <p:cNvSpPr>
            <a:spLocks noChangeArrowheads="1"/>
          </p:cNvSpPr>
          <p:nvPr/>
        </p:nvSpPr>
        <p:spPr bwMode="auto">
          <a:xfrm>
            <a:off x="-1588" y="301625"/>
            <a:ext cx="684213" cy="6842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fr-FR" altLang="fr-FR" sz="2400">
              <a:solidFill>
                <a:srgbClr val="000000"/>
              </a:solidFill>
              <a:latin typeface="Calibri" pitchFamily="34" charset="0"/>
              <a:cs typeface="Calibri" pitchFamily="34" charset="0"/>
            </a:endParaRPr>
          </a:p>
        </p:txBody>
      </p:sp>
      <p:sp>
        <p:nvSpPr>
          <p:cNvPr id="1030" name="Rectangle 13"/>
          <p:cNvSpPr>
            <a:spLocks noChangeArrowheads="1"/>
          </p:cNvSpPr>
          <p:nvPr/>
        </p:nvSpPr>
        <p:spPr bwMode="auto">
          <a:xfrm>
            <a:off x="681038" y="301625"/>
            <a:ext cx="684212" cy="684213"/>
          </a:xfrm>
          <a:prstGeom prst="rect">
            <a:avLst/>
          </a:prstGeom>
          <a:solidFill>
            <a:srgbClr val="009B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fr-FR" altLang="fr-FR" sz="2400">
              <a:solidFill>
                <a:srgbClr val="000000"/>
              </a:solidFill>
              <a:latin typeface="Calibri" pitchFamily="34" charset="0"/>
              <a:cs typeface="Calibri" pitchFamily="34" charset="0"/>
            </a:endParaRPr>
          </a:p>
        </p:txBody>
      </p:sp>
      <p:sp>
        <p:nvSpPr>
          <p:cNvPr id="1041" name="Rectangle 17"/>
          <p:cNvSpPr>
            <a:spLocks noGrp="1" noChangeArrowheads="1"/>
          </p:cNvSpPr>
          <p:nvPr>
            <p:ph type="ftr" sz="quarter" idx="3"/>
          </p:nvPr>
        </p:nvSpPr>
        <p:spPr bwMode="auto">
          <a:xfrm>
            <a:off x="1524000" y="203200"/>
            <a:ext cx="7467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eaLnBrk="0" hangingPunct="0">
              <a:defRPr sz="1200">
                <a:solidFill>
                  <a:srgbClr val="B6B9BD"/>
                </a:solidFill>
                <a:latin typeface="Calibri" pitchFamily="34" charset="0"/>
                <a:cs typeface="+mn-cs"/>
              </a:defRPr>
            </a:lvl1pPr>
          </a:lstStyle>
          <a:p>
            <a:pPr>
              <a:defRPr/>
            </a:pPr>
            <a:endParaRPr lang="fr-FR" dirty="0"/>
          </a:p>
        </p:txBody>
      </p:sp>
      <p:sp>
        <p:nvSpPr>
          <p:cNvPr id="1033" name="Rectangle 9"/>
          <p:cNvSpPr>
            <a:spLocks noChangeArrowheads="1"/>
          </p:cNvSpPr>
          <p:nvPr userDrawn="1"/>
        </p:nvSpPr>
        <p:spPr bwMode="auto">
          <a:xfrm>
            <a:off x="628650" y="428625"/>
            <a:ext cx="79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fld id="{99DD4794-A34C-4C78-BBC8-CA0B1EA92E19}" type="slidenum">
              <a:rPr lang="en-US" altLang="fr-FR" sz="2800" b="1" smtClean="0">
                <a:solidFill>
                  <a:schemeClr val="bg1"/>
                </a:solidFill>
                <a:latin typeface="Calibri" pitchFamily="34" charset="0"/>
                <a:cs typeface="Calibri" pitchFamily="34" charset="0"/>
              </a:rPr>
              <a:pPr algn="ctr" eaLnBrk="1" hangingPunct="1">
                <a:defRPr/>
              </a:pPr>
              <a:t>‹#›</a:t>
            </a:fld>
            <a:endParaRPr lang="en-US" altLang="fr-FR" b="1">
              <a:solidFill>
                <a:schemeClr val="bg1"/>
              </a:solidFill>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900" r:id="rId1"/>
    <p:sldLayoutId id="2147483899"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dt="0"/>
  <p:txStyles>
    <p:titleStyle>
      <a:lvl1pPr algn="l" rtl="0" eaLnBrk="0" fontAlgn="base" hangingPunct="0">
        <a:lnSpc>
          <a:spcPct val="90000"/>
        </a:lnSpc>
        <a:spcBef>
          <a:spcPct val="0"/>
        </a:spcBef>
        <a:spcAft>
          <a:spcPct val="0"/>
        </a:spcAft>
        <a:defRPr sz="3200" b="1">
          <a:solidFill>
            <a:schemeClr val="accent2"/>
          </a:solidFill>
          <a:latin typeface="Calibri" pitchFamily="34" charset="0"/>
          <a:ea typeface="+mj-ea"/>
          <a:cs typeface="+mj-cs"/>
        </a:defRPr>
      </a:lvl1pPr>
      <a:lvl2pPr algn="l" rtl="0" eaLnBrk="0" fontAlgn="base" hangingPunct="0">
        <a:lnSpc>
          <a:spcPct val="90000"/>
        </a:lnSpc>
        <a:spcBef>
          <a:spcPct val="0"/>
        </a:spcBef>
        <a:spcAft>
          <a:spcPct val="0"/>
        </a:spcAft>
        <a:defRPr sz="3200" b="1">
          <a:solidFill>
            <a:schemeClr val="accent2"/>
          </a:solidFill>
          <a:latin typeface="Calibri" pitchFamily="34" charset="0"/>
        </a:defRPr>
      </a:lvl2pPr>
      <a:lvl3pPr algn="l" rtl="0" eaLnBrk="0" fontAlgn="base" hangingPunct="0">
        <a:lnSpc>
          <a:spcPct val="90000"/>
        </a:lnSpc>
        <a:spcBef>
          <a:spcPct val="0"/>
        </a:spcBef>
        <a:spcAft>
          <a:spcPct val="0"/>
        </a:spcAft>
        <a:defRPr sz="3200" b="1">
          <a:solidFill>
            <a:schemeClr val="accent2"/>
          </a:solidFill>
          <a:latin typeface="Calibri" pitchFamily="34" charset="0"/>
        </a:defRPr>
      </a:lvl3pPr>
      <a:lvl4pPr algn="l" rtl="0" eaLnBrk="0" fontAlgn="base" hangingPunct="0">
        <a:lnSpc>
          <a:spcPct val="90000"/>
        </a:lnSpc>
        <a:spcBef>
          <a:spcPct val="0"/>
        </a:spcBef>
        <a:spcAft>
          <a:spcPct val="0"/>
        </a:spcAft>
        <a:defRPr sz="3200" b="1">
          <a:solidFill>
            <a:schemeClr val="accent2"/>
          </a:solidFill>
          <a:latin typeface="Calibri" pitchFamily="34" charset="0"/>
        </a:defRPr>
      </a:lvl4pPr>
      <a:lvl5pPr algn="l" rtl="0" eaLnBrk="0" fontAlgn="base" hangingPunct="0">
        <a:lnSpc>
          <a:spcPct val="90000"/>
        </a:lnSpc>
        <a:spcBef>
          <a:spcPct val="0"/>
        </a:spcBef>
        <a:spcAft>
          <a:spcPct val="0"/>
        </a:spcAft>
        <a:defRPr sz="3200" b="1">
          <a:solidFill>
            <a:schemeClr val="accent2"/>
          </a:solidFill>
          <a:latin typeface="Calibri" pitchFamily="34" charset="0"/>
        </a:defRPr>
      </a:lvl5pPr>
      <a:lvl6pPr marL="457200" algn="l" rtl="0" eaLnBrk="1" fontAlgn="base" hangingPunct="1">
        <a:lnSpc>
          <a:spcPct val="90000"/>
        </a:lnSpc>
        <a:spcBef>
          <a:spcPct val="0"/>
        </a:spcBef>
        <a:spcAft>
          <a:spcPct val="0"/>
        </a:spcAft>
        <a:defRPr sz="3200" b="1">
          <a:solidFill>
            <a:schemeClr val="accent2"/>
          </a:solidFill>
          <a:latin typeface="Arial" charset="0"/>
        </a:defRPr>
      </a:lvl6pPr>
      <a:lvl7pPr marL="914400" algn="l" rtl="0" eaLnBrk="1" fontAlgn="base" hangingPunct="1">
        <a:lnSpc>
          <a:spcPct val="90000"/>
        </a:lnSpc>
        <a:spcBef>
          <a:spcPct val="0"/>
        </a:spcBef>
        <a:spcAft>
          <a:spcPct val="0"/>
        </a:spcAft>
        <a:defRPr sz="3200" b="1">
          <a:solidFill>
            <a:schemeClr val="accent2"/>
          </a:solidFill>
          <a:latin typeface="Arial" charset="0"/>
        </a:defRPr>
      </a:lvl7pPr>
      <a:lvl8pPr marL="1371600" algn="l" rtl="0" eaLnBrk="1" fontAlgn="base" hangingPunct="1">
        <a:lnSpc>
          <a:spcPct val="90000"/>
        </a:lnSpc>
        <a:spcBef>
          <a:spcPct val="0"/>
        </a:spcBef>
        <a:spcAft>
          <a:spcPct val="0"/>
        </a:spcAft>
        <a:defRPr sz="3200" b="1">
          <a:solidFill>
            <a:schemeClr val="accent2"/>
          </a:solidFill>
          <a:latin typeface="Arial" charset="0"/>
        </a:defRPr>
      </a:lvl8pPr>
      <a:lvl9pPr marL="1828800" algn="l" rtl="0" eaLnBrk="1" fontAlgn="base" hangingPunct="1">
        <a:lnSpc>
          <a:spcPct val="90000"/>
        </a:lnSpc>
        <a:spcBef>
          <a:spcPct val="0"/>
        </a:spcBef>
        <a:spcAft>
          <a:spcPct val="0"/>
        </a:spcAft>
        <a:defRPr sz="3200" b="1">
          <a:solidFill>
            <a:schemeClr val="accent2"/>
          </a:solidFill>
          <a:latin typeface="Arial" charset="0"/>
        </a:defRPr>
      </a:lvl9pPr>
    </p:titleStyle>
    <p:bodyStyle>
      <a:lvl1pPr marL="342900" indent="-342900" algn="l" rtl="0" eaLnBrk="0" fontAlgn="base" hangingPunct="0">
        <a:spcBef>
          <a:spcPct val="20000"/>
        </a:spcBef>
        <a:spcAft>
          <a:spcPct val="0"/>
        </a:spcAft>
        <a:defRPr sz="2300">
          <a:solidFill>
            <a:schemeClr val="tx1"/>
          </a:solidFill>
          <a:latin typeface="Calibri" pitchFamily="34" charset="0"/>
          <a:ea typeface="+mn-ea"/>
          <a:cs typeface="+mn-cs"/>
        </a:defRPr>
      </a:lvl1pPr>
      <a:lvl2pPr marL="476250" indent="-285750" algn="l" rtl="0" eaLnBrk="0" fontAlgn="base" hangingPunct="0">
        <a:spcBef>
          <a:spcPct val="20000"/>
        </a:spcBef>
        <a:spcAft>
          <a:spcPct val="0"/>
        </a:spcAft>
        <a:buClr>
          <a:schemeClr val="accent2"/>
        </a:buClr>
        <a:buSzPct val="90000"/>
        <a:buFont typeface="Wingdings" pitchFamily="2" charset="2"/>
        <a:buChar char="l"/>
        <a:defRPr sz="2100">
          <a:solidFill>
            <a:schemeClr val="accent2"/>
          </a:solidFill>
          <a:latin typeface="Calibri" pitchFamily="34" charset="0"/>
        </a:defRPr>
      </a:lvl2pPr>
      <a:lvl3pPr marL="857250" indent="-190500" algn="l" rtl="0" eaLnBrk="0" fontAlgn="base" hangingPunct="0">
        <a:spcBef>
          <a:spcPct val="20000"/>
        </a:spcBef>
        <a:spcAft>
          <a:spcPct val="0"/>
        </a:spcAft>
        <a:buSzPct val="90000"/>
        <a:buFont typeface="Wingdings" pitchFamily="2" charset="2"/>
        <a:buChar char="n"/>
        <a:defRPr sz="1700">
          <a:solidFill>
            <a:schemeClr val="accent2"/>
          </a:solidFill>
          <a:latin typeface="Calibri" pitchFamily="34" charset="0"/>
        </a:defRPr>
      </a:lvl3pPr>
      <a:lvl4pPr marL="1238250" indent="-190500" algn="l" rtl="0" eaLnBrk="0" fontAlgn="base" hangingPunct="0">
        <a:spcBef>
          <a:spcPct val="20000"/>
        </a:spcBef>
        <a:spcAft>
          <a:spcPct val="0"/>
        </a:spcAft>
        <a:buSzPct val="90000"/>
        <a:buFont typeface="Wingdings" pitchFamily="2" charset="2"/>
        <a:buChar char="¢"/>
        <a:defRPr sz="1500">
          <a:solidFill>
            <a:schemeClr val="accent2"/>
          </a:solidFill>
          <a:latin typeface="Calibri" pitchFamily="34" charset="0"/>
        </a:defRPr>
      </a:lvl4pPr>
      <a:lvl5pPr marL="1619250" indent="-190500" algn="l" rtl="0" eaLnBrk="0" fontAlgn="base" hangingPunct="0">
        <a:spcBef>
          <a:spcPct val="20000"/>
        </a:spcBef>
        <a:spcAft>
          <a:spcPct val="0"/>
        </a:spcAft>
        <a:buChar char="-"/>
        <a:defRPr sz="1300">
          <a:solidFill>
            <a:schemeClr val="accent2"/>
          </a:solidFill>
          <a:latin typeface="Calibri" pitchFamily="34" charset="0"/>
        </a:defRPr>
      </a:lvl5pPr>
      <a:lvl6pPr marL="2076450" indent="-190500" algn="l" rtl="0" eaLnBrk="1" fontAlgn="base" hangingPunct="1">
        <a:spcBef>
          <a:spcPct val="20000"/>
        </a:spcBef>
        <a:spcAft>
          <a:spcPct val="0"/>
        </a:spcAft>
        <a:buChar char="-"/>
        <a:defRPr sz="1300">
          <a:solidFill>
            <a:schemeClr val="accent2"/>
          </a:solidFill>
          <a:latin typeface="+mn-lt"/>
        </a:defRPr>
      </a:lvl6pPr>
      <a:lvl7pPr marL="2533650" indent="-190500" algn="l" rtl="0" eaLnBrk="1" fontAlgn="base" hangingPunct="1">
        <a:spcBef>
          <a:spcPct val="20000"/>
        </a:spcBef>
        <a:spcAft>
          <a:spcPct val="0"/>
        </a:spcAft>
        <a:buChar char="-"/>
        <a:defRPr sz="1300">
          <a:solidFill>
            <a:schemeClr val="accent2"/>
          </a:solidFill>
          <a:latin typeface="+mn-lt"/>
        </a:defRPr>
      </a:lvl7pPr>
      <a:lvl8pPr marL="2990850" indent="-190500" algn="l" rtl="0" eaLnBrk="1" fontAlgn="base" hangingPunct="1">
        <a:spcBef>
          <a:spcPct val="20000"/>
        </a:spcBef>
        <a:spcAft>
          <a:spcPct val="0"/>
        </a:spcAft>
        <a:buChar char="-"/>
        <a:defRPr sz="1300">
          <a:solidFill>
            <a:schemeClr val="accent2"/>
          </a:solidFill>
          <a:latin typeface="+mn-lt"/>
        </a:defRPr>
      </a:lvl8pPr>
      <a:lvl9pPr marL="3448050" indent="-190500" algn="l" rtl="0" eaLnBrk="1" fontAlgn="base" hangingPunct="1">
        <a:spcBef>
          <a:spcPct val="20000"/>
        </a:spcBef>
        <a:spcAft>
          <a:spcPct val="0"/>
        </a:spcAft>
        <a:buChar char="-"/>
        <a:defRPr sz="1300">
          <a:solidFill>
            <a:schemeClr val="accent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fr-FR"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18" name="Rectangle 9"/>
          <p:cNvSpPr>
            <a:spLocks noChangeArrowheads="1"/>
          </p:cNvSpPr>
          <p:nvPr userDrawn="1"/>
        </p:nvSpPr>
        <p:spPr bwMode="auto">
          <a:xfrm>
            <a:off x="628650" y="428625"/>
            <a:ext cx="79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fld id="{99DD4794-A34C-4C78-BBC8-CA0B1EA92E19}" type="slidenum">
              <a:rPr lang="en-US" altLang="fr-FR" sz="2800" b="1" smtClean="0">
                <a:solidFill>
                  <a:schemeClr val="bg1"/>
                </a:solidFill>
                <a:latin typeface="Calibri" pitchFamily="34" charset="0"/>
                <a:cs typeface="Calibri" pitchFamily="34" charset="0"/>
              </a:rPr>
              <a:pPr algn="ctr" eaLnBrk="1" hangingPunct="1">
                <a:defRPr/>
              </a:pPr>
              <a:t>‹#›</a:t>
            </a:fld>
            <a:endParaRPr lang="en-US" altLang="fr-FR" b="1">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748479836"/>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ogleapis/nodejs-pubsub/blob/master/samples/listenForOrderedMessages.js"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323528" y="1052736"/>
            <a:ext cx="7200800" cy="2454275"/>
          </a:xfrm>
        </p:spPr>
        <p:txBody>
          <a:bodyPr/>
          <a:lstStyle/>
          <a:p>
            <a:r>
              <a:rPr lang="en-US" sz="2400" b="1" dirty="0" smtClean="0"/>
              <a:t>Streamline Message with GCP Pub/Sub</a:t>
            </a:r>
            <a:r>
              <a:rPr lang="en-US" b="1" dirty="0"/>
              <a:t/>
            </a:r>
            <a:br>
              <a:rPr lang="en-US" b="1" dirty="0"/>
            </a:br>
            <a:endParaRPr lang="en-GB" altLang="fr-FR" sz="4000" dirty="0"/>
          </a:p>
        </p:txBody>
      </p:sp>
      <p:sp>
        <p:nvSpPr>
          <p:cNvPr id="12291" name="Sous-titre 1"/>
          <p:cNvSpPr>
            <a:spLocks noGrp="1"/>
          </p:cNvSpPr>
          <p:nvPr>
            <p:ph type="subTitle" idx="1"/>
          </p:nvPr>
        </p:nvSpPr>
        <p:spPr>
          <a:xfrm>
            <a:off x="1907704" y="4077072"/>
            <a:ext cx="7027862" cy="1007467"/>
          </a:xfrm>
        </p:spPr>
        <p:txBody>
          <a:bodyPr/>
          <a:lstStyle/>
          <a:p>
            <a:pPr marL="0" indent="0" algn="r" eaLnBrk="1" hangingPunct="1"/>
            <a:r>
              <a:rPr lang="en-GB" altLang="fr-FR" sz="2400" dirty="0" smtClean="0">
                <a:solidFill>
                  <a:srgbClr val="293A65"/>
                </a:solidFill>
              </a:rPr>
              <a:t>Solution Proposal</a:t>
            </a:r>
          </a:p>
          <a:p>
            <a:pPr marL="0" indent="0" algn="r" eaLnBrk="1" hangingPunct="1"/>
            <a:r>
              <a:rPr lang="en-GB" altLang="fr-FR" sz="2000" b="1" dirty="0" smtClean="0">
                <a:solidFill>
                  <a:srgbClr val="293A65"/>
                </a:solidFill>
              </a:rPr>
              <a:t>Joydeep Das</a:t>
            </a:r>
          </a:p>
        </p:txBody>
      </p:sp>
      <p:sp>
        <p:nvSpPr>
          <p:cNvPr id="12292" name="Rectangle 2"/>
          <p:cNvSpPr>
            <a:spLocks noChangeArrowheads="1"/>
          </p:cNvSpPr>
          <p:nvPr/>
        </p:nvSpPr>
        <p:spPr bwMode="auto">
          <a:xfrm>
            <a:off x="4427984" y="5364505"/>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GB" altLang="fr-FR" sz="1400" dirty="0">
                <a:solidFill>
                  <a:srgbClr val="293A65"/>
                </a:solidFill>
                <a:latin typeface="Calibri" pitchFamily="34" charset="0"/>
                <a:cs typeface="+mn-cs"/>
              </a:rPr>
              <a:t>Version </a:t>
            </a:r>
            <a:r>
              <a:rPr lang="en-GB" altLang="fr-FR" sz="1400" dirty="0" smtClean="0">
                <a:solidFill>
                  <a:srgbClr val="293A65"/>
                </a:solidFill>
                <a:latin typeface="Calibri" pitchFamily="34" charset="0"/>
                <a:cs typeface="+mn-cs"/>
              </a:rPr>
              <a:t>1.0</a:t>
            </a:r>
            <a:r>
              <a:rPr lang="en-GB" altLang="fr-FR" sz="1400" dirty="0">
                <a:solidFill>
                  <a:srgbClr val="293A65"/>
                </a:solidFill>
                <a:latin typeface="Calibri" pitchFamily="34" charset="0"/>
                <a:cs typeface="+mn-cs"/>
              </a:rPr>
              <a:t/>
            </a:r>
            <a:br>
              <a:rPr lang="en-GB" altLang="fr-FR" sz="1400" dirty="0">
                <a:solidFill>
                  <a:srgbClr val="293A65"/>
                </a:solidFill>
                <a:latin typeface="Calibri" pitchFamily="34" charset="0"/>
                <a:cs typeface="+mn-cs"/>
              </a:rPr>
            </a:br>
            <a:r>
              <a:rPr lang="en-GB" altLang="fr-FR" sz="1400" dirty="0" smtClean="0">
                <a:solidFill>
                  <a:srgbClr val="293A65"/>
                </a:solidFill>
                <a:latin typeface="Calibri" pitchFamily="34" charset="0"/>
                <a:cs typeface="+mn-cs"/>
              </a:rPr>
              <a:t>Aug, </a:t>
            </a:r>
            <a:r>
              <a:rPr lang="en-GB" altLang="fr-FR" sz="1400" dirty="0" smtClean="0">
                <a:solidFill>
                  <a:srgbClr val="293A65"/>
                </a:solidFill>
                <a:latin typeface="Calibri" pitchFamily="34" charset="0"/>
                <a:cs typeface="+mn-cs"/>
              </a:rPr>
              <a:t>2020</a:t>
            </a:r>
            <a:endParaRPr lang="en-GB" altLang="fr-FR" sz="1400" dirty="0">
              <a:solidFill>
                <a:srgbClr val="293A65"/>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798638" y="974725"/>
            <a:ext cx="7027862" cy="4902547"/>
          </a:xfrm>
        </p:spPr>
        <p:txBody>
          <a:bodyPr anchor="ctr"/>
          <a:lstStyle/>
          <a:p>
            <a:pPr algn="ctr" eaLnBrk="1" hangingPunct="1"/>
            <a:r>
              <a:rPr lang="en-GB" altLang="fr-FR" sz="4000" dirty="0"/>
              <a:t>Thank You</a:t>
            </a:r>
          </a:p>
        </p:txBody>
      </p:sp>
    </p:spTree>
    <p:extLst>
      <p:ext uri="{BB962C8B-B14F-4D97-AF65-F5344CB8AC3E}">
        <p14:creationId xmlns:p14="http://schemas.microsoft.com/office/powerpoint/2010/main" val="166958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76672"/>
            <a:ext cx="7302500" cy="504056"/>
          </a:xfrm>
        </p:spPr>
        <p:txBody>
          <a:bodyPr>
            <a:normAutofit fontScale="90000"/>
          </a:bodyPr>
          <a:lstStyle/>
          <a:p>
            <a:r>
              <a:rPr lang="en-GB" dirty="0"/>
              <a:t>Agenda</a:t>
            </a:r>
          </a:p>
        </p:txBody>
      </p:sp>
      <p:sp>
        <p:nvSpPr>
          <p:cNvPr id="3" name="Espace réservé du contenu 2"/>
          <p:cNvSpPr>
            <a:spLocks noGrp="1"/>
          </p:cNvSpPr>
          <p:nvPr>
            <p:ph idx="1"/>
          </p:nvPr>
        </p:nvSpPr>
        <p:spPr>
          <a:xfrm>
            <a:off x="539552" y="1412776"/>
            <a:ext cx="7992888" cy="4824536"/>
          </a:xfrm>
        </p:spPr>
        <p:txBody>
          <a:bodyPr>
            <a:normAutofit/>
          </a:bodyPr>
          <a:lstStyle/>
          <a:p>
            <a:pPr marL="590550" lvl="1" indent="-457200">
              <a:buFont typeface="Arial" panose="020B0604020202020204" pitchFamily="34" charset="0"/>
              <a:buChar char="•"/>
            </a:pPr>
            <a:r>
              <a:rPr lang="en-GB" sz="1800" dirty="0" smtClean="0">
                <a:latin typeface="Calibri" panose="020F0502020204030204" pitchFamily="34" charset="0"/>
                <a:cs typeface="Calibri" panose="020F0502020204030204" pitchFamily="34" charset="0"/>
              </a:rPr>
              <a:t>Purpose</a:t>
            </a:r>
            <a:endParaRPr lang="en-GB" sz="1800" dirty="0">
              <a:latin typeface="Calibri" panose="020F0502020204030204" pitchFamily="34" charset="0"/>
              <a:cs typeface="Calibri" panose="020F0502020204030204" pitchFamily="34" charset="0"/>
            </a:endParaRPr>
          </a:p>
          <a:p>
            <a:pPr marL="590550" lvl="1" indent="-457200">
              <a:buFont typeface="Arial" panose="020B0604020202020204" pitchFamily="34" charset="0"/>
              <a:buChar char="•"/>
            </a:pPr>
            <a:r>
              <a:rPr lang="en-GB" sz="1800" dirty="0" smtClean="0">
                <a:latin typeface="Calibri" panose="020F0502020204030204" pitchFamily="34" charset="0"/>
                <a:cs typeface="Calibri" panose="020F0502020204030204" pitchFamily="34" charset="0"/>
              </a:rPr>
              <a:t>Scope</a:t>
            </a:r>
          </a:p>
          <a:p>
            <a:pPr marL="590550" lvl="1" indent="-457200">
              <a:buFont typeface="Arial" panose="020B0604020202020204" pitchFamily="34" charset="0"/>
              <a:buChar char="•"/>
            </a:pPr>
            <a:r>
              <a:rPr lang="en-GB" sz="1800" dirty="0" smtClean="0">
                <a:latin typeface="Calibri" panose="020F0502020204030204" pitchFamily="34" charset="0"/>
                <a:cs typeface="Calibri" panose="020F0502020204030204" pitchFamily="34" charset="0"/>
              </a:rPr>
              <a:t>Current Application Landscape</a:t>
            </a:r>
          </a:p>
          <a:p>
            <a:pPr marL="590550" lvl="1" indent="-457200">
              <a:buFont typeface="Arial" panose="020B0604020202020204" pitchFamily="34" charset="0"/>
              <a:buChar char="•"/>
            </a:pPr>
            <a:r>
              <a:rPr lang="nl-NL" sz="1800" dirty="0">
                <a:latin typeface="Calibri" panose="020F0502020204030204" pitchFamily="34" charset="0"/>
                <a:cs typeface="Calibri" panose="020F0502020204030204" pitchFamily="34" charset="0"/>
              </a:rPr>
              <a:t>Target Landscape </a:t>
            </a:r>
            <a:r>
              <a:rPr lang="nl-NL" sz="1800" dirty="0" err="1">
                <a:latin typeface="Calibri" panose="020F0502020204030204" pitchFamily="34" charset="0"/>
                <a:cs typeface="Calibri" panose="020F0502020204030204" pitchFamily="34" charset="0"/>
              </a:rPr>
              <a:t>Cartography</a:t>
            </a:r>
            <a:r>
              <a:rPr lang="nl-NL" sz="1800" dirty="0">
                <a:latin typeface="Calibri" panose="020F0502020204030204" pitchFamily="34" charset="0"/>
                <a:cs typeface="Calibri" panose="020F0502020204030204" pitchFamily="34" charset="0"/>
              </a:rPr>
              <a:t> </a:t>
            </a:r>
            <a:endParaRPr lang="nl-NL" sz="1800" dirty="0" smtClean="0">
              <a:latin typeface="Calibri" panose="020F0502020204030204" pitchFamily="34" charset="0"/>
              <a:cs typeface="Calibri" panose="020F0502020204030204" pitchFamily="34" charset="0"/>
            </a:endParaRPr>
          </a:p>
          <a:p>
            <a:pPr marL="590550" lvl="1" indent="-457200">
              <a:buFont typeface="Arial" panose="020B0604020202020204" pitchFamily="34" charset="0"/>
              <a:buChar char="•"/>
            </a:pPr>
            <a:r>
              <a:rPr lang="en-GB" sz="1800" dirty="0" smtClean="0">
                <a:latin typeface="Calibri" panose="020F0502020204030204" pitchFamily="34" charset="0"/>
                <a:cs typeface="Calibri" panose="020F0502020204030204" pitchFamily="34" charset="0"/>
              </a:rPr>
              <a:t>Assumptions/Decisions</a:t>
            </a:r>
          </a:p>
          <a:p>
            <a:pPr marL="590550" lvl="1" indent="-457200">
              <a:buFont typeface="Arial" panose="020B0604020202020204" pitchFamily="34" charset="0"/>
              <a:buChar char="•"/>
            </a:pPr>
            <a:r>
              <a:rPr lang="nl-NL" sz="1800" dirty="0" err="1" smtClean="0">
                <a:latin typeface="Calibri" panose="020F0502020204030204" pitchFamily="34" charset="0"/>
                <a:cs typeface="Calibri" panose="020F0502020204030204" pitchFamily="34" charset="0"/>
              </a:rPr>
              <a:t>Queries</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260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476672"/>
            <a:ext cx="7302500" cy="504056"/>
          </a:xfrm>
        </p:spPr>
        <p:txBody>
          <a:bodyPr>
            <a:normAutofit fontScale="90000"/>
          </a:bodyPr>
          <a:lstStyle/>
          <a:p>
            <a:r>
              <a:rPr lang="en-GB" dirty="0" smtClean="0"/>
              <a:t>Purpose</a:t>
            </a:r>
            <a:endParaRPr lang="en-GB" dirty="0"/>
          </a:p>
        </p:txBody>
      </p:sp>
      <p:sp>
        <p:nvSpPr>
          <p:cNvPr id="3" name="Espace réservé du contenu 2"/>
          <p:cNvSpPr>
            <a:spLocks noGrp="1"/>
          </p:cNvSpPr>
          <p:nvPr>
            <p:ph idx="1"/>
          </p:nvPr>
        </p:nvSpPr>
        <p:spPr>
          <a:xfrm>
            <a:off x="539552" y="1412776"/>
            <a:ext cx="7992888" cy="4536504"/>
          </a:xfrm>
        </p:spPr>
        <p:txBody>
          <a:bodyPr>
            <a:normAutofit/>
          </a:bodyPr>
          <a:lstStyle/>
          <a:p>
            <a:pPr marL="0" indent="0" algn="just">
              <a:buNone/>
            </a:pPr>
            <a:r>
              <a:rPr lang="en-US" b="1" dirty="0" smtClean="0">
                <a:latin typeface="Calibri" panose="020F0502020204030204" pitchFamily="34" charset="0"/>
                <a:cs typeface="Calibri" panose="020F0502020204030204" pitchFamily="34" charset="0"/>
              </a:rPr>
              <a:t>Background</a:t>
            </a:r>
            <a:r>
              <a:rPr lang="en-US" dirty="0" smtClean="0">
                <a:latin typeface="Calibri" panose="020F0502020204030204" pitchFamily="34" charset="0"/>
                <a:cs typeface="Calibri" panose="020F0502020204030204" pitchFamily="34" charset="0"/>
              </a:rPr>
              <a:t>: </a:t>
            </a:r>
          </a:p>
          <a:p>
            <a:pPr marL="0" indent="0" algn="just">
              <a:buNone/>
            </a:pPr>
            <a:r>
              <a:rPr lang="en-US" sz="1500" dirty="0" err="1" smtClean="0">
                <a:latin typeface="Calibri" panose="020F0502020204030204" pitchFamily="34" charset="0"/>
                <a:cs typeface="Calibri" panose="020F0502020204030204" pitchFamily="34" charset="0"/>
              </a:rPr>
              <a:t>Nicolab</a:t>
            </a:r>
            <a:r>
              <a:rPr lang="en-US" sz="1500" dirty="0" smtClean="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has embarked on a key initiative to reduce infrastructure &amp; related costs and </a:t>
            </a:r>
            <a:r>
              <a:rPr lang="en-US" sz="1500" dirty="0">
                <a:latin typeface="Calibri" panose="020F0502020204030204" pitchFamily="34" charset="0"/>
                <a:cs typeface="Calibri" panose="020F0502020204030204" pitchFamily="34" charset="0"/>
              </a:rPr>
              <a:t>utilize investment </a:t>
            </a:r>
            <a:r>
              <a:rPr lang="en-US" sz="1500" dirty="0">
                <a:latin typeface="Calibri" panose="020F0502020204030204" pitchFamily="34" charset="0"/>
                <a:cs typeface="Calibri" panose="020F0502020204030204" pitchFamily="34" charset="0"/>
              </a:rPr>
              <a:t>by creating GCP project to build </a:t>
            </a:r>
            <a:r>
              <a:rPr lang="en-US" sz="1500" dirty="0">
                <a:latin typeface="Calibri" panose="020F0502020204030204" pitchFamily="34" charset="0"/>
                <a:cs typeface="Calibri" panose="020F0502020204030204" pitchFamily="34" charset="0"/>
              </a:rPr>
              <a:t>the container for the main </a:t>
            </a:r>
            <a:r>
              <a:rPr lang="en-US" sz="1500" dirty="0" smtClean="0">
                <a:latin typeface="Calibri" panose="020F0502020204030204" pitchFamily="34" charset="0"/>
                <a:cs typeface="Calibri" panose="020F0502020204030204" pitchFamily="34" charset="0"/>
              </a:rPr>
              <a:t>service, The deployment of the project have two separate cluster of activities –</a:t>
            </a:r>
          </a:p>
          <a:p>
            <a:pPr marL="180975" indent="-180975"/>
            <a:r>
              <a:rPr lang="en-US" sz="1500" dirty="0">
                <a:latin typeface="Calibri" panose="020F0502020204030204" pitchFamily="34" charset="0"/>
                <a:cs typeface="Calibri" panose="020F0502020204030204" pitchFamily="34" charset="0"/>
              </a:rPr>
              <a:t>use </a:t>
            </a:r>
            <a:r>
              <a:rPr lang="en-US" sz="1500" dirty="0">
                <a:latin typeface="Calibri" panose="020F0502020204030204" pitchFamily="34" charset="0"/>
                <a:cs typeface="Calibri" panose="020F0502020204030204" pitchFamily="34" charset="0"/>
              </a:rPr>
              <a:t>the </a:t>
            </a:r>
            <a:r>
              <a:rPr lang="en-US" sz="1500" dirty="0">
                <a:latin typeface="Calibri" panose="020F0502020204030204" pitchFamily="34" charset="0"/>
                <a:cs typeface="Calibri" panose="020F0502020204030204" pitchFamily="34" charset="0"/>
              </a:rPr>
              <a:t>available terraform file in the repository to deploy the infrastructure</a:t>
            </a:r>
            <a:r>
              <a:rPr lang="en-US" sz="1500"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This will build two </a:t>
            </a:r>
            <a:r>
              <a:rPr lang="en-US" sz="1500" dirty="0" smtClean="0">
                <a:latin typeface="Calibri" panose="020F0502020204030204" pitchFamily="34" charset="0"/>
                <a:cs typeface="Calibri" panose="020F0502020204030204" pitchFamily="34" charset="0"/>
              </a:rPr>
              <a:t>storage buckets</a:t>
            </a:r>
            <a:endParaRPr lang="en-US" sz="1500" dirty="0">
              <a:latin typeface="Calibri" panose="020F0502020204030204" pitchFamily="34" charset="0"/>
              <a:cs typeface="Calibri" panose="020F0502020204030204" pitchFamily="34" charset="0"/>
            </a:endParaRPr>
          </a:p>
          <a:p>
            <a:pPr marL="180975" indent="-180975"/>
            <a:r>
              <a:rPr lang="en-US" sz="1500" dirty="0">
                <a:latin typeface="Calibri" panose="020F0502020204030204" pitchFamily="34" charset="0"/>
                <a:cs typeface="Calibri" panose="020F0502020204030204" pitchFamily="34" charset="0"/>
              </a:rPr>
              <a:t>based on events </a:t>
            </a:r>
            <a:r>
              <a:rPr lang="en-US" sz="1500" dirty="0">
                <a:latin typeface="Calibri" panose="020F0502020204030204" pitchFamily="34" charset="0"/>
                <a:cs typeface="Calibri" panose="020F0502020204030204" pitchFamily="34" charset="0"/>
              </a:rPr>
              <a:t>need </a:t>
            </a:r>
            <a:r>
              <a:rPr lang="en-US" sz="1500" dirty="0">
                <a:latin typeface="Calibri" panose="020F0502020204030204" pitchFamily="34" charset="0"/>
                <a:cs typeface="Calibri" panose="020F0502020204030204" pitchFamily="34" charset="0"/>
              </a:rPr>
              <a:t>to update the second </a:t>
            </a:r>
            <a:r>
              <a:rPr lang="en-US" sz="1500" dirty="0" smtClean="0">
                <a:latin typeface="Calibri" panose="020F0502020204030204" pitchFamily="34" charset="0"/>
                <a:cs typeface="Calibri" panose="020F0502020204030204" pitchFamily="34" charset="0"/>
              </a:rPr>
              <a:t>storage bucket while maintaining the first bucket as main source of truth</a:t>
            </a:r>
            <a:endParaRPr lang="en-US" sz="1500" dirty="0">
              <a:latin typeface="Calibri" panose="020F0502020204030204" pitchFamily="34" charset="0"/>
              <a:cs typeface="Calibri" panose="020F0502020204030204" pitchFamily="34" charset="0"/>
            </a:endParaRPr>
          </a:p>
          <a:p>
            <a:pPr marL="0" indent="0">
              <a:spcBef>
                <a:spcPts val="600"/>
              </a:spcBef>
              <a:buNone/>
            </a:pPr>
            <a:endParaRPr lang="en-US" dirty="0" smtClean="0">
              <a:latin typeface="Calibri" panose="020F0502020204030204" pitchFamily="34" charset="0"/>
              <a:cs typeface="Calibri" panose="020F0502020204030204" pitchFamily="34" charset="0"/>
            </a:endParaRPr>
          </a:p>
          <a:p>
            <a:pPr marL="0" indent="0">
              <a:spcBef>
                <a:spcPts val="600"/>
              </a:spcBef>
              <a:buNone/>
            </a:pPr>
            <a:r>
              <a:rPr lang="en-US" b="1" dirty="0" smtClean="0">
                <a:latin typeface="Calibri" panose="020F0502020204030204" pitchFamily="34" charset="0"/>
                <a:cs typeface="Calibri" panose="020F0502020204030204" pitchFamily="34" charset="0"/>
              </a:rPr>
              <a:t>Goal</a:t>
            </a:r>
            <a:r>
              <a:rPr lang="en-US" dirty="0" smtClean="0">
                <a:latin typeface="Calibri" panose="020F0502020204030204" pitchFamily="34" charset="0"/>
                <a:cs typeface="Calibri" panose="020F0502020204030204" pitchFamily="34" charset="0"/>
              </a:rPr>
              <a:t>:</a:t>
            </a:r>
          </a:p>
          <a:p>
            <a:pPr marL="0" indent="0">
              <a:spcBef>
                <a:spcPts val="600"/>
              </a:spcBef>
              <a:buNone/>
            </a:pPr>
            <a:r>
              <a:rPr lang="en-US" sz="1500" dirty="0">
                <a:latin typeface="Calibri" panose="020F0502020204030204" pitchFamily="34" charset="0"/>
                <a:cs typeface="Calibri" panose="020F0502020204030204" pitchFamily="34" charset="0"/>
              </a:rPr>
              <a:t>Solution Design to cover the </a:t>
            </a:r>
            <a:r>
              <a:rPr lang="en-US" sz="1500" dirty="0">
                <a:latin typeface="Calibri" panose="020F0502020204030204" pitchFamily="34" charset="0"/>
                <a:cs typeface="Calibri" panose="020F0502020204030204" pitchFamily="34" charset="0"/>
              </a:rPr>
              <a:t>future state of this environment in the </a:t>
            </a:r>
            <a:r>
              <a:rPr lang="en-US" sz="1500" dirty="0">
                <a:latin typeface="Calibri" panose="020F0502020204030204" pitchFamily="34" charset="0"/>
                <a:cs typeface="Calibri" panose="020F0502020204030204" pitchFamily="34" charset="0"/>
              </a:rPr>
              <a:t>GCP. </a:t>
            </a:r>
            <a:r>
              <a:rPr lang="en-US" sz="1500" dirty="0">
                <a:latin typeface="Calibri" panose="020F0502020204030204" pitchFamily="34" charset="0"/>
                <a:cs typeface="Calibri" panose="020F0502020204030204" pitchFamily="34" charset="0"/>
              </a:rPr>
              <a:t>The solution needs to:</a:t>
            </a:r>
          </a:p>
          <a:p>
            <a:pPr marL="180975" indent="-180975"/>
            <a:r>
              <a:rPr lang="en-US" sz="1500" dirty="0">
                <a:latin typeface="Calibri" panose="020F0502020204030204" pitchFamily="34" charset="0"/>
                <a:cs typeface="Calibri" panose="020F0502020204030204" pitchFamily="34" charset="0"/>
              </a:rPr>
              <a:t>Setup GCP account while enabling </a:t>
            </a:r>
            <a:r>
              <a:rPr lang="en-US" sz="1500" dirty="0">
                <a:latin typeface="Calibri" panose="020F0502020204030204" pitchFamily="34" charset="0"/>
                <a:cs typeface="Calibri" panose="020F0502020204030204" pitchFamily="34" charset="0"/>
              </a:rPr>
              <a:t>the necessary APIs (Cloud Build, Cloud Run), build the container for the main service</a:t>
            </a:r>
          </a:p>
          <a:p>
            <a:pPr marL="180975" indent="-180975"/>
            <a:r>
              <a:rPr lang="en-US" sz="1500" dirty="0">
                <a:latin typeface="Calibri" panose="020F0502020204030204" pitchFamily="34" charset="0"/>
                <a:cs typeface="Calibri" panose="020F0502020204030204" pitchFamily="34" charset="0"/>
              </a:rPr>
              <a:t>Define logic to process these events in such a way that the order in which we receive/process the events will not affect the end result.</a:t>
            </a:r>
          </a:p>
          <a:p>
            <a:pPr marL="0" indent="0" algn="just">
              <a:buNone/>
            </a:pPr>
            <a:endParaRPr lang="en-US" dirty="0" smtClean="0">
              <a:latin typeface="Calibri" panose="020F0502020204030204" pitchFamily="34" charset="0"/>
              <a:cs typeface="Calibri" panose="020F0502020204030204" pitchFamily="34" charset="0"/>
            </a:endParaRPr>
          </a:p>
          <a:p>
            <a:pPr marL="0" indent="0" algn="just">
              <a:buNone/>
            </a:pPr>
            <a:endParaRPr 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45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476672"/>
            <a:ext cx="7302500" cy="504056"/>
          </a:xfrm>
        </p:spPr>
        <p:txBody>
          <a:bodyPr>
            <a:normAutofit fontScale="90000"/>
          </a:bodyPr>
          <a:lstStyle/>
          <a:p>
            <a:r>
              <a:rPr lang="nl-NL" dirty="0"/>
              <a:t>Scope</a:t>
            </a:r>
            <a:endParaRPr lang="en-GB" dirty="0"/>
          </a:p>
        </p:txBody>
      </p:sp>
      <p:sp>
        <p:nvSpPr>
          <p:cNvPr id="3" name="Espace réservé du contenu 2"/>
          <p:cNvSpPr>
            <a:spLocks noGrp="1"/>
          </p:cNvSpPr>
          <p:nvPr>
            <p:ph idx="1"/>
          </p:nvPr>
        </p:nvSpPr>
        <p:spPr>
          <a:xfrm>
            <a:off x="35496" y="1412776"/>
            <a:ext cx="7992888" cy="5256584"/>
          </a:xfrm>
        </p:spPr>
        <p:txBody>
          <a:bodyPr>
            <a:normAutofit/>
          </a:bodyPr>
          <a:lstStyle/>
          <a:p>
            <a:pPr marL="457200" lvl="1" indent="0" algn="just">
              <a:buNone/>
            </a:pPr>
            <a:r>
              <a:rPr lang="en-US" sz="1800" b="1" dirty="0" smtClean="0">
                <a:latin typeface="Calibri" panose="020F0502020204030204" pitchFamily="34" charset="0"/>
                <a:cs typeface="Calibri" panose="020F0502020204030204" pitchFamily="34" charset="0"/>
              </a:rPr>
              <a:t>Build the Infrastructure</a:t>
            </a:r>
            <a:endParaRPr lang="en-US" sz="1800" b="1" dirty="0">
              <a:latin typeface="Calibri" panose="020F0502020204030204" pitchFamily="34" charset="0"/>
              <a:cs typeface="Calibri" panose="020F0502020204030204" pitchFamily="34" charset="0"/>
            </a:endParaRPr>
          </a:p>
          <a:p>
            <a:pPr marL="808038" lvl="2" indent="-265113" algn="just">
              <a:buFont typeface="Wingdings" panose="05000000000000000000" pitchFamily="2" charset="2"/>
              <a:buChar char="§"/>
            </a:pPr>
            <a:r>
              <a:rPr lang="nl-NL" dirty="0" smtClean="0">
                <a:latin typeface="Calibri" panose="020F0502020204030204" pitchFamily="34" charset="0"/>
                <a:cs typeface="Calibri" panose="020F0502020204030204" pitchFamily="34" charset="0"/>
              </a:rPr>
              <a:t>Setup GCP account </a:t>
            </a:r>
            <a:r>
              <a:rPr lang="nl-NL" dirty="0" err="1" smtClean="0">
                <a:latin typeface="Calibri" panose="020F0502020204030204" pitchFamily="34" charset="0"/>
                <a:cs typeface="Calibri" panose="020F0502020204030204" pitchFamily="34" charset="0"/>
              </a:rPr>
              <a:t>while</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enabling</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the</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required</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API’s</a:t>
            </a:r>
            <a:endParaRPr lang="nl-NL" dirty="0">
              <a:latin typeface="Calibri" panose="020F0502020204030204" pitchFamily="34" charset="0"/>
              <a:cs typeface="Calibri" panose="020F0502020204030204" pitchFamily="34" charset="0"/>
            </a:endParaRPr>
          </a:p>
          <a:p>
            <a:pPr marL="808038" lvl="2" indent="-265113" algn="just">
              <a:buFont typeface="Wingdings" panose="05000000000000000000" pitchFamily="2" charset="2"/>
              <a:buChar char="§"/>
            </a:pPr>
            <a:r>
              <a:rPr lang="nl-NL" dirty="0" err="1">
                <a:latin typeface="Calibri" panose="020F0502020204030204" pitchFamily="34" charset="0"/>
                <a:cs typeface="Calibri" panose="020F0502020204030204" pitchFamily="34" charset="0"/>
              </a:rPr>
              <a:t>Deploy</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infrastructure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using</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terraform</a:t>
            </a:r>
            <a:r>
              <a:rPr lang="nl-NL" dirty="0">
                <a:latin typeface="Calibri" panose="020F0502020204030204" pitchFamily="34" charset="0"/>
                <a:cs typeface="Calibri" panose="020F0502020204030204" pitchFamily="34" charset="0"/>
              </a:rPr>
              <a:t> code</a:t>
            </a:r>
            <a:endParaRPr lang="nl-NL" dirty="0">
              <a:latin typeface="Calibri" panose="020F0502020204030204" pitchFamily="34" charset="0"/>
              <a:cs typeface="Calibri" panose="020F0502020204030204" pitchFamily="34" charset="0"/>
            </a:endParaRPr>
          </a:p>
          <a:p>
            <a:pPr lvl="1" algn="just">
              <a:buFont typeface="Arial" panose="020B0604020202020204" pitchFamily="34" charset="0"/>
              <a:buChar char="•"/>
            </a:pPr>
            <a:endParaRPr lang="nl-NL" sz="1800" dirty="0" smtClean="0">
              <a:latin typeface="Calibri" panose="020F0502020204030204" pitchFamily="34" charset="0"/>
              <a:cs typeface="Calibri" panose="020F0502020204030204" pitchFamily="34" charset="0"/>
            </a:endParaRPr>
          </a:p>
          <a:p>
            <a:pPr marL="457200" lvl="1" indent="0" algn="just">
              <a:buNone/>
            </a:pPr>
            <a:r>
              <a:rPr lang="nl-NL" sz="1800" b="1" dirty="0" smtClean="0">
                <a:latin typeface="Calibri" panose="020F0502020204030204" pitchFamily="34" charset="0"/>
                <a:cs typeface="Calibri" panose="020F0502020204030204" pitchFamily="34" charset="0"/>
              </a:rPr>
              <a:t>Event </a:t>
            </a:r>
            <a:r>
              <a:rPr lang="nl-NL" sz="1800" b="1" dirty="0" err="1" smtClean="0">
                <a:latin typeface="Calibri" panose="020F0502020204030204" pitchFamily="34" charset="0"/>
                <a:cs typeface="Calibri" panose="020F0502020204030204" pitchFamily="34" charset="0"/>
              </a:rPr>
              <a:t>triggered</a:t>
            </a:r>
            <a:r>
              <a:rPr lang="nl-NL" sz="1800" b="1" dirty="0" smtClean="0">
                <a:latin typeface="Calibri" panose="020F0502020204030204" pitchFamily="34" charset="0"/>
                <a:cs typeface="Calibri" panose="020F0502020204030204" pitchFamily="34" charset="0"/>
              </a:rPr>
              <a:t> </a:t>
            </a:r>
            <a:r>
              <a:rPr lang="nl-NL" sz="1800" b="1" dirty="0" err="1" smtClean="0">
                <a:latin typeface="Calibri" panose="020F0502020204030204" pitchFamily="34" charset="0"/>
                <a:cs typeface="Calibri" panose="020F0502020204030204" pitchFamily="34" charset="0"/>
              </a:rPr>
              <a:t>uniquely</a:t>
            </a:r>
            <a:r>
              <a:rPr lang="nl-NL" sz="1800" b="1" dirty="0" smtClean="0">
                <a:latin typeface="Calibri" panose="020F0502020204030204" pitchFamily="34" charset="0"/>
                <a:cs typeface="Calibri" panose="020F0502020204030204" pitchFamily="34" charset="0"/>
              </a:rPr>
              <a:t> </a:t>
            </a:r>
            <a:r>
              <a:rPr lang="nl-NL" sz="1800" b="1" dirty="0" err="1" smtClean="0">
                <a:latin typeface="Calibri" panose="020F0502020204030204" pitchFamily="34" charset="0"/>
                <a:cs typeface="Calibri" panose="020F0502020204030204" pitchFamily="34" charset="0"/>
              </a:rPr>
              <a:t>identified</a:t>
            </a:r>
            <a:r>
              <a:rPr lang="nl-NL" sz="1800" b="1" dirty="0" smtClean="0">
                <a:latin typeface="Calibri" panose="020F0502020204030204" pitchFamily="34" charset="0"/>
                <a:cs typeface="Calibri" panose="020F0502020204030204" pitchFamily="34" charset="0"/>
              </a:rPr>
              <a:t> </a:t>
            </a:r>
            <a:r>
              <a:rPr lang="nl-NL" sz="1800" b="1" dirty="0" err="1" smtClean="0">
                <a:latin typeface="Calibri" panose="020F0502020204030204" pitchFamily="34" charset="0"/>
                <a:cs typeface="Calibri" panose="020F0502020204030204" pitchFamily="34" charset="0"/>
              </a:rPr>
              <a:t>message</a:t>
            </a:r>
            <a:r>
              <a:rPr lang="nl-NL" sz="1800" b="1" dirty="0" smtClean="0">
                <a:latin typeface="Calibri" panose="020F0502020204030204" pitchFamily="34" charset="0"/>
                <a:cs typeface="Calibri" panose="020F0502020204030204" pitchFamily="34" charset="0"/>
              </a:rPr>
              <a:t> </a:t>
            </a:r>
            <a:endParaRPr lang="nl-NL" sz="1800" b="1" dirty="0">
              <a:latin typeface="Calibri" panose="020F0502020204030204" pitchFamily="34" charset="0"/>
              <a:cs typeface="Calibri" panose="020F0502020204030204" pitchFamily="34" charset="0"/>
            </a:endParaRPr>
          </a:p>
          <a:p>
            <a:pPr marL="808038" lvl="2" indent="-265113" algn="just">
              <a:buFont typeface="Wingdings" panose="05000000000000000000" pitchFamily="2" charset="2"/>
              <a:buChar char="§"/>
            </a:pPr>
            <a:r>
              <a:rPr lang="nl-NL" dirty="0">
                <a:latin typeface="Calibri" panose="020F0502020204030204" pitchFamily="34" charset="0"/>
                <a:cs typeface="Calibri" panose="020F0502020204030204" pitchFamily="34" charset="0"/>
              </a:rPr>
              <a:t>Solution design logic</a:t>
            </a: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059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476672"/>
            <a:ext cx="7302500" cy="504056"/>
          </a:xfrm>
        </p:spPr>
        <p:txBody>
          <a:bodyPr>
            <a:normAutofit fontScale="90000"/>
          </a:bodyPr>
          <a:lstStyle/>
          <a:p>
            <a:r>
              <a:rPr lang="nl-NL" dirty="0" err="1" smtClean="0"/>
              <a:t>Current</a:t>
            </a:r>
            <a:r>
              <a:rPr lang="nl-NL" dirty="0" smtClean="0"/>
              <a:t> Application Landscape</a:t>
            </a:r>
            <a:endParaRPr lang="en-GB" dirty="0"/>
          </a:p>
        </p:txBody>
      </p:sp>
      <p:sp>
        <p:nvSpPr>
          <p:cNvPr id="4" name="Rectangle 3"/>
          <p:cNvSpPr/>
          <p:nvPr/>
        </p:nvSpPr>
        <p:spPr>
          <a:xfrm>
            <a:off x="365844" y="4738499"/>
            <a:ext cx="7158484" cy="954107"/>
          </a:xfrm>
          <a:prstGeom prst="rect">
            <a:avLst/>
          </a:prstGeom>
        </p:spPr>
        <p:txBody>
          <a:bodyPr wrap="square">
            <a:spAutoFit/>
          </a:bodyPr>
          <a:lstStyle/>
          <a:p>
            <a:r>
              <a:rPr lang="en-US" sz="1400" dirty="0" smtClean="0">
                <a:solidFill>
                  <a:schemeClr val="tx1">
                    <a:lumMod val="75000"/>
                    <a:lumOff val="25000"/>
                  </a:schemeClr>
                </a:solidFill>
                <a:latin typeface="Calibri" panose="020F0502020204030204" pitchFamily="34" charset="0"/>
                <a:cs typeface="Calibri" panose="020F0502020204030204" pitchFamily="34" charset="0"/>
              </a:rPr>
              <a:t>In both the scenarios, event messages are not ordered as -</a:t>
            </a:r>
          </a:p>
          <a:p>
            <a:pPr marL="180975" indent="-180975">
              <a:buFont typeface="+mj-lt"/>
              <a:buAutoNum type="arabicPeriod"/>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It </a:t>
            </a:r>
            <a:r>
              <a:rPr lang="en-US" sz="1400" dirty="0">
                <a:solidFill>
                  <a:schemeClr val="tx1">
                    <a:lumMod val="75000"/>
                    <a:lumOff val="25000"/>
                  </a:schemeClr>
                </a:solidFill>
                <a:latin typeface="Calibri" panose="020F0502020204030204" pitchFamily="34" charset="0"/>
                <a:cs typeface="Calibri" panose="020F0502020204030204" pitchFamily="34" charset="0"/>
              </a:rPr>
              <a:t>is possible to receive duplicate messages.</a:t>
            </a: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It is possible to receive old (delayed) messages.</a:t>
            </a: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Messages are not received in order</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028328"/>
            <a:ext cx="5553075" cy="17526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920727"/>
            <a:ext cx="5391150" cy="1876425"/>
          </a:xfrm>
          <a:prstGeom prst="rect">
            <a:avLst/>
          </a:prstGeom>
        </p:spPr>
      </p:pic>
      <p:sp>
        <p:nvSpPr>
          <p:cNvPr id="11" name="Rectangle 10"/>
          <p:cNvSpPr/>
          <p:nvPr/>
        </p:nvSpPr>
        <p:spPr>
          <a:xfrm>
            <a:off x="365844" y="1028328"/>
            <a:ext cx="5862340" cy="1748383"/>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2339752" y="2411596"/>
            <a:ext cx="2016224" cy="369332"/>
          </a:xfrm>
          <a:prstGeom prst="rect">
            <a:avLst/>
          </a:prstGeom>
          <a:noFill/>
        </p:spPr>
        <p:txBody>
          <a:bodyPr wrap="square" rtlCol="0">
            <a:spAutoFit/>
          </a:bodyPr>
          <a:lstStyle/>
          <a:p>
            <a:r>
              <a:rPr lang="nl-NL" dirty="0" smtClean="0"/>
              <a:t>Scene - 1</a:t>
            </a:r>
            <a:endParaRPr lang="nl-NL" dirty="0"/>
          </a:p>
        </p:txBody>
      </p:sp>
      <p:sp>
        <p:nvSpPr>
          <p:cNvPr id="13" name="Rectangle 12"/>
          <p:cNvSpPr/>
          <p:nvPr/>
        </p:nvSpPr>
        <p:spPr>
          <a:xfrm>
            <a:off x="365844" y="2832745"/>
            <a:ext cx="5862340" cy="182460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p:cNvSpPr txBox="1"/>
          <p:nvPr/>
        </p:nvSpPr>
        <p:spPr>
          <a:xfrm>
            <a:off x="2339752" y="4283804"/>
            <a:ext cx="2016224" cy="369332"/>
          </a:xfrm>
          <a:prstGeom prst="rect">
            <a:avLst/>
          </a:prstGeom>
          <a:noFill/>
        </p:spPr>
        <p:txBody>
          <a:bodyPr wrap="square" rtlCol="0">
            <a:spAutoFit/>
          </a:bodyPr>
          <a:lstStyle/>
          <a:p>
            <a:r>
              <a:rPr lang="nl-NL" dirty="0" smtClean="0"/>
              <a:t>Scene - 2</a:t>
            </a:r>
            <a:endParaRPr lang="nl-NL" dirty="0"/>
          </a:p>
        </p:txBody>
      </p:sp>
    </p:spTree>
    <p:extLst>
      <p:ext uri="{BB962C8B-B14F-4D97-AF65-F5344CB8AC3E}">
        <p14:creationId xmlns:p14="http://schemas.microsoft.com/office/powerpoint/2010/main" val="3893941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476672"/>
            <a:ext cx="7302500" cy="504056"/>
          </a:xfrm>
        </p:spPr>
        <p:txBody>
          <a:bodyPr>
            <a:normAutofit fontScale="90000"/>
          </a:bodyPr>
          <a:lstStyle/>
          <a:p>
            <a:r>
              <a:rPr lang="nl-NL" dirty="0"/>
              <a:t>Target </a:t>
            </a:r>
            <a:r>
              <a:rPr lang="nl-NL" dirty="0" smtClean="0"/>
              <a:t>Solution Design</a:t>
            </a:r>
            <a:endParaRPr lang="en-GB" dirty="0"/>
          </a:p>
        </p:txBody>
      </p:sp>
      <p:sp>
        <p:nvSpPr>
          <p:cNvPr id="4" name="Rectangle 3"/>
          <p:cNvSpPr/>
          <p:nvPr/>
        </p:nvSpPr>
        <p:spPr>
          <a:xfrm>
            <a:off x="179512" y="994083"/>
            <a:ext cx="7158484" cy="1169551"/>
          </a:xfrm>
          <a:prstGeom prst="rect">
            <a:avLst/>
          </a:prstGeom>
        </p:spPr>
        <p:txBody>
          <a:bodyPr wrap="square">
            <a:spAutoFit/>
          </a:bodyPr>
          <a:lstStyle/>
          <a:p>
            <a:r>
              <a:rPr lang="en-US" sz="1400" dirty="0">
                <a:solidFill>
                  <a:schemeClr val="tx1">
                    <a:lumMod val="75000"/>
                    <a:lumOff val="25000"/>
                  </a:schemeClr>
                </a:solidFill>
                <a:latin typeface="Calibri" panose="020F0502020204030204" pitchFamily="34" charset="0"/>
                <a:cs typeface="Calibri" panose="020F0502020204030204" pitchFamily="34" charset="0"/>
              </a:rPr>
              <a:t>In order to process messages in order, a subscriber must </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either have following solution options:</a:t>
            </a:r>
            <a:endParaRPr lang="en-US" sz="1400" dirty="0">
              <a:solidFill>
                <a:schemeClr val="tx1">
                  <a:lumMod val="75000"/>
                  <a:lumOff val="25000"/>
                </a:schemeClr>
              </a:solidFill>
              <a:latin typeface="Calibri" panose="020F0502020204030204" pitchFamily="34" charset="0"/>
              <a:cs typeface="Calibri" panose="020F0502020204030204" pitchFamily="34" charset="0"/>
            </a:endParaRPr>
          </a:p>
          <a:p>
            <a:r>
              <a:rPr lang="en-US" sz="1400" b="1" dirty="0" smtClean="0">
                <a:solidFill>
                  <a:schemeClr val="tx1">
                    <a:lumMod val="75000"/>
                    <a:lumOff val="25000"/>
                  </a:schemeClr>
                </a:solidFill>
                <a:latin typeface="Calibri" panose="020F0502020204030204" pitchFamily="34" charset="0"/>
                <a:cs typeface="Calibri" panose="020F0502020204030204" pitchFamily="34" charset="0"/>
              </a:rPr>
              <a:t>Solution option 1</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 Know </a:t>
            </a:r>
            <a:r>
              <a:rPr lang="en-US" sz="1400" dirty="0">
                <a:solidFill>
                  <a:schemeClr val="tx1">
                    <a:lumMod val="75000"/>
                    <a:lumOff val="25000"/>
                  </a:schemeClr>
                </a:solidFill>
                <a:latin typeface="Calibri" panose="020F0502020204030204" pitchFamily="34" charset="0"/>
                <a:cs typeface="Calibri" panose="020F0502020204030204" pitchFamily="34" charset="0"/>
              </a:rPr>
              <a:t>the entire list of outstanding messages and the order in which they must be </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processed</a:t>
            </a:r>
          </a:p>
          <a:p>
            <a:r>
              <a:rPr lang="en-US" sz="1400" b="1" dirty="0" smtClean="0">
                <a:solidFill>
                  <a:schemeClr val="tx1">
                    <a:lumMod val="75000"/>
                    <a:lumOff val="25000"/>
                  </a:schemeClr>
                </a:solidFill>
                <a:latin typeface="Calibri" panose="020F0502020204030204" pitchFamily="34" charset="0"/>
                <a:cs typeface="Calibri" panose="020F0502020204030204" pitchFamily="34" charset="0"/>
              </a:rPr>
              <a:t>Solution option 2</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 Determine </a:t>
            </a:r>
            <a:r>
              <a:rPr lang="en-US" sz="1400" dirty="0">
                <a:solidFill>
                  <a:schemeClr val="tx1">
                    <a:lumMod val="75000"/>
                    <a:lumOff val="25000"/>
                  </a:schemeClr>
                </a:solidFill>
                <a:latin typeface="Calibri" panose="020F0502020204030204" pitchFamily="34" charset="0"/>
                <a:cs typeface="Calibri" panose="020F0502020204030204" pitchFamily="34" charset="0"/>
              </a:rPr>
              <a:t>from all messages it has currently received whether or not there are messages it has not yet received that it needs to process </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first</a:t>
            </a:r>
            <a:endParaRPr lang="en-US"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6" name="Rectangle 5"/>
          <p:cNvSpPr/>
          <p:nvPr/>
        </p:nvSpPr>
        <p:spPr>
          <a:xfrm>
            <a:off x="149820" y="2132856"/>
            <a:ext cx="7662540" cy="1862048"/>
          </a:xfrm>
          <a:prstGeom prst="rect">
            <a:avLst/>
          </a:prstGeom>
        </p:spPr>
        <p:txBody>
          <a:bodyPr wrap="square">
            <a:spAutoFit/>
          </a:bodyPr>
          <a:lstStyle/>
          <a:p>
            <a:r>
              <a:rPr lang="en-US" sz="1700" b="1" u="sng" dirty="0" smtClean="0">
                <a:solidFill>
                  <a:schemeClr val="tx1">
                    <a:lumMod val="75000"/>
                    <a:lumOff val="25000"/>
                  </a:schemeClr>
                </a:solidFill>
                <a:latin typeface="Calibri" panose="020F0502020204030204" pitchFamily="34" charset="0"/>
                <a:cs typeface="Calibri" panose="020F0502020204030204" pitchFamily="34" charset="0"/>
              </a:rPr>
              <a:t>Solution 1 steps </a:t>
            </a:r>
            <a:r>
              <a:rPr lang="en-US" sz="1700" dirty="0" smtClean="0">
                <a:solidFill>
                  <a:schemeClr val="tx1">
                    <a:lumMod val="75000"/>
                    <a:lumOff val="2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By </a:t>
            </a:r>
            <a:r>
              <a:rPr lang="en-US" sz="1400" dirty="0">
                <a:solidFill>
                  <a:schemeClr val="tx1">
                    <a:lumMod val="75000"/>
                    <a:lumOff val="25000"/>
                  </a:schemeClr>
                </a:solidFill>
                <a:latin typeface="Calibri" panose="020F0502020204030204" pitchFamily="34" charset="0"/>
                <a:cs typeface="Calibri" panose="020F0502020204030204" pitchFamily="34" charset="0"/>
              </a:rPr>
              <a:t>assigning each message a unique identifier and storing in some persistent place (such as </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Cloud SQL) </a:t>
            </a:r>
            <a:r>
              <a:rPr lang="en-US" sz="1400" dirty="0">
                <a:solidFill>
                  <a:schemeClr val="tx1">
                    <a:lumMod val="75000"/>
                    <a:lumOff val="25000"/>
                  </a:schemeClr>
                </a:solidFill>
                <a:latin typeface="Calibri" panose="020F0502020204030204" pitchFamily="34" charset="0"/>
                <a:cs typeface="Calibri" panose="020F0502020204030204" pitchFamily="34" charset="0"/>
              </a:rPr>
              <a:t>the order in which messages should be processed</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A </a:t>
            </a:r>
            <a:r>
              <a:rPr lang="en-US" sz="1400" dirty="0">
                <a:solidFill>
                  <a:schemeClr val="tx1">
                    <a:lumMod val="75000"/>
                    <a:lumOff val="25000"/>
                  </a:schemeClr>
                </a:solidFill>
                <a:latin typeface="Calibri" panose="020F0502020204030204" pitchFamily="34" charset="0"/>
                <a:cs typeface="Calibri" panose="020F0502020204030204" pitchFamily="34" charset="0"/>
              </a:rPr>
              <a:t>subscriber would check the persistent storage to know the next message it must process and ensure that it only processes that message next, waiting to process other messages it has received when they come up in the complete ordering. </a:t>
            </a:r>
            <a:endParaRPr lang="en-US" sz="1400" dirty="0" smtClean="0">
              <a:solidFill>
                <a:schemeClr val="tx1">
                  <a:lumMod val="75000"/>
                  <a:lumOff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At </a:t>
            </a:r>
            <a:r>
              <a:rPr lang="en-US" sz="1400" dirty="0">
                <a:solidFill>
                  <a:schemeClr val="tx1">
                    <a:lumMod val="75000"/>
                    <a:lumOff val="25000"/>
                  </a:schemeClr>
                </a:solidFill>
                <a:latin typeface="Calibri" panose="020F0502020204030204" pitchFamily="34" charset="0"/>
                <a:cs typeface="Calibri" panose="020F0502020204030204" pitchFamily="34" charset="0"/>
              </a:rPr>
              <a:t>that point, it is worth considering using the persistent storage itself as the message queue and not relying on message delivering through Pub/Sub</a:t>
            </a:r>
          </a:p>
        </p:txBody>
      </p:sp>
      <p:sp>
        <p:nvSpPr>
          <p:cNvPr id="14" name="Rectangle 13"/>
          <p:cNvSpPr/>
          <p:nvPr/>
        </p:nvSpPr>
        <p:spPr>
          <a:xfrm>
            <a:off x="149820" y="3933056"/>
            <a:ext cx="7662540" cy="1862048"/>
          </a:xfrm>
          <a:prstGeom prst="rect">
            <a:avLst/>
          </a:prstGeom>
        </p:spPr>
        <p:txBody>
          <a:bodyPr wrap="square">
            <a:spAutoFit/>
          </a:bodyPr>
          <a:lstStyle/>
          <a:p>
            <a:r>
              <a:rPr lang="en-US" sz="1700" b="1" u="sng" dirty="0" smtClean="0">
                <a:solidFill>
                  <a:schemeClr val="tx1">
                    <a:lumMod val="75000"/>
                    <a:lumOff val="25000"/>
                  </a:schemeClr>
                </a:solidFill>
                <a:latin typeface="Calibri" panose="020F0502020204030204" pitchFamily="34" charset="0"/>
                <a:cs typeface="Calibri" panose="020F0502020204030204" pitchFamily="34" charset="0"/>
              </a:rPr>
              <a:t>Solution 2 steps </a:t>
            </a:r>
            <a:r>
              <a:rPr lang="en-US" sz="1700" dirty="0" smtClean="0">
                <a:solidFill>
                  <a:schemeClr val="tx1">
                    <a:lumMod val="75000"/>
                    <a:lumOff val="2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By </a:t>
            </a:r>
            <a:r>
              <a:rPr lang="en-US" sz="1400" dirty="0">
                <a:solidFill>
                  <a:schemeClr val="tx1">
                    <a:lumMod val="75000"/>
                    <a:lumOff val="25000"/>
                  </a:schemeClr>
                </a:solidFill>
                <a:latin typeface="Calibri" panose="020F0502020204030204" pitchFamily="34" charset="0"/>
                <a:cs typeface="Calibri" panose="020F0502020204030204" pitchFamily="34" charset="0"/>
              </a:rPr>
              <a:t>using Cloud Monitoring to keep track of the </a:t>
            </a:r>
            <a:r>
              <a:rPr lang="en-US" sz="1400" b="1" dirty="0">
                <a:solidFill>
                  <a:schemeClr val="tx1">
                    <a:lumMod val="75000"/>
                    <a:lumOff val="25000"/>
                  </a:schemeClr>
                </a:solidFill>
                <a:latin typeface="Calibri" panose="020F0502020204030204" pitchFamily="34" charset="0"/>
                <a:cs typeface="Calibri" panose="020F0502020204030204" pitchFamily="34" charset="0"/>
              </a:rPr>
              <a:t>pubsub.googleapis.com/subscription/</a:t>
            </a:r>
            <a:r>
              <a:rPr lang="en-US" sz="1400" b="1" dirty="0" err="1">
                <a:solidFill>
                  <a:schemeClr val="tx1">
                    <a:lumMod val="75000"/>
                    <a:lumOff val="25000"/>
                  </a:schemeClr>
                </a:solidFill>
                <a:latin typeface="Calibri" panose="020F0502020204030204" pitchFamily="34" charset="0"/>
                <a:cs typeface="Calibri" panose="020F0502020204030204" pitchFamily="34" charset="0"/>
              </a:rPr>
              <a:t>oldest_unacked_message_age</a:t>
            </a:r>
            <a:r>
              <a:rPr lang="en-US" sz="1400" dirty="0">
                <a:solidFill>
                  <a:schemeClr val="tx1">
                    <a:lumMod val="75000"/>
                    <a:lumOff val="25000"/>
                  </a:schemeClr>
                </a:solidFill>
                <a:latin typeface="Calibri" panose="020F0502020204030204" pitchFamily="34" charset="0"/>
                <a:cs typeface="Calibri" panose="020F0502020204030204" pitchFamily="34" charset="0"/>
              </a:rPr>
              <a:t> </a:t>
            </a:r>
            <a:r>
              <a:rPr lang="en-US" sz="1400" dirty="0">
                <a:solidFill>
                  <a:schemeClr val="tx1">
                    <a:lumMod val="75000"/>
                    <a:lumOff val="25000"/>
                  </a:schemeClr>
                </a:solidFill>
                <a:latin typeface="Calibri" panose="020F0502020204030204" pitchFamily="34" charset="0"/>
                <a:cs typeface="Calibri" panose="020F0502020204030204" pitchFamily="34" charset="0"/>
              </a:rPr>
              <a:t>metric</a:t>
            </a:r>
          </a:p>
          <a:p>
            <a:pPr marL="285750" indent="-285750">
              <a:buFont typeface="Arial" panose="020B0604020202020204" pitchFamily="34" charset="0"/>
              <a:buChar char="•"/>
            </a:pPr>
            <a:r>
              <a:rPr lang="en-US" sz="1400" dirty="0">
                <a:solidFill>
                  <a:schemeClr val="tx1">
                    <a:lumMod val="75000"/>
                    <a:lumOff val="25000"/>
                  </a:schemeClr>
                </a:solidFill>
                <a:latin typeface="Calibri" panose="020F0502020204030204" pitchFamily="34" charset="0"/>
                <a:cs typeface="Calibri" panose="020F0502020204030204" pitchFamily="34" charset="0"/>
              </a:rPr>
              <a:t>A subscriber would temporarily put all messages in some persistent storage and </a:t>
            </a:r>
            <a:r>
              <a:rPr lang="en-US" sz="1400" dirty="0" err="1">
                <a:solidFill>
                  <a:schemeClr val="tx1">
                    <a:lumMod val="75000"/>
                    <a:lumOff val="25000"/>
                  </a:schemeClr>
                </a:solidFill>
                <a:latin typeface="Calibri" panose="020F0502020204030204" pitchFamily="34" charset="0"/>
                <a:cs typeface="Calibri" panose="020F0502020204030204" pitchFamily="34" charset="0"/>
              </a:rPr>
              <a:t>ack</a:t>
            </a:r>
            <a:r>
              <a:rPr lang="en-US" sz="1400" dirty="0">
                <a:solidFill>
                  <a:schemeClr val="tx1">
                    <a:lumMod val="75000"/>
                    <a:lumOff val="25000"/>
                  </a:schemeClr>
                </a:solidFill>
                <a:latin typeface="Calibri" panose="020F0502020204030204" pitchFamily="34" charset="0"/>
                <a:cs typeface="Calibri" panose="020F0502020204030204" pitchFamily="34" charset="0"/>
              </a:rPr>
              <a:t> the </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messages</a:t>
            </a:r>
          </a:p>
          <a:p>
            <a:pPr marL="285750" indent="-285750">
              <a:buFont typeface="Arial" panose="020B0604020202020204" pitchFamily="34" charset="0"/>
              <a:buChar char="•"/>
            </a:pPr>
            <a:r>
              <a:rPr lang="en-US" sz="1400" dirty="0">
                <a:solidFill>
                  <a:schemeClr val="tx1">
                    <a:lumMod val="75000"/>
                    <a:lumOff val="25000"/>
                  </a:schemeClr>
                </a:solidFill>
                <a:latin typeface="Calibri" panose="020F0502020204030204" pitchFamily="34" charset="0"/>
                <a:cs typeface="Calibri" panose="020F0502020204030204" pitchFamily="34" charset="0"/>
              </a:rPr>
              <a:t>It would periodically check the oldest </a:t>
            </a:r>
            <a:r>
              <a:rPr lang="en-US" sz="1400" dirty="0" err="1">
                <a:solidFill>
                  <a:schemeClr val="tx1">
                    <a:lumMod val="75000"/>
                    <a:lumOff val="25000"/>
                  </a:schemeClr>
                </a:solidFill>
                <a:latin typeface="Calibri" panose="020F0502020204030204" pitchFamily="34" charset="0"/>
                <a:cs typeface="Calibri" panose="020F0502020204030204" pitchFamily="34" charset="0"/>
              </a:rPr>
              <a:t>unacked</a:t>
            </a:r>
            <a:r>
              <a:rPr lang="en-US" sz="1400" dirty="0">
                <a:solidFill>
                  <a:schemeClr val="tx1">
                    <a:lumMod val="75000"/>
                    <a:lumOff val="25000"/>
                  </a:schemeClr>
                </a:solidFill>
                <a:latin typeface="Calibri" panose="020F0502020204030204" pitchFamily="34" charset="0"/>
                <a:cs typeface="Calibri" panose="020F0502020204030204" pitchFamily="34" charset="0"/>
              </a:rPr>
              <a:t> message age and check against the publish timestamps of the messages in </a:t>
            </a:r>
            <a:r>
              <a:rPr lang="en-US" sz="1400" dirty="0">
                <a:solidFill>
                  <a:schemeClr val="tx1">
                    <a:lumMod val="75000"/>
                    <a:lumOff val="25000"/>
                  </a:schemeClr>
                </a:solidFill>
                <a:latin typeface="Calibri" panose="020F0502020204030204" pitchFamily="34" charset="0"/>
                <a:cs typeface="Calibri" panose="020F0502020204030204" pitchFamily="34" charset="0"/>
              </a:rPr>
              <a:t>storage</a:t>
            </a:r>
          </a:p>
          <a:p>
            <a:pPr marL="285750" indent="-285750">
              <a:buFont typeface="Arial" panose="020B0604020202020204" pitchFamily="34" charset="0"/>
              <a:buChar char="•"/>
            </a:pPr>
            <a:r>
              <a:rPr lang="en-US" sz="1400" dirty="0">
                <a:solidFill>
                  <a:schemeClr val="tx1">
                    <a:lumMod val="75000"/>
                    <a:lumOff val="25000"/>
                  </a:schemeClr>
                </a:solidFill>
                <a:latin typeface="Calibri" panose="020F0502020204030204" pitchFamily="34" charset="0"/>
                <a:cs typeface="Calibri" panose="020F0502020204030204" pitchFamily="34" charset="0"/>
              </a:rPr>
              <a:t>All messages published before the oldest </a:t>
            </a:r>
            <a:r>
              <a:rPr lang="en-US" sz="1400" dirty="0" err="1">
                <a:solidFill>
                  <a:schemeClr val="tx1">
                    <a:lumMod val="75000"/>
                    <a:lumOff val="25000"/>
                  </a:schemeClr>
                </a:solidFill>
                <a:latin typeface="Calibri" panose="020F0502020204030204" pitchFamily="34" charset="0"/>
                <a:cs typeface="Calibri" panose="020F0502020204030204" pitchFamily="34" charset="0"/>
              </a:rPr>
              <a:t>unacked</a:t>
            </a:r>
            <a:r>
              <a:rPr lang="en-US" sz="1400" dirty="0">
                <a:solidFill>
                  <a:schemeClr val="tx1">
                    <a:lumMod val="75000"/>
                    <a:lumOff val="25000"/>
                  </a:schemeClr>
                </a:solidFill>
                <a:latin typeface="Calibri" panose="020F0502020204030204" pitchFamily="34" charset="0"/>
                <a:cs typeface="Calibri" panose="020F0502020204030204" pitchFamily="34" charset="0"/>
              </a:rPr>
              <a:t> message are guaranteed to have been received, so those messages can be removed from persistent storage and processed in </a:t>
            </a:r>
            <a:r>
              <a:rPr lang="en-US" sz="1400" dirty="0">
                <a:solidFill>
                  <a:schemeClr val="tx1">
                    <a:lumMod val="75000"/>
                    <a:lumOff val="25000"/>
                  </a:schemeClr>
                </a:solidFill>
                <a:latin typeface="Calibri" panose="020F0502020204030204" pitchFamily="34" charset="0"/>
                <a:cs typeface="Calibri" panose="020F0502020204030204" pitchFamily="34" charset="0"/>
              </a:rPr>
              <a:t>order</a:t>
            </a:r>
            <a:endParaRPr lang="en-US" sz="14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27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7302500" cy="504056"/>
          </a:xfrm>
        </p:spPr>
        <p:txBody>
          <a:bodyPr>
            <a:normAutofit fontScale="90000"/>
          </a:bodyPr>
          <a:lstStyle/>
          <a:p>
            <a:r>
              <a:rPr lang="nl-NL" dirty="0" err="1" smtClean="0"/>
              <a:t>Assumptions</a:t>
            </a:r>
            <a:endParaRPr lang="en-GB" dirty="0"/>
          </a:p>
        </p:txBody>
      </p:sp>
      <p:sp>
        <p:nvSpPr>
          <p:cNvPr id="3" name="Espace réservé du contenu 2"/>
          <p:cNvSpPr>
            <a:spLocks noGrp="1"/>
          </p:cNvSpPr>
          <p:nvPr>
            <p:ph idx="1"/>
          </p:nvPr>
        </p:nvSpPr>
        <p:spPr>
          <a:xfrm>
            <a:off x="539552" y="1052736"/>
            <a:ext cx="7992888" cy="5256584"/>
          </a:xfrm>
        </p:spPr>
        <p:txBody>
          <a:bodyPr>
            <a:normAutofit/>
          </a:bodyPr>
          <a:lstStyle/>
          <a:p>
            <a:pPr marL="180975" indent="-180975">
              <a:spcBef>
                <a:spcPts val="600"/>
              </a:spcBef>
              <a:buFont typeface="Wingdings" panose="05000000000000000000" pitchFamily="2" charset="2"/>
              <a:buChar char="v"/>
              <a:tabLst>
                <a:tab pos="180975" algn="l"/>
              </a:tabLst>
            </a:pPr>
            <a:r>
              <a:rPr lang="en-US" sz="1400" dirty="0" smtClean="0">
                <a:latin typeface="Calibri" panose="020F0502020204030204" pitchFamily="34" charset="0"/>
                <a:cs typeface="Calibri" panose="020F0502020204030204" pitchFamily="34" charset="0"/>
              </a:rPr>
              <a:t>Both storage buckets are already existing as part </a:t>
            </a:r>
            <a:r>
              <a:rPr lang="en-US" sz="1400" dirty="0" smtClean="0">
                <a:latin typeface="Calibri" panose="020F0502020204030204" pitchFamily="34" charset="0"/>
                <a:cs typeface="Calibri" panose="020F0502020204030204" pitchFamily="34" charset="0"/>
              </a:rPr>
              <a:t>of terraform deployment</a:t>
            </a:r>
          </a:p>
          <a:p>
            <a:pPr marL="180975" indent="-180975">
              <a:spcBef>
                <a:spcPts val="600"/>
              </a:spcBef>
              <a:buFont typeface="Wingdings" panose="05000000000000000000" pitchFamily="2" charset="2"/>
              <a:buChar char="v"/>
              <a:tabLst>
                <a:tab pos="180975" algn="l"/>
              </a:tabLst>
            </a:pPr>
            <a:r>
              <a:rPr lang="en-US" sz="1400" dirty="0" smtClean="0">
                <a:latin typeface="Calibri" panose="020F0502020204030204" pitchFamily="34" charset="0"/>
                <a:cs typeface="Calibri" panose="020F0502020204030204" pitchFamily="34" charset="0"/>
              </a:rPr>
              <a:t>GCP pub/sub event is triggered to store messages on 1</a:t>
            </a:r>
            <a:r>
              <a:rPr lang="en-US" sz="1400" baseline="30000" dirty="0" smtClean="0">
                <a:latin typeface="Calibri" panose="020F0502020204030204" pitchFamily="34" charset="0"/>
                <a:cs typeface="Calibri" panose="020F0502020204030204" pitchFamily="34" charset="0"/>
              </a:rPr>
              <a:t>st</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bucket( main source of truth)</a:t>
            </a:r>
          </a:p>
          <a:p>
            <a:pPr marL="180975" indent="-180975">
              <a:spcBef>
                <a:spcPts val="600"/>
              </a:spcBef>
              <a:buFont typeface="Wingdings" panose="05000000000000000000" pitchFamily="2" charset="2"/>
              <a:buChar char="v"/>
              <a:tabLst>
                <a:tab pos="180975" algn="l"/>
              </a:tabLst>
            </a:pPr>
            <a:r>
              <a:rPr lang="en-US" sz="1400" dirty="0">
                <a:latin typeface="Calibri" panose="020F0502020204030204" pitchFamily="34" charset="0"/>
                <a:cs typeface="Calibri" panose="020F0502020204030204" pitchFamily="34" charset="0"/>
              </a:rPr>
              <a:t>Integrating Pub/Sub with cloud run services.</a:t>
            </a:r>
          </a:p>
          <a:p>
            <a:pPr marL="0" indent="0">
              <a:buNone/>
            </a:pPr>
            <a:r>
              <a:rPr lang="nl-NL" sz="3200" dirty="0" err="1" smtClean="0">
                <a:solidFill>
                  <a:schemeClr val="accent1"/>
                </a:solidFill>
                <a:latin typeface="+mj-lt"/>
                <a:ea typeface="+mj-ea"/>
                <a:cs typeface="+mj-cs"/>
              </a:rPr>
              <a:t>Decisions</a:t>
            </a:r>
            <a:endParaRPr lang="en-US" sz="3200" dirty="0">
              <a:solidFill>
                <a:schemeClr val="accent1"/>
              </a:solidFill>
              <a:latin typeface="+mj-lt"/>
              <a:ea typeface="+mj-ea"/>
              <a:cs typeface="+mj-cs"/>
            </a:endParaRPr>
          </a:p>
          <a:p>
            <a:pPr marL="180975" indent="-180975">
              <a:spcBef>
                <a:spcPts val="600"/>
              </a:spcBef>
              <a:buFont typeface="Wingdings" panose="05000000000000000000" pitchFamily="2" charset="2"/>
              <a:buChar char="v"/>
            </a:pPr>
            <a:r>
              <a:rPr lang="en-US" sz="1400" dirty="0">
                <a:latin typeface="Calibri" panose="020F0502020204030204" pitchFamily="34" charset="0"/>
                <a:cs typeface="Calibri" panose="020F0502020204030204" pitchFamily="34" charset="0"/>
              </a:rPr>
              <a:t>Using Cloud </a:t>
            </a:r>
            <a:r>
              <a:rPr lang="en-US" sz="1400" dirty="0">
                <a:latin typeface="Calibri" panose="020F0502020204030204" pitchFamily="34" charset="0"/>
                <a:cs typeface="Calibri" panose="020F0502020204030204" pitchFamily="34" charset="0"/>
              </a:rPr>
              <a:t>Monitoring to keep track of the </a:t>
            </a:r>
            <a:r>
              <a:rPr lang="en-US" sz="1400" dirty="0">
                <a:latin typeface="Calibri" panose="020F0502020204030204" pitchFamily="34" charset="0"/>
                <a:cs typeface="Calibri" panose="020F0502020204030204" pitchFamily="34" charset="0"/>
              </a:rPr>
              <a:t>message </a:t>
            </a:r>
            <a:r>
              <a:rPr lang="en-US" sz="1400" dirty="0">
                <a:latin typeface="Calibri" panose="020F0502020204030204" pitchFamily="34" charset="0"/>
                <a:cs typeface="Calibri" panose="020F0502020204030204" pitchFamily="34" charset="0"/>
              </a:rPr>
              <a:t>age and check against the publish timestamps of the messages in </a:t>
            </a:r>
            <a:r>
              <a:rPr lang="en-US" sz="1400" dirty="0" smtClean="0">
                <a:latin typeface="Calibri" panose="020F0502020204030204" pitchFamily="34" charset="0"/>
                <a:cs typeface="Calibri" panose="020F0502020204030204" pitchFamily="34" charset="0"/>
              </a:rPr>
              <a:t>storage as depicted in </a:t>
            </a:r>
            <a:r>
              <a:rPr lang="en-US" sz="1400" b="1" dirty="0" smtClean="0">
                <a:latin typeface="Calibri" panose="020F0502020204030204" pitchFamily="34" charset="0"/>
                <a:cs typeface="Calibri" panose="020F0502020204030204" pitchFamily="34" charset="0"/>
              </a:rPr>
              <a:t>Solution option 2</a:t>
            </a:r>
            <a:endParaRPr lang="en-US" sz="1400" b="1" dirty="0">
              <a:latin typeface="Calibri" panose="020F0502020204030204" pitchFamily="34" charset="0"/>
              <a:cs typeface="Calibri" panose="020F0502020204030204" pitchFamily="34" charset="0"/>
            </a:endParaRPr>
          </a:p>
          <a:p>
            <a:pPr lvl="1" algn="just">
              <a:buFont typeface="Arial" panose="020B0604020202020204" pitchFamily="34" charset="0"/>
              <a:buChar char="•"/>
            </a:pPr>
            <a:endParaRPr lang="nl-NL" sz="1400" i="1" dirty="0"/>
          </a:p>
        </p:txBody>
      </p:sp>
    </p:spTree>
    <p:extLst>
      <p:ext uri="{BB962C8B-B14F-4D97-AF65-F5344CB8AC3E}">
        <p14:creationId xmlns:p14="http://schemas.microsoft.com/office/powerpoint/2010/main" val="1058259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476672"/>
            <a:ext cx="7302500" cy="504056"/>
          </a:xfrm>
        </p:spPr>
        <p:txBody>
          <a:bodyPr>
            <a:normAutofit fontScale="90000"/>
          </a:bodyPr>
          <a:lstStyle/>
          <a:p>
            <a:r>
              <a:rPr lang="nl-NL" dirty="0" smtClean="0"/>
              <a:t>Pub/Sub </a:t>
            </a:r>
            <a:r>
              <a:rPr lang="nl-NL" smtClean="0"/>
              <a:t>Message Flow</a:t>
            </a:r>
            <a:endParaRPr lang="en-GB" dirty="0"/>
          </a:p>
        </p:txBody>
      </p:sp>
      <p:sp>
        <p:nvSpPr>
          <p:cNvPr id="3" name="Espace réservé du contenu 2"/>
          <p:cNvSpPr>
            <a:spLocks noGrp="1"/>
          </p:cNvSpPr>
          <p:nvPr>
            <p:ph idx="1"/>
          </p:nvPr>
        </p:nvSpPr>
        <p:spPr>
          <a:xfrm>
            <a:off x="539552" y="1412776"/>
            <a:ext cx="8293298" cy="5184576"/>
          </a:xfrm>
        </p:spPr>
        <p:txBody>
          <a:bodyPr>
            <a:normAutofit/>
          </a:bodyPr>
          <a:lstStyle/>
          <a:p>
            <a:pPr lvl="3" algn="just">
              <a:buFont typeface="Arial" panose="020B0604020202020204" pitchFamily="34" charset="0"/>
              <a:buChar char="•"/>
            </a:pPr>
            <a:endParaRPr lang="nl-NL" sz="1400" dirty="0" smtClean="0"/>
          </a:p>
          <a:p>
            <a:pPr lvl="2" algn="just">
              <a:buFont typeface="Arial" panose="020B0604020202020204" pitchFamily="34" charset="0"/>
              <a:buChar char="•"/>
            </a:pPr>
            <a:endParaRPr lang="nl-NL"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52736"/>
            <a:ext cx="6019800" cy="3384376"/>
          </a:xfrm>
          <a:prstGeom prst="rect">
            <a:avLst/>
          </a:prstGeom>
        </p:spPr>
      </p:pic>
      <p:sp>
        <p:nvSpPr>
          <p:cNvPr id="8" name="Rectangle 7"/>
          <p:cNvSpPr/>
          <p:nvPr/>
        </p:nvSpPr>
        <p:spPr>
          <a:xfrm>
            <a:off x="251520" y="4365104"/>
            <a:ext cx="7848872" cy="2246769"/>
          </a:xfrm>
          <a:prstGeom prst="rect">
            <a:avLst/>
          </a:prstGeom>
        </p:spPr>
        <p:txBody>
          <a:bodyPr wrap="square">
            <a:spAutoFit/>
          </a:bodyPr>
          <a:lstStyle/>
          <a:p>
            <a:pPr marL="180975" indent="-180975">
              <a:buFont typeface="+mj-lt"/>
              <a:buAutoNum type="arabicPeriod"/>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A publisher application creates </a:t>
            </a:r>
            <a:r>
              <a:rPr lang="en-US" sz="1400" dirty="0">
                <a:solidFill>
                  <a:schemeClr val="tx1">
                    <a:lumMod val="75000"/>
                    <a:lumOff val="25000"/>
                  </a:schemeClr>
                </a:solidFill>
                <a:latin typeface="Calibri" panose="020F0502020204030204" pitchFamily="34" charset="0"/>
                <a:cs typeface="Calibri" panose="020F0502020204030204" pitchFamily="34" charset="0"/>
              </a:rPr>
              <a:t>a topic in the Pub/Sub service and sends messages to the topic. </a:t>
            </a:r>
            <a:r>
              <a:rPr lang="en-US" sz="1400" dirty="0">
                <a:solidFill>
                  <a:schemeClr val="tx1">
                    <a:lumMod val="75000"/>
                    <a:lumOff val="25000"/>
                  </a:schemeClr>
                </a:solidFill>
                <a:latin typeface="Calibri" panose="020F0502020204030204" pitchFamily="34" charset="0"/>
                <a:cs typeface="Calibri" panose="020F0502020204030204" pitchFamily="34" charset="0"/>
              </a:rPr>
              <a:t>A message contains a payload and optional attributes that describe the payload content</a:t>
            </a: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The service ensures that published messages are retained on behalf of subscriptions. A published message is retained for a subscription until it is acknowledged by any subscriber consuming messages from that subscription</a:t>
            </a:r>
            <a:r>
              <a:rPr lang="en-US" sz="1400" dirty="0">
                <a:solidFill>
                  <a:schemeClr val="tx1">
                    <a:lumMod val="75000"/>
                    <a:lumOff val="25000"/>
                  </a:schemeClr>
                </a:solidFill>
                <a:latin typeface="Calibri" panose="020F0502020204030204" pitchFamily="34" charset="0"/>
                <a:cs typeface="Calibri" panose="020F0502020204030204" pitchFamily="34" charset="0"/>
              </a:rPr>
              <a:t>.</a:t>
            </a:r>
            <a:endParaRPr lang="en-US" sz="1400" dirty="0">
              <a:solidFill>
                <a:schemeClr val="tx1">
                  <a:lumMod val="75000"/>
                  <a:lumOff val="25000"/>
                </a:schemeClr>
              </a:solidFill>
              <a:latin typeface="Calibri" panose="020F0502020204030204" pitchFamily="34" charset="0"/>
              <a:cs typeface="Calibri" panose="020F0502020204030204" pitchFamily="34" charset="0"/>
            </a:endParaRP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Pub/Sub forwards messages from a topic to all of its subscriptions, </a:t>
            </a:r>
            <a:r>
              <a:rPr lang="en-US" sz="1400" dirty="0" smtClean="0">
                <a:solidFill>
                  <a:schemeClr val="tx1">
                    <a:lumMod val="75000"/>
                    <a:lumOff val="25000"/>
                  </a:schemeClr>
                </a:solidFill>
                <a:latin typeface="Calibri" panose="020F0502020204030204" pitchFamily="34" charset="0"/>
                <a:cs typeface="Calibri" panose="020F0502020204030204" pitchFamily="34" charset="0"/>
              </a:rPr>
              <a:t>individually</a:t>
            </a: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A subscriber receives messages either by Pub/Sub pushing them to the subscriber's chosen endpoint, or by the subscriber pulling them from the </a:t>
            </a:r>
            <a:r>
              <a:rPr lang="en-US" sz="1400" dirty="0">
                <a:solidFill>
                  <a:schemeClr val="tx1">
                    <a:lumMod val="75000"/>
                    <a:lumOff val="25000"/>
                  </a:schemeClr>
                </a:solidFill>
                <a:latin typeface="Calibri" panose="020F0502020204030204" pitchFamily="34" charset="0"/>
                <a:cs typeface="Calibri" panose="020F0502020204030204" pitchFamily="34" charset="0"/>
              </a:rPr>
              <a:t>service.</a:t>
            </a: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The subscriber sends an acknowledgement to the Pub/Sub service for each received message</a:t>
            </a:r>
            <a:r>
              <a:rPr lang="en-US" sz="1400" dirty="0">
                <a:solidFill>
                  <a:schemeClr val="tx1">
                    <a:lumMod val="75000"/>
                    <a:lumOff val="25000"/>
                  </a:schemeClr>
                </a:solidFill>
                <a:latin typeface="Calibri" panose="020F0502020204030204" pitchFamily="34" charset="0"/>
                <a:cs typeface="Calibri" panose="020F0502020204030204" pitchFamily="34" charset="0"/>
              </a:rPr>
              <a:t>.</a:t>
            </a:r>
          </a:p>
          <a:p>
            <a:pPr marL="180975" indent="-180975">
              <a:buFont typeface="+mj-lt"/>
              <a:buAutoNum type="arabicPeriod"/>
            </a:pPr>
            <a:r>
              <a:rPr lang="en-US" sz="1400" dirty="0">
                <a:solidFill>
                  <a:schemeClr val="tx1">
                    <a:lumMod val="75000"/>
                    <a:lumOff val="25000"/>
                  </a:schemeClr>
                </a:solidFill>
                <a:latin typeface="Calibri" panose="020F0502020204030204" pitchFamily="34" charset="0"/>
                <a:cs typeface="Calibri" panose="020F0502020204030204" pitchFamily="34" charset="0"/>
              </a:rPr>
              <a:t>The service removes acknowledged messages from the subscription's message queue.</a:t>
            </a:r>
          </a:p>
        </p:txBody>
      </p:sp>
    </p:spTree>
    <p:extLst>
      <p:ext uri="{BB962C8B-B14F-4D97-AF65-F5344CB8AC3E}">
        <p14:creationId xmlns:p14="http://schemas.microsoft.com/office/powerpoint/2010/main" val="79277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476672"/>
            <a:ext cx="7302500" cy="504056"/>
          </a:xfrm>
        </p:spPr>
        <p:txBody>
          <a:bodyPr>
            <a:normAutofit fontScale="90000"/>
          </a:bodyPr>
          <a:lstStyle/>
          <a:p>
            <a:r>
              <a:rPr lang="nl-NL" dirty="0" smtClean="0"/>
              <a:t>Solution </a:t>
            </a:r>
            <a:r>
              <a:rPr lang="nl-NL" dirty="0" err="1" smtClean="0"/>
              <a:t>implementation</a:t>
            </a:r>
            <a:r>
              <a:rPr lang="nl-NL" dirty="0" smtClean="0"/>
              <a:t> </a:t>
            </a:r>
            <a:r>
              <a:rPr lang="nl-NL" dirty="0" smtClean="0"/>
              <a:t>details</a:t>
            </a:r>
            <a:endParaRPr lang="en-GB" dirty="0"/>
          </a:p>
        </p:txBody>
      </p:sp>
      <p:sp>
        <p:nvSpPr>
          <p:cNvPr id="3" name="Espace réservé du contenu 2"/>
          <p:cNvSpPr>
            <a:spLocks noGrp="1"/>
          </p:cNvSpPr>
          <p:nvPr>
            <p:ph idx="1"/>
          </p:nvPr>
        </p:nvSpPr>
        <p:spPr>
          <a:xfrm>
            <a:off x="539552" y="1412776"/>
            <a:ext cx="8293298" cy="5184576"/>
          </a:xfrm>
        </p:spPr>
        <p:txBody>
          <a:bodyPr>
            <a:normAutofit/>
          </a:bodyPr>
          <a:lstStyle/>
          <a:p>
            <a:pPr lvl="3" algn="just">
              <a:buFont typeface="Arial" panose="020B0604020202020204" pitchFamily="34" charset="0"/>
              <a:buChar char="•"/>
            </a:pPr>
            <a:endParaRPr lang="nl-NL" sz="1400" dirty="0" smtClean="0"/>
          </a:p>
          <a:p>
            <a:pPr lvl="2" algn="just">
              <a:buFont typeface="Arial" panose="020B0604020202020204" pitchFamily="34" charset="0"/>
              <a:buChar char="•"/>
            </a:pPr>
            <a:endParaRPr lang="nl-NL" sz="1600" dirty="0"/>
          </a:p>
        </p:txBody>
      </p:sp>
      <p:sp>
        <p:nvSpPr>
          <p:cNvPr id="7" name="Rectangle 6"/>
          <p:cNvSpPr/>
          <p:nvPr/>
        </p:nvSpPr>
        <p:spPr>
          <a:xfrm>
            <a:off x="149820" y="1124744"/>
            <a:ext cx="7806556" cy="784830"/>
          </a:xfrm>
          <a:prstGeom prst="rect">
            <a:avLst/>
          </a:prstGeom>
        </p:spPr>
        <p:txBody>
          <a:bodyPr wrap="square">
            <a:spAutoFit/>
          </a:bodyPr>
          <a:lstStyle/>
          <a:p>
            <a:r>
              <a:rPr lang="en-US" sz="1700" b="1" u="sng" dirty="0" smtClean="0">
                <a:solidFill>
                  <a:schemeClr val="tx1">
                    <a:lumMod val="75000"/>
                    <a:lumOff val="25000"/>
                  </a:schemeClr>
                </a:solidFill>
                <a:latin typeface="Calibri" panose="020F0502020204030204" pitchFamily="34" charset="0"/>
                <a:cs typeface="Calibri" panose="020F0502020204030204" pitchFamily="34" charset="0"/>
              </a:rPr>
              <a:t>Solution implementation </a:t>
            </a:r>
            <a:r>
              <a:rPr lang="en-US" sz="1700" dirty="0" smtClean="0">
                <a:solidFill>
                  <a:schemeClr val="tx1">
                    <a:lumMod val="75000"/>
                    <a:lumOff val="2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smtClean="0">
                <a:solidFill>
                  <a:schemeClr val="tx1">
                    <a:lumMod val="75000"/>
                    <a:lumOff val="25000"/>
                  </a:schemeClr>
                </a:solidFill>
                <a:latin typeface="Calibri" panose="020F0502020204030204" pitchFamily="34" charset="0"/>
                <a:cs typeface="Calibri" panose="020F0502020204030204" pitchFamily="34" charset="0"/>
              </a:rPr>
              <a:t>Node.js based subscriber implementation is available at –</a:t>
            </a:r>
          </a:p>
          <a:p>
            <a:r>
              <a:rPr lang="nl-NL" sz="1400" dirty="0">
                <a:hlinkClick r:id="rId3"/>
              </a:rPr>
              <a:t>https://</a:t>
            </a:r>
            <a:r>
              <a:rPr lang="nl-NL" sz="1400" dirty="0" smtClean="0">
                <a:hlinkClick r:id="rId3"/>
              </a:rPr>
              <a:t>github.com/googleapis/nodejs-pubsub/blob/master/samples/listenForOrderedMessages.js</a:t>
            </a:r>
            <a:endParaRPr lang="en-US" sz="1400" dirty="0" smtClean="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1316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AFKL_COMM_INT">
  <a:themeElements>
    <a:clrScheme name="">
      <a:dk1>
        <a:srgbClr val="000000"/>
      </a:dk1>
      <a:lt1>
        <a:srgbClr val="FFFFFF"/>
      </a:lt1>
      <a:dk2>
        <a:srgbClr val="000000"/>
      </a:dk2>
      <a:lt2>
        <a:srgbClr val="808080"/>
      </a:lt2>
      <a:accent1>
        <a:srgbClr val="B2E1F6"/>
      </a:accent1>
      <a:accent2>
        <a:srgbClr val="051039"/>
      </a:accent2>
      <a:accent3>
        <a:srgbClr val="FFFFFF"/>
      </a:accent3>
      <a:accent4>
        <a:srgbClr val="000000"/>
      </a:accent4>
      <a:accent5>
        <a:srgbClr val="D5EEFA"/>
      </a:accent5>
      <a:accent6>
        <a:srgbClr val="040D33"/>
      </a:accent6>
      <a:hlink>
        <a:srgbClr val="009BE1"/>
      </a:hlink>
      <a:folHlink>
        <a:srgbClr val="FF0000"/>
      </a:folHlink>
    </a:clrScheme>
    <a:fontScheme name="Nouvelle pré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051039"/>
        </a:accent2>
        <a:accent3>
          <a:srgbClr val="FFFFFF"/>
        </a:accent3>
        <a:accent4>
          <a:srgbClr val="000000"/>
        </a:accent4>
        <a:accent5>
          <a:srgbClr val="DAEDEF"/>
        </a:accent5>
        <a:accent6>
          <a:srgbClr val="040D33"/>
        </a:accent6>
        <a:hlink>
          <a:srgbClr val="009BE1"/>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2C2D70-E31A-4D4F-8147-16FC20B7566B}">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5A7CFA0D968AD4488A18C2234242272" ma:contentTypeVersion="0" ma:contentTypeDescription="Create a new document." ma:contentTypeScope="" ma:versionID="7bc18d85c7047104ede59d823839c23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88795D-DE99-4496-9C4C-73446DAD0EBC}">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E8F56D7-F183-432A-AFE1-44AF6C036491}">
  <ds:schemaRefs>
    <ds:schemaRef ds:uri="http://schemas.microsoft.com/sharepoint/v3/contenttype/forms"/>
  </ds:schemaRefs>
</ds:datastoreItem>
</file>

<file path=customXml/itemProps3.xml><?xml version="1.0" encoding="utf-8"?>
<ds:datastoreItem xmlns:ds="http://schemas.openxmlformats.org/officeDocument/2006/customXml" ds:itemID="{E83AB080-1B0D-421E-878B-A2FFEB2159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728</Words>
  <Application>Microsoft Office PowerPoint</Application>
  <PresentationFormat>On-screen Show (4:3)</PresentationFormat>
  <Paragraphs>72</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Trebuchet MS</vt:lpstr>
      <vt:lpstr>Wingdings</vt:lpstr>
      <vt:lpstr>Wingdings 3</vt:lpstr>
      <vt:lpstr>AFKL_COMM_INT</vt:lpstr>
      <vt:lpstr>Facet</vt:lpstr>
      <vt:lpstr>Streamline Message with GCP Pub/Sub </vt:lpstr>
      <vt:lpstr>Agenda</vt:lpstr>
      <vt:lpstr>Purpose</vt:lpstr>
      <vt:lpstr>Scope</vt:lpstr>
      <vt:lpstr>Current Application Landscape</vt:lpstr>
      <vt:lpstr>Target Solution Design</vt:lpstr>
      <vt:lpstr>Assumptions</vt:lpstr>
      <vt:lpstr>Pub/Sub Message Flow</vt:lpstr>
      <vt:lpstr>Solution implementation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dc:title>
  <dc:creator>CARLIER Bertrand</dc:creator>
  <cp:keywords>  </cp:keywords>
  <cp:lastModifiedBy>Joydeep Das</cp:lastModifiedBy>
  <cp:revision>2783</cp:revision>
  <cp:lastPrinted>2014-08-06T16:30:07Z</cp:lastPrinted>
  <dcterms:created xsi:type="dcterms:W3CDTF">2006-05-01T09:44:53Z</dcterms:created>
  <dcterms:modified xsi:type="dcterms:W3CDTF">2020-08-04T14:25:05Z</dcterms:modified>
</cp:coreProperties>
</file>