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46522a614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46522a614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8075cd65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8075cd65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6522a614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6522a614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6522a614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6522a614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6522a614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6522a614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6522a614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6522a614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7fcffab9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7fcffab9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7f138ced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7f138ced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7fcffab9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7fcffab9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6522a614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6522a614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7fcffab96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7fcffab96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8075cd6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8075cd6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pic>
        <p:nvPicPr>
          <p:cNvPr id="59" name="Google Shape;59;p13"/>
          <p:cNvPicPr preferRelativeResize="0"/>
          <p:nvPr/>
        </p:nvPicPr>
        <p:blipFill>
          <a:blip r:embed="rId4">
            <a:alphaModFix/>
          </a:blip>
          <a:stretch>
            <a:fillRect/>
          </a:stretch>
        </p:blipFill>
        <p:spPr>
          <a:xfrm>
            <a:off x="0" y="-482350"/>
            <a:ext cx="9144000" cy="6108192"/>
          </a:xfrm>
          <a:prstGeom prst="rect">
            <a:avLst/>
          </a:prstGeom>
          <a:noFill/>
          <a:ln>
            <a:noFill/>
          </a:ln>
        </p:spPr>
      </p:pic>
      <p:sp>
        <p:nvSpPr>
          <p:cNvPr id="60" name="Google Shape;60;p13"/>
          <p:cNvSpPr txBox="1"/>
          <p:nvPr>
            <p:ph idx="1" type="body"/>
          </p:nvPr>
        </p:nvSpPr>
        <p:spPr>
          <a:xfrm>
            <a:off x="836250" y="4366400"/>
            <a:ext cx="7794600" cy="585900"/>
          </a:xfrm>
          <a:prstGeom prst="rect">
            <a:avLst/>
          </a:prstGeom>
          <a:solidFill>
            <a:srgbClr val="000000"/>
          </a:solidFill>
        </p:spPr>
        <p:txBody>
          <a:bodyPr anchorCtr="0" anchor="ctr" bIns="91425" lIns="91425" spcFirstLastPara="1" rIns="91425" wrap="square" tIns="91425">
            <a:normAutofit fontScale="77500"/>
          </a:bodyPr>
          <a:lstStyle/>
          <a:p>
            <a:pPr indent="0" lvl="0" marL="0" rtl="0" algn="l">
              <a:spcBef>
                <a:spcPts val="0"/>
              </a:spcBef>
              <a:spcAft>
                <a:spcPts val="0"/>
              </a:spcAft>
              <a:buNone/>
            </a:pPr>
            <a:r>
              <a:rPr lang="fr" sz="2874"/>
              <a:t>Case by Chara Vega BROWN, Jyotishka DAS, Michele Natacha ELA ESSOLA   </a:t>
            </a:r>
            <a:endParaRPr sz="2874"/>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What-If Case 2: Decrease Monthly Delivery Costs Budget</a:t>
            </a:r>
            <a:endParaRPr/>
          </a:p>
        </p:txBody>
      </p:sp>
      <p:sp>
        <p:nvSpPr>
          <p:cNvPr id="142" name="Google Shape;142;p22"/>
          <p:cNvSpPr txBox="1"/>
          <p:nvPr>
            <p:ph idx="1" type="body"/>
          </p:nvPr>
        </p:nvSpPr>
        <p:spPr>
          <a:xfrm>
            <a:off x="311700" y="1460275"/>
            <a:ext cx="3999900" cy="28008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fr"/>
              <a:t>What-If Case 2</a:t>
            </a:r>
            <a:r>
              <a:rPr lang="fr"/>
              <a:t>: The monthly delivery cost to an aggregated store do not exceed a budget of 3500 euros instead of 4500 euros (applied to multi-source problem). The optimal solution based on our analysis is the following:</a:t>
            </a:r>
            <a:endParaRPr/>
          </a:p>
          <a:p>
            <a:pPr indent="0" lvl="0" marL="0" rtl="0" algn="l">
              <a:lnSpc>
                <a:spcPct val="100000"/>
              </a:lnSpc>
              <a:spcBef>
                <a:spcPts val="0"/>
              </a:spcBef>
              <a:spcAft>
                <a:spcPts val="0"/>
              </a:spcAft>
              <a:buNone/>
            </a:pPr>
            <a:r>
              <a:t/>
            </a:r>
            <a:endParaRPr/>
          </a:p>
          <a:p>
            <a:pPr indent="-317500" lvl="0" marL="457200" rtl="0" algn="l">
              <a:spcBef>
                <a:spcPts val="0"/>
              </a:spcBef>
              <a:spcAft>
                <a:spcPts val="0"/>
              </a:spcAft>
              <a:buSzPts val="1400"/>
              <a:buChar char="●"/>
            </a:pPr>
            <a:r>
              <a:rPr lang="fr"/>
              <a:t>No extensions to be made</a:t>
            </a:r>
            <a:endParaRPr/>
          </a:p>
          <a:p>
            <a:pPr indent="-317500" lvl="0" marL="457200" rtl="0" algn="l">
              <a:spcBef>
                <a:spcPts val="0"/>
              </a:spcBef>
              <a:spcAft>
                <a:spcPts val="0"/>
              </a:spcAft>
              <a:buSzPts val="1400"/>
              <a:buChar char="●"/>
            </a:pPr>
            <a:r>
              <a:rPr lang="fr"/>
              <a:t>Construct: DC 7, DC 8 &amp; DC 9 (Bordeaux, Barcelona, and Rome)</a:t>
            </a:r>
            <a:endParaRPr/>
          </a:p>
          <a:p>
            <a:pPr indent="0" lvl="0" marL="0" rtl="0" algn="l">
              <a:spcBef>
                <a:spcPts val="1200"/>
              </a:spcBef>
              <a:spcAft>
                <a:spcPts val="1200"/>
              </a:spcAft>
              <a:buNone/>
            </a:pPr>
            <a:r>
              <a:rPr lang="fr"/>
              <a:t>The optimization results in the minimum total of extension and construction costs of 39000 euros.</a:t>
            </a:r>
            <a:endParaRPr/>
          </a:p>
        </p:txBody>
      </p:sp>
      <p:sp>
        <p:nvSpPr>
          <p:cNvPr id="143" name="Google Shape;143;p22"/>
          <p:cNvSpPr txBox="1"/>
          <p:nvPr>
            <p:ph idx="2" type="body"/>
          </p:nvPr>
        </p:nvSpPr>
        <p:spPr>
          <a:xfrm>
            <a:off x="4832400" y="1152475"/>
            <a:ext cx="3559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2"/>
          <p:cNvPicPr preferRelativeResize="0"/>
          <p:nvPr/>
        </p:nvPicPr>
        <p:blipFill rotWithShape="1">
          <a:blip r:embed="rId3">
            <a:alphaModFix/>
          </a:blip>
          <a:srcRect b="4076" l="0" r="0" t="0"/>
          <a:stretch/>
        </p:blipFill>
        <p:spPr>
          <a:xfrm>
            <a:off x="4832400" y="1152475"/>
            <a:ext cx="3559501" cy="3416400"/>
          </a:xfrm>
          <a:prstGeom prst="rect">
            <a:avLst/>
          </a:prstGeom>
          <a:noFill/>
          <a:ln>
            <a:noFill/>
          </a:ln>
        </p:spPr>
      </p:pic>
      <p:sp>
        <p:nvSpPr>
          <p:cNvPr id="145" name="Google Shape;145;p22"/>
          <p:cNvSpPr/>
          <p:nvPr/>
        </p:nvSpPr>
        <p:spPr>
          <a:xfrm>
            <a:off x="6241450" y="3955000"/>
            <a:ext cx="2150400" cy="61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nvSpPr>
        <p:spPr>
          <a:xfrm>
            <a:off x="6266350" y="3954100"/>
            <a:ext cx="210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980000"/>
                </a:solidFill>
                <a:latin typeface="Average"/>
                <a:ea typeface="Average"/>
                <a:cs typeface="Average"/>
                <a:sym typeface="Average"/>
              </a:rPr>
              <a:t>★</a:t>
            </a:r>
            <a:r>
              <a:rPr lang="fr">
                <a:latin typeface="Average"/>
                <a:ea typeface="Average"/>
                <a:cs typeface="Average"/>
                <a:sym typeface="Average"/>
              </a:rPr>
              <a:t> : DC to be extended</a:t>
            </a:r>
            <a:endParaRPr>
              <a:latin typeface="Average"/>
              <a:ea typeface="Average"/>
              <a:cs typeface="Average"/>
              <a:sym typeface="Average"/>
            </a:endParaRPr>
          </a:p>
          <a:p>
            <a:pPr indent="0" lvl="0" marL="0" rtl="0" algn="l">
              <a:spcBef>
                <a:spcPts val="0"/>
              </a:spcBef>
              <a:spcAft>
                <a:spcPts val="0"/>
              </a:spcAft>
              <a:buNone/>
            </a:pPr>
            <a:r>
              <a:rPr lang="fr">
                <a:solidFill>
                  <a:srgbClr val="6AA84F"/>
                </a:solidFill>
              </a:rPr>
              <a:t>★</a:t>
            </a:r>
            <a:r>
              <a:rPr lang="fr">
                <a:latin typeface="Average"/>
                <a:ea typeface="Average"/>
                <a:cs typeface="Average"/>
                <a:sym typeface="Average"/>
              </a:rPr>
              <a:t> : DC to be constructed</a:t>
            </a:r>
            <a:endParaRPr>
              <a:latin typeface="Average"/>
              <a:ea typeface="Average"/>
              <a:cs typeface="Average"/>
              <a:sym typeface="Average"/>
            </a:endParaRPr>
          </a:p>
        </p:txBody>
      </p:sp>
      <p:sp>
        <p:nvSpPr>
          <p:cNvPr id="147" name="Google Shape;147;p22"/>
          <p:cNvSpPr txBox="1"/>
          <p:nvPr/>
        </p:nvSpPr>
        <p:spPr>
          <a:xfrm>
            <a:off x="6085200" y="2925100"/>
            <a:ext cx="2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6AA84F"/>
                </a:solidFill>
                <a:latin typeface="Average"/>
                <a:ea typeface="Average"/>
                <a:cs typeface="Average"/>
                <a:sym typeface="Average"/>
              </a:rPr>
              <a:t>★</a:t>
            </a:r>
            <a:endParaRPr>
              <a:latin typeface="Average"/>
              <a:ea typeface="Average"/>
              <a:cs typeface="Average"/>
              <a:sym typeface="Average"/>
            </a:endParaRPr>
          </a:p>
        </p:txBody>
      </p:sp>
      <p:sp>
        <p:nvSpPr>
          <p:cNvPr id="148" name="Google Shape;148;p22"/>
          <p:cNvSpPr txBox="1"/>
          <p:nvPr/>
        </p:nvSpPr>
        <p:spPr>
          <a:xfrm>
            <a:off x="5972550" y="3787875"/>
            <a:ext cx="2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6AA84F"/>
                </a:solidFill>
                <a:latin typeface="Average"/>
                <a:ea typeface="Average"/>
                <a:cs typeface="Average"/>
                <a:sym typeface="Average"/>
              </a:rPr>
              <a:t>★</a:t>
            </a:r>
            <a:endParaRPr>
              <a:latin typeface="Average"/>
              <a:ea typeface="Average"/>
              <a:cs typeface="Average"/>
              <a:sym typeface="Average"/>
            </a:endParaRPr>
          </a:p>
        </p:txBody>
      </p:sp>
      <p:sp>
        <p:nvSpPr>
          <p:cNvPr id="149" name="Google Shape;149;p22"/>
          <p:cNvSpPr txBox="1"/>
          <p:nvPr/>
        </p:nvSpPr>
        <p:spPr>
          <a:xfrm>
            <a:off x="7802250" y="3486400"/>
            <a:ext cx="2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6AA84F"/>
                </a:solidFill>
                <a:latin typeface="Average"/>
                <a:ea typeface="Average"/>
                <a:cs typeface="Average"/>
                <a:sym typeface="Average"/>
              </a:rPr>
              <a:t>★</a:t>
            </a:r>
            <a:endParaRPr>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What-If Post-Optimisation KPI Analysis</a:t>
            </a:r>
            <a:endParaRPr/>
          </a:p>
        </p:txBody>
      </p:sp>
      <p:sp>
        <p:nvSpPr>
          <p:cNvPr id="155" name="Google Shape;155;p23"/>
          <p:cNvSpPr txBox="1"/>
          <p:nvPr>
            <p:ph idx="1" type="body"/>
          </p:nvPr>
        </p:nvSpPr>
        <p:spPr>
          <a:xfrm>
            <a:off x="311700" y="3858975"/>
            <a:ext cx="8520600" cy="70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3" title="Points scored"/>
          <p:cNvPicPr preferRelativeResize="0"/>
          <p:nvPr/>
        </p:nvPicPr>
        <p:blipFill>
          <a:blip r:embed="rId3">
            <a:alphaModFix/>
          </a:blip>
          <a:stretch>
            <a:fillRect/>
          </a:stretch>
        </p:blipFill>
        <p:spPr>
          <a:xfrm>
            <a:off x="311695" y="1170125"/>
            <a:ext cx="4102074" cy="2536449"/>
          </a:xfrm>
          <a:prstGeom prst="rect">
            <a:avLst/>
          </a:prstGeom>
          <a:noFill/>
          <a:ln>
            <a:noFill/>
          </a:ln>
        </p:spPr>
      </p:pic>
      <p:pic>
        <p:nvPicPr>
          <p:cNvPr id="157" name="Google Shape;157;p23" title="Points scored"/>
          <p:cNvPicPr preferRelativeResize="0"/>
          <p:nvPr/>
        </p:nvPicPr>
        <p:blipFill>
          <a:blip r:embed="rId4">
            <a:alphaModFix/>
          </a:blip>
          <a:stretch>
            <a:fillRect/>
          </a:stretch>
        </p:blipFill>
        <p:spPr>
          <a:xfrm>
            <a:off x="4566169" y="1170125"/>
            <a:ext cx="4102074" cy="2536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Summary and recommendation</a:t>
            </a:r>
            <a:endParaRPr/>
          </a:p>
        </p:txBody>
      </p:sp>
      <p:sp>
        <p:nvSpPr>
          <p:cNvPr id="163" name="Google Shape;16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297497" lvl="0" marL="457200" rtl="0" algn="l">
              <a:lnSpc>
                <a:spcPct val="100000"/>
              </a:lnSpc>
              <a:spcBef>
                <a:spcPts val="0"/>
              </a:spcBef>
              <a:spcAft>
                <a:spcPts val="0"/>
              </a:spcAft>
              <a:buClr>
                <a:schemeClr val="accent3"/>
              </a:buClr>
              <a:buSzPct val="100000"/>
              <a:buFont typeface="Average"/>
              <a:buChar char="-"/>
            </a:pPr>
            <a:r>
              <a:rPr b="1" lang="fr" sz="1400"/>
              <a:t>Suggestions:</a:t>
            </a:r>
            <a:endParaRPr sz="1400"/>
          </a:p>
          <a:p>
            <a:pPr indent="0" lvl="0" marL="457200" rtl="0" algn="l">
              <a:lnSpc>
                <a:spcPct val="100000"/>
              </a:lnSpc>
              <a:spcBef>
                <a:spcPts val="0"/>
              </a:spcBef>
              <a:spcAft>
                <a:spcPts val="0"/>
              </a:spcAft>
              <a:buNone/>
            </a:pPr>
            <a:r>
              <a:t/>
            </a:r>
            <a:endParaRPr sz="1400"/>
          </a:p>
          <a:p>
            <a:pPr indent="-297497" lvl="1" marL="914400" rtl="0" algn="l">
              <a:lnSpc>
                <a:spcPct val="100000"/>
              </a:lnSpc>
              <a:spcBef>
                <a:spcPts val="0"/>
              </a:spcBef>
              <a:spcAft>
                <a:spcPts val="0"/>
              </a:spcAft>
              <a:buClr>
                <a:schemeClr val="accent3"/>
              </a:buClr>
              <a:buSzPct val="100000"/>
              <a:buFont typeface="Average"/>
              <a:buChar char="-"/>
            </a:pPr>
            <a:r>
              <a:rPr b="1" lang="fr"/>
              <a:t>Our </a:t>
            </a:r>
            <a:r>
              <a:rPr b="1" lang="fr"/>
              <a:t>research</a:t>
            </a:r>
            <a:r>
              <a:rPr b="1" lang="fr"/>
              <a:t> strongly suggests to adapt a multi-source supplying model. </a:t>
            </a:r>
            <a:r>
              <a:rPr lang="fr"/>
              <a:t>In the optimal case for single source and multi-source, the average delivery time and costs are similar, yet the delivery costs in the former scenario is considerably higher. The multi-source approach provides much more flexibility and is highly cost effective.</a:t>
            </a:r>
            <a:endParaRPr/>
          </a:p>
          <a:p>
            <a:pPr indent="0" lvl="0" marL="914400" rtl="0" algn="l">
              <a:lnSpc>
                <a:spcPct val="100000"/>
              </a:lnSpc>
              <a:spcBef>
                <a:spcPts val="0"/>
              </a:spcBef>
              <a:spcAft>
                <a:spcPts val="0"/>
              </a:spcAft>
              <a:buNone/>
            </a:pPr>
            <a:r>
              <a:t/>
            </a:r>
            <a:endParaRPr/>
          </a:p>
          <a:p>
            <a:pPr indent="-297497" lvl="1" marL="914400" rtl="0" algn="l">
              <a:lnSpc>
                <a:spcPct val="100000"/>
              </a:lnSpc>
              <a:spcBef>
                <a:spcPts val="0"/>
              </a:spcBef>
              <a:spcAft>
                <a:spcPts val="0"/>
              </a:spcAft>
              <a:buClr>
                <a:schemeClr val="accent3"/>
              </a:buClr>
              <a:buSzPct val="100000"/>
              <a:buFont typeface="Average"/>
              <a:buChar char="-"/>
            </a:pPr>
            <a:r>
              <a:rPr lang="fr"/>
              <a:t>Among all the cases that this analysis encompasses, the one yielding the minimal extension and construction costs is the </a:t>
            </a:r>
            <a:r>
              <a:rPr b="1" lang="fr"/>
              <a:t>multi-source supplying solution (with no alterations to the initial constraints)</a:t>
            </a:r>
            <a:r>
              <a:rPr lang="fr"/>
              <a:t>. Our analysis yields an optimal solution to this problem of </a:t>
            </a:r>
            <a:r>
              <a:rPr b="1" lang="fr"/>
              <a:t>extending distribution centers in Madrid and Montélimar by a capacity of 8600 &amp; 8001 extra units respectively and to construct a distribution center in Bordeaux</a:t>
            </a:r>
            <a:r>
              <a:rPr lang="fr"/>
              <a:t>.</a:t>
            </a:r>
            <a:endParaRPr/>
          </a:p>
          <a:p>
            <a:pPr indent="0" lvl="0" marL="914400" rtl="0" algn="l">
              <a:lnSpc>
                <a:spcPct val="100000"/>
              </a:lnSpc>
              <a:spcBef>
                <a:spcPts val="0"/>
              </a:spcBef>
              <a:spcAft>
                <a:spcPts val="0"/>
              </a:spcAft>
              <a:buNone/>
            </a:pPr>
            <a:r>
              <a:t/>
            </a:r>
            <a:endParaRPr/>
          </a:p>
          <a:p>
            <a:pPr indent="-297497" lvl="0" marL="914400" rtl="0" algn="l">
              <a:lnSpc>
                <a:spcPct val="100000"/>
              </a:lnSpc>
              <a:spcBef>
                <a:spcPts val="0"/>
              </a:spcBef>
              <a:spcAft>
                <a:spcPts val="0"/>
              </a:spcAft>
              <a:buSzPct val="100000"/>
              <a:buChar char="-"/>
            </a:pPr>
            <a:r>
              <a:rPr b="1" lang="fr" sz="1400"/>
              <a:t>Consider more possible locations to build distribution centers: </a:t>
            </a:r>
            <a:r>
              <a:rPr lang="fr" sz="1400"/>
              <a:t>This analysis was based on the 9 locations provided, and among them, three possible locations to consider construction of distribution centers. We suggest to continue to search for more construction zones at cheaper prices (especially in </a:t>
            </a:r>
            <a:r>
              <a:rPr b="1" lang="fr" sz="1400"/>
              <a:t>Portugal</a:t>
            </a:r>
            <a:r>
              <a:rPr lang="fr" sz="1400"/>
              <a:t> where the delivery cost and average delivery costs are the highest). Given this new data, we are always available to reformulate our problem and solve for better optimal solutions.</a:t>
            </a:r>
            <a:endParaRPr sz="1400"/>
          </a:p>
          <a:p>
            <a:pPr indent="0" lvl="0" marL="914400" rtl="0" algn="l">
              <a:lnSpc>
                <a:spcPct val="100000"/>
              </a:lnSpc>
              <a:spcBef>
                <a:spcPts val="0"/>
              </a:spcBef>
              <a:spcAft>
                <a:spcPts val="0"/>
              </a:spcAft>
              <a:buNone/>
            </a:pPr>
            <a:r>
              <a:t/>
            </a:r>
            <a:endParaRPr sz="1400"/>
          </a:p>
          <a:p>
            <a:pPr indent="-297497" lvl="0" marL="457200" rtl="0" algn="l">
              <a:lnSpc>
                <a:spcPct val="100000"/>
              </a:lnSpc>
              <a:spcBef>
                <a:spcPts val="0"/>
              </a:spcBef>
              <a:spcAft>
                <a:spcPts val="0"/>
              </a:spcAft>
              <a:buClr>
                <a:schemeClr val="accent3"/>
              </a:buClr>
              <a:buSzPct val="100000"/>
              <a:buFont typeface="Average"/>
              <a:buChar char="-"/>
            </a:pPr>
            <a:r>
              <a:rPr b="1" lang="fr" sz="1400"/>
              <a:t>Looking ahead:</a:t>
            </a:r>
            <a:r>
              <a:rPr lang="fr" sz="1400"/>
              <a:t> </a:t>
            </a:r>
            <a:endParaRPr sz="1400"/>
          </a:p>
          <a:p>
            <a:pPr indent="0" lvl="0" marL="457200" rtl="0" algn="l">
              <a:lnSpc>
                <a:spcPct val="100000"/>
              </a:lnSpc>
              <a:spcBef>
                <a:spcPts val="0"/>
              </a:spcBef>
              <a:spcAft>
                <a:spcPts val="0"/>
              </a:spcAft>
              <a:buNone/>
            </a:pPr>
            <a:r>
              <a:t/>
            </a:r>
            <a:endParaRPr sz="1400"/>
          </a:p>
          <a:p>
            <a:pPr indent="-297497" lvl="1" marL="914400" rtl="0" algn="l">
              <a:lnSpc>
                <a:spcPct val="100000"/>
              </a:lnSpc>
              <a:spcBef>
                <a:spcPts val="0"/>
              </a:spcBef>
              <a:spcAft>
                <a:spcPts val="0"/>
              </a:spcAft>
              <a:buClr>
                <a:schemeClr val="accent3"/>
              </a:buClr>
              <a:buSzPct val="100000"/>
              <a:buFont typeface="Average"/>
              <a:buChar char="-"/>
            </a:pPr>
            <a:r>
              <a:rPr lang="fr"/>
              <a:t>Further analysis could include measures such as the </a:t>
            </a:r>
            <a:r>
              <a:rPr b="1" lang="fr"/>
              <a:t>global Supply-Demand Gap.</a:t>
            </a:r>
            <a:r>
              <a:rPr lang="fr"/>
              <a:t> Understanding the supply-demand gap is crucial for strategic planning and business growth. This would be beneficial to evaluate market opportunities, assess the competitive landscape, and identify areas where the supply-demand gap can be addressed to gain a competitive advantage.</a:t>
            </a:r>
            <a:endParaRPr sz="14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Introduction</a:t>
            </a:r>
            <a:endParaRPr/>
          </a:p>
        </p:txBody>
      </p:sp>
      <p:sp>
        <p:nvSpPr>
          <p:cNvPr id="66" name="Google Shape;66;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600"/>
              <a:t>Zara which was once known as Zorba, inspired by the movie ‘Zorba the Greek’, is a leading Spanish clothing company founded in 1975, which started with a single shop in Spain and has now expanded globally. Zara has now 20000 stores in more than 95 countries. Given the market increase forecasts and investment capabilities, Zara has decided to expand its DC network Europe.</a:t>
            </a:r>
            <a:endParaRPr sz="1600"/>
          </a:p>
        </p:txBody>
      </p:sp>
      <p:sp>
        <p:nvSpPr>
          <p:cNvPr id="67" name="Google Shape;67;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600"/>
              <a:t>In this study, we aim to identify the distribution centers (DC) to build or to extend for single-source and multi-source supplying, considering the demand of each store should be delivered by a single or multiple DCs respectively, and to determine the DCs to build or extend for multi-source supplying.</a:t>
            </a:r>
            <a:br>
              <a:rPr lang="fr" sz="1600"/>
            </a:br>
            <a:r>
              <a:rPr lang="fr" sz="1600"/>
              <a:t>We will further explore alternative scenarios and their impact on the solutions</a:t>
            </a:r>
            <a:br>
              <a:rPr lang="fr" sz="1600"/>
            </a:b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Problem Statement</a:t>
            </a:r>
            <a:endParaRPr/>
          </a:p>
        </p:txBody>
      </p:sp>
      <p:sp>
        <p:nvSpPr>
          <p:cNvPr id="73" name="Google Shape;73;p15"/>
          <p:cNvSpPr txBox="1"/>
          <p:nvPr/>
        </p:nvSpPr>
        <p:spPr>
          <a:xfrm>
            <a:off x="471100" y="1412575"/>
            <a:ext cx="2346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Average"/>
                <a:ea typeface="Average"/>
                <a:cs typeface="Average"/>
                <a:sym typeface="Average"/>
              </a:rPr>
              <a:t>The current DC network is limited to a part of Southern Europe with various capacities. </a:t>
            </a:r>
            <a:br>
              <a:rPr lang="fr">
                <a:solidFill>
                  <a:schemeClr val="accent3"/>
                </a:solidFill>
                <a:latin typeface="Average"/>
                <a:ea typeface="Average"/>
                <a:cs typeface="Average"/>
                <a:sym typeface="Average"/>
              </a:rPr>
            </a:br>
            <a:r>
              <a:rPr lang="fr">
                <a:solidFill>
                  <a:schemeClr val="accent3"/>
                </a:solidFill>
                <a:latin typeface="Average"/>
                <a:ea typeface="Average"/>
                <a:cs typeface="Average"/>
                <a:sym typeface="Average"/>
              </a:rPr>
              <a:t>The problem faced is that the DCs operate at full </a:t>
            </a:r>
            <a:r>
              <a:rPr lang="fr">
                <a:solidFill>
                  <a:schemeClr val="accent3"/>
                </a:solidFill>
                <a:latin typeface="Average"/>
                <a:ea typeface="Average"/>
                <a:cs typeface="Average"/>
                <a:sym typeface="Average"/>
              </a:rPr>
              <a:t>capacity</a:t>
            </a:r>
            <a:r>
              <a:rPr lang="fr">
                <a:solidFill>
                  <a:schemeClr val="accent3"/>
                </a:solidFill>
                <a:latin typeface="Average"/>
                <a:ea typeface="Average"/>
                <a:cs typeface="Average"/>
                <a:sym typeface="Average"/>
              </a:rPr>
              <a:t> and there is a need of network extension to meet </a:t>
            </a:r>
            <a:r>
              <a:rPr lang="fr">
                <a:solidFill>
                  <a:schemeClr val="accent3"/>
                </a:solidFill>
                <a:latin typeface="Average"/>
                <a:ea typeface="Average"/>
                <a:cs typeface="Average"/>
                <a:sym typeface="Average"/>
              </a:rPr>
              <a:t>increasing</a:t>
            </a:r>
            <a:r>
              <a:rPr lang="fr">
                <a:solidFill>
                  <a:schemeClr val="accent3"/>
                </a:solidFill>
                <a:latin typeface="Average"/>
                <a:ea typeface="Average"/>
                <a:cs typeface="Average"/>
                <a:sym typeface="Average"/>
              </a:rPr>
              <a:t> demands and to minimize the costs of either building or </a:t>
            </a:r>
            <a:r>
              <a:rPr lang="fr">
                <a:solidFill>
                  <a:schemeClr val="accent3"/>
                </a:solidFill>
                <a:latin typeface="Average"/>
                <a:ea typeface="Average"/>
                <a:cs typeface="Average"/>
                <a:sym typeface="Average"/>
              </a:rPr>
              <a:t>extending</a:t>
            </a:r>
            <a:r>
              <a:rPr lang="fr">
                <a:solidFill>
                  <a:schemeClr val="accent3"/>
                </a:solidFill>
                <a:latin typeface="Average"/>
                <a:ea typeface="Average"/>
                <a:cs typeface="Average"/>
                <a:sym typeface="Average"/>
              </a:rPr>
              <a:t>, while adhering to a budget constraint</a:t>
            </a:r>
            <a:endParaRPr>
              <a:solidFill>
                <a:schemeClr val="accent3"/>
              </a:solidFill>
              <a:latin typeface="Average"/>
              <a:ea typeface="Average"/>
              <a:cs typeface="Average"/>
              <a:sym typeface="Average"/>
            </a:endParaRPr>
          </a:p>
        </p:txBody>
      </p:sp>
      <p:sp>
        <p:nvSpPr>
          <p:cNvPr id="74" name="Google Shape;74;p15"/>
          <p:cNvSpPr txBox="1"/>
          <p:nvPr/>
        </p:nvSpPr>
        <p:spPr>
          <a:xfrm>
            <a:off x="6240775" y="1520425"/>
            <a:ext cx="2466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Average"/>
                <a:ea typeface="Average"/>
                <a:cs typeface="Average"/>
                <a:sym typeface="Average"/>
              </a:rPr>
              <a:t>Without a network extension, it will be challenging to </a:t>
            </a:r>
            <a:r>
              <a:rPr lang="fr">
                <a:solidFill>
                  <a:schemeClr val="accent3"/>
                </a:solidFill>
                <a:latin typeface="Average"/>
                <a:ea typeface="Average"/>
                <a:cs typeface="Average"/>
                <a:sym typeface="Average"/>
              </a:rPr>
              <a:t>accommodate</a:t>
            </a:r>
            <a:r>
              <a:rPr lang="fr">
                <a:solidFill>
                  <a:schemeClr val="accent3"/>
                </a:solidFill>
                <a:latin typeface="Average"/>
                <a:ea typeface="Average"/>
                <a:cs typeface="Average"/>
                <a:sym typeface="Average"/>
              </a:rPr>
              <a:t> the market growth effectively as the current network may not be optimally positioned to serve all the stores efficiently.</a:t>
            </a:r>
            <a:br>
              <a:rPr lang="fr">
                <a:solidFill>
                  <a:schemeClr val="accent3"/>
                </a:solidFill>
                <a:latin typeface="Average"/>
                <a:ea typeface="Average"/>
                <a:cs typeface="Average"/>
                <a:sym typeface="Average"/>
              </a:rPr>
            </a:br>
            <a:br>
              <a:rPr lang="fr">
                <a:solidFill>
                  <a:schemeClr val="accent3"/>
                </a:solidFill>
                <a:latin typeface="Average"/>
                <a:ea typeface="Average"/>
                <a:cs typeface="Average"/>
                <a:sym typeface="Average"/>
              </a:rPr>
            </a:br>
            <a:r>
              <a:rPr lang="fr">
                <a:solidFill>
                  <a:schemeClr val="accent3"/>
                </a:solidFill>
                <a:latin typeface="Average"/>
                <a:ea typeface="Average"/>
                <a:cs typeface="Average"/>
                <a:sym typeface="Average"/>
              </a:rPr>
              <a:t>Overburdened DCs can </a:t>
            </a:r>
            <a:r>
              <a:rPr lang="fr">
                <a:solidFill>
                  <a:schemeClr val="accent3"/>
                </a:solidFill>
                <a:latin typeface="Average"/>
                <a:ea typeface="Average"/>
                <a:cs typeface="Average"/>
                <a:sym typeface="Average"/>
              </a:rPr>
              <a:t>result</a:t>
            </a:r>
            <a:r>
              <a:rPr lang="fr">
                <a:solidFill>
                  <a:schemeClr val="accent3"/>
                </a:solidFill>
                <a:latin typeface="Average"/>
                <a:ea typeface="Average"/>
                <a:cs typeface="Average"/>
                <a:sym typeface="Average"/>
              </a:rPr>
              <a:t> in delays and longer </a:t>
            </a:r>
            <a:r>
              <a:rPr lang="fr">
                <a:solidFill>
                  <a:schemeClr val="accent3"/>
                </a:solidFill>
                <a:latin typeface="Average"/>
                <a:ea typeface="Average"/>
                <a:cs typeface="Average"/>
                <a:sym typeface="Average"/>
              </a:rPr>
              <a:t>lead</a:t>
            </a:r>
            <a:r>
              <a:rPr lang="fr">
                <a:solidFill>
                  <a:schemeClr val="accent3"/>
                </a:solidFill>
                <a:latin typeface="Average"/>
                <a:ea typeface="Average"/>
                <a:cs typeface="Average"/>
                <a:sym typeface="Average"/>
              </a:rPr>
              <a:t> times, impacting the timely delivery of products.</a:t>
            </a:r>
            <a:endParaRPr>
              <a:solidFill>
                <a:schemeClr val="accent3"/>
              </a:solidFill>
              <a:latin typeface="Average"/>
              <a:ea typeface="Average"/>
              <a:cs typeface="Average"/>
              <a:sym typeface="Average"/>
            </a:endParaRPr>
          </a:p>
        </p:txBody>
      </p:sp>
      <p:pic>
        <p:nvPicPr>
          <p:cNvPr id="75" name="Google Shape;75;p15"/>
          <p:cNvPicPr preferRelativeResize="0"/>
          <p:nvPr/>
        </p:nvPicPr>
        <p:blipFill>
          <a:blip r:embed="rId3">
            <a:alphaModFix/>
          </a:blip>
          <a:stretch>
            <a:fillRect/>
          </a:stretch>
        </p:blipFill>
        <p:spPr>
          <a:xfrm>
            <a:off x="3314700" y="1791250"/>
            <a:ext cx="2514600" cy="222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Key Performance Indicators</a:t>
            </a:r>
            <a:endParaRPr/>
          </a:p>
        </p:txBody>
      </p:sp>
      <p:sp>
        <p:nvSpPr>
          <p:cNvPr id="81" name="Google Shape;81;p16"/>
          <p:cNvSpPr txBox="1"/>
          <p:nvPr/>
        </p:nvSpPr>
        <p:spPr>
          <a:xfrm>
            <a:off x="471100" y="1078650"/>
            <a:ext cx="8310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Average"/>
                <a:ea typeface="Average"/>
                <a:cs typeface="Average"/>
                <a:sym typeface="Average"/>
              </a:rPr>
              <a:t>While the optimization task is to minimize the global cost of the extensions and constructions, in this analysis we will also consider the following KPI’s:</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fr">
                <a:solidFill>
                  <a:schemeClr val="accent3"/>
                </a:solidFill>
                <a:latin typeface="Average"/>
                <a:ea typeface="Average"/>
                <a:cs typeface="Average"/>
                <a:sym typeface="Average"/>
              </a:rPr>
              <a:t>Average Delivery Time to stores: While the maximum delivery costs have already been added to the </a:t>
            </a:r>
            <a:r>
              <a:rPr lang="fr">
                <a:solidFill>
                  <a:schemeClr val="accent3"/>
                </a:solidFill>
                <a:latin typeface="Average"/>
                <a:ea typeface="Average"/>
                <a:cs typeface="Average"/>
                <a:sym typeface="Average"/>
              </a:rPr>
              <a:t>constraints</a:t>
            </a:r>
            <a:r>
              <a:rPr lang="fr">
                <a:solidFill>
                  <a:schemeClr val="accent3"/>
                </a:solidFill>
                <a:latin typeface="Average"/>
                <a:ea typeface="Average"/>
                <a:cs typeface="Average"/>
                <a:sym typeface="Average"/>
              </a:rPr>
              <a:t>, the average delivery time alone is also a very considerable indicator of the value that the delivery service can bring to the Zara stores as stores would no longer need to have long waiting time or delays in the delivery of their products.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fr">
                <a:solidFill>
                  <a:schemeClr val="accent3"/>
                </a:solidFill>
                <a:latin typeface="Average"/>
                <a:ea typeface="Average"/>
                <a:cs typeface="Average"/>
                <a:sym typeface="Average"/>
              </a:rPr>
              <a:t>Monthly Delivery Costs for stores: </a:t>
            </a:r>
            <a:r>
              <a:rPr lang="fr">
                <a:solidFill>
                  <a:schemeClr val="accent3"/>
                </a:solidFill>
                <a:latin typeface="Average"/>
                <a:ea typeface="Average"/>
                <a:cs typeface="Average"/>
                <a:sym typeface="Average"/>
              </a:rPr>
              <a:t>Correlated</a:t>
            </a:r>
            <a:r>
              <a:rPr lang="fr">
                <a:solidFill>
                  <a:schemeClr val="accent3"/>
                </a:solidFill>
                <a:latin typeface="Average"/>
                <a:ea typeface="Average"/>
                <a:cs typeface="Average"/>
                <a:sym typeface="Average"/>
              </a:rPr>
              <a:t> with the delivery time, it is also stand alone a very considerable measure to consider. When we lowered the aggregate of the monthly delivery costs for the stores in the ‘Whatif’ situation, the optimization problem yield completely different solutions (seen later), and therefore has a strong impact on the business decisions.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fr">
                <a:solidFill>
                  <a:schemeClr val="accent3"/>
                </a:solidFill>
                <a:latin typeface="Average"/>
                <a:ea typeface="Average"/>
                <a:cs typeface="Average"/>
                <a:sym typeface="Average"/>
              </a:rPr>
              <a:t>Capacity of Distribution Centers Post-Optimisation: Decision makers need to assess the capacity of the distribution center to handle the expected volume of goods and fulfill customer orders effectively, as well as the scalability and flexibility of the business. </a:t>
            </a:r>
            <a:endParaRPr>
              <a:solidFill>
                <a:schemeClr val="accent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Single-source supplying solution</a:t>
            </a:r>
            <a:endParaRPr/>
          </a:p>
        </p:txBody>
      </p:sp>
      <p:sp>
        <p:nvSpPr>
          <p:cNvPr id="87" name="Google Shape;8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In a single-source supplying, each store’s demand is delivered by a single Center.</a:t>
            </a:r>
            <a:endParaRPr/>
          </a:p>
          <a:p>
            <a:pPr indent="0" lvl="0" marL="0" rtl="0" algn="l">
              <a:spcBef>
                <a:spcPts val="1200"/>
              </a:spcBef>
              <a:spcAft>
                <a:spcPts val="0"/>
              </a:spcAft>
              <a:buNone/>
            </a:pPr>
            <a:r>
              <a:rPr lang="fr"/>
              <a:t>Following our analysis for the single-source ILP problem, we suggest to:</a:t>
            </a:r>
            <a:endParaRPr/>
          </a:p>
          <a:p>
            <a:pPr indent="-317500" lvl="0" marL="457200" rtl="0" algn="l">
              <a:spcBef>
                <a:spcPts val="1200"/>
              </a:spcBef>
              <a:spcAft>
                <a:spcPts val="0"/>
              </a:spcAft>
              <a:buSzPts val="1400"/>
              <a:buChar char="●"/>
            </a:pPr>
            <a:r>
              <a:rPr lang="fr"/>
              <a:t>Extend: DC 1 (Madrid) by a capacity of 8000 extra units</a:t>
            </a:r>
            <a:endParaRPr/>
          </a:p>
          <a:p>
            <a:pPr indent="-317500" lvl="0" marL="457200" rtl="0" algn="l">
              <a:spcBef>
                <a:spcPts val="0"/>
              </a:spcBef>
              <a:spcAft>
                <a:spcPts val="0"/>
              </a:spcAft>
              <a:buSzPts val="1400"/>
              <a:buChar char="●"/>
            </a:pPr>
            <a:r>
              <a:rPr lang="fr"/>
              <a:t>Construct: DC 7 &amp; DC 8 (Bordeaux &amp; Barcelona)</a:t>
            </a:r>
            <a:endParaRPr/>
          </a:p>
          <a:p>
            <a:pPr indent="0" lvl="0" marL="0" rtl="0" algn="l">
              <a:spcBef>
                <a:spcPts val="1200"/>
              </a:spcBef>
              <a:spcAft>
                <a:spcPts val="1200"/>
              </a:spcAft>
              <a:buNone/>
            </a:pPr>
            <a:r>
              <a:rPr lang="fr"/>
              <a:t>Our analytics team has found that €19800 would be the most cost-effective allocation of resources to be used to extend or construct the DCs , while meeting the demand of the stores and staying in the budget.</a:t>
            </a:r>
            <a:endParaRPr/>
          </a:p>
        </p:txBody>
      </p:sp>
      <p:sp>
        <p:nvSpPr>
          <p:cNvPr id="88" name="Google Shape;8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7"/>
          <p:cNvPicPr preferRelativeResize="0"/>
          <p:nvPr/>
        </p:nvPicPr>
        <p:blipFill rotWithShape="1">
          <a:blip r:embed="rId3">
            <a:alphaModFix/>
          </a:blip>
          <a:srcRect b="4076" l="0" r="0" t="0"/>
          <a:stretch/>
        </p:blipFill>
        <p:spPr>
          <a:xfrm>
            <a:off x="4832400" y="702675"/>
            <a:ext cx="3999900" cy="3866200"/>
          </a:xfrm>
          <a:prstGeom prst="rect">
            <a:avLst/>
          </a:prstGeom>
          <a:noFill/>
          <a:ln>
            <a:noFill/>
          </a:ln>
        </p:spPr>
      </p:pic>
      <p:sp>
        <p:nvSpPr>
          <p:cNvPr id="90" name="Google Shape;90;p17"/>
          <p:cNvSpPr/>
          <p:nvPr/>
        </p:nvSpPr>
        <p:spPr>
          <a:xfrm>
            <a:off x="6681900" y="3955000"/>
            <a:ext cx="2150400" cy="61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nvSpPr>
        <p:spPr>
          <a:xfrm>
            <a:off x="6731575" y="3953275"/>
            <a:ext cx="210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980000"/>
                </a:solidFill>
                <a:latin typeface="Average"/>
                <a:ea typeface="Average"/>
                <a:cs typeface="Average"/>
                <a:sym typeface="Average"/>
              </a:rPr>
              <a:t>★</a:t>
            </a:r>
            <a:r>
              <a:rPr lang="fr">
                <a:latin typeface="Average"/>
                <a:ea typeface="Average"/>
                <a:cs typeface="Average"/>
                <a:sym typeface="Average"/>
              </a:rPr>
              <a:t> : DC to be extended</a:t>
            </a:r>
            <a:endParaRPr>
              <a:latin typeface="Average"/>
              <a:ea typeface="Average"/>
              <a:cs typeface="Average"/>
              <a:sym typeface="Average"/>
            </a:endParaRPr>
          </a:p>
          <a:p>
            <a:pPr indent="0" lvl="0" marL="0" rtl="0" algn="l">
              <a:spcBef>
                <a:spcPts val="0"/>
              </a:spcBef>
              <a:spcAft>
                <a:spcPts val="0"/>
              </a:spcAft>
              <a:buNone/>
            </a:pPr>
            <a:r>
              <a:rPr lang="fr">
                <a:solidFill>
                  <a:srgbClr val="6AA84F"/>
                </a:solidFill>
              </a:rPr>
              <a:t>★</a:t>
            </a:r>
            <a:r>
              <a:rPr lang="fr">
                <a:latin typeface="Average"/>
                <a:ea typeface="Average"/>
                <a:cs typeface="Average"/>
                <a:sym typeface="Average"/>
              </a:rPr>
              <a:t> : DC to be constructed</a:t>
            </a:r>
            <a:endParaRPr>
              <a:latin typeface="Average"/>
              <a:ea typeface="Average"/>
              <a:cs typeface="Average"/>
              <a:sym typeface="Average"/>
            </a:endParaRPr>
          </a:p>
        </p:txBody>
      </p:sp>
      <p:sp>
        <p:nvSpPr>
          <p:cNvPr id="92" name="Google Shape;92;p17"/>
          <p:cNvSpPr txBox="1"/>
          <p:nvPr/>
        </p:nvSpPr>
        <p:spPr>
          <a:xfrm>
            <a:off x="5473100" y="3581150"/>
            <a:ext cx="2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980000"/>
                </a:solidFill>
              </a:rPr>
              <a:t>★</a:t>
            </a:r>
            <a:endParaRPr>
              <a:latin typeface="Average"/>
              <a:ea typeface="Average"/>
              <a:cs typeface="Average"/>
              <a:sym typeface="Average"/>
            </a:endParaRPr>
          </a:p>
        </p:txBody>
      </p:sp>
      <p:sp>
        <p:nvSpPr>
          <p:cNvPr id="93" name="Google Shape;93;p17"/>
          <p:cNvSpPr txBox="1"/>
          <p:nvPr/>
        </p:nvSpPr>
        <p:spPr>
          <a:xfrm>
            <a:off x="5952725" y="3814975"/>
            <a:ext cx="2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6AA84F"/>
                </a:solidFill>
                <a:latin typeface="Average"/>
                <a:ea typeface="Average"/>
                <a:cs typeface="Average"/>
                <a:sym typeface="Average"/>
              </a:rPr>
              <a:t>★</a:t>
            </a:r>
            <a:endParaRPr>
              <a:latin typeface="Average"/>
              <a:ea typeface="Average"/>
              <a:cs typeface="Average"/>
              <a:sym typeface="Average"/>
            </a:endParaRPr>
          </a:p>
        </p:txBody>
      </p:sp>
      <p:sp>
        <p:nvSpPr>
          <p:cNvPr id="94" name="Google Shape;94;p17"/>
          <p:cNvSpPr txBox="1"/>
          <p:nvPr/>
        </p:nvSpPr>
        <p:spPr>
          <a:xfrm>
            <a:off x="6085200" y="2925100"/>
            <a:ext cx="2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6AA84F"/>
                </a:solidFill>
                <a:latin typeface="Average"/>
                <a:ea typeface="Average"/>
                <a:cs typeface="Average"/>
                <a:sym typeface="Average"/>
              </a:rPr>
              <a:t>★</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Multi</a:t>
            </a:r>
            <a:r>
              <a:rPr lang="fr"/>
              <a:t>-source supplying solution</a:t>
            </a:r>
            <a:endParaRPr/>
          </a:p>
        </p:txBody>
      </p:sp>
      <p:sp>
        <p:nvSpPr>
          <p:cNvPr id="100" name="Google Shape;100;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In a multi-source supplying, each store’s demand may be delivered by multiple centers.</a:t>
            </a:r>
            <a:endParaRPr/>
          </a:p>
          <a:p>
            <a:pPr indent="0" lvl="0" marL="0" rtl="0" algn="l">
              <a:spcBef>
                <a:spcPts val="1200"/>
              </a:spcBef>
              <a:spcAft>
                <a:spcPts val="0"/>
              </a:spcAft>
              <a:buNone/>
            </a:pPr>
            <a:r>
              <a:rPr lang="fr"/>
              <a:t>Following our analysis for the multi-source ILP problem, we suggest to:</a:t>
            </a:r>
            <a:endParaRPr/>
          </a:p>
          <a:p>
            <a:pPr indent="-317500" lvl="0" marL="457200" rtl="0" algn="l">
              <a:spcBef>
                <a:spcPts val="1200"/>
              </a:spcBef>
              <a:spcAft>
                <a:spcPts val="0"/>
              </a:spcAft>
              <a:buSzPts val="1400"/>
              <a:buChar char="●"/>
            </a:pPr>
            <a:r>
              <a:rPr lang="fr"/>
              <a:t>Extend: DC 1 &amp; DC 4 (Madrid &amp; Montélimar) by a capacity of 8600 &amp; 8001 extra units respectively</a:t>
            </a:r>
            <a:endParaRPr/>
          </a:p>
          <a:p>
            <a:pPr indent="-317500" lvl="0" marL="457200" rtl="0" algn="l">
              <a:spcBef>
                <a:spcPts val="0"/>
              </a:spcBef>
              <a:spcAft>
                <a:spcPts val="0"/>
              </a:spcAft>
              <a:buSzPts val="1400"/>
              <a:buChar char="●"/>
            </a:pPr>
            <a:r>
              <a:rPr lang="fr"/>
              <a:t>Construct: DC 7 (Bordeaux)</a:t>
            </a:r>
            <a:endParaRPr/>
          </a:p>
          <a:p>
            <a:pPr indent="0" lvl="0" marL="0" rtl="0" algn="l">
              <a:spcBef>
                <a:spcPts val="1200"/>
              </a:spcBef>
              <a:spcAft>
                <a:spcPts val="1200"/>
              </a:spcAft>
              <a:buNone/>
            </a:pPr>
            <a:r>
              <a:rPr lang="fr"/>
              <a:t>Our analytics team has found that </a:t>
            </a:r>
            <a:r>
              <a:rPr lang="fr"/>
              <a:t>€5660.1 would be the most cost-effective allocation of resources to be used to extend or construct the DCs , while meeting the demand of the stores and staying in the budget.</a:t>
            </a:r>
            <a:endParaRPr/>
          </a:p>
        </p:txBody>
      </p:sp>
      <p:sp>
        <p:nvSpPr>
          <p:cNvPr id="101" name="Google Shape;101;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8"/>
          <p:cNvPicPr preferRelativeResize="0"/>
          <p:nvPr/>
        </p:nvPicPr>
        <p:blipFill rotWithShape="1">
          <a:blip r:embed="rId3">
            <a:alphaModFix/>
          </a:blip>
          <a:srcRect b="4076" l="0" r="0" t="0"/>
          <a:stretch/>
        </p:blipFill>
        <p:spPr>
          <a:xfrm>
            <a:off x="4832400" y="702675"/>
            <a:ext cx="3999900" cy="3866200"/>
          </a:xfrm>
          <a:prstGeom prst="rect">
            <a:avLst/>
          </a:prstGeom>
          <a:noFill/>
          <a:ln>
            <a:noFill/>
          </a:ln>
        </p:spPr>
      </p:pic>
      <p:sp>
        <p:nvSpPr>
          <p:cNvPr id="103" name="Google Shape;103;p18"/>
          <p:cNvSpPr/>
          <p:nvPr/>
        </p:nvSpPr>
        <p:spPr>
          <a:xfrm>
            <a:off x="6681900" y="3955000"/>
            <a:ext cx="2150400" cy="61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6731575" y="3953275"/>
            <a:ext cx="210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980000"/>
                </a:solidFill>
                <a:latin typeface="Average"/>
                <a:ea typeface="Average"/>
                <a:cs typeface="Average"/>
                <a:sym typeface="Average"/>
              </a:rPr>
              <a:t>★</a:t>
            </a:r>
            <a:r>
              <a:rPr lang="fr">
                <a:latin typeface="Average"/>
                <a:ea typeface="Average"/>
                <a:cs typeface="Average"/>
                <a:sym typeface="Average"/>
              </a:rPr>
              <a:t> : DC to be extended</a:t>
            </a:r>
            <a:endParaRPr>
              <a:latin typeface="Average"/>
              <a:ea typeface="Average"/>
              <a:cs typeface="Average"/>
              <a:sym typeface="Average"/>
            </a:endParaRPr>
          </a:p>
          <a:p>
            <a:pPr indent="0" lvl="0" marL="0" rtl="0" algn="l">
              <a:spcBef>
                <a:spcPts val="0"/>
              </a:spcBef>
              <a:spcAft>
                <a:spcPts val="0"/>
              </a:spcAft>
              <a:buNone/>
            </a:pPr>
            <a:r>
              <a:rPr lang="fr">
                <a:solidFill>
                  <a:srgbClr val="6AA84F"/>
                </a:solidFill>
              </a:rPr>
              <a:t>★</a:t>
            </a:r>
            <a:r>
              <a:rPr lang="fr">
                <a:latin typeface="Average"/>
                <a:ea typeface="Average"/>
                <a:cs typeface="Average"/>
                <a:sym typeface="Average"/>
              </a:rPr>
              <a:t> : DC to be constructed</a:t>
            </a:r>
            <a:endParaRPr>
              <a:latin typeface="Average"/>
              <a:ea typeface="Average"/>
              <a:cs typeface="Average"/>
              <a:sym typeface="Average"/>
            </a:endParaRPr>
          </a:p>
        </p:txBody>
      </p:sp>
      <p:sp>
        <p:nvSpPr>
          <p:cNvPr id="105" name="Google Shape;105;p18"/>
          <p:cNvSpPr txBox="1"/>
          <p:nvPr/>
        </p:nvSpPr>
        <p:spPr>
          <a:xfrm>
            <a:off x="5473100" y="3581150"/>
            <a:ext cx="2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980000"/>
                </a:solidFill>
              </a:rPr>
              <a:t>★</a:t>
            </a:r>
            <a:endParaRPr>
              <a:latin typeface="Average"/>
              <a:ea typeface="Average"/>
              <a:cs typeface="Average"/>
              <a:sym typeface="Average"/>
            </a:endParaRPr>
          </a:p>
        </p:txBody>
      </p:sp>
      <p:sp>
        <p:nvSpPr>
          <p:cNvPr id="106" name="Google Shape;106;p18"/>
          <p:cNvSpPr txBox="1"/>
          <p:nvPr/>
        </p:nvSpPr>
        <p:spPr>
          <a:xfrm>
            <a:off x="6085200" y="2925100"/>
            <a:ext cx="2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6AA84F"/>
                </a:solidFill>
                <a:latin typeface="Average"/>
                <a:ea typeface="Average"/>
                <a:cs typeface="Average"/>
                <a:sym typeface="Average"/>
              </a:rPr>
              <a:t>★</a:t>
            </a:r>
            <a:endParaRPr>
              <a:latin typeface="Average"/>
              <a:ea typeface="Average"/>
              <a:cs typeface="Average"/>
              <a:sym typeface="Average"/>
            </a:endParaRPr>
          </a:p>
        </p:txBody>
      </p:sp>
      <p:sp>
        <p:nvSpPr>
          <p:cNvPr id="107" name="Google Shape;107;p18"/>
          <p:cNvSpPr txBox="1"/>
          <p:nvPr/>
        </p:nvSpPr>
        <p:spPr>
          <a:xfrm>
            <a:off x="6731575" y="3000125"/>
            <a:ext cx="2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980000"/>
                </a:solidFill>
              </a:rPr>
              <a:t>★</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Post-Optimization KPI Analytics</a:t>
            </a:r>
            <a:endParaRPr/>
          </a:p>
        </p:txBody>
      </p:sp>
      <p:sp>
        <p:nvSpPr>
          <p:cNvPr id="113" name="Google Shape;113;p19"/>
          <p:cNvSpPr txBox="1"/>
          <p:nvPr/>
        </p:nvSpPr>
        <p:spPr>
          <a:xfrm>
            <a:off x="600650" y="4014700"/>
            <a:ext cx="8062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chemeClr val="accent3"/>
                </a:solidFill>
                <a:latin typeface="Average"/>
                <a:ea typeface="Average"/>
                <a:cs typeface="Average"/>
                <a:sym typeface="Average"/>
              </a:rPr>
              <a:t>Observation</a:t>
            </a:r>
            <a:r>
              <a:rPr lang="fr">
                <a:solidFill>
                  <a:schemeClr val="accent3"/>
                </a:solidFill>
                <a:latin typeface="Average"/>
                <a:ea typeface="Average"/>
                <a:cs typeface="Average"/>
                <a:sym typeface="Average"/>
              </a:rPr>
              <a:t>: For all the stores, to suit their demands, multiple source procurement and single source procurement both needs ~138 hours delivery time on average.</a:t>
            </a:r>
            <a:endParaRPr>
              <a:solidFill>
                <a:schemeClr val="accent3"/>
              </a:solidFill>
              <a:latin typeface="Average"/>
              <a:ea typeface="Average"/>
              <a:cs typeface="Average"/>
              <a:sym typeface="Average"/>
            </a:endParaRPr>
          </a:p>
          <a:p>
            <a:pPr indent="0" lvl="0" marL="0" rtl="0" algn="l">
              <a:spcBef>
                <a:spcPts val="0"/>
              </a:spcBef>
              <a:spcAft>
                <a:spcPts val="0"/>
              </a:spcAft>
              <a:buNone/>
            </a:pPr>
            <a:r>
              <a:rPr b="1" lang="fr">
                <a:solidFill>
                  <a:schemeClr val="accent3"/>
                </a:solidFill>
                <a:latin typeface="Average"/>
                <a:ea typeface="Average"/>
                <a:cs typeface="Average"/>
                <a:sym typeface="Average"/>
              </a:rPr>
              <a:t>But, for multiple source procurement, the construction/extension cost is significantly less (</a:t>
            </a:r>
            <a:r>
              <a:rPr b="1" lang="fr">
                <a:solidFill>
                  <a:schemeClr val="accent3"/>
                </a:solidFill>
                <a:latin typeface="Average"/>
                <a:ea typeface="Average"/>
                <a:cs typeface="Average"/>
                <a:sym typeface="Average"/>
              </a:rPr>
              <a:t>€5660) </a:t>
            </a:r>
            <a:r>
              <a:rPr b="1" lang="fr">
                <a:solidFill>
                  <a:schemeClr val="accent3"/>
                </a:solidFill>
                <a:latin typeface="Average"/>
                <a:ea typeface="Average"/>
                <a:cs typeface="Average"/>
                <a:sym typeface="Average"/>
              </a:rPr>
              <a:t>than that for single source procurement (</a:t>
            </a:r>
            <a:r>
              <a:rPr b="1" lang="fr">
                <a:solidFill>
                  <a:schemeClr val="accent3"/>
                </a:solidFill>
                <a:latin typeface="Average"/>
                <a:ea typeface="Average"/>
                <a:cs typeface="Average"/>
                <a:sym typeface="Average"/>
              </a:rPr>
              <a:t>€19800). </a:t>
            </a:r>
            <a:endParaRPr b="1">
              <a:latin typeface="Average"/>
              <a:ea typeface="Average"/>
              <a:cs typeface="Average"/>
              <a:sym typeface="Average"/>
            </a:endParaRPr>
          </a:p>
        </p:txBody>
      </p:sp>
      <p:pic>
        <p:nvPicPr>
          <p:cNvPr id="114" name="Google Shape;114;p19" title="Points scored"/>
          <p:cNvPicPr preferRelativeResize="0"/>
          <p:nvPr/>
        </p:nvPicPr>
        <p:blipFill>
          <a:blip r:embed="rId3">
            <a:alphaModFix/>
          </a:blip>
          <a:stretch>
            <a:fillRect/>
          </a:stretch>
        </p:blipFill>
        <p:spPr>
          <a:xfrm>
            <a:off x="560893" y="1289100"/>
            <a:ext cx="4092333" cy="2530426"/>
          </a:xfrm>
          <a:prstGeom prst="rect">
            <a:avLst/>
          </a:prstGeom>
          <a:noFill/>
          <a:ln>
            <a:noFill/>
          </a:ln>
        </p:spPr>
      </p:pic>
      <p:pic>
        <p:nvPicPr>
          <p:cNvPr id="115" name="Google Shape;115;p19" title="Points scored"/>
          <p:cNvPicPr preferRelativeResize="0"/>
          <p:nvPr/>
        </p:nvPicPr>
        <p:blipFill>
          <a:blip r:embed="rId4">
            <a:alphaModFix/>
          </a:blip>
          <a:stretch>
            <a:fillRect/>
          </a:stretch>
        </p:blipFill>
        <p:spPr>
          <a:xfrm>
            <a:off x="4725700" y="1289100"/>
            <a:ext cx="4092345" cy="2530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Post-Optimization KPI Analytics</a:t>
            </a:r>
            <a:endParaRPr/>
          </a:p>
        </p:txBody>
      </p:sp>
      <p:pic>
        <p:nvPicPr>
          <p:cNvPr id="121" name="Google Shape;121;p20" title="Points scored"/>
          <p:cNvPicPr preferRelativeResize="0"/>
          <p:nvPr/>
        </p:nvPicPr>
        <p:blipFill>
          <a:blip r:embed="rId3">
            <a:alphaModFix/>
          </a:blip>
          <a:stretch>
            <a:fillRect/>
          </a:stretch>
        </p:blipFill>
        <p:spPr>
          <a:xfrm>
            <a:off x="311700" y="1315800"/>
            <a:ext cx="4710000" cy="2912350"/>
          </a:xfrm>
          <a:prstGeom prst="rect">
            <a:avLst/>
          </a:prstGeom>
          <a:noFill/>
          <a:ln>
            <a:noFill/>
          </a:ln>
        </p:spPr>
      </p:pic>
      <p:pic>
        <p:nvPicPr>
          <p:cNvPr id="122" name="Google Shape;122;p20" title="Points scored"/>
          <p:cNvPicPr preferRelativeResize="0"/>
          <p:nvPr/>
        </p:nvPicPr>
        <p:blipFill>
          <a:blip r:embed="rId4">
            <a:alphaModFix/>
          </a:blip>
          <a:stretch>
            <a:fillRect/>
          </a:stretch>
        </p:blipFill>
        <p:spPr>
          <a:xfrm>
            <a:off x="5758100" y="572675"/>
            <a:ext cx="2764776" cy="1709549"/>
          </a:xfrm>
          <a:prstGeom prst="rect">
            <a:avLst/>
          </a:prstGeom>
          <a:noFill/>
          <a:ln>
            <a:noFill/>
          </a:ln>
        </p:spPr>
      </p:pic>
      <p:pic>
        <p:nvPicPr>
          <p:cNvPr id="123" name="Google Shape;123;p20" title="Points scored"/>
          <p:cNvPicPr preferRelativeResize="0"/>
          <p:nvPr/>
        </p:nvPicPr>
        <p:blipFill>
          <a:blip r:embed="rId5">
            <a:alphaModFix/>
          </a:blip>
          <a:stretch>
            <a:fillRect/>
          </a:stretch>
        </p:blipFill>
        <p:spPr>
          <a:xfrm>
            <a:off x="5174100" y="2434624"/>
            <a:ext cx="3817500" cy="23604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What-If Case 1: Increase lower limit </a:t>
            </a:r>
            <a:r>
              <a:rPr lang="fr"/>
              <a:t>of </a:t>
            </a:r>
            <a:r>
              <a:rPr lang="fr"/>
              <a:t>extensions</a:t>
            </a:r>
            <a:endParaRPr/>
          </a:p>
        </p:txBody>
      </p:sp>
      <p:sp>
        <p:nvSpPr>
          <p:cNvPr id="129" name="Google Shape;129;p21"/>
          <p:cNvSpPr txBox="1"/>
          <p:nvPr>
            <p:ph idx="1" type="body"/>
          </p:nvPr>
        </p:nvSpPr>
        <p:spPr>
          <a:xfrm>
            <a:off x="311700" y="1460275"/>
            <a:ext cx="3999900" cy="28008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fr"/>
              <a:t>What-If Case 1: </a:t>
            </a:r>
            <a:r>
              <a:rPr lang="fr"/>
              <a:t>The extension can provide between 10000 and 13000 extra items instead of between 8000 and 13000 items (applied to multi-source problem). The optimal solution based on our analysis is the following:</a:t>
            </a:r>
            <a:endParaRPr/>
          </a:p>
          <a:p>
            <a:pPr indent="0" lvl="0" marL="0" rtl="0" algn="l">
              <a:lnSpc>
                <a:spcPct val="100000"/>
              </a:lnSpc>
              <a:spcBef>
                <a:spcPts val="0"/>
              </a:spcBef>
              <a:spcAft>
                <a:spcPts val="0"/>
              </a:spcAft>
              <a:buNone/>
            </a:pPr>
            <a:r>
              <a:t/>
            </a:r>
            <a:endParaRPr/>
          </a:p>
          <a:p>
            <a:pPr indent="-317500" lvl="0" marL="457200" rtl="0" algn="l">
              <a:spcBef>
                <a:spcPts val="0"/>
              </a:spcBef>
              <a:spcAft>
                <a:spcPts val="0"/>
              </a:spcAft>
              <a:buSzPts val="1400"/>
              <a:buChar char="●"/>
            </a:pPr>
            <a:r>
              <a:rPr lang="fr"/>
              <a:t>Extend: DC 1 &amp; DC 2 (Madrid &amp; Lille) by a capacity of 10000 extra units each</a:t>
            </a:r>
            <a:endParaRPr/>
          </a:p>
          <a:p>
            <a:pPr indent="-317500" lvl="0" marL="457200" rtl="0" algn="l">
              <a:spcBef>
                <a:spcPts val="0"/>
              </a:spcBef>
              <a:spcAft>
                <a:spcPts val="0"/>
              </a:spcAft>
              <a:buSzPts val="1400"/>
              <a:buChar char="●"/>
            </a:pPr>
            <a:r>
              <a:rPr lang="fr"/>
              <a:t>Construct: DC 7 (Bordeaux)</a:t>
            </a:r>
            <a:endParaRPr/>
          </a:p>
          <a:p>
            <a:pPr indent="0" lvl="0" marL="0" rtl="0" algn="l">
              <a:spcBef>
                <a:spcPts val="1200"/>
              </a:spcBef>
              <a:spcAft>
                <a:spcPts val="1200"/>
              </a:spcAft>
              <a:buNone/>
            </a:pPr>
            <a:r>
              <a:rPr lang="fr"/>
              <a:t>The optimization results in the minimum total of extension and construction costs of 6000 euros.</a:t>
            </a:r>
            <a:endParaRPr/>
          </a:p>
        </p:txBody>
      </p:sp>
      <p:sp>
        <p:nvSpPr>
          <p:cNvPr id="130" name="Google Shape;130;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1"/>
          <p:cNvPicPr preferRelativeResize="0"/>
          <p:nvPr/>
        </p:nvPicPr>
        <p:blipFill rotWithShape="1">
          <a:blip r:embed="rId3">
            <a:alphaModFix/>
          </a:blip>
          <a:srcRect b="4076" l="0" r="0" t="0"/>
          <a:stretch/>
        </p:blipFill>
        <p:spPr>
          <a:xfrm>
            <a:off x="4832400" y="1152475"/>
            <a:ext cx="3534546" cy="3416400"/>
          </a:xfrm>
          <a:prstGeom prst="rect">
            <a:avLst/>
          </a:prstGeom>
          <a:noFill/>
          <a:ln>
            <a:noFill/>
          </a:ln>
        </p:spPr>
      </p:pic>
      <p:sp>
        <p:nvSpPr>
          <p:cNvPr id="132" name="Google Shape;132;p21"/>
          <p:cNvSpPr/>
          <p:nvPr/>
        </p:nvSpPr>
        <p:spPr>
          <a:xfrm>
            <a:off x="6216550" y="3955000"/>
            <a:ext cx="2150400" cy="61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nvSpPr>
        <p:spPr>
          <a:xfrm>
            <a:off x="6266350" y="3954100"/>
            <a:ext cx="210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980000"/>
                </a:solidFill>
                <a:latin typeface="Average"/>
                <a:ea typeface="Average"/>
                <a:cs typeface="Average"/>
                <a:sym typeface="Average"/>
              </a:rPr>
              <a:t>★</a:t>
            </a:r>
            <a:r>
              <a:rPr lang="fr">
                <a:latin typeface="Average"/>
                <a:ea typeface="Average"/>
                <a:cs typeface="Average"/>
                <a:sym typeface="Average"/>
              </a:rPr>
              <a:t> : DC to be extended</a:t>
            </a:r>
            <a:endParaRPr>
              <a:latin typeface="Average"/>
              <a:ea typeface="Average"/>
              <a:cs typeface="Average"/>
              <a:sym typeface="Average"/>
            </a:endParaRPr>
          </a:p>
          <a:p>
            <a:pPr indent="0" lvl="0" marL="0" rtl="0" algn="l">
              <a:spcBef>
                <a:spcPts val="0"/>
              </a:spcBef>
              <a:spcAft>
                <a:spcPts val="0"/>
              </a:spcAft>
              <a:buNone/>
            </a:pPr>
            <a:r>
              <a:rPr lang="fr">
                <a:solidFill>
                  <a:srgbClr val="6AA84F"/>
                </a:solidFill>
              </a:rPr>
              <a:t>★</a:t>
            </a:r>
            <a:r>
              <a:rPr lang="fr">
                <a:latin typeface="Average"/>
                <a:ea typeface="Average"/>
                <a:cs typeface="Average"/>
                <a:sym typeface="Average"/>
              </a:rPr>
              <a:t> : DC to be constructed</a:t>
            </a:r>
            <a:endParaRPr>
              <a:latin typeface="Average"/>
              <a:ea typeface="Average"/>
              <a:cs typeface="Average"/>
              <a:sym typeface="Average"/>
            </a:endParaRPr>
          </a:p>
        </p:txBody>
      </p:sp>
      <p:sp>
        <p:nvSpPr>
          <p:cNvPr id="134" name="Google Shape;134;p21"/>
          <p:cNvSpPr txBox="1"/>
          <p:nvPr/>
        </p:nvSpPr>
        <p:spPr>
          <a:xfrm>
            <a:off x="5473100" y="3581150"/>
            <a:ext cx="2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980000"/>
                </a:solidFill>
              </a:rPr>
              <a:t>★</a:t>
            </a:r>
            <a:endParaRPr>
              <a:latin typeface="Average"/>
              <a:ea typeface="Average"/>
              <a:cs typeface="Average"/>
              <a:sym typeface="Average"/>
            </a:endParaRPr>
          </a:p>
        </p:txBody>
      </p:sp>
      <p:sp>
        <p:nvSpPr>
          <p:cNvPr id="135" name="Google Shape;135;p21"/>
          <p:cNvSpPr txBox="1"/>
          <p:nvPr/>
        </p:nvSpPr>
        <p:spPr>
          <a:xfrm>
            <a:off x="6085200" y="2925100"/>
            <a:ext cx="2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6AA84F"/>
                </a:solidFill>
                <a:latin typeface="Average"/>
                <a:ea typeface="Average"/>
                <a:cs typeface="Average"/>
                <a:sym typeface="Average"/>
              </a:rPr>
              <a:t>★</a:t>
            </a:r>
            <a:endParaRPr>
              <a:latin typeface="Average"/>
              <a:ea typeface="Average"/>
              <a:cs typeface="Average"/>
              <a:sym typeface="Average"/>
            </a:endParaRPr>
          </a:p>
        </p:txBody>
      </p:sp>
      <p:sp>
        <p:nvSpPr>
          <p:cNvPr id="136" name="Google Shape;136;p21"/>
          <p:cNvSpPr txBox="1"/>
          <p:nvPr/>
        </p:nvSpPr>
        <p:spPr>
          <a:xfrm>
            <a:off x="6606300" y="1870700"/>
            <a:ext cx="2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980000"/>
                </a:solidFill>
              </a:rPr>
              <a:t>★</a:t>
            </a:r>
            <a:endParaRPr>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