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sldIdLst>
    <p:sldId id="256" r:id="rId3"/>
    <p:sldId id="257" r:id="rId4"/>
    <p:sldId id="258" r:id="rId5"/>
    <p:sldId id="259" r:id="rId6"/>
    <p:sldId id="260" r:id="rId7"/>
    <p:sldId id="264" r:id="rId8"/>
    <p:sldId id="261" r:id="rId9"/>
    <p:sldId id="262" r:id="rId10"/>
    <p:sldId id="265" r:id="rId11"/>
    <p:sldId id="284" r:id="rId12"/>
    <p:sldId id="287" r:id="rId13"/>
    <p:sldId id="285" r:id="rId14"/>
    <p:sldId id="288" r:id="rId15"/>
    <p:sldId id="286" r:id="rId16"/>
    <p:sldId id="289" r:id="rId17"/>
    <p:sldId id="266" r:id="rId18"/>
    <p:sldId id="267" r:id="rId19"/>
    <p:sldId id="269" r:id="rId20"/>
    <p:sldId id="270" r:id="rId21"/>
    <p:sldId id="272" r:id="rId22"/>
    <p:sldId id="273" r:id="rId23"/>
    <p:sldId id="274" r:id="rId24"/>
    <p:sldId id="275" r:id="rId25"/>
    <p:sldId id="277" r:id="rId26"/>
    <p:sldId id="278" r:id="rId27"/>
    <p:sldId id="268" r:id="rId28"/>
    <p:sldId id="279" r:id="rId29"/>
    <p:sldId id="280" r:id="rId30"/>
    <p:sldId id="281" r:id="rId31"/>
    <p:sldId id="282" r:id="rId32"/>
    <p:sldId id="276" r:id="rId33"/>
    <p:sldId id="283" r:id="rId3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D1D2"/>
    <a:srgbClr val="30CDCE"/>
    <a:srgbClr val="95D876"/>
    <a:srgbClr val="00DAFE"/>
    <a:srgbClr val="001019"/>
    <a:srgbClr val="0D5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26" autoAdjust="0"/>
    <p:restoredTop sz="94660"/>
  </p:normalViewPr>
  <p:slideViewPr>
    <p:cSldViewPr snapToGrid="0">
      <p:cViewPr>
        <p:scale>
          <a:sx n="70" d="100"/>
          <a:sy n="70" d="100"/>
        </p:scale>
        <p:origin x="24"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664F4A-7B69-4A9B-B5AE-DC4A486A26E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D58E118-7F7C-4F49-BD9E-F6A56B3C6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B69F966-1A8D-45F5-BC85-8E832704840A}"/>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5" name="מציין מיקום של כותרת תחתונה 4">
            <a:extLst>
              <a:ext uri="{FF2B5EF4-FFF2-40B4-BE49-F238E27FC236}">
                <a16:creationId xmlns:a16="http://schemas.microsoft.com/office/drawing/2014/main" id="{62BA2576-D9DE-4DF2-A460-780F5A79500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C2E8083-B508-418D-8BCC-CB9B1CFFA609}"/>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101787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F693F3-BADA-4727-80F9-874EE57FEF1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9CA301D-301C-4109-A6C5-D8C0A452877E}"/>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B805F39-6FD4-42C9-B8E4-5FEC51B17198}"/>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5" name="מציין מיקום של כותרת תחתונה 4">
            <a:extLst>
              <a:ext uri="{FF2B5EF4-FFF2-40B4-BE49-F238E27FC236}">
                <a16:creationId xmlns:a16="http://schemas.microsoft.com/office/drawing/2014/main" id="{934DE191-972D-4E66-9B7E-B45B9098D85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CD2A704-65FF-49A0-898B-BBA38A8CAE7C}"/>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246258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6FFC2C7-4CBC-459A-AAB6-F2CD9201D54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9EBB0AF-6B06-467D-8D11-46C0D6A8CF3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E993760-4E77-40DD-B571-9DB48A3D57CD}"/>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5" name="מציין מיקום של כותרת תחתונה 4">
            <a:extLst>
              <a:ext uri="{FF2B5EF4-FFF2-40B4-BE49-F238E27FC236}">
                <a16:creationId xmlns:a16="http://schemas.microsoft.com/office/drawing/2014/main" id="{367331A7-4230-460A-A8AD-29E09361F86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3DC438E-D460-4D97-8E1A-FDDDFF6BA5AC}"/>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198440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B8AB-46BA-7145-A90E-A39F01B5E387}"/>
              </a:ext>
            </a:extLst>
          </p:cNvPr>
          <p:cNvSpPr>
            <a:spLocks noGrp="1"/>
          </p:cNvSpPr>
          <p:nvPr>
            <p:ph type="ctrTitle"/>
          </p:nvPr>
        </p:nvSpPr>
        <p:spPr>
          <a:xfrm>
            <a:off x="1524001" y="1122363"/>
            <a:ext cx="9144000" cy="2387600"/>
          </a:xfrm>
        </p:spPr>
        <p:txBody>
          <a:bodyPr anchor="b"/>
          <a:lstStyle>
            <a:lvl1pPr algn="ctr">
              <a:defRPr sz="5998"/>
            </a:lvl1pPr>
          </a:lstStyle>
          <a:p>
            <a:r>
              <a:rPr lang="en-US"/>
              <a:t>Click to edit Master title style</a:t>
            </a:r>
            <a:endParaRPr lang="en-IL"/>
          </a:p>
        </p:txBody>
      </p:sp>
      <p:sp>
        <p:nvSpPr>
          <p:cNvPr id="3" name="Subtitle 2">
            <a:extLst>
              <a:ext uri="{FF2B5EF4-FFF2-40B4-BE49-F238E27FC236}">
                <a16:creationId xmlns:a16="http://schemas.microsoft.com/office/drawing/2014/main" id="{CBDC0708-0710-F14D-8085-8BF16140A516}"/>
              </a:ext>
            </a:extLst>
          </p:cNvPr>
          <p:cNvSpPr>
            <a:spLocks noGrp="1"/>
          </p:cNvSpPr>
          <p:nvPr>
            <p:ph type="subTitle" idx="1"/>
          </p:nvPr>
        </p:nvSpPr>
        <p:spPr>
          <a:xfrm>
            <a:off x="1524001"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97CD043-6707-8E4F-8FDA-759A103CB813}"/>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5" name="Footer Placeholder 4">
            <a:extLst>
              <a:ext uri="{FF2B5EF4-FFF2-40B4-BE49-F238E27FC236}">
                <a16:creationId xmlns:a16="http://schemas.microsoft.com/office/drawing/2014/main" id="{DC067EB7-9F8A-7141-A1A8-72DA0B81789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FCDDD55-B3CE-1E42-953E-2C38DEFD231E}"/>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284424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7676-BEE0-2A40-9D94-90130F7E35B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B962362-6201-0B40-9D74-0576B69C68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B66BE95-0E7E-FA4E-AE2C-92F5EC153978}"/>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5" name="Footer Placeholder 4">
            <a:extLst>
              <a:ext uri="{FF2B5EF4-FFF2-40B4-BE49-F238E27FC236}">
                <a16:creationId xmlns:a16="http://schemas.microsoft.com/office/drawing/2014/main" id="{FC62024C-1520-2E4A-9524-9FD07972BCE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35435E0-01B6-CF49-A9AE-8DD0039E9A84}"/>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213241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B70B-E516-684A-9080-48357D7AD190}"/>
              </a:ext>
            </a:extLst>
          </p:cNvPr>
          <p:cNvSpPr>
            <a:spLocks noGrp="1"/>
          </p:cNvSpPr>
          <p:nvPr>
            <p:ph type="title"/>
          </p:nvPr>
        </p:nvSpPr>
        <p:spPr>
          <a:xfrm>
            <a:off x="831850" y="1709740"/>
            <a:ext cx="10515600" cy="2852737"/>
          </a:xfrm>
        </p:spPr>
        <p:txBody>
          <a:bodyPr anchor="b"/>
          <a:lstStyle>
            <a:lvl1pPr>
              <a:defRPr sz="5998"/>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03FB7DB-64E3-4947-9C2D-1EED53F5C003}"/>
              </a:ext>
            </a:extLst>
          </p:cNvPr>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19535-4083-854F-99BD-D7D10A6AE533}"/>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5" name="Footer Placeholder 4">
            <a:extLst>
              <a:ext uri="{FF2B5EF4-FFF2-40B4-BE49-F238E27FC236}">
                <a16:creationId xmlns:a16="http://schemas.microsoft.com/office/drawing/2014/main" id="{A242033C-00F5-D04D-A323-9C4E6424CE9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1806A6-ED7D-F74B-B362-B35CFA376320}"/>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42913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354E-3FEC-BA4F-8C1C-9DB75FD3411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469277E-1776-984D-9498-A9FAE086B240}"/>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AAF6884-30F3-3442-B703-9C256505B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687F433-9D0F-6540-A374-2ED298A6D99B}"/>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6" name="Footer Placeholder 5">
            <a:extLst>
              <a:ext uri="{FF2B5EF4-FFF2-40B4-BE49-F238E27FC236}">
                <a16:creationId xmlns:a16="http://schemas.microsoft.com/office/drawing/2014/main" id="{17E8D5D2-652F-164C-B9F7-E1A094E2EF0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90D5FA4-5D7B-9945-B055-711A1A9FF449}"/>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95894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4D8-B750-6B4E-98C5-B3EA1909E3C8}"/>
              </a:ext>
            </a:extLst>
          </p:cNvPr>
          <p:cNvSpPr>
            <a:spLocks noGrp="1"/>
          </p:cNvSpPr>
          <p:nvPr>
            <p:ph type="title"/>
          </p:nvPr>
        </p:nvSpPr>
        <p:spPr>
          <a:xfrm>
            <a:off x="839788" y="365127"/>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6A907DA-BB89-4E4A-A03C-91A2298646D2}"/>
              </a:ext>
            </a:extLst>
          </p:cNvPr>
          <p:cNvSpPr>
            <a:spLocks noGrp="1"/>
          </p:cNvSpPr>
          <p:nvPr>
            <p:ph type="body" idx="1"/>
          </p:nvPr>
        </p:nvSpPr>
        <p:spPr>
          <a:xfrm>
            <a:off x="839789"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E32D6-658D-2940-9107-8F13EE45008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A7C65E-87C6-0B44-A06E-E638E0E10D4D}"/>
              </a:ext>
            </a:extLst>
          </p:cNvPr>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E5D7F2-9946-604C-8326-9F78C1D56C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A34CB34-F4AA-E04B-8B4D-A5B033B85649}"/>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8" name="Footer Placeholder 7">
            <a:extLst>
              <a:ext uri="{FF2B5EF4-FFF2-40B4-BE49-F238E27FC236}">
                <a16:creationId xmlns:a16="http://schemas.microsoft.com/office/drawing/2014/main" id="{D345690C-860E-C049-945B-7F3594DF0548}"/>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4B3D7F7-52C3-584C-8DEB-A75FEF0DBBDF}"/>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197460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DC1C-9763-0744-87AF-8E33917DB68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FC1B8A0-3EB6-2644-82FA-5355AE74FEC5}"/>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4" name="Footer Placeholder 3">
            <a:extLst>
              <a:ext uri="{FF2B5EF4-FFF2-40B4-BE49-F238E27FC236}">
                <a16:creationId xmlns:a16="http://schemas.microsoft.com/office/drawing/2014/main" id="{81575427-6B79-E149-A92F-445566C895F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1E1650-FBD6-8647-A760-F49B7AE282B7}"/>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3016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548B6-A3FB-FD4C-86D7-C255BC317B79}"/>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3" name="Footer Placeholder 2">
            <a:extLst>
              <a:ext uri="{FF2B5EF4-FFF2-40B4-BE49-F238E27FC236}">
                <a16:creationId xmlns:a16="http://schemas.microsoft.com/office/drawing/2014/main" id="{9010978A-FDCD-E54D-A2A7-ADBDC046EF5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BC6E128-F492-FF4E-9302-1E62439CC8A1}"/>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216078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39BB-F884-6845-8A1C-AFD30E59DBEA}"/>
              </a:ext>
            </a:extLst>
          </p:cNvPr>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6C56CBD-11EF-454A-9006-F3419527BE42}"/>
              </a:ext>
            </a:extLst>
          </p:cNvPr>
          <p:cNvSpPr>
            <a:spLocks noGrp="1"/>
          </p:cNvSpPr>
          <p:nvPr>
            <p:ph idx="1"/>
          </p:nvPr>
        </p:nvSpPr>
        <p:spPr>
          <a:xfrm>
            <a:off x="5183188"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C8AC35E-21D6-154C-A1E2-46B86A3BDA17}"/>
              </a:ext>
            </a:extLst>
          </p:cNvPr>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B0B34-85A2-DF49-8243-F1B1221F9696}"/>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6" name="Footer Placeholder 5">
            <a:extLst>
              <a:ext uri="{FF2B5EF4-FFF2-40B4-BE49-F238E27FC236}">
                <a16:creationId xmlns:a16="http://schemas.microsoft.com/office/drawing/2014/main" id="{57A48B74-8DE0-BA40-A4BE-642332D18E7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6429E21-02E7-F142-8889-249308742F2A}"/>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118725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54D6E7-A6F9-47EF-ACC7-F90B81F1611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0B5BB6D-A79C-4874-89F9-B958E295637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0DFD62E-6F25-4E5A-B595-811579F7AC2F}"/>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5" name="מציין מיקום של כותרת תחתונה 4">
            <a:extLst>
              <a:ext uri="{FF2B5EF4-FFF2-40B4-BE49-F238E27FC236}">
                <a16:creationId xmlns:a16="http://schemas.microsoft.com/office/drawing/2014/main" id="{F2DE7CA4-29EE-4AFE-BD58-A88960C889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A803FB2-BA68-446D-B164-44E1CE515FC1}"/>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1137078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875E-35DD-064C-9F18-5657AB543F08}"/>
              </a:ext>
            </a:extLst>
          </p:cNvPr>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B07CF72-827E-D345-AA31-B829E1445658}"/>
              </a:ext>
            </a:extLst>
          </p:cNvPr>
          <p:cNvSpPr>
            <a:spLocks noGrp="1"/>
          </p:cNvSpPr>
          <p:nvPr>
            <p:ph type="pic" idx="1"/>
          </p:nvPr>
        </p:nvSpPr>
        <p:spPr>
          <a:xfrm>
            <a:off x="5183188"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L"/>
          </a:p>
        </p:txBody>
      </p:sp>
      <p:sp>
        <p:nvSpPr>
          <p:cNvPr id="4" name="Text Placeholder 3">
            <a:extLst>
              <a:ext uri="{FF2B5EF4-FFF2-40B4-BE49-F238E27FC236}">
                <a16:creationId xmlns:a16="http://schemas.microsoft.com/office/drawing/2014/main" id="{4E2EEE23-9E4A-884B-B7FB-E8382D03314B}"/>
              </a:ext>
            </a:extLst>
          </p:cNvPr>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3C522-D975-C246-9241-98C31EFCC7BA}"/>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6" name="Footer Placeholder 5">
            <a:extLst>
              <a:ext uri="{FF2B5EF4-FFF2-40B4-BE49-F238E27FC236}">
                <a16:creationId xmlns:a16="http://schemas.microsoft.com/office/drawing/2014/main" id="{C22DCB34-F2FB-BD49-9A8A-3E9BEA9C4CF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EFCC896-5A1C-A447-8A8A-A3D36F52370A}"/>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344967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8A25-D737-AA47-BEEF-B6E3C642BE2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DAC9994-19BE-B440-9C97-7DA6E210B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78B69DB-FA68-194E-AC28-AAB97337A790}"/>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5" name="Footer Placeholder 4">
            <a:extLst>
              <a:ext uri="{FF2B5EF4-FFF2-40B4-BE49-F238E27FC236}">
                <a16:creationId xmlns:a16="http://schemas.microsoft.com/office/drawing/2014/main" id="{924A793C-9BF1-B844-B3AF-4E22B31D6CD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4612EE8-0AB5-D142-BD44-87D393DE3AC6}"/>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253447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85B43-130E-1D46-ACD7-E1E5608A5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6C6E04E-616B-C14D-B0D4-417F89B84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FEF8743-359C-A74A-B416-1B9F190F9F8A}"/>
              </a:ext>
            </a:extLst>
          </p:cNvPr>
          <p:cNvSpPr>
            <a:spLocks noGrp="1"/>
          </p:cNvSpPr>
          <p:nvPr>
            <p:ph type="dt" sz="half" idx="10"/>
          </p:nvPr>
        </p:nvSpPr>
        <p:spPr/>
        <p:txBody>
          <a:bodyPr/>
          <a:lstStyle/>
          <a:p>
            <a:fld id="{F0DFD029-FB74-4578-B929-F66AA97659CA}" type="datetimeFigureOut">
              <a:rPr lang="en-US" smtClean="0"/>
              <a:t>1/12/2022</a:t>
            </a:fld>
            <a:endParaRPr lang="en-US"/>
          </a:p>
        </p:txBody>
      </p:sp>
      <p:sp>
        <p:nvSpPr>
          <p:cNvPr id="5" name="Footer Placeholder 4">
            <a:extLst>
              <a:ext uri="{FF2B5EF4-FFF2-40B4-BE49-F238E27FC236}">
                <a16:creationId xmlns:a16="http://schemas.microsoft.com/office/drawing/2014/main" id="{60DAA710-2F5D-1847-919E-53292341E17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14E08A-63B1-8149-A776-AD63AA76A290}"/>
              </a:ext>
            </a:extLst>
          </p:cNvPr>
          <p:cNvSpPr>
            <a:spLocks noGrp="1"/>
          </p:cNvSpPr>
          <p:nvPr>
            <p:ph type="sldNum" sz="quarter" idx="12"/>
          </p:nvPr>
        </p:nvSpPr>
        <p:spPr/>
        <p:txBody>
          <a:bodyPr/>
          <a:lstStyle/>
          <a:p>
            <a:fld id="{C014DD1E-5D91-48A3-AD6D-45FBA980D106}" type="slidenum">
              <a:rPr lang="en-IL" smtClean="0"/>
              <a:t>‹#›</a:t>
            </a:fld>
            <a:endParaRPr lang="en-IL"/>
          </a:p>
        </p:txBody>
      </p:sp>
    </p:spTree>
    <p:extLst>
      <p:ext uri="{BB962C8B-B14F-4D97-AF65-F5344CB8AC3E}">
        <p14:creationId xmlns:p14="http://schemas.microsoft.com/office/powerpoint/2010/main" val="410679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C70E06-D1E6-49A7-A567-D8B34DF3C3B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C003849-7E7D-4D91-8E07-730F16BBE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517704E-506E-419E-A1C3-D63D5D06690D}"/>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5" name="מציין מיקום של כותרת תחתונה 4">
            <a:extLst>
              <a:ext uri="{FF2B5EF4-FFF2-40B4-BE49-F238E27FC236}">
                <a16:creationId xmlns:a16="http://schemas.microsoft.com/office/drawing/2014/main" id="{2CD70112-AAD4-4DC9-BC4F-0D22F4EBE33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23F74A7-03C0-4C61-8761-37DDE286D0FE}"/>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37904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DDA153-D28A-45BD-9395-00EE2AE8A9F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82A8CDE-F4DA-45EE-B92E-D17306DC4FC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059D077-521F-44CA-9AEF-836AE323212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1923BEB9-DE60-4B0F-9CF0-58A6484026B2}"/>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6" name="מציין מיקום של כותרת תחתונה 5">
            <a:extLst>
              <a:ext uri="{FF2B5EF4-FFF2-40B4-BE49-F238E27FC236}">
                <a16:creationId xmlns:a16="http://schemas.microsoft.com/office/drawing/2014/main" id="{EB04DC2F-EC2E-48C8-BCF3-CAC86E21799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AC6D2C0-32DE-4F57-B94E-A5DC85183EB6}"/>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349034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28A6D5-647F-4C40-8800-A2A4FFD60DC0}"/>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2082103-E7A1-4CCE-B5D7-116A48312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5478F54-EC31-4A54-98A2-A019F704DED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7C0D7BD2-B6DE-4B7D-8AA8-5FCB05C06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5E9C6BD-BD2D-447C-8C33-3CD8CA9C56D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67305704-E9C9-4A7B-BF79-A7AAE6620C9E}"/>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8" name="מציין מיקום של כותרת תחתונה 7">
            <a:extLst>
              <a:ext uri="{FF2B5EF4-FFF2-40B4-BE49-F238E27FC236}">
                <a16:creationId xmlns:a16="http://schemas.microsoft.com/office/drawing/2014/main" id="{9BADD0B4-AFFB-4E46-A7AD-D65A1FBEC2A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D1AF6E1-74FE-41BF-A1C0-E06EE416FEE9}"/>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401333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A854DB-FF69-4400-A149-B19E1104150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14B1ACB-16BE-498C-A21F-DF52364360FB}"/>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4" name="מציין מיקום של כותרת תחתונה 3">
            <a:extLst>
              <a:ext uri="{FF2B5EF4-FFF2-40B4-BE49-F238E27FC236}">
                <a16:creationId xmlns:a16="http://schemas.microsoft.com/office/drawing/2014/main" id="{BAC48B7F-BF91-46F8-BC47-27AFBF9EE44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FF926B9-3F01-4E06-9028-AE87A21A9108}"/>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150607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383F154B-D66C-4FB7-9442-87274CEB8EAB}"/>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3" name="מציין מיקום של כותרת תחתונה 2">
            <a:extLst>
              <a:ext uri="{FF2B5EF4-FFF2-40B4-BE49-F238E27FC236}">
                <a16:creationId xmlns:a16="http://schemas.microsoft.com/office/drawing/2014/main" id="{2E266669-C1B0-40D5-B708-7AD4F651787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0BE5D54F-B56E-4D91-91E6-D2E337AD1719}"/>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145780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2B53C3-AD5D-4DB5-8B52-77AB7782C52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1E6564A-0788-4371-9137-7240E6839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5142329-5549-4164-A3F7-7C09AACA3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8DA1BA1-DA13-43E2-A10B-B8B44E2202F9}"/>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6" name="מציין מיקום של כותרת תחתונה 5">
            <a:extLst>
              <a:ext uri="{FF2B5EF4-FFF2-40B4-BE49-F238E27FC236}">
                <a16:creationId xmlns:a16="http://schemas.microsoft.com/office/drawing/2014/main" id="{70473131-261D-49FB-A181-817A2524301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3B2EA42-8090-4487-922B-7F7B8BEABAE8}"/>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274156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B4FF796-738A-4F70-9643-60A5BAEEA88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9E8A08B-5A0B-4C3B-859A-61C3CCB54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1199F80-8760-4EDE-A8DD-B90B16A3A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9D4CBF5-449A-4198-BEDA-ED31357400C6}"/>
              </a:ext>
            </a:extLst>
          </p:cNvPr>
          <p:cNvSpPr>
            <a:spLocks noGrp="1"/>
          </p:cNvSpPr>
          <p:nvPr>
            <p:ph type="dt" sz="half" idx="10"/>
          </p:nvPr>
        </p:nvSpPr>
        <p:spPr/>
        <p:txBody>
          <a:bodyPr/>
          <a:lstStyle/>
          <a:p>
            <a:fld id="{E847A95B-438B-4900-8EF2-5E1E0D2ECD55}" type="datetimeFigureOut">
              <a:rPr lang="he-IL" smtClean="0"/>
              <a:t>י'/שבט/תשפ"ב</a:t>
            </a:fld>
            <a:endParaRPr lang="he-IL"/>
          </a:p>
        </p:txBody>
      </p:sp>
      <p:sp>
        <p:nvSpPr>
          <p:cNvPr id="6" name="מציין מיקום של כותרת תחתונה 5">
            <a:extLst>
              <a:ext uri="{FF2B5EF4-FFF2-40B4-BE49-F238E27FC236}">
                <a16:creationId xmlns:a16="http://schemas.microsoft.com/office/drawing/2014/main" id="{F356CF5B-EADA-4EDB-8F2E-AA3F3DA26F8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999228-237B-4FC1-BE6A-38D12F3CBBF9}"/>
              </a:ext>
            </a:extLst>
          </p:cNvPr>
          <p:cNvSpPr>
            <a:spLocks noGrp="1"/>
          </p:cNvSpPr>
          <p:nvPr>
            <p:ph type="sldNum" sz="quarter" idx="12"/>
          </p:nvPr>
        </p:nvSpPr>
        <p:spPr/>
        <p:txBody>
          <a:bodyPr/>
          <a:lstStyle/>
          <a:p>
            <a:fld id="{B9B09D69-2202-453C-B454-53E21C444929}" type="slidenum">
              <a:rPr lang="he-IL" smtClean="0"/>
              <a:t>‹#›</a:t>
            </a:fld>
            <a:endParaRPr lang="he-IL"/>
          </a:p>
        </p:txBody>
      </p:sp>
    </p:spTree>
    <p:extLst>
      <p:ext uri="{BB962C8B-B14F-4D97-AF65-F5344CB8AC3E}">
        <p14:creationId xmlns:p14="http://schemas.microsoft.com/office/powerpoint/2010/main" val="379527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74A8F92-3A7D-4379-8204-D9160C9D32E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7F2FE77-EE15-4F7B-ADC1-71C97D58FAF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21DB06C-F2DE-4B9B-8A1A-70E8E7E5CDC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847A95B-438B-4900-8EF2-5E1E0D2ECD55}" type="datetimeFigureOut">
              <a:rPr lang="he-IL" smtClean="0"/>
              <a:t>י'/שבט/תשפ"ב</a:t>
            </a:fld>
            <a:endParaRPr lang="he-IL"/>
          </a:p>
        </p:txBody>
      </p:sp>
      <p:sp>
        <p:nvSpPr>
          <p:cNvPr id="5" name="מציין מיקום של כותרת תחתונה 4">
            <a:extLst>
              <a:ext uri="{FF2B5EF4-FFF2-40B4-BE49-F238E27FC236}">
                <a16:creationId xmlns:a16="http://schemas.microsoft.com/office/drawing/2014/main" id="{437AE748-462F-4DC4-86E3-CBBE5A3F9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36922DDB-2D70-46FA-8888-E216EAA1612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9B09D69-2202-453C-B454-53E21C444929}" type="slidenum">
              <a:rPr lang="he-IL" smtClean="0"/>
              <a:t>‹#›</a:t>
            </a:fld>
            <a:endParaRPr lang="he-IL"/>
          </a:p>
        </p:txBody>
      </p:sp>
    </p:spTree>
    <p:extLst>
      <p:ext uri="{BB962C8B-B14F-4D97-AF65-F5344CB8AC3E}">
        <p14:creationId xmlns:p14="http://schemas.microsoft.com/office/powerpoint/2010/main" val="425863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75847-E05D-A542-80CC-98139573E6C8}"/>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D91113B-625B-FB40-A9D1-368C320F6A34}"/>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0052FAD-96E9-FE4D-8C78-10DE4E365B0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FD029-FB74-4578-B929-F66AA97659CA}" type="datetimeFigureOut">
              <a:rPr lang="en-US" smtClean="0"/>
              <a:pPr/>
              <a:t>1/12/2022</a:t>
            </a:fld>
            <a:endParaRPr lang="en-US"/>
          </a:p>
        </p:txBody>
      </p:sp>
      <p:sp>
        <p:nvSpPr>
          <p:cNvPr id="5" name="Footer Placeholder 4">
            <a:extLst>
              <a:ext uri="{FF2B5EF4-FFF2-40B4-BE49-F238E27FC236}">
                <a16:creationId xmlns:a16="http://schemas.microsoft.com/office/drawing/2014/main" id="{B9591311-6CB3-764C-A421-C5DB960C52C6}"/>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DF40A2A-6AFD-BB43-8140-76AABCE3043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IL" smtClean="0"/>
              <a:pPr/>
              <a:t>‹#›</a:t>
            </a:fld>
            <a:endParaRPr lang="en-IL"/>
          </a:p>
        </p:txBody>
      </p:sp>
    </p:spTree>
    <p:extLst>
      <p:ext uri="{BB962C8B-B14F-4D97-AF65-F5344CB8AC3E}">
        <p14:creationId xmlns:p14="http://schemas.microsoft.com/office/powerpoint/2010/main" val="1365595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IL"/>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hyperlink" Target="https://www.centos.org.i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hyperlink" Target="https://www.centos.org.il/hacked_login.html"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hyperlink" Target="https://www.centos.org.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5330677" y="2819625"/>
            <a:ext cx="6341801"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SQL I</a:t>
            </a:r>
            <a:r>
              <a:rPr lang="en-US"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njection</a:t>
            </a:r>
            <a:endParaRPr lang="he-IL"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מלבן 9">
            <a:extLst>
              <a:ext uri="{FF2B5EF4-FFF2-40B4-BE49-F238E27FC236}">
                <a16:creationId xmlns:a16="http://schemas.microsoft.com/office/drawing/2014/main" id="{9246D997-3ABB-4503-A112-83800644A78D}"/>
              </a:ext>
            </a:extLst>
          </p:cNvPr>
          <p:cNvSpPr/>
          <p:nvPr/>
        </p:nvSpPr>
        <p:spPr>
          <a:xfrm>
            <a:off x="7555645" y="4266175"/>
            <a:ext cx="1891864" cy="1015663"/>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Login</a:t>
            </a:r>
            <a:endParaRPr lang="he-IL"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47860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2170483" y="165133"/>
            <a:ext cx="7865102" cy="1200329"/>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Encryption Function</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05204" y="1530595"/>
            <a:ext cx="10995660" cy="508334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800" b="1" dirty="0">
                <a:solidFill>
                  <a:schemeClr val="accent2"/>
                </a:solidFill>
              </a:rPr>
              <a:t>def </a:t>
            </a:r>
            <a:r>
              <a:rPr lang="en-US" sz="2800" b="1" dirty="0" err="1">
                <a:solidFill>
                  <a:schemeClr val="accent4"/>
                </a:solidFill>
              </a:rPr>
              <a:t>hash_password</a:t>
            </a:r>
            <a:r>
              <a:rPr lang="en-US" sz="2800" b="1" dirty="0">
                <a:solidFill>
                  <a:schemeClr val="bg1"/>
                </a:solidFill>
              </a:rPr>
              <a:t>(password):</a:t>
            </a:r>
          </a:p>
          <a:p>
            <a:pPr algn="l" rtl="0"/>
            <a:r>
              <a:rPr lang="en-US" sz="2800" b="1" dirty="0">
                <a:solidFill>
                  <a:schemeClr val="bg1"/>
                </a:solidFill>
              </a:rPr>
              <a:t>    salt = hashlib.sha256(</a:t>
            </a:r>
            <a:r>
              <a:rPr lang="en-US" sz="2800" b="1" dirty="0" err="1">
                <a:solidFill>
                  <a:schemeClr val="bg1"/>
                </a:solidFill>
              </a:rPr>
              <a:t>os.urandom</a:t>
            </a:r>
            <a:r>
              <a:rPr lang="en-US" sz="2800" b="1" dirty="0">
                <a:solidFill>
                  <a:schemeClr val="bg1"/>
                </a:solidFill>
              </a:rPr>
              <a:t>(60)).</a:t>
            </a:r>
            <a:r>
              <a:rPr lang="en-US" sz="2800" b="1" dirty="0" err="1">
                <a:solidFill>
                  <a:schemeClr val="bg1"/>
                </a:solidFill>
              </a:rPr>
              <a:t>hexdigest</a:t>
            </a:r>
            <a:r>
              <a:rPr lang="en-US" sz="2800" b="1" dirty="0">
                <a:solidFill>
                  <a:schemeClr val="bg1"/>
                </a:solidFill>
              </a:rPr>
              <a:t>().encode('ascii')</a:t>
            </a:r>
          </a:p>
          <a:p>
            <a:pPr algn="l" rtl="0"/>
            <a:r>
              <a:rPr lang="en-US" sz="2800" b="1" dirty="0">
                <a:solidFill>
                  <a:schemeClr val="bg1"/>
                </a:solidFill>
              </a:rPr>
              <a:t>    </a:t>
            </a:r>
            <a:r>
              <a:rPr lang="en-US" sz="2800" b="1" dirty="0" err="1">
                <a:solidFill>
                  <a:schemeClr val="bg1"/>
                </a:solidFill>
              </a:rPr>
              <a:t>passwordHash</a:t>
            </a:r>
            <a:r>
              <a:rPr lang="en-US" sz="2800" b="1" dirty="0">
                <a:solidFill>
                  <a:schemeClr val="bg1"/>
                </a:solidFill>
              </a:rPr>
              <a:t> = hashlib.pbkdf2_hmac('sha512’, 				                                        </a:t>
            </a:r>
            <a:r>
              <a:rPr lang="en-US" sz="2800" b="1" dirty="0" err="1">
                <a:solidFill>
                  <a:schemeClr val="bg1"/>
                </a:solidFill>
              </a:rPr>
              <a:t>password.encode</a:t>
            </a:r>
            <a:r>
              <a:rPr lang="en-US" sz="2800" b="1" dirty="0">
                <a:solidFill>
                  <a:schemeClr val="bg1"/>
                </a:solidFill>
              </a:rPr>
              <a:t>('utf-8'), salt, 100000)</a:t>
            </a:r>
          </a:p>
          <a:p>
            <a:pPr algn="l" rtl="0"/>
            <a:r>
              <a:rPr lang="en-US" sz="2800" b="1" dirty="0">
                <a:solidFill>
                  <a:schemeClr val="bg1"/>
                </a:solidFill>
              </a:rPr>
              <a:t>    </a:t>
            </a:r>
            <a:r>
              <a:rPr lang="en-US" sz="2800" b="1" dirty="0" err="1">
                <a:solidFill>
                  <a:schemeClr val="bg1"/>
                </a:solidFill>
              </a:rPr>
              <a:t>passwordHash</a:t>
            </a:r>
            <a:r>
              <a:rPr lang="en-US" sz="2800" b="1" dirty="0">
                <a:solidFill>
                  <a:schemeClr val="bg1"/>
                </a:solidFill>
              </a:rPr>
              <a:t> = </a:t>
            </a:r>
            <a:r>
              <a:rPr lang="en-US" sz="2800" b="1" dirty="0" err="1">
                <a:solidFill>
                  <a:schemeClr val="bg1"/>
                </a:solidFill>
              </a:rPr>
              <a:t>binascii.hexlify</a:t>
            </a:r>
            <a:r>
              <a:rPr lang="en-US" sz="2800" b="1" dirty="0">
                <a:solidFill>
                  <a:schemeClr val="bg1"/>
                </a:solidFill>
              </a:rPr>
              <a:t>(</a:t>
            </a:r>
            <a:r>
              <a:rPr lang="en-US" sz="2800" b="1" dirty="0" err="1">
                <a:solidFill>
                  <a:schemeClr val="bg1"/>
                </a:solidFill>
              </a:rPr>
              <a:t>passwordHash</a:t>
            </a:r>
            <a:r>
              <a:rPr lang="en-US" sz="2800" b="1" dirty="0">
                <a:solidFill>
                  <a:schemeClr val="bg1"/>
                </a:solidFill>
              </a:rPr>
              <a:t>)</a:t>
            </a:r>
          </a:p>
          <a:p>
            <a:pPr algn="l" rtl="0"/>
            <a:r>
              <a:rPr lang="en-US" sz="2800" b="1" dirty="0">
                <a:solidFill>
                  <a:schemeClr val="bg1"/>
                </a:solidFill>
              </a:rPr>
              <a:t>    </a:t>
            </a:r>
            <a:r>
              <a:rPr lang="en-US" sz="2800" b="1" dirty="0">
                <a:solidFill>
                  <a:schemeClr val="accent2"/>
                </a:solidFill>
              </a:rPr>
              <a:t>return</a:t>
            </a:r>
            <a:r>
              <a:rPr lang="en-US" sz="2800" b="1" dirty="0">
                <a:solidFill>
                  <a:schemeClr val="bg1"/>
                </a:solidFill>
              </a:rPr>
              <a:t> (salt + </a:t>
            </a:r>
            <a:r>
              <a:rPr lang="en-US" sz="2800" b="1" dirty="0" err="1">
                <a:solidFill>
                  <a:schemeClr val="bg1"/>
                </a:solidFill>
              </a:rPr>
              <a:t>passwordHash</a:t>
            </a:r>
            <a:r>
              <a:rPr lang="en-US" sz="2800" b="1" dirty="0">
                <a:solidFill>
                  <a:schemeClr val="bg1"/>
                </a:solidFill>
              </a:rPr>
              <a:t>).decode('ascii')</a:t>
            </a:r>
            <a:endParaRPr lang="he-IL" sz="2800" b="1" dirty="0">
              <a:solidFill>
                <a:schemeClr val="bg1"/>
              </a:solidFill>
            </a:endParaRPr>
          </a:p>
        </p:txBody>
      </p:sp>
    </p:spTree>
    <p:extLst>
      <p:ext uri="{BB962C8B-B14F-4D97-AF65-F5344CB8AC3E}">
        <p14:creationId xmlns:p14="http://schemas.microsoft.com/office/powerpoint/2010/main" val="32782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650"/>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3700"/>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615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7700"/>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2818756" y="805213"/>
            <a:ext cx="6554488" cy="1200329"/>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Encryption Table</a:t>
            </a:r>
          </a:p>
        </p:txBody>
      </p:sp>
      <p:pic>
        <p:nvPicPr>
          <p:cNvPr id="5" name="תמונה 4">
            <a:extLst>
              <a:ext uri="{FF2B5EF4-FFF2-40B4-BE49-F238E27FC236}">
                <a16:creationId xmlns:a16="http://schemas.microsoft.com/office/drawing/2014/main" id="{01CF3F60-8F12-40ED-83AF-3D62E07AB966}"/>
              </a:ext>
            </a:extLst>
          </p:cNvPr>
          <p:cNvPicPr>
            <a:picLocks noChangeAspect="1"/>
          </p:cNvPicPr>
          <p:nvPr/>
        </p:nvPicPr>
        <p:blipFill>
          <a:blip r:embed="rId3"/>
          <a:stretch>
            <a:fillRect/>
          </a:stretch>
        </p:blipFill>
        <p:spPr>
          <a:xfrm>
            <a:off x="1181686" y="2369671"/>
            <a:ext cx="10615354" cy="2217131"/>
          </a:xfrm>
          <a:prstGeom prst="rect">
            <a:avLst/>
          </a:prstGeom>
        </p:spPr>
      </p:pic>
    </p:spTree>
    <p:extLst>
      <p:ext uri="{BB962C8B-B14F-4D97-AF65-F5344CB8AC3E}">
        <p14:creationId xmlns:p14="http://schemas.microsoft.com/office/powerpoint/2010/main" val="312871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212882" y="165133"/>
            <a:ext cx="9780306" cy="1200329"/>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Authentication Password</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05204" y="1530595"/>
            <a:ext cx="10995660" cy="508334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600" b="1" dirty="0">
                <a:solidFill>
                  <a:schemeClr val="accent2"/>
                </a:solidFill>
              </a:rPr>
              <a:t>def </a:t>
            </a:r>
            <a:r>
              <a:rPr lang="en-US" sz="2600" b="1" dirty="0" err="1">
                <a:solidFill>
                  <a:schemeClr val="accent4"/>
                </a:solidFill>
              </a:rPr>
              <a:t>verify_password</a:t>
            </a:r>
            <a:r>
              <a:rPr lang="en-US" sz="2600" b="1" dirty="0">
                <a:solidFill>
                  <a:schemeClr val="bg1"/>
                </a:solidFill>
              </a:rPr>
              <a:t>(</a:t>
            </a:r>
            <a:r>
              <a:rPr lang="en-US" sz="2600" b="1" dirty="0" err="1">
                <a:solidFill>
                  <a:schemeClr val="bg1"/>
                </a:solidFill>
              </a:rPr>
              <a:t>password_from_sql</a:t>
            </a:r>
            <a:r>
              <a:rPr lang="en-US" sz="2600" b="1" dirty="0">
                <a:solidFill>
                  <a:schemeClr val="bg1"/>
                </a:solidFill>
              </a:rPr>
              <a:t>, </a:t>
            </a:r>
            <a:r>
              <a:rPr lang="en-US" sz="2600" b="1" dirty="0" err="1">
                <a:solidFill>
                  <a:schemeClr val="bg1"/>
                </a:solidFill>
              </a:rPr>
              <a:t>password_from_input</a:t>
            </a:r>
            <a:r>
              <a:rPr lang="en-US" sz="2600" b="1" dirty="0">
                <a:solidFill>
                  <a:schemeClr val="bg1"/>
                </a:solidFill>
              </a:rPr>
              <a:t>):</a:t>
            </a:r>
          </a:p>
          <a:p>
            <a:pPr algn="l" rtl="0"/>
            <a:r>
              <a:rPr lang="en-US" sz="2600" b="1" dirty="0">
                <a:solidFill>
                  <a:schemeClr val="bg1"/>
                </a:solidFill>
              </a:rPr>
              <a:t>	salt = </a:t>
            </a:r>
            <a:r>
              <a:rPr lang="en-US" sz="2600" b="1" dirty="0" err="1">
                <a:solidFill>
                  <a:schemeClr val="bg1"/>
                </a:solidFill>
              </a:rPr>
              <a:t>password_from_sql</a:t>
            </a:r>
            <a:r>
              <a:rPr lang="en-US" sz="2600" b="1" dirty="0">
                <a:solidFill>
                  <a:schemeClr val="bg1"/>
                </a:solidFill>
              </a:rPr>
              <a:t>[:64]</a:t>
            </a:r>
          </a:p>
          <a:p>
            <a:pPr algn="l" rtl="0"/>
            <a:r>
              <a:rPr lang="en-US" sz="2600" b="1" dirty="0">
                <a:solidFill>
                  <a:schemeClr val="bg1"/>
                </a:solidFill>
              </a:rPr>
              <a:t>	 </a:t>
            </a:r>
            <a:r>
              <a:rPr lang="en-US" sz="2600" b="1" dirty="0" err="1">
                <a:solidFill>
                  <a:schemeClr val="bg1"/>
                </a:solidFill>
              </a:rPr>
              <a:t>password_from_sql</a:t>
            </a:r>
            <a:r>
              <a:rPr lang="en-US" sz="2600" b="1" dirty="0">
                <a:solidFill>
                  <a:schemeClr val="bg1"/>
                </a:solidFill>
              </a:rPr>
              <a:t> = </a:t>
            </a:r>
            <a:r>
              <a:rPr lang="en-US" sz="2600" b="1" dirty="0" err="1">
                <a:solidFill>
                  <a:schemeClr val="bg1"/>
                </a:solidFill>
              </a:rPr>
              <a:t>password_from_sql</a:t>
            </a:r>
            <a:r>
              <a:rPr lang="en-US" sz="2600" b="1" dirty="0">
                <a:solidFill>
                  <a:schemeClr val="bg1"/>
                </a:solidFill>
              </a:rPr>
              <a:t>[64:]</a:t>
            </a:r>
          </a:p>
          <a:p>
            <a:pPr algn="l" rtl="0"/>
            <a:r>
              <a:rPr lang="en-US" sz="2600" b="1" dirty="0">
                <a:solidFill>
                  <a:schemeClr val="bg1"/>
                </a:solidFill>
              </a:rPr>
              <a:t>	</a:t>
            </a:r>
            <a:r>
              <a:rPr lang="en-US" sz="2600" b="1" dirty="0" err="1">
                <a:solidFill>
                  <a:schemeClr val="bg1"/>
                </a:solidFill>
              </a:rPr>
              <a:t>password_hash</a:t>
            </a:r>
            <a:r>
              <a:rPr lang="en-US" sz="2600" b="1" dirty="0">
                <a:solidFill>
                  <a:schemeClr val="bg1"/>
                </a:solidFill>
              </a:rPr>
              <a:t> = hashlib.pbkdf2_hmac('sha512’,</a:t>
            </a:r>
          </a:p>
          <a:p>
            <a:pPr algn="l" rtl="0"/>
            <a:r>
              <a:rPr lang="en-US" sz="2600" b="1" dirty="0">
                <a:solidFill>
                  <a:schemeClr val="bg1"/>
                </a:solidFill>
              </a:rPr>
              <a:t>	 </a:t>
            </a:r>
            <a:r>
              <a:rPr lang="en-US" sz="2600" b="1" dirty="0" err="1">
                <a:solidFill>
                  <a:schemeClr val="bg1"/>
                </a:solidFill>
              </a:rPr>
              <a:t>password_from_input.encode</a:t>
            </a:r>
            <a:r>
              <a:rPr lang="en-US" sz="2600" b="1" dirty="0">
                <a:solidFill>
                  <a:schemeClr val="bg1"/>
                </a:solidFill>
              </a:rPr>
              <a:t>('utf-8'), </a:t>
            </a:r>
            <a:r>
              <a:rPr lang="en-US" sz="2600" b="1" dirty="0" err="1">
                <a:solidFill>
                  <a:schemeClr val="bg1"/>
                </a:solidFill>
              </a:rPr>
              <a:t>salt.encode</a:t>
            </a:r>
            <a:r>
              <a:rPr lang="en-US" sz="2600" b="1" dirty="0">
                <a:solidFill>
                  <a:schemeClr val="bg1"/>
                </a:solidFill>
              </a:rPr>
              <a:t>('ascii'), 100000)</a:t>
            </a:r>
          </a:p>
          <a:p>
            <a:pPr algn="l" rtl="0"/>
            <a:r>
              <a:rPr lang="en-US" sz="2600" b="1" dirty="0">
                <a:solidFill>
                  <a:schemeClr val="bg1"/>
                </a:solidFill>
              </a:rPr>
              <a:t>	</a:t>
            </a:r>
            <a:r>
              <a:rPr lang="en-US" sz="2600" b="1" dirty="0" err="1">
                <a:solidFill>
                  <a:schemeClr val="bg1"/>
                </a:solidFill>
              </a:rPr>
              <a:t>password_hash</a:t>
            </a:r>
            <a:r>
              <a:rPr lang="en-US" sz="2600" b="1" dirty="0">
                <a:solidFill>
                  <a:schemeClr val="bg1"/>
                </a:solidFill>
              </a:rPr>
              <a:t> = 	</a:t>
            </a:r>
            <a:r>
              <a:rPr lang="en-US" sz="2600" b="1" dirty="0" err="1">
                <a:solidFill>
                  <a:schemeClr val="bg1"/>
                </a:solidFill>
              </a:rPr>
              <a:t>binascii.hexlify</a:t>
            </a:r>
            <a:r>
              <a:rPr lang="en-US" sz="2600" b="1" dirty="0">
                <a:solidFill>
                  <a:schemeClr val="bg1"/>
                </a:solidFill>
              </a:rPr>
              <a:t>(</a:t>
            </a:r>
            <a:r>
              <a:rPr lang="en-US" sz="2600" b="1" dirty="0" err="1">
                <a:solidFill>
                  <a:schemeClr val="bg1"/>
                </a:solidFill>
              </a:rPr>
              <a:t>password_from_input</a:t>
            </a:r>
            <a:r>
              <a:rPr lang="en-US" sz="2600" b="1" dirty="0">
                <a:solidFill>
                  <a:schemeClr val="bg1"/>
                </a:solidFill>
              </a:rPr>
              <a:t>).decode('ascii’)</a:t>
            </a:r>
          </a:p>
          <a:p>
            <a:pPr algn="l" rtl="0"/>
            <a:r>
              <a:rPr lang="en-US" sz="2600" b="1" dirty="0">
                <a:solidFill>
                  <a:schemeClr val="bg1"/>
                </a:solidFill>
              </a:rPr>
              <a:t>	</a:t>
            </a:r>
            <a:r>
              <a:rPr lang="en-US" sz="2600" b="1" dirty="0">
                <a:solidFill>
                  <a:schemeClr val="accent2"/>
                </a:solidFill>
              </a:rPr>
              <a:t>return</a:t>
            </a:r>
            <a:r>
              <a:rPr lang="en-US" sz="2600" b="1" dirty="0">
                <a:solidFill>
                  <a:schemeClr val="bg1"/>
                </a:solidFill>
              </a:rPr>
              <a:t> </a:t>
            </a:r>
            <a:r>
              <a:rPr lang="en-US" sz="2600" b="1" dirty="0" err="1">
                <a:solidFill>
                  <a:schemeClr val="bg1"/>
                </a:solidFill>
              </a:rPr>
              <a:t>password_hash</a:t>
            </a:r>
            <a:r>
              <a:rPr lang="en-US" sz="2600" b="1" dirty="0">
                <a:solidFill>
                  <a:schemeClr val="bg1"/>
                </a:solidFill>
              </a:rPr>
              <a:t> == </a:t>
            </a:r>
            <a:r>
              <a:rPr lang="en-US" sz="2600" b="1" dirty="0" err="1">
                <a:solidFill>
                  <a:schemeClr val="bg1"/>
                </a:solidFill>
              </a:rPr>
              <a:t>password_from_sql</a:t>
            </a:r>
            <a:endParaRPr lang="he-IL" sz="2600" b="1" dirty="0">
              <a:solidFill>
                <a:schemeClr val="bg1"/>
              </a:solidFill>
            </a:endParaRPr>
          </a:p>
        </p:txBody>
      </p:sp>
    </p:spTree>
    <p:extLst>
      <p:ext uri="{BB962C8B-B14F-4D97-AF65-F5344CB8AC3E}">
        <p14:creationId xmlns:p14="http://schemas.microsoft.com/office/powerpoint/2010/main" val="376771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2425"/>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357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505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6600"/>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par>
                          <p:cTn id="28" fill="hold">
                            <p:stCondLst>
                              <p:cond delay="8675"/>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left)">
                                      <p:cBhvr>
                                        <p:cTn id="31" dur="500"/>
                                        <p:tgtEl>
                                          <p:spTgt spid="2">
                                            <p:txEl>
                                              <p:pRg st="5" end="5"/>
                                            </p:txEl>
                                          </p:spTgt>
                                        </p:tgtEl>
                                      </p:cBhvr>
                                    </p:animEffect>
                                  </p:childTnLst>
                                </p:cTn>
                              </p:par>
                            </p:childTnLst>
                          </p:cTn>
                        </p:par>
                        <p:par>
                          <p:cTn id="32" fill="hold">
                            <p:stCondLst>
                              <p:cond delay="10825"/>
                            </p:stCondLst>
                            <p:childTnLst>
                              <p:par>
                                <p:cTn id="33" presetID="22" presetClass="entr" presetSubtype="8" fill="hold" grpId="0" nodeType="afterEffect">
                                  <p:stCondLst>
                                    <p:cond delay="0"/>
                                  </p:stCondLst>
                                  <p:iterate type="lt">
                                    <p:tmPct val="5000"/>
                                  </p:iterate>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884106" y="165133"/>
            <a:ext cx="10437857" cy="1200329"/>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History Incorrect Password</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05204" y="1530595"/>
            <a:ext cx="10995660" cy="508334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800" b="1" dirty="0">
                <a:solidFill>
                  <a:schemeClr val="accent2"/>
                </a:solidFill>
              </a:rPr>
              <a:t>def</a:t>
            </a:r>
            <a:r>
              <a:rPr lang="en-US" sz="2800" b="1" dirty="0">
                <a:solidFill>
                  <a:schemeClr val="bg1"/>
                </a:solidFill>
              </a:rPr>
              <a:t> </a:t>
            </a:r>
            <a:r>
              <a:rPr lang="en-US" sz="2800" b="1" dirty="0" err="1">
                <a:solidFill>
                  <a:schemeClr val="accent4"/>
                </a:solidFill>
              </a:rPr>
              <a:t>max_incorrect_login</a:t>
            </a:r>
            <a:r>
              <a:rPr lang="en-US" sz="2800" b="1" dirty="0">
                <a:solidFill>
                  <a:schemeClr val="bg1"/>
                </a:solidFill>
              </a:rPr>
              <a:t>(username):</a:t>
            </a:r>
          </a:p>
          <a:p>
            <a:pPr algn="l" rtl="0"/>
            <a:r>
              <a:rPr lang="en-US" sz="2800" b="1" dirty="0">
                <a:solidFill>
                  <a:schemeClr val="bg1"/>
                </a:solidFill>
              </a:rPr>
              <a:t>    </a:t>
            </a:r>
            <a:r>
              <a:rPr lang="en-US" sz="2800" b="1" dirty="0" err="1">
                <a:solidFill>
                  <a:schemeClr val="bg1"/>
                </a:solidFill>
              </a:rPr>
              <a:t>sql</a:t>
            </a:r>
            <a:r>
              <a:rPr lang="en-US" sz="2800" b="1" dirty="0">
                <a:solidFill>
                  <a:schemeClr val="bg1"/>
                </a:solidFill>
              </a:rPr>
              <a:t> = "</a:t>
            </a:r>
            <a:r>
              <a:rPr lang="en-US" sz="2800" b="1" dirty="0">
                <a:solidFill>
                  <a:schemeClr val="accent6">
                    <a:lumMod val="60000"/>
                    <a:lumOff val="40000"/>
                  </a:schemeClr>
                </a:solidFill>
              </a:rPr>
              <a:t>SELECT * FROM </a:t>
            </a:r>
            <a:r>
              <a:rPr lang="en-US" sz="2800" b="1" dirty="0" err="1">
                <a:solidFill>
                  <a:schemeClr val="accent6">
                    <a:lumMod val="60000"/>
                    <a:lumOff val="40000"/>
                  </a:schemeClr>
                </a:solidFill>
              </a:rPr>
              <a:t>website.history_incorrect_login</a:t>
            </a:r>
            <a:r>
              <a:rPr lang="en-US" sz="2800" b="1" dirty="0">
                <a:solidFill>
                  <a:schemeClr val="accent6">
                    <a:lumMod val="60000"/>
                    <a:lumOff val="40000"/>
                  </a:schemeClr>
                </a:solidFill>
              </a:rPr>
              <a:t> where </a:t>
            </a:r>
          </a:p>
          <a:p>
            <a:pPr algn="l" rtl="0"/>
            <a:r>
              <a:rPr lang="en-US" sz="2800" b="1" dirty="0">
                <a:solidFill>
                  <a:schemeClr val="accent6">
                    <a:lumMod val="60000"/>
                    <a:lumOff val="40000"/>
                  </a:schemeClr>
                </a:solidFill>
              </a:rPr>
              <a:t>	DATE(date) = DATE(NOW()) AND </a:t>
            </a:r>
          </a:p>
          <a:p>
            <a:pPr algn="l" rtl="0"/>
            <a:r>
              <a:rPr lang="en-US" sz="2800" b="1" dirty="0">
                <a:solidFill>
                  <a:schemeClr val="accent6">
                    <a:lumMod val="60000"/>
                    <a:lumOff val="40000"/>
                  </a:schemeClr>
                </a:solidFill>
              </a:rPr>
              <a:t>	username =\"{</a:t>
            </a:r>
            <a:r>
              <a:rPr lang="en-US" sz="2800" b="1" dirty="0">
                <a:solidFill>
                  <a:schemeClr val="accent2"/>
                </a:solidFill>
              </a:rPr>
              <a:t>name</a:t>
            </a:r>
            <a:r>
              <a:rPr lang="en-US" sz="2800" b="1" dirty="0">
                <a:solidFill>
                  <a:schemeClr val="accent6">
                    <a:lumMod val="60000"/>
                    <a:lumOff val="40000"/>
                  </a:schemeClr>
                </a:solidFill>
              </a:rPr>
              <a:t>}\"</a:t>
            </a:r>
            <a:r>
              <a:rPr lang="en-US" sz="2800" b="1" dirty="0">
                <a:solidFill>
                  <a:schemeClr val="bg1"/>
                </a:solidFill>
              </a:rPr>
              <a:t>".format(</a:t>
            </a:r>
            <a:r>
              <a:rPr lang="en-US" sz="2800" b="1" dirty="0">
                <a:solidFill>
                  <a:schemeClr val="accent2"/>
                </a:solidFill>
              </a:rPr>
              <a:t>name</a:t>
            </a:r>
            <a:r>
              <a:rPr lang="en-US" sz="2800" b="1" dirty="0">
                <a:solidFill>
                  <a:schemeClr val="bg1"/>
                </a:solidFill>
              </a:rPr>
              <a:t>=username)</a:t>
            </a:r>
          </a:p>
          <a:p>
            <a:pPr algn="l" rtl="0"/>
            <a:r>
              <a:rPr lang="en-US" sz="2800" b="1" dirty="0">
                <a:solidFill>
                  <a:schemeClr val="bg1"/>
                </a:solidFill>
              </a:rPr>
              <a:t>    </a:t>
            </a:r>
            <a:r>
              <a:rPr lang="en-US" sz="2800" b="1" dirty="0" err="1">
                <a:solidFill>
                  <a:schemeClr val="bg1"/>
                </a:solidFill>
              </a:rPr>
              <a:t>my_cursor.execute</a:t>
            </a:r>
            <a:r>
              <a:rPr lang="en-US" sz="2800" b="1" dirty="0">
                <a:solidFill>
                  <a:schemeClr val="bg1"/>
                </a:solidFill>
              </a:rPr>
              <a:t>(</a:t>
            </a:r>
            <a:r>
              <a:rPr lang="en-US" sz="2800" b="1" dirty="0" err="1">
                <a:solidFill>
                  <a:schemeClr val="bg1"/>
                </a:solidFill>
              </a:rPr>
              <a:t>sql</a:t>
            </a:r>
            <a:r>
              <a:rPr lang="en-US" sz="2800" b="1" dirty="0">
                <a:solidFill>
                  <a:schemeClr val="bg1"/>
                </a:solidFill>
              </a:rPr>
              <a:t>)</a:t>
            </a:r>
          </a:p>
          <a:p>
            <a:pPr algn="l" rtl="0"/>
            <a:r>
              <a:rPr lang="en-US" sz="2800" b="1" dirty="0">
                <a:solidFill>
                  <a:schemeClr val="bg1"/>
                </a:solidFill>
              </a:rPr>
              <a:t>    </a:t>
            </a:r>
            <a:r>
              <a:rPr lang="en-US" sz="2800" b="1" dirty="0" err="1">
                <a:solidFill>
                  <a:schemeClr val="bg1"/>
                </a:solidFill>
              </a:rPr>
              <a:t>my_result</a:t>
            </a:r>
            <a:r>
              <a:rPr lang="en-US" sz="2800" b="1" dirty="0">
                <a:solidFill>
                  <a:schemeClr val="bg1"/>
                </a:solidFill>
              </a:rPr>
              <a:t> = </a:t>
            </a:r>
            <a:r>
              <a:rPr lang="en-US" sz="2800" b="1" dirty="0" err="1">
                <a:solidFill>
                  <a:schemeClr val="bg1"/>
                </a:solidFill>
              </a:rPr>
              <a:t>my_cursor.fetchall</a:t>
            </a:r>
            <a:r>
              <a:rPr lang="en-US" sz="2800" b="1" dirty="0">
                <a:solidFill>
                  <a:schemeClr val="bg1"/>
                </a:solidFill>
              </a:rPr>
              <a:t>()</a:t>
            </a:r>
          </a:p>
          <a:p>
            <a:pPr algn="l" rtl="0"/>
            <a:r>
              <a:rPr lang="en-US" sz="2800" b="1" dirty="0">
                <a:solidFill>
                  <a:schemeClr val="bg1"/>
                </a:solidFill>
              </a:rPr>
              <a:t>    </a:t>
            </a:r>
            <a:r>
              <a:rPr lang="en-US" sz="2800" b="1" dirty="0">
                <a:solidFill>
                  <a:schemeClr val="accent2"/>
                </a:solidFill>
              </a:rPr>
              <a:t>if</a:t>
            </a:r>
            <a:r>
              <a:rPr lang="en-US" sz="2800" b="1" dirty="0">
                <a:solidFill>
                  <a:schemeClr val="bg1"/>
                </a:solidFill>
              </a:rPr>
              <a:t> </a:t>
            </a:r>
            <a:r>
              <a:rPr lang="en-US" sz="2800" b="1" dirty="0" err="1">
                <a:solidFill>
                  <a:schemeClr val="bg1"/>
                </a:solidFill>
              </a:rPr>
              <a:t>len</a:t>
            </a:r>
            <a:r>
              <a:rPr lang="en-US" sz="2800" b="1" dirty="0">
                <a:solidFill>
                  <a:schemeClr val="bg1"/>
                </a:solidFill>
              </a:rPr>
              <a:t>(</a:t>
            </a:r>
            <a:r>
              <a:rPr lang="en-US" sz="2800" b="1" dirty="0" err="1">
                <a:solidFill>
                  <a:schemeClr val="bg1"/>
                </a:solidFill>
              </a:rPr>
              <a:t>my_result</a:t>
            </a:r>
            <a:r>
              <a:rPr lang="en-US" sz="2800" b="1" dirty="0">
                <a:solidFill>
                  <a:schemeClr val="bg1"/>
                </a:solidFill>
              </a:rPr>
              <a:t>) &gt;= </a:t>
            </a:r>
            <a:r>
              <a:rPr lang="en-US" sz="2800" b="1" dirty="0" err="1">
                <a:solidFill>
                  <a:schemeClr val="bg1"/>
                </a:solidFill>
              </a:rPr>
              <a:t>maxIncorrectLogin</a:t>
            </a:r>
            <a:r>
              <a:rPr lang="en-US" sz="2800" b="1" dirty="0">
                <a:solidFill>
                  <a:schemeClr val="bg1"/>
                </a:solidFill>
              </a:rPr>
              <a:t>:</a:t>
            </a:r>
          </a:p>
          <a:p>
            <a:pPr algn="l" rtl="0"/>
            <a:r>
              <a:rPr lang="en-US" sz="2800" b="1" dirty="0">
                <a:solidFill>
                  <a:schemeClr val="bg1"/>
                </a:solidFill>
              </a:rPr>
              <a:t>        </a:t>
            </a:r>
            <a:r>
              <a:rPr lang="en-US" sz="2800" b="1" dirty="0">
                <a:solidFill>
                  <a:schemeClr val="accent2"/>
                </a:solidFill>
              </a:rPr>
              <a:t>return False</a:t>
            </a:r>
          </a:p>
          <a:p>
            <a:pPr algn="l" rtl="0"/>
            <a:r>
              <a:rPr lang="en-US" sz="2800" b="1" dirty="0">
                <a:solidFill>
                  <a:schemeClr val="bg1"/>
                </a:solidFill>
              </a:rPr>
              <a:t>    </a:t>
            </a:r>
            <a:r>
              <a:rPr lang="en-US" sz="2800" b="1" dirty="0">
                <a:solidFill>
                  <a:schemeClr val="accent2"/>
                </a:solidFill>
              </a:rPr>
              <a:t>else</a:t>
            </a:r>
            <a:r>
              <a:rPr lang="en-US" sz="2800" b="1" dirty="0">
                <a:solidFill>
                  <a:schemeClr val="bg1"/>
                </a:solidFill>
              </a:rPr>
              <a:t>:</a:t>
            </a:r>
          </a:p>
          <a:p>
            <a:pPr algn="l" rtl="0"/>
            <a:r>
              <a:rPr lang="en-US" sz="2800" b="1" dirty="0">
                <a:solidFill>
                  <a:schemeClr val="bg1"/>
                </a:solidFill>
              </a:rPr>
              <a:t>        </a:t>
            </a:r>
            <a:r>
              <a:rPr lang="en-US" sz="2800" b="1" dirty="0">
                <a:solidFill>
                  <a:schemeClr val="accent2"/>
                </a:solidFill>
              </a:rPr>
              <a:t>return True</a:t>
            </a:r>
            <a:endParaRPr lang="he-IL" sz="2800" b="1" dirty="0">
              <a:solidFill>
                <a:schemeClr val="accent2"/>
              </a:solidFill>
            </a:endParaRPr>
          </a:p>
        </p:txBody>
      </p:sp>
    </p:spTree>
    <p:extLst>
      <p:ext uri="{BB962C8B-B14F-4D97-AF65-F5344CB8AC3E}">
        <p14:creationId xmlns:p14="http://schemas.microsoft.com/office/powerpoint/2010/main" val="31202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800"/>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357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4675"/>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6200"/>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par>
                          <p:cTn id="28" fill="hold">
                            <p:stCondLst>
                              <p:cond delay="7225"/>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left)">
                                      <p:cBhvr>
                                        <p:cTn id="31" dur="500"/>
                                        <p:tgtEl>
                                          <p:spTgt spid="2">
                                            <p:txEl>
                                              <p:pRg st="5" end="5"/>
                                            </p:txEl>
                                          </p:spTgt>
                                        </p:tgtEl>
                                      </p:cBhvr>
                                    </p:animEffect>
                                  </p:childTnLst>
                                </p:cTn>
                              </p:par>
                            </p:childTnLst>
                          </p:cTn>
                        </p:par>
                        <p:par>
                          <p:cTn id="32" fill="hold">
                            <p:stCondLst>
                              <p:cond delay="8450"/>
                            </p:stCondLst>
                            <p:childTnLst>
                              <p:par>
                                <p:cTn id="33" presetID="22" presetClass="entr" presetSubtype="8" fill="hold" grpId="0" nodeType="afterEffect">
                                  <p:stCondLst>
                                    <p:cond delay="0"/>
                                  </p:stCondLst>
                                  <p:iterate type="lt">
                                    <p:tmPct val="5000"/>
                                  </p:iterate>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par>
                          <p:cTn id="36" fill="hold">
                            <p:stCondLst>
                              <p:cond delay="9825"/>
                            </p:stCondLst>
                            <p:childTnLst>
                              <p:par>
                                <p:cTn id="37" presetID="22" presetClass="entr" presetSubtype="8" fill="hold" grpId="0" nodeType="afterEffect">
                                  <p:stCondLst>
                                    <p:cond delay="0"/>
                                  </p:stCondLst>
                                  <p:iterate type="lt">
                                    <p:tmPct val="5000"/>
                                  </p:iterate>
                                  <p:childTnLst>
                                    <p:set>
                                      <p:cBhvr>
                                        <p:cTn id="38" dur="1" fill="hold">
                                          <p:stCondLst>
                                            <p:cond delay="0"/>
                                          </p:stCondLst>
                                        </p:cTn>
                                        <p:tgtEl>
                                          <p:spTgt spid="2">
                                            <p:txEl>
                                              <p:pRg st="7" end="7"/>
                                            </p:txEl>
                                          </p:spTgt>
                                        </p:tgtEl>
                                        <p:attrNameLst>
                                          <p:attrName>style.visibility</p:attrName>
                                        </p:attrNameLst>
                                      </p:cBhvr>
                                      <p:to>
                                        <p:strVal val="visible"/>
                                      </p:to>
                                    </p:set>
                                    <p:animEffect transition="in" filter="wipe(left)">
                                      <p:cBhvr>
                                        <p:cTn id="39" dur="500"/>
                                        <p:tgtEl>
                                          <p:spTgt spid="2">
                                            <p:txEl>
                                              <p:pRg st="7" end="7"/>
                                            </p:txEl>
                                          </p:spTgt>
                                        </p:tgtEl>
                                      </p:cBhvr>
                                    </p:animEffect>
                                  </p:childTnLst>
                                </p:cTn>
                              </p:par>
                            </p:childTnLst>
                          </p:cTn>
                        </p:par>
                        <p:par>
                          <p:cTn id="40" fill="hold">
                            <p:stCondLst>
                              <p:cond delay="10575"/>
                            </p:stCondLst>
                            <p:childTnLst>
                              <p:par>
                                <p:cTn id="41" presetID="22" presetClass="entr" presetSubtype="8" fill="hold" grpId="0" nodeType="afterEffect">
                                  <p:stCondLst>
                                    <p:cond delay="0"/>
                                  </p:stCondLst>
                                  <p:iterate type="lt">
                                    <p:tmPct val="5000"/>
                                  </p:iterate>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left)">
                                      <p:cBhvr>
                                        <p:cTn id="43" dur="500"/>
                                        <p:tgtEl>
                                          <p:spTgt spid="2">
                                            <p:txEl>
                                              <p:pRg st="8" end="8"/>
                                            </p:txEl>
                                          </p:spTgt>
                                        </p:tgtEl>
                                      </p:cBhvr>
                                    </p:animEffect>
                                  </p:childTnLst>
                                </p:cTn>
                              </p:par>
                            </p:childTnLst>
                          </p:cTn>
                        </p:par>
                        <p:par>
                          <p:cTn id="44" fill="hold">
                            <p:stCondLst>
                              <p:cond delay="11175"/>
                            </p:stCondLst>
                            <p:childTnLst>
                              <p:par>
                                <p:cTn id="45" presetID="22" presetClass="entr" presetSubtype="8" fill="hold" grpId="0" nodeType="afterEffect">
                                  <p:stCondLst>
                                    <p:cond delay="0"/>
                                  </p:stCondLst>
                                  <p:iterate type="lt">
                                    <p:tmPct val="5000"/>
                                  </p:iterate>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left)">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369270" y="165133"/>
            <a:ext cx="9467528" cy="1200329"/>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Authentication Function</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05204" y="1530595"/>
            <a:ext cx="10995660" cy="508334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b="1" dirty="0">
                <a:solidFill>
                  <a:schemeClr val="accent2"/>
                </a:solidFill>
              </a:rPr>
              <a:t>def </a:t>
            </a:r>
            <a:r>
              <a:rPr lang="en-US" b="1" dirty="0">
                <a:solidFill>
                  <a:schemeClr val="accent4"/>
                </a:solidFill>
              </a:rPr>
              <a:t>authentication</a:t>
            </a:r>
            <a:r>
              <a:rPr lang="en-US" b="1" dirty="0">
                <a:solidFill>
                  <a:schemeClr val="bg1"/>
                </a:solidFill>
              </a:rPr>
              <a:t>(username, password):</a:t>
            </a:r>
          </a:p>
          <a:p>
            <a:pPr algn="l" rtl="0"/>
            <a:r>
              <a:rPr lang="en-US" b="1" dirty="0">
                <a:solidFill>
                  <a:schemeClr val="bg1"/>
                </a:solidFill>
              </a:rPr>
              <a:t>   </a:t>
            </a:r>
            <a:r>
              <a:rPr lang="en-US" b="1" dirty="0">
                <a:solidFill>
                  <a:schemeClr val="accent2"/>
                </a:solidFill>
              </a:rPr>
              <a:t> if </a:t>
            </a:r>
            <a:r>
              <a:rPr lang="en-US" b="1" dirty="0">
                <a:solidFill>
                  <a:schemeClr val="bg1"/>
                </a:solidFill>
              </a:rPr>
              <a:t>validation(username) </a:t>
            </a:r>
            <a:r>
              <a:rPr lang="en-US" b="1" dirty="0">
                <a:solidFill>
                  <a:schemeClr val="accent2"/>
                </a:solidFill>
              </a:rPr>
              <a:t>and</a:t>
            </a:r>
            <a:r>
              <a:rPr lang="en-US" b="1" dirty="0">
                <a:solidFill>
                  <a:schemeClr val="bg1"/>
                </a:solidFill>
              </a:rPr>
              <a:t> validation(password) </a:t>
            </a:r>
            <a:r>
              <a:rPr lang="en-US" b="1" dirty="0">
                <a:solidFill>
                  <a:schemeClr val="accent2"/>
                </a:solidFill>
              </a:rPr>
              <a:t>and</a:t>
            </a:r>
            <a:r>
              <a:rPr lang="en-US" b="1" dirty="0">
                <a:solidFill>
                  <a:schemeClr val="bg1"/>
                </a:solidFill>
              </a:rPr>
              <a:t> </a:t>
            </a:r>
            <a:r>
              <a:rPr lang="en-US" b="1" dirty="0" err="1">
                <a:solidFill>
                  <a:schemeClr val="bg1"/>
                </a:solidFill>
              </a:rPr>
              <a:t>max_incorrect_login</a:t>
            </a:r>
            <a:r>
              <a:rPr lang="en-US" b="1" dirty="0">
                <a:solidFill>
                  <a:schemeClr val="bg1"/>
                </a:solidFill>
              </a:rPr>
              <a:t>(username):</a:t>
            </a:r>
          </a:p>
          <a:p>
            <a:pPr algn="l" rtl="0"/>
            <a:r>
              <a:rPr lang="en-US" b="1" dirty="0">
                <a:solidFill>
                  <a:schemeClr val="bg1"/>
                </a:solidFill>
              </a:rPr>
              <a:t>        </a:t>
            </a:r>
            <a:r>
              <a:rPr lang="en-US" b="1" dirty="0" err="1">
                <a:solidFill>
                  <a:schemeClr val="bg1"/>
                </a:solidFill>
              </a:rPr>
              <a:t>sql</a:t>
            </a:r>
            <a:r>
              <a:rPr lang="en-US" b="1" dirty="0">
                <a:solidFill>
                  <a:schemeClr val="bg1"/>
                </a:solidFill>
              </a:rPr>
              <a:t> = "</a:t>
            </a:r>
            <a:r>
              <a:rPr lang="en-US" b="1" dirty="0">
                <a:solidFill>
                  <a:schemeClr val="accent6">
                    <a:lumMod val="60000"/>
                    <a:lumOff val="40000"/>
                  </a:schemeClr>
                </a:solidFill>
              </a:rPr>
              <a:t>SELECT password FROM username WHERE `username` = </a:t>
            </a:r>
            <a:r>
              <a:rPr lang="en-US" b="1" dirty="0">
                <a:solidFill>
                  <a:schemeClr val="accent2"/>
                </a:solidFill>
              </a:rPr>
              <a:t>\"</a:t>
            </a:r>
            <a:r>
              <a:rPr lang="en-US" b="1" dirty="0">
                <a:solidFill>
                  <a:schemeClr val="accent6">
                    <a:lumMod val="60000"/>
                    <a:lumOff val="40000"/>
                  </a:schemeClr>
                </a:solidFill>
              </a:rPr>
              <a:t>{</a:t>
            </a:r>
            <a:r>
              <a:rPr lang="en-US" b="1" dirty="0">
                <a:solidFill>
                  <a:schemeClr val="accent2"/>
                </a:solidFill>
              </a:rPr>
              <a:t>name</a:t>
            </a:r>
            <a:r>
              <a:rPr lang="en-US" b="1" dirty="0">
                <a:solidFill>
                  <a:schemeClr val="accent6">
                    <a:lumMod val="60000"/>
                    <a:lumOff val="40000"/>
                  </a:schemeClr>
                </a:solidFill>
              </a:rPr>
              <a:t>}</a:t>
            </a:r>
            <a:r>
              <a:rPr lang="en-US" b="1" dirty="0">
                <a:solidFill>
                  <a:schemeClr val="accent2"/>
                </a:solidFill>
              </a:rPr>
              <a:t>\"</a:t>
            </a:r>
            <a:r>
              <a:rPr lang="en-US" b="1" dirty="0">
                <a:solidFill>
                  <a:schemeClr val="bg1"/>
                </a:solidFill>
              </a:rPr>
              <a:t>".format(</a:t>
            </a:r>
            <a:r>
              <a:rPr lang="en-US" b="1" dirty="0">
                <a:solidFill>
                  <a:schemeClr val="accent2"/>
                </a:solidFill>
              </a:rPr>
              <a:t>name</a:t>
            </a:r>
            <a:r>
              <a:rPr lang="en-US" b="1" dirty="0">
                <a:solidFill>
                  <a:schemeClr val="bg1"/>
                </a:solidFill>
              </a:rPr>
              <a:t>=username)</a:t>
            </a:r>
          </a:p>
          <a:p>
            <a:pPr algn="l" rtl="0"/>
            <a:r>
              <a:rPr lang="en-US" b="1" dirty="0">
                <a:solidFill>
                  <a:schemeClr val="bg1"/>
                </a:solidFill>
              </a:rPr>
              <a:t>        </a:t>
            </a:r>
            <a:r>
              <a:rPr lang="en-US" b="1" dirty="0" err="1">
                <a:solidFill>
                  <a:schemeClr val="bg1"/>
                </a:solidFill>
              </a:rPr>
              <a:t>my_cursor.execute</a:t>
            </a:r>
            <a:r>
              <a:rPr lang="en-US" b="1" dirty="0">
                <a:solidFill>
                  <a:schemeClr val="bg1"/>
                </a:solidFill>
              </a:rPr>
              <a:t>(</a:t>
            </a:r>
            <a:r>
              <a:rPr lang="en-US" b="1" dirty="0" err="1">
                <a:solidFill>
                  <a:schemeClr val="bg1"/>
                </a:solidFill>
              </a:rPr>
              <a:t>sql</a:t>
            </a:r>
            <a:r>
              <a:rPr lang="en-US" b="1" dirty="0">
                <a:solidFill>
                  <a:schemeClr val="bg1"/>
                </a:solidFill>
              </a:rPr>
              <a:t>)</a:t>
            </a:r>
          </a:p>
          <a:p>
            <a:pPr algn="l" rtl="0"/>
            <a:r>
              <a:rPr lang="en-US" b="1" dirty="0">
                <a:solidFill>
                  <a:schemeClr val="bg1"/>
                </a:solidFill>
              </a:rPr>
              <a:t>        </a:t>
            </a:r>
            <a:r>
              <a:rPr lang="en-US" b="1" dirty="0" err="1">
                <a:solidFill>
                  <a:schemeClr val="bg1"/>
                </a:solidFill>
              </a:rPr>
              <a:t>my_result</a:t>
            </a:r>
            <a:r>
              <a:rPr lang="en-US" b="1" dirty="0">
                <a:solidFill>
                  <a:schemeClr val="bg1"/>
                </a:solidFill>
              </a:rPr>
              <a:t> = </a:t>
            </a:r>
            <a:r>
              <a:rPr lang="en-US" b="1" dirty="0" err="1">
                <a:solidFill>
                  <a:schemeClr val="bg1"/>
                </a:solidFill>
              </a:rPr>
              <a:t>my_cursor.fetchall</a:t>
            </a:r>
            <a:r>
              <a:rPr lang="en-US" b="1" dirty="0">
                <a:solidFill>
                  <a:schemeClr val="bg1"/>
                </a:solidFill>
              </a:rPr>
              <a:t>()</a:t>
            </a:r>
          </a:p>
          <a:p>
            <a:pPr algn="l" rtl="0"/>
            <a:r>
              <a:rPr lang="en-US" b="1" dirty="0">
                <a:solidFill>
                  <a:schemeClr val="bg1"/>
                </a:solidFill>
              </a:rPr>
              <a:t>        </a:t>
            </a:r>
            <a:r>
              <a:rPr lang="en-US" b="1" dirty="0">
                <a:solidFill>
                  <a:schemeClr val="accent2"/>
                </a:solidFill>
              </a:rPr>
              <a:t>for</a:t>
            </a:r>
            <a:r>
              <a:rPr lang="en-US" b="1" dirty="0">
                <a:solidFill>
                  <a:schemeClr val="bg1"/>
                </a:solidFill>
              </a:rPr>
              <a:t> </a:t>
            </a:r>
            <a:r>
              <a:rPr lang="en-US" b="1" dirty="0" err="1">
                <a:solidFill>
                  <a:schemeClr val="bg1"/>
                </a:solidFill>
              </a:rPr>
              <a:t>stored_password</a:t>
            </a:r>
            <a:r>
              <a:rPr lang="en-US" b="1" dirty="0">
                <a:solidFill>
                  <a:schemeClr val="bg1"/>
                </a:solidFill>
              </a:rPr>
              <a:t> </a:t>
            </a:r>
            <a:r>
              <a:rPr lang="en-US" b="1" dirty="0">
                <a:solidFill>
                  <a:schemeClr val="accent2"/>
                </a:solidFill>
              </a:rPr>
              <a:t>in</a:t>
            </a:r>
            <a:r>
              <a:rPr lang="en-US" b="1" dirty="0">
                <a:solidFill>
                  <a:schemeClr val="bg1"/>
                </a:solidFill>
              </a:rPr>
              <a:t> </a:t>
            </a:r>
            <a:r>
              <a:rPr lang="en-US" b="1" dirty="0" err="1">
                <a:solidFill>
                  <a:schemeClr val="bg1"/>
                </a:solidFill>
              </a:rPr>
              <a:t>my_result</a:t>
            </a:r>
            <a:r>
              <a:rPr lang="en-US" b="1" dirty="0">
                <a:solidFill>
                  <a:schemeClr val="bg1"/>
                </a:solidFill>
              </a:rPr>
              <a:t>:</a:t>
            </a:r>
          </a:p>
          <a:p>
            <a:pPr algn="l" rtl="0"/>
            <a:r>
              <a:rPr lang="en-US" b="1" dirty="0">
                <a:solidFill>
                  <a:schemeClr val="bg1"/>
                </a:solidFill>
              </a:rPr>
              <a:t>            </a:t>
            </a:r>
            <a:r>
              <a:rPr lang="en-US" b="1" dirty="0">
                <a:solidFill>
                  <a:schemeClr val="accent2"/>
                </a:solidFill>
              </a:rPr>
              <a:t>if</a:t>
            </a:r>
            <a:r>
              <a:rPr lang="en-US" b="1" dirty="0">
                <a:solidFill>
                  <a:schemeClr val="bg1"/>
                </a:solidFill>
              </a:rPr>
              <a:t> </a:t>
            </a:r>
            <a:r>
              <a:rPr lang="en-US" b="1" dirty="0" err="1">
                <a:solidFill>
                  <a:schemeClr val="bg1"/>
                </a:solidFill>
              </a:rPr>
              <a:t>verify_password</a:t>
            </a:r>
            <a:r>
              <a:rPr lang="en-US" b="1" dirty="0">
                <a:solidFill>
                  <a:schemeClr val="bg1"/>
                </a:solidFill>
              </a:rPr>
              <a:t>(</a:t>
            </a:r>
            <a:r>
              <a:rPr lang="en-US" b="1" dirty="0" err="1">
                <a:solidFill>
                  <a:schemeClr val="bg1"/>
                </a:solidFill>
              </a:rPr>
              <a:t>stored_password</a:t>
            </a:r>
            <a:r>
              <a:rPr lang="en-US" b="1" dirty="0">
                <a:solidFill>
                  <a:schemeClr val="bg1"/>
                </a:solidFill>
              </a:rPr>
              <a:t>[0], password):</a:t>
            </a:r>
          </a:p>
          <a:p>
            <a:pPr algn="l" rtl="0"/>
            <a:r>
              <a:rPr lang="en-US" b="1" dirty="0">
                <a:solidFill>
                  <a:schemeClr val="bg1"/>
                </a:solidFill>
              </a:rPr>
              <a:t>                </a:t>
            </a:r>
            <a:r>
              <a:rPr lang="en-US" b="1" dirty="0">
                <a:solidFill>
                  <a:schemeClr val="accent2"/>
                </a:solidFill>
              </a:rPr>
              <a:t>return True</a:t>
            </a:r>
          </a:p>
          <a:p>
            <a:pPr algn="l" rtl="0"/>
            <a:r>
              <a:rPr lang="en-US" b="1" dirty="0">
                <a:solidFill>
                  <a:schemeClr val="bg1"/>
                </a:solidFill>
              </a:rPr>
              <a:t>            </a:t>
            </a:r>
            <a:r>
              <a:rPr lang="en-US" b="1" dirty="0">
                <a:solidFill>
                  <a:schemeClr val="accent2"/>
                </a:solidFill>
              </a:rPr>
              <a:t>else</a:t>
            </a:r>
            <a:r>
              <a:rPr lang="en-US" b="1" dirty="0">
                <a:solidFill>
                  <a:schemeClr val="bg1"/>
                </a:solidFill>
              </a:rPr>
              <a:t>:</a:t>
            </a:r>
          </a:p>
          <a:p>
            <a:pPr algn="l" rtl="0"/>
            <a:r>
              <a:rPr lang="en-US" b="1" dirty="0">
                <a:solidFill>
                  <a:schemeClr val="bg1"/>
                </a:solidFill>
              </a:rPr>
              <a:t>                </a:t>
            </a:r>
            <a:r>
              <a:rPr lang="en-US" b="1" dirty="0" err="1">
                <a:solidFill>
                  <a:schemeClr val="bg1"/>
                </a:solidFill>
              </a:rPr>
              <a:t>add_incorrect_login</a:t>
            </a:r>
            <a:r>
              <a:rPr lang="en-US" b="1" dirty="0">
                <a:solidFill>
                  <a:schemeClr val="bg1"/>
                </a:solidFill>
              </a:rPr>
              <a:t>(username)</a:t>
            </a:r>
          </a:p>
          <a:p>
            <a:pPr algn="l" rtl="0"/>
            <a:r>
              <a:rPr lang="en-US" b="1" dirty="0">
                <a:solidFill>
                  <a:schemeClr val="bg1"/>
                </a:solidFill>
              </a:rPr>
              <a:t>                print("The password from username: " + username + " are </a:t>
            </a:r>
            <a:r>
              <a:rPr lang="en-US" b="1" dirty="0" err="1">
                <a:solidFill>
                  <a:schemeClr val="bg1"/>
                </a:solidFill>
              </a:rPr>
              <a:t>incorectly</a:t>
            </a:r>
            <a:r>
              <a:rPr lang="en-US" b="1" dirty="0">
                <a:solidFill>
                  <a:schemeClr val="bg1"/>
                </a:solidFill>
              </a:rPr>
              <a:t>")</a:t>
            </a:r>
          </a:p>
          <a:p>
            <a:pPr algn="l" rtl="0"/>
            <a:r>
              <a:rPr lang="en-US" b="1" dirty="0">
                <a:solidFill>
                  <a:schemeClr val="bg1"/>
                </a:solidFill>
              </a:rPr>
              <a:t>                </a:t>
            </a:r>
            <a:r>
              <a:rPr lang="en-US" b="1" dirty="0">
                <a:solidFill>
                  <a:schemeClr val="accent2"/>
                </a:solidFill>
              </a:rPr>
              <a:t>return False</a:t>
            </a:r>
          </a:p>
          <a:p>
            <a:pPr algn="l" rtl="0"/>
            <a:r>
              <a:rPr lang="en-US" b="1" dirty="0">
                <a:solidFill>
                  <a:schemeClr val="bg1"/>
                </a:solidFill>
              </a:rPr>
              <a:t>        print("no user on </a:t>
            </a:r>
            <a:r>
              <a:rPr lang="en-US" b="1" dirty="0" err="1">
                <a:solidFill>
                  <a:schemeClr val="bg1"/>
                </a:solidFill>
              </a:rPr>
              <a:t>sql</a:t>
            </a:r>
            <a:r>
              <a:rPr lang="en-US" b="1" dirty="0">
                <a:solidFill>
                  <a:schemeClr val="bg1"/>
                </a:solidFill>
              </a:rPr>
              <a:t>")</a:t>
            </a:r>
          </a:p>
          <a:p>
            <a:pPr algn="l" rtl="0"/>
            <a:r>
              <a:rPr lang="en-US" b="1" dirty="0">
                <a:solidFill>
                  <a:schemeClr val="bg1"/>
                </a:solidFill>
              </a:rPr>
              <a:t>        </a:t>
            </a:r>
            <a:r>
              <a:rPr lang="en-US" b="1" dirty="0">
                <a:solidFill>
                  <a:schemeClr val="accent2"/>
                </a:solidFill>
              </a:rPr>
              <a:t>return False</a:t>
            </a:r>
          </a:p>
          <a:p>
            <a:pPr algn="l" rtl="0"/>
            <a:r>
              <a:rPr lang="en-US" b="1" dirty="0">
                <a:solidFill>
                  <a:schemeClr val="bg1"/>
                </a:solidFill>
              </a:rPr>
              <a:t>    </a:t>
            </a:r>
            <a:r>
              <a:rPr lang="en-US" b="1" dirty="0">
                <a:solidFill>
                  <a:schemeClr val="accent2"/>
                </a:solidFill>
              </a:rPr>
              <a:t>else</a:t>
            </a:r>
            <a:r>
              <a:rPr lang="en-US" b="1" dirty="0">
                <a:solidFill>
                  <a:schemeClr val="bg1"/>
                </a:solidFill>
              </a:rPr>
              <a:t>:</a:t>
            </a:r>
          </a:p>
          <a:p>
            <a:pPr algn="l" rtl="0"/>
            <a:r>
              <a:rPr lang="en-US" b="1" dirty="0">
                <a:solidFill>
                  <a:schemeClr val="bg1"/>
                </a:solidFill>
              </a:rPr>
              <a:t>        print("no validation")</a:t>
            </a:r>
          </a:p>
          <a:p>
            <a:pPr algn="l" rtl="0"/>
            <a:r>
              <a:rPr lang="en-US" b="1" dirty="0">
                <a:solidFill>
                  <a:schemeClr val="bg1"/>
                </a:solidFill>
              </a:rPr>
              <a:t>        </a:t>
            </a:r>
            <a:r>
              <a:rPr lang="en-US" b="1" dirty="0">
                <a:solidFill>
                  <a:schemeClr val="accent2"/>
                </a:solidFill>
              </a:rPr>
              <a:t>return False</a:t>
            </a:r>
            <a:endParaRPr lang="he-IL" b="1" dirty="0">
              <a:solidFill>
                <a:schemeClr val="accent2"/>
              </a:solidFill>
            </a:endParaRPr>
          </a:p>
        </p:txBody>
      </p:sp>
    </p:spTree>
    <p:extLst>
      <p:ext uri="{BB962C8B-B14F-4D97-AF65-F5344CB8AC3E}">
        <p14:creationId xmlns:p14="http://schemas.microsoft.com/office/powerpoint/2010/main" val="29339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900"/>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432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680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7825"/>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par>
                          <p:cTn id="28" fill="hold">
                            <p:stCondLst>
                              <p:cond delay="9050"/>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left)">
                                      <p:cBhvr>
                                        <p:cTn id="31" dur="500"/>
                                        <p:tgtEl>
                                          <p:spTgt spid="2">
                                            <p:txEl>
                                              <p:pRg st="5" end="5"/>
                                            </p:txEl>
                                          </p:spTgt>
                                        </p:tgtEl>
                                      </p:cBhvr>
                                    </p:animEffect>
                                  </p:childTnLst>
                                </p:cTn>
                              </p:par>
                            </p:childTnLst>
                          </p:cTn>
                        </p:par>
                        <p:par>
                          <p:cTn id="32" fill="hold">
                            <p:stCondLst>
                              <p:cond delay="10275"/>
                            </p:stCondLst>
                            <p:childTnLst>
                              <p:par>
                                <p:cTn id="33" presetID="22" presetClass="entr" presetSubtype="8" fill="hold" grpId="0" nodeType="afterEffect">
                                  <p:stCondLst>
                                    <p:cond delay="0"/>
                                  </p:stCondLst>
                                  <p:iterate type="lt">
                                    <p:tmPct val="5000"/>
                                  </p:iterate>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par>
                          <p:cTn id="36" fill="hold">
                            <p:stCondLst>
                              <p:cond delay="11925"/>
                            </p:stCondLst>
                            <p:childTnLst>
                              <p:par>
                                <p:cTn id="37" presetID="22" presetClass="entr" presetSubtype="8" fill="hold" grpId="0" nodeType="afterEffect">
                                  <p:stCondLst>
                                    <p:cond delay="0"/>
                                  </p:stCondLst>
                                  <p:iterate type="lt">
                                    <p:tmPct val="5000"/>
                                  </p:iterate>
                                  <p:childTnLst>
                                    <p:set>
                                      <p:cBhvr>
                                        <p:cTn id="38" dur="1" fill="hold">
                                          <p:stCondLst>
                                            <p:cond delay="0"/>
                                          </p:stCondLst>
                                        </p:cTn>
                                        <p:tgtEl>
                                          <p:spTgt spid="2">
                                            <p:txEl>
                                              <p:pRg st="7" end="7"/>
                                            </p:txEl>
                                          </p:spTgt>
                                        </p:tgtEl>
                                        <p:attrNameLst>
                                          <p:attrName>style.visibility</p:attrName>
                                        </p:attrNameLst>
                                      </p:cBhvr>
                                      <p:to>
                                        <p:strVal val="visible"/>
                                      </p:to>
                                    </p:set>
                                    <p:animEffect transition="in" filter="wipe(left)">
                                      <p:cBhvr>
                                        <p:cTn id="39" dur="500"/>
                                        <p:tgtEl>
                                          <p:spTgt spid="2">
                                            <p:txEl>
                                              <p:pRg st="7" end="7"/>
                                            </p:txEl>
                                          </p:spTgt>
                                        </p:tgtEl>
                                      </p:cBhvr>
                                    </p:animEffect>
                                  </p:childTnLst>
                                </p:cTn>
                              </p:par>
                            </p:childTnLst>
                          </p:cTn>
                        </p:par>
                        <p:par>
                          <p:cTn id="40" fill="hold">
                            <p:stCondLst>
                              <p:cond delay="12650"/>
                            </p:stCondLst>
                            <p:childTnLst>
                              <p:par>
                                <p:cTn id="41" presetID="22" presetClass="entr" presetSubtype="8" fill="hold" grpId="0" nodeType="afterEffect">
                                  <p:stCondLst>
                                    <p:cond delay="0"/>
                                  </p:stCondLst>
                                  <p:iterate type="lt">
                                    <p:tmPct val="5000"/>
                                  </p:iterate>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left)">
                                      <p:cBhvr>
                                        <p:cTn id="43" dur="500"/>
                                        <p:tgtEl>
                                          <p:spTgt spid="2">
                                            <p:txEl>
                                              <p:pRg st="8" end="8"/>
                                            </p:txEl>
                                          </p:spTgt>
                                        </p:tgtEl>
                                      </p:cBhvr>
                                    </p:animEffect>
                                  </p:childTnLst>
                                </p:cTn>
                              </p:par>
                            </p:childTnLst>
                          </p:cTn>
                        </p:par>
                        <p:par>
                          <p:cTn id="44" fill="hold">
                            <p:stCondLst>
                              <p:cond delay="13250"/>
                            </p:stCondLst>
                            <p:childTnLst>
                              <p:par>
                                <p:cTn id="45" presetID="22" presetClass="entr" presetSubtype="8" fill="hold" grpId="0" nodeType="afterEffect">
                                  <p:stCondLst>
                                    <p:cond delay="0"/>
                                  </p:stCondLst>
                                  <p:iterate type="lt">
                                    <p:tmPct val="5000"/>
                                  </p:iterate>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left)">
                                      <p:cBhvr>
                                        <p:cTn id="47" dur="500"/>
                                        <p:tgtEl>
                                          <p:spTgt spid="2">
                                            <p:txEl>
                                              <p:pRg st="9" end="9"/>
                                            </p:txEl>
                                          </p:spTgt>
                                        </p:tgtEl>
                                      </p:cBhvr>
                                    </p:animEffect>
                                  </p:childTnLst>
                                </p:cTn>
                              </p:par>
                            </p:childTnLst>
                          </p:cTn>
                        </p:par>
                        <p:par>
                          <p:cTn id="48" fill="hold">
                            <p:stCondLst>
                              <p:cond delay="14450"/>
                            </p:stCondLst>
                            <p:childTnLst>
                              <p:par>
                                <p:cTn id="49" presetID="22" presetClass="entr" presetSubtype="8" fill="hold" grpId="0" nodeType="afterEffect">
                                  <p:stCondLst>
                                    <p:cond delay="0"/>
                                  </p:stCondLst>
                                  <p:iterate type="lt">
                                    <p:tmPct val="5000"/>
                                  </p:iterate>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wipe(left)">
                                      <p:cBhvr>
                                        <p:cTn id="51" dur="500"/>
                                        <p:tgtEl>
                                          <p:spTgt spid="2">
                                            <p:txEl>
                                              <p:pRg st="10" end="10"/>
                                            </p:txEl>
                                          </p:spTgt>
                                        </p:tgtEl>
                                      </p:cBhvr>
                                    </p:animEffect>
                                  </p:childTnLst>
                                </p:cTn>
                              </p:par>
                            </p:childTnLst>
                          </p:cTn>
                        </p:par>
                        <p:par>
                          <p:cTn id="52" fill="hold">
                            <p:stCondLst>
                              <p:cond delay="16375"/>
                            </p:stCondLst>
                            <p:childTnLst>
                              <p:par>
                                <p:cTn id="53" presetID="22" presetClass="entr" presetSubtype="8" fill="hold" grpId="0" nodeType="afterEffect">
                                  <p:stCondLst>
                                    <p:cond delay="0"/>
                                  </p:stCondLst>
                                  <p:iterate type="lt">
                                    <p:tmPct val="5000"/>
                                  </p:iterate>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wipe(left)">
                                      <p:cBhvr>
                                        <p:cTn id="55" dur="500"/>
                                        <p:tgtEl>
                                          <p:spTgt spid="2">
                                            <p:txEl>
                                              <p:pRg st="11" end="11"/>
                                            </p:txEl>
                                          </p:spTgt>
                                        </p:tgtEl>
                                      </p:cBhvr>
                                    </p:animEffect>
                                  </p:childTnLst>
                                </p:cTn>
                              </p:par>
                            </p:childTnLst>
                          </p:cTn>
                        </p:par>
                        <p:par>
                          <p:cTn id="56" fill="hold">
                            <p:stCondLst>
                              <p:cond delay="17125"/>
                            </p:stCondLst>
                            <p:childTnLst>
                              <p:par>
                                <p:cTn id="57" presetID="22" presetClass="entr" presetSubtype="8" fill="hold" grpId="0" nodeType="afterEffect">
                                  <p:stCondLst>
                                    <p:cond delay="0"/>
                                  </p:stCondLst>
                                  <p:iterate type="lt">
                                    <p:tmPct val="5000"/>
                                  </p:iterate>
                                  <p:childTnLst>
                                    <p:set>
                                      <p:cBhvr>
                                        <p:cTn id="58" dur="1" fill="hold">
                                          <p:stCondLst>
                                            <p:cond delay="0"/>
                                          </p:stCondLst>
                                        </p:cTn>
                                        <p:tgtEl>
                                          <p:spTgt spid="2">
                                            <p:txEl>
                                              <p:pRg st="12" end="12"/>
                                            </p:txEl>
                                          </p:spTgt>
                                        </p:tgtEl>
                                        <p:attrNameLst>
                                          <p:attrName>style.visibility</p:attrName>
                                        </p:attrNameLst>
                                      </p:cBhvr>
                                      <p:to>
                                        <p:strVal val="visible"/>
                                      </p:to>
                                    </p:set>
                                    <p:animEffect transition="in" filter="wipe(left)">
                                      <p:cBhvr>
                                        <p:cTn id="59" dur="500"/>
                                        <p:tgtEl>
                                          <p:spTgt spid="2">
                                            <p:txEl>
                                              <p:pRg st="12" end="12"/>
                                            </p:txEl>
                                          </p:spTgt>
                                        </p:tgtEl>
                                      </p:cBhvr>
                                    </p:animEffect>
                                  </p:childTnLst>
                                </p:cTn>
                              </p:par>
                            </p:childTnLst>
                          </p:cTn>
                        </p:par>
                        <p:par>
                          <p:cTn id="60" fill="hold">
                            <p:stCondLst>
                              <p:cond delay="18100"/>
                            </p:stCondLst>
                            <p:childTnLst>
                              <p:par>
                                <p:cTn id="61" presetID="22" presetClass="entr" presetSubtype="8" fill="hold" grpId="0" nodeType="afterEffect">
                                  <p:stCondLst>
                                    <p:cond delay="0"/>
                                  </p:stCondLst>
                                  <p:iterate type="lt">
                                    <p:tmPct val="5000"/>
                                  </p:iterate>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wipe(left)">
                                      <p:cBhvr>
                                        <p:cTn id="63" dur="500"/>
                                        <p:tgtEl>
                                          <p:spTgt spid="2">
                                            <p:txEl>
                                              <p:pRg st="13" end="13"/>
                                            </p:txEl>
                                          </p:spTgt>
                                        </p:tgtEl>
                                      </p:cBhvr>
                                    </p:animEffect>
                                  </p:childTnLst>
                                </p:cTn>
                              </p:par>
                            </p:childTnLst>
                          </p:cTn>
                        </p:par>
                        <p:par>
                          <p:cTn id="64" fill="hold">
                            <p:stCondLst>
                              <p:cond delay="18850"/>
                            </p:stCondLst>
                            <p:childTnLst>
                              <p:par>
                                <p:cTn id="65" presetID="22" presetClass="entr" presetSubtype="8" fill="hold" grpId="0" nodeType="afterEffect">
                                  <p:stCondLst>
                                    <p:cond delay="0"/>
                                  </p:stCondLst>
                                  <p:iterate type="lt">
                                    <p:tmPct val="5000"/>
                                  </p:iterate>
                                  <p:childTnLst>
                                    <p:set>
                                      <p:cBhvr>
                                        <p:cTn id="66" dur="1" fill="hold">
                                          <p:stCondLst>
                                            <p:cond delay="0"/>
                                          </p:stCondLst>
                                        </p:cTn>
                                        <p:tgtEl>
                                          <p:spTgt spid="2">
                                            <p:txEl>
                                              <p:pRg st="14" end="14"/>
                                            </p:txEl>
                                          </p:spTgt>
                                        </p:tgtEl>
                                        <p:attrNameLst>
                                          <p:attrName>style.visibility</p:attrName>
                                        </p:attrNameLst>
                                      </p:cBhvr>
                                      <p:to>
                                        <p:strVal val="visible"/>
                                      </p:to>
                                    </p:set>
                                    <p:animEffect transition="in" filter="wipe(left)">
                                      <p:cBhvr>
                                        <p:cTn id="67" dur="500"/>
                                        <p:tgtEl>
                                          <p:spTgt spid="2">
                                            <p:txEl>
                                              <p:pRg st="14" end="14"/>
                                            </p:txEl>
                                          </p:spTgt>
                                        </p:tgtEl>
                                      </p:cBhvr>
                                    </p:animEffect>
                                  </p:childTnLst>
                                </p:cTn>
                              </p:par>
                            </p:childTnLst>
                          </p:cTn>
                        </p:par>
                        <p:par>
                          <p:cTn id="68" fill="hold">
                            <p:stCondLst>
                              <p:cond delay="19450"/>
                            </p:stCondLst>
                            <p:childTnLst>
                              <p:par>
                                <p:cTn id="69" presetID="22" presetClass="entr" presetSubtype="8" fill="hold" grpId="0" nodeType="afterEffect">
                                  <p:stCondLst>
                                    <p:cond delay="0"/>
                                  </p:stCondLst>
                                  <p:iterate type="lt">
                                    <p:tmPct val="5000"/>
                                  </p:iterate>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wipe(left)">
                                      <p:cBhvr>
                                        <p:cTn id="71" dur="500"/>
                                        <p:tgtEl>
                                          <p:spTgt spid="2">
                                            <p:txEl>
                                              <p:pRg st="15" end="15"/>
                                            </p:txEl>
                                          </p:spTgt>
                                        </p:tgtEl>
                                      </p:cBhvr>
                                    </p:animEffect>
                                  </p:childTnLst>
                                </p:cTn>
                              </p:par>
                            </p:childTnLst>
                          </p:cTn>
                        </p:par>
                        <p:par>
                          <p:cTn id="72" fill="hold">
                            <p:stCondLst>
                              <p:cond delay="20450"/>
                            </p:stCondLst>
                            <p:childTnLst>
                              <p:par>
                                <p:cTn id="73" presetID="22" presetClass="entr" presetSubtype="8" fill="hold" grpId="0" nodeType="afterEffect">
                                  <p:stCondLst>
                                    <p:cond delay="0"/>
                                  </p:stCondLst>
                                  <p:iterate type="lt">
                                    <p:tmPct val="5000"/>
                                  </p:iterate>
                                  <p:childTnLst>
                                    <p:set>
                                      <p:cBhvr>
                                        <p:cTn id="74" dur="1" fill="hold">
                                          <p:stCondLst>
                                            <p:cond delay="0"/>
                                          </p:stCondLst>
                                        </p:cTn>
                                        <p:tgtEl>
                                          <p:spTgt spid="2">
                                            <p:txEl>
                                              <p:pRg st="16" end="16"/>
                                            </p:txEl>
                                          </p:spTgt>
                                        </p:tgtEl>
                                        <p:attrNameLst>
                                          <p:attrName>style.visibility</p:attrName>
                                        </p:attrNameLst>
                                      </p:cBhvr>
                                      <p:to>
                                        <p:strVal val="visible"/>
                                      </p:to>
                                    </p:set>
                                    <p:animEffect transition="in" filter="wipe(left)">
                                      <p:cBhvr>
                                        <p:cTn id="75"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892545" y="341101"/>
            <a:ext cx="4554709" cy="92333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Protected login</a:t>
            </a:r>
          </a:p>
        </p:txBody>
      </p:sp>
      <p:pic>
        <p:nvPicPr>
          <p:cNvPr id="5" name="תמונה 4">
            <a:extLst>
              <a:ext uri="{FF2B5EF4-FFF2-40B4-BE49-F238E27FC236}">
                <a16:creationId xmlns:a16="http://schemas.microsoft.com/office/drawing/2014/main" id="{9C2CD719-CD8A-4622-9373-1CD35F0B8706}"/>
              </a:ext>
            </a:extLst>
          </p:cNvPr>
          <p:cNvPicPr>
            <a:picLocks noChangeAspect="1"/>
          </p:cNvPicPr>
          <p:nvPr/>
        </p:nvPicPr>
        <p:blipFill>
          <a:blip r:embed="rId3"/>
          <a:stretch>
            <a:fillRect/>
          </a:stretch>
        </p:blipFill>
        <p:spPr>
          <a:xfrm>
            <a:off x="1994219" y="1312647"/>
            <a:ext cx="4367188" cy="4933408"/>
          </a:xfrm>
          <a:prstGeom prst="rect">
            <a:avLst/>
          </a:prstGeom>
        </p:spPr>
      </p:pic>
      <p:sp>
        <p:nvSpPr>
          <p:cNvPr id="9" name="מלבן 8">
            <a:hlinkClick r:id="rId4"/>
            <a:extLst>
              <a:ext uri="{FF2B5EF4-FFF2-40B4-BE49-F238E27FC236}">
                <a16:creationId xmlns:a16="http://schemas.microsoft.com/office/drawing/2014/main" id="{25391D8A-23C1-4B43-99AA-F3E34DC4F10C}"/>
              </a:ext>
            </a:extLst>
          </p:cNvPr>
          <p:cNvSpPr/>
          <p:nvPr/>
        </p:nvSpPr>
        <p:spPr>
          <a:xfrm>
            <a:off x="2481543" y="6321195"/>
            <a:ext cx="3488788" cy="461665"/>
          </a:xfrm>
          <a:prstGeom prst="rect">
            <a:avLst/>
          </a:prstGeom>
          <a:gradFill>
            <a:gsLst>
              <a:gs pos="0">
                <a:srgbClr val="0D5D9F">
                  <a:lumMod val="72000"/>
                </a:srgbClr>
              </a:gs>
              <a:gs pos="100000">
                <a:srgbClr val="001019">
                  <a:alpha val="55000"/>
                </a:srgbClr>
              </a:gs>
            </a:gsLst>
            <a:lin ang="18900000" scaled="1"/>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400" b="1" u="sng" dirty="0">
                <a:solidFill>
                  <a:schemeClr val="lt1"/>
                </a:solidFill>
              </a:rPr>
              <a:t>https://www.centos.org.il</a:t>
            </a:r>
            <a:endParaRPr lang="he-IL" sz="2400" b="1" u="sng" dirty="0">
              <a:solidFill>
                <a:schemeClr val="lt1"/>
              </a:solidFill>
            </a:endParaRPr>
          </a:p>
        </p:txBody>
      </p:sp>
      <p:sp>
        <p:nvSpPr>
          <p:cNvPr id="7" name="תיבת טקסט 6">
            <a:extLst>
              <a:ext uri="{FF2B5EF4-FFF2-40B4-BE49-F238E27FC236}">
                <a16:creationId xmlns:a16="http://schemas.microsoft.com/office/drawing/2014/main" id="{6545D95B-5462-4B86-988F-CC3EA837271F}"/>
              </a:ext>
            </a:extLst>
          </p:cNvPr>
          <p:cNvSpPr txBox="1"/>
          <p:nvPr/>
        </p:nvSpPr>
        <p:spPr>
          <a:xfrm>
            <a:off x="6361407" y="3779351"/>
            <a:ext cx="5673420" cy="2862322"/>
          </a:xfrm>
          <a:prstGeom prst="rect">
            <a:avLst/>
          </a:prstGeom>
          <a:gradFill flip="none" rotWithShape="1">
            <a:gsLst>
              <a:gs pos="0">
                <a:srgbClr val="0D5D9F">
                  <a:lumMod val="72000"/>
                  <a:alpha val="57000"/>
                </a:srgbClr>
              </a:gs>
              <a:gs pos="100000">
                <a:srgbClr val="001019">
                  <a:alpha val="55000"/>
                </a:srgbClr>
              </a:gs>
            </a:gsLst>
            <a:lin ang="10800000" scaled="1"/>
            <a:tileRect/>
          </a:gradFill>
        </p:spPr>
        <p:txBody>
          <a:bodyPr wrap="square" rtlCol="1">
            <a:spAutoFit/>
          </a:bodyPr>
          <a:lstStyle/>
          <a:p>
            <a:pPr marL="571500" indent="-571500" algn="l" rtl="0">
              <a:buFont typeface="Wingdings" panose="05000000000000000000" pitchFamily="2" charset="2"/>
              <a:buChar char="ü"/>
            </a:pPr>
            <a:r>
              <a:rPr lang="en-US" sz="3600" dirty="0">
                <a:solidFill>
                  <a:schemeClr val="bg1"/>
                </a:solidFill>
              </a:rPr>
              <a:t>Query fix</a:t>
            </a:r>
          </a:p>
          <a:p>
            <a:pPr marL="285750" indent="-285750" algn="l" rtl="0">
              <a:buFont typeface="Wingdings" panose="05000000000000000000" pitchFamily="2" charset="2"/>
              <a:buChar char="ü"/>
            </a:pPr>
            <a:r>
              <a:rPr lang="en-US" sz="3600" dirty="0">
                <a:solidFill>
                  <a:schemeClr val="bg1"/>
                </a:solidFill>
              </a:rPr>
              <a:t>Check input from the user</a:t>
            </a:r>
          </a:p>
          <a:p>
            <a:pPr marL="285750" indent="-285750" algn="l" rtl="0">
              <a:buFont typeface="Wingdings" panose="05000000000000000000" pitchFamily="2" charset="2"/>
              <a:buChar char="ü"/>
            </a:pPr>
            <a:r>
              <a:rPr lang="en-US" sz="3600" dirty="0">
                <a:solidFill>
                  <a:schemeClr val="bg1"/>
                </a:solidFill>
              </a:rPr>
              <a:t>Encryption</a:t>
            </a:r>
          </a:p>
          <a:p>
            <a:pPr marL="285750" indent="-285750" algn="l" rtl="0">
              <a:buFont typeface="Wingdings" panose="05000000000000000000" pitchFamily="2" charset="2"/>
              <a:buChar char="ü"/>
            </a:pPr>
            <a:r>
              <a:rPr lang="en-US" sz="3600" dirty="0">
                <a:solidFill>
                  <a:schemeClr val="bg1"/>
                </a:solidFill>
              </a:rPr>
              <a:t>History Incorrect Password</a:t>
            </a:r>
          </a:p>
          <a:p>
            <a:pPr marL="285750" indent="-285750" algn="l" rtl="0">
              <a:buFont typeface="Wingdings" panose="05000000000000000000" pitchFamily="2" charset="2"/>
              <a:buChar char="ü"/>
            </a:pPr>
            <a:endParaRPr lang="en-US" sz="3600" dirty="0">
              <a:solidFill>
                <a:schemeClr val="bg1"/>
              </a:solidFill>
            </a:endParaRPr>
          </a:p>
        </p:txBody>
      </p:sp>
      <p:pic>
        <p:nvPicPr>
          <p:cNvPr id="3" name="תמונה 2">
            <a:extLst>
              <a:ext uri="{FF2B5EF4-FFF2-40B4-BE49-F238E27FC236}">
                <a16:creationId xmlns:a16="http://schemas.microsoft.com/office/drawing/2014/main" id="{729CB63E-0ED4-44AA-AB64-1B0364389EE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43000" y1="35185" x2="43000" y2="35185"/>
                        <a14:foregroundMark x1="42100" y1="35185" x2="42100" y2="35185"/>
                        <a14:foregroundMark x1="42500" y1="30741" x2="42500" y2="30741"/>
                        <a14:foregroundMark x1="48600" y1="31759" x2="48600" y2="31759"/>
                        <a14:foregroundMark x1="48600" y1="31759" x2="48600" y2="31759"/>
                        <a14:foregroundMark x1="55500" y1="34444" x2="47300" y2="33333"/>
                        <a14:foregroundMark x1="47300" y1="33333" x2="44800" y2="34630"/>
                        <a14:foregroundMark x1="54000" y1="33519" x2="50500" y2="32037"/>
                        <a14:foregroundMark x1="50000" y1="31204" x2="51000" y2="31759"/>
                        <a14:foregroundMark x1="50000" y1="30833" x2="50000" y2="30833"/>
                        <a14:foregroundMark x1="50000" y1="30833" x2="50000" y2="30833"/>
                        <a14:foregroundMark x1="50000" y1="30556" x2="50000" y2="30556"/>
                        <a14:foregroundMark x1="50000" y1="30556" x2="50000" y2="30556"/>
                        <a14:foregroundMark x1="53500" y1="52500" x2="51200" y2="54352"/>
                        <a14:foregroundMark x1="47400" y1="52870" x2="49200" y2="53704"/>
                        <a14:foregroundMark x1="49800" y1="54630" x2="49800" y2="54630"/>
                        <a14:foregroundMark x1="49800" y1="54630" x2="49800" y2="54630"/>
                        <a14:foregroundMark x1="50400" y1="54907" x2="50400" y2="54907"/>
                        <a14:foregroundMark x1="50800" y1="55093" x2="50800" y2="55093"/>
                        <a14:backgroundMark x1="71600" y1="59907" x2="63100" y2="60926"/>
                        <a14:backgroundMark x1="63100" y1="60926" x2="75100" y2="60741"/>
                        <a14:backgroundMark x1="75100" y1="60741" x2="75200" y2="59907"/>
                        <a14:backgroundMark x1="27900" y1="60370" x2="26000" y2="63333"/>
                        <a14:backgroundMark x1="48700" y1="61944" x2="47200" y2="63148"/>
                      </a14:backgroundRemoval>
                    </a14:imgEffect>
                  </a14:imgLayer>
                </a14:imgProps>
              </a:ext>
              <a:ext uri="{28A0092B-C50C-407E-A947-70E740481C1C}">
                <a14:useLocalDpi xmlns:a14="http://schemas.microsoft.com/office/drawing/2010/main" val="0"/>
              </a:ext>
            </a:extLst>
          </a:blip>
          <a:stretch>
            <a:fillRect/>
          </a:stretch>
        </p:blipFill>
        <p:spPr>
          <a:xfrm>
            <a:off x="3336867" y="477581"/>
            <a:ext cx="5881077" cy="6351563"/>
          </a:xfrm>
          <a:prstGeom prst="rect">
            <a:avLst/>
          </a:prstGeom>
        </p:spPr>
      </p:pic>
    </p:spTree>
    <p:extLst>
      <p:ext uri="{BB962C8B-B14F-4D97-AF65-F5344CB8AC3E}">
        <p14:creationId xmlns:p14="http://schemas.microsoft.com/office/powerpoint/2010/main" val="408855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wipe(left)">
                                      <p:cBhvr>
                                        <p:cTn id="7" dur="500"/>
                                        <p:tgtEl>
                                          <p:spTgt spid="9">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wipe(left)">
                                      <p:cBhvr>
                                        <p:cTn id="11" dur="500"/>
                                        <p:tgtEl>
                                          <p:spTgt spid="7">
                                            <p:bg/>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6000"/>
                                  </p:iterate>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1710"/>
                            </p:stCondLst>
                            <p:childTnLst>
                              <p:par>
                                <p:cTn id="17" presetID="22" presetClass="entr" presetSubtype="8" fill="hold" grpId="0" nodeType="afterEffect">
                                  <p:stCondLst>
                                    <p:cond delay="0"/>
                                  </p:stCondLst>
                                  <p:iterate type="lt">
                                    <p:tmPct val="6000"/>
                                  </p:iterate>
                                  <p:childTnLst>
                                    <p:set>
                                      <p:cBhvr>
                                        <p:cTn id="18" dur="1" fill="hold">
                                          <p:stCondLst>
                                            <p:cond delay="0"/>
                                          </p:stCondLst>
                                        </p:cTn>
                                        <p:tgtEl>
                                          <p:spTgt spid="7">
                                            <p:txEl>
                                              <p:pRg st="1" end="1"/>
                                            </p:txEl>
                                          </p:spTgt>
                                        </p:tgtEl>
                                        <p:attrNameLst>
                                          <p:attrName>style.visibility</p:attrName>
                                        </p:attrNameLst>
                                      </p:cBhvr>
                                      <p:to>
                                        <p:strVal val="visible"/>
                                      </p:to>
                                    </p:set>
                                    <p:animEffect transition="in" filter="wipe(left)">
                                      <p:cBhvr>
                                        <p:cTn id="19" dur="500"/>
                                        <p:tgtEl>
                                          <p:spTgt spid="7">
                                            <p:txEl>
                                              <p:pRg st="1" end="1"/>
                                            </p:txEl>
                                          </p:spTgt>
                                        </p:tgtEl>
                                      </p:cBhvr>
                                    </p:animEffect>
                                  </p:childTnLst>
                                </p:cTn>
                              </p:par>
                            </p:childTnLst>
                          </p:cTn>
                        </p:par>
                        <p:par>
                          <p:cTn id="20" fill="hold">
                            <p:stCondLst>
                              <p:cond delay="2810"/>
                            </p:stCondLst>
                            <p:childTnLst>
                              <p:par>
                                <p:cTn id="21" presetID="22" presetClass="entr" presetSubtype="8" fill="hold" grpId="0" nodeType="afterEffect">
                                  <p:stCondLst>
                                    <p:cond delay="0"/>
                                  </p:stCondLst>
                                  <p:iterate type="lt">
                                    <p:tmPct val="6000"/>
                                  </p:iterate>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childTnLst>
                          </p:cTn>
                        </p:par>
                        <p:par>
                          <p:cTn id="24" fill="hold">
                            <p:stCondLst>
                              <p:cond delay="3580"/>
                            </p:stCondLst>
                            <p:childTnLst>
                              <p:par>
                                <p:cTn id="25" presetID="22" presetClass="entr" presetSubtype="8" fill="hold" grpId="0" nodeType="afterEffect">
                                  <p:stCondLst>
                                    <p:cond delay="0"/>
                                  </p:stCondLst>
                                  <p:iterate type="lt">
                                    <p:tmPct val="6000"/>
                                  </p:iterate>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par>
                          <p:cTn id="28" fill="hold">
                            <p:stCondLst>
                              <p:cond delay="4770"/>
                            </p:stCondLst>
                            <p:childTnLst>
                              <p:par>
                                <p:cTn id="29" presetID="22" presetClass="entr" presetSubtype="8" fill="hold" grpId="0" nodeType="afterEffect">
                                  <p:stCondLst>
                                    <p:cond delay="0"/>
                                  </p:stCondLst>
                                  <p:iterate type="lt">
                                    <p:tmPct val="10000"/>
                                  </p:iterate>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7"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3788214" y="257237"/>
            <a:ext cx="5142562"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Store Page</a:t>
            </a:r>
            <a:endParaRPr lang="he-IL"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 name="Picture 9">
            <a:extLst>
              <a:ext uri="{FF2B5EF4-FFF2-40B4-BE49-F238E27FC236}">
                <a16:creationId xmlns:a16="http://schemas.microsoft.com/office/drawing/2014/main" id="{3F4CF438-9CF4-4970-B117-5DB2F9747A1F}"/>
              </a:ext>
            </a:extLst>
          </p:cNvPr>
          <p:cNvPicPr>
            <a:picLocks noChangeAspect="1"/>
          </p:cNvPicPr>
          <p:nvPr/>
        </p:nvPicPr>
        <p:blipFill>
          <a:blip r:embed="rId3"/>
          <a:stretch>
            <a:fillRect/>
          </a:stretch>
        </p:blipFill>
        <p:spPr>
          <a:xfrm>
            <a:off x="0" y="1961023"/>
            <a:ext cx="12192000" cy="4541377"/>
          </a:xfrm>
          <a:prstGeom prst="rect">
            <a:avLst/>
          </a:prstGeom>
        </p:spPr>
      </p:pic>
      <p:sp>
        <p:nvSpPr>
          <p:cNvPr id="12" name="מלבן 3">
            <a:extLst>
              <a:ext uri="{FF2B5EF4-FFF2-40B4-BE49-F238E27FC236}">
                <a16:creationId xmlns:a16="http://schemas.microsoft.com/office/drawing/2014/main" id="{33EA01AB-3EDF-44CE-B6CB-DD5AB07A9181}"/>
              </a:ext>
            </a:extLst>
          </p:cNvPr>
          <p:cNvSpPr/>
          <p:nvPr/>
        </p:nvSpPr>
        <p:spPr>
          <a:xfrm>
            <a:off x="9115424" y="1991975"/>
            <a:ext cx="3062507" cy="707886"/>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squar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Insert</a:t>
            </a:r>
            <a:endParaRPr lang="he-IL"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מלבן 3">
            <a:extLst>
              <a:ext uri="{FF2B5EF4-FFF2-40B4-BE49-F238E27FC236}">
                <a16:creationId xmlns:a16="http://schemas.microsoft.com/office/drawing/2014/main" id="{BFE7987D-A6D2-43D4-ABA9-5CE86464F8FD}"/>
              </a:ext>
            </a:extLst>
          </p:cNvPr>
          <p:cNvSpPr/>
          <p:nvPr/>
        </p:nvSpPr>
        <p:spPr>
          <a:xfrm>
            <a:off x="9115424" y="3450254"/>
            <a:ext cx="3062507" cy="707886"/>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squar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Select</a:t>
            </a:r>
            <a:endParaRPr lang="he-IL"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מלבן 3">
            <a:extLst>
              <a:ext uri="{FF2B5EF4-FFF2-40B4-BE49-F238E27FC236}">
                <a16:creationId xmlns:a16="http://schemas.microsoft.com/office/drawing/2014/main" id="{D0FCC23F-B0C7-46CD-B27F-A049853670C9}"/>
              </a:ext>
            </a:extLst>
          </p:cNvPr>
          <p:cNvSpPr/>
          <p:nvPr/>
        </p:nvSpPr>
        <p:spPr>
          <a:xfrm>
            <a:off x="9115423" y="5618371"/>
            <a:ext cx="3062507" cy="707886"/>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squar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Output</a:t>
            </a:r>
            <a:endParaRPr lang="he-IL"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5195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3289606" y="244065"/>
            <a:ext cx="5626861"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Select Code</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128954" y="1566790"/>
            <a:ext cx="10995660" cy="4565405"/>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eaLnBrk="0" fontAlgn="base" hangingPunct="0">
              <a:spcBef>
                <a:spcPct val="0"/>
              </a:spcBef>
              <a:spcAft>
                <a:spcPct val="0"/>
              </a:spcAft>
            </a:pPr>
            <a:r>
              <a:rPr lang="en-US" sz="2400" b="1" dirty="0"/>
              <a:t> </a:t>
            </a:r>
            <a:r>
              <a:rPr lang="he-IL" altLang="he-IL" sz="2400" dirty="0">
                <a:solidFill>
                  <a:srgbClr val="8888C6"/>
                </a:solidFill>
                <a:latin typeface="JetBrains Mono"/>
              </a:rPr>
              <a:t>print</a:t>
            </a:r>
            <a:r>
              <a:rPr lang="he-IL" altLang="he-IL" sz="2400" dirty="0">
                <a:solidFill>
                  <a:srgbClr val="A9B7C6"/>
                </a:solidFill>
                <a:latin typeface="JetBrains Mono"/>
              </a:rPr>
              <a:t>(form.getvalue(</a:t>
            </a:r>
            <a:r>
              <a:rPr lang="he-IL" altLang="he-IL" sz="2400" dirty="0">
                <a:solidFill>
                  <a:srgbClr val="6A8759"/>
                </a:solidFill>
                <a:latin typeface="JetBrains Mono"/>
              </a:rPr>
              <a:t>"search"</a:t>
            </a:r>
            <a:r>
              <a:rPr lang="he-IL" altLang="he-IL" sz="2400" dirty="0">
                <a:solidFill>
                  <a:srgbClr val="A9B7C6"/>
                </a:solidFill>
                <a:latin typeface="JetBrains Mono"/>
              </a:rPr>
              <a:t>) + </a:t>
            </a:r>
            <a:r>
              <a:rPr lang="he-IL" altLang="he-IL" sz="2400" dirty="0">
                <a:solidFill>
                  <a:srgbClr val="6A8759"/>
                </a:solidFill>
                <a:latin typeface="JetBrains Mono"/>
              </a:rPr>
              <a:t>"&lt;--"</a:t>
            </a:r>
            <a:r>
              <a:rPr lang="he-IL" altLang="he-IL" sz="2400" dirty="0">
                <a:solidFill>
                  <a:srgbClr val="A9B7C6"/>
                </a:solidFill>
                <a:latin typeface="JetBrains Mono"/>
              </a:rPr>
              <a:t>)</a:t>
            </a:r>
            <a:br>
              <a:rPr lang="he-IL" altLang="he-IL" sz="2400" dirty="0">
                <a:solidFill>
                  <a:srgbClr val="A9B7C6"/>
                </a:solidFill>
                <a:latin typeface="JetBrains Mono"/>
              </a:rPr>
            </a:br>
            <a:r>
              <a:rPr lang="he-IL" altLang="he-IL" sz="2400" dirty="0">
                <a:solidFill>
                  <a:srgbClr val="A9B7C6"/>
                </a:solidFill>
                <a:latin typeface="JetBrains Mono"/>
              </a:rPr>
              <a:t>file_content += </a:t>
            </a:r>
            <a:r>
              <a:rPr lang="he-IL" altLang="he-IL" sz="2400" dirty="0">
                <a:solidFill>
                  <a:srgbClr val="8888C6"/>
                </a:solidFill>
                <a:latin typeface="JetBrains Mono"/>
              </a:rPr>
              <a:t>open</a:t>
            </a:r>
            <a:r>
              <a:rPr lang="he-IL" altLang="he-IL" sz="2400" dirty="0">
                <a:solidFill>
                  <a:srgbClr val="A9B7C6"/>
                </a:solidFill>
                <a:latin typeface="JetBrains Mono"/>
              </a:rPr>
              <a:t>(</a:t>
            </a:r>
            <a:r>
              <a:rPr lang="he-IL" altLang="he-IL" sz="2400" dirty="0">
                <a:solidFill>
                  <a:srgbClr val="6A8759"/>
                </a:solidFill>
                <a:latin typeface="JetBrains Mono"/>
              </a:rPr>
              <a:t>"html/product_list.html"</a:t>
            </a:r>
            <a:r>
              <a:rPr lang="he-IL" altLang="he-IL" sz="2400" dirty="0">
                <a:solidFill>
                  <a:srgbClr val="CC7832"/>
                </a:solidFill>
                <a:latin typeface="JetBrains Mono"/>
              </a:rPr>
              <a:t>, </a:t>
            </a:r>
            <a:r>
              <a:rPr lang="he-IL" altLang="he-IL" sz="2400" dirty="0">
                <a:solidFill>
                  <a:srgbClr val="6A8759"/>
                </a:solidFill>
                <a:latin typeface="JetBrains Mono"/>
              </a:rPr>
              <a:t>"r"</a:t>
            </a:r>
            <a:r>
              <a:rPr lang="he-IL" altLang="he-IL" sz="2400" dirty="0">
                <a:solidFill>
                  <a:srgbClr val="A9B7C6"/>
                </a:solidFill>
                <a:latin typeface="JetBrains Mono"/>
              </a:rPr>
              <a:t>).read()</a:t>
            </a:r>
            <a:endParaRPr lang="he-IL" altLang="he-IL" sz="2400" dirty="0">
              <a:solidFill>
                <a:schemeClr val="tx1"/>
              </a:solidFill>
              <a:latin typeface="Arial" panose="020B0604020202020204" pitchFamily="34" charset="0"/>
            </a:endParaRPr>
          </a:p>
          <a:p>
            <a:pPr algn="l" rtl="0" eaLnBrk="0" fontAlgn="base" hangingPunct="0">
              <a:spcBef>
                <a:spcPct val="0"/>
              </a:spcBef>
              <a:spcAft>
                <a:spcPct val="0"/>
              </a:spcAft>
            </a:pPr>
            <a:r>
              <a:rPr lang="en-US" sz="2400" b="1" dirty="0"/>
              <a:t>…</a:t>
            </a:r>
            <a:endParaRPr lang="he-IL" sz="2400" b="1" dirty="0"/>
          </a:p>
          <a:p>
            <a:pPr algn="l" rtl="0" eaLnBrk="0" fontAlgn="base" hangingPunct="0">
              <a:spcBef>
                <a:spcPct val="0"/>
              </a:spcBef>
              <a:spcAft>
                <a:spcPct val="0"/>
              </a:spcAft>
            </a:pPr>
            <a:r>
              <a:rPr lang="he-IL" altLang="he-IL" sz="2400" dirty="0">
                <a:solidFill>
                  <a:srgbClr val="CC7832"/>
                </a:solidFill>
                <a:latin typeface="JetBrains Mono"/>
              </a:rPr>
              <a:t>def </a:t>
            </a:r>
            <a:r>
              <a:rPr lang="he-IL" altLang="he-IL" sz="2400" dirty="0">
                <a:solidFill>
                  <a:srgbClr val="FFC66D"/>
                </a:solidFill>
                <a:latin typeface="JetBrains Mono"/>
              </a:rPr>
              <a:t>table_store_by_name_trust</a:t>
            </a:r>
            <a:r>
              <a:rPr lang="he-IL" altLang="he-IL" sz="2400" dirty="0">
                <a:solidFill>
                  <a:srgbClr val="A9B7C6"/>
                </a:solidFill>
                <a:latin typeface="JetBrains Mono"/>
              </a:rPr>
              <a:t>(store_name):</a:t>
            </a:r>
            <a:endParaRPr lang="en-US" altLang="he-IL" sz="2400" dirty="0">
              <a:solidFill>
                <a:srgbClr val="A9B7C6"/>
              </a:solidFill>
              <a:latin typeface="JetBrains Mono"/>
            </a:endParaRPr>
          </a:p>
          <a:p>
            <a:pPr algn="l" rtl="0" eaLnBrk="0" fontAlgn="base" hangingPunct="0">
              <a:spcBef>
                <a:spcPct val="0"/>
              </a:spcBef>
              <a:spcAft>
                <a:spcPct val="0"/>
              </a:spcAft>
            </a:pPr>
            <a:r>
              <a:rPr lang="en-US" altLang="he-IL" sz="2400" dirty="0">
                <a:solidFill>
                  <a:srgbClr val="A9B7C6"/>
                </a:solidFill>
                <a:latin typeface="JetBrains Mono"/>
              </a:rPr>
              <a:t>…</a:t>
            </a:r>
            <a:br>
              <a:rPr lang="he-IL" altLang="he-IL" sz="2400" dirty="0">
                <a:solidFill>
                  <a:srgbClr val="A9B7C6"/>
                </a:solidFill>
                <a:latin typeface="JetBrains Mono"/>
              </a:rPr>
            </a:br>
            <a:r>
              <a:rPr lang="he-IL" altLang="he-IL" sz="2400" dirty="0">
                <a:solidFill>
                  <a:srgbClr val="A9B7C6"/>
                </a:solidFill>
                <a:latin typeface="JetBrains Mono"/>
              </a:rPr>
              <a:t>sql = </a:t>
            </a:r>
            <a:r>
              <a:rPr lang="he-IL" altLang="he-IL" sz="2400" dirty="0">
                <a:solidFill>
                  <a:srgbClr val="6A8759"/>
                </a:solidFill>
                <a:latin typeface="JetBrains Mono"/>
              </a:rPr>
              <a:t>"SELECT name, street, city, phone, owner FROM store WHERE name = </a:t>
            </a:r>
            <a:r>
              <a:rPr lang="he-IL" altLang="he-IL" sz="2400" dirty="0">
                <a:solidFill>
                  <a:srgbClr val="CC7832"/>
                </a:solidFill>
                <a:latin typeface="JetBrains Mono"/>
              </a:rPr>
              <a:t>\"</a:t>
            </a:r>
            <a:r>
              <a:rPr lang="he-IL" altLang="he-IL" sz="2400" dirty="0">
                <a:solidFill>
                  <a:srgbClr val="6A8759"/>
                </a:solidFill>
                <a:latin typeface="JetBrains Mono"/>
              </a:rPr>
              <a:t>{name}</a:t>
            </a:r>
            <a:r>
              <a:rPr lang="he-IL" altLang="he-IL" sz="2400" dirty="0">
                <a:solidFill>
                  <a:srgbClr val="CC7832"/>
                </a:solidFill>
                <a:latin typeface="JetBrains Mono"/>
              </a:rPr>
              <a:t>\"</a:t>
            </a:r>
            <a:r>
              <a:rPr lang="he-IL" altLang="he-IL" sz="2400" dirty="0">
                <a:solidFill>
                  <a:srgbClr val="6A8759"/>
                </a:solidFill>
                <a:latin typeface="JetBrains Mono"/>
              </a:rPr>
              <a:t> "</a:t>
            </a:r>
            <a:r>
              <a:rPr lang="he-IL" altLang="he-IL" sz="2400" dirty="0">
                <a:solidFill>
                  <a:srgbClr val="A9B7C6"/>
                </a:solidFill>
                <a:latin typeface="JetBrains Mono"/>
              </a:rPr>
              <a:t>.format(</a:t>
            </a:r>
            <a:r>
              <a:rPr lang="he-IL" altLang="he-IL" sz="2400" dirty="0">
                <a:solidFill>
                  <a:srgbClr val="AA4926"/>
                </a:solidFill>
                <a:latin typeface="JetBrains Mono"/>
              </a:rPr>
              <a:t>name</a:t>
            </a:r>
            <a:r>
              <a:rPr lang="he-IL" altLang="he-IL" sz="2400" dirty="0">
                <a:solidFill>
                  <a:srgbClr val="A9B7C6"/>
                </a:solidFill>
                <a:latin typeface="JetBrains Mono"/>
              </a:rPr>
              <a:t>=store_name)</a:t>
            </a:r>
            <a:endParaRPr lang="he-IL" altLang="he-IL" sz="2400" dirty="0">
              <a:solidFill>
                <a:schemeClr val="tx1"/>
              </a:solidFill>
              <a:latin typeface="Arial" panose="020B0604020202020204" pitchFamily="34" charset="0"/>
            </a:endParaRPr>
          </a:p>
          <a:p>
            <a:pPr algn="l" rtl="0" eaLnBrk="0" fontAlgn="base" hangingPunct="0">
              <a:spcBef>
                <a:spcPct val="0"/>
              </a:spcBef>
              <a:spcAft>
                <a:spcPct val="0"/>
              </a:spcAft>
            </a:pPr>
            <a:r>
              <a:rPr lang="en-US" altLang="he-IL" sz="2400" dirty="0">
                <a:solidFill>
                  <a:srgbClr val="A9B7C6"/>
                </a:solidFill>
                <a:latin typeface="JetBrains Mono"/>
              </a:rPr>
              <a:t>…</a:t>
            </a:r>
            <a:endParaRPr lang="he-IL" altLang="he-IL" sz="2400" dirty="0">
              <a:solidFill>
                <a:schemeClr val="tx1"/>
              </a:solidFill>
              <a:latin typeface="Arial" panose="020B0604020202020204" pitchFamily="34" charset="0"/>
            </a:endParaRPr>
          </a:p>
          <a:p>
            <a:pPr algn="l" rtl="0"/>
            <a:endParaRPr lang="he-IL" sz="2400" b="1" dirty="0"/>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DE47B557-8F38-4AC6-A51E-497950747F76}"/>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64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5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5000"/>
                                  </p:iterate>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lt">
                                    <p:tmPct val="5000"/>
                                  </p:iterate>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par>
                          <p:cTn id="22" fill="hold">
                            <p:stCondLst>
                              <p:cond delay="2000"/>
                            </p:stCondLst>
                            <p:childTnLst>
                              <p:par>
                                <p:cTn id="23" presetID="22" presetClass="entr" presetSubtype="8" fill="hold" grpId="0" nodeType="afterEffect">
                                  <p:stCondLst>
                                    <p:cond delay="0"/>
                                  </p:stCondLst>
                                  <p:iterate type="lt">
                                    <p:tmPct val="5000"/>
                                  </p:iterate>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left)">
                                      <p:cBhvr>
                                        <p:cTn id="25" dur="500"/>
                                        <p:tgtEl>
                                          <p:spTgt spid="2">
                                            <p:txEl>
                                              <p:pRg st="3" end="3"/>
                                            </p:txEl>
                                          </p:spTgt>
                                        </p:tgtEl>
                                      </p:cBhvr>
                                    </p:animEffect>
                                  </p:childTnLst>
                                </p:cTn>
                              </p:par>
                            </p:childTnLst>
                          </p:cTn>
                        </p:par>
                        <p:par>
                          <p:cTn id="26" fill="hold">
                            <p:stCondLst>
                              <p:cond delay="4825"/>
                            </p:stCondLst>
                            <p:childTnLst>
                              <p:par>
                                <p:cTn id="27" presetID="22" presetClass="entr" presetSubtype="8" fill="hold" grpId="0" nodeType="afterEffect">
                                  <p:stCondLst>
                                    <p:cond delay="0"/>
                                  </p:stCondLst>
                                  <p:iterate type="lt">
                                    <p:tmPct val="5000"/>
                                  </p:iterate>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left)">
                                      <p:cBhvr>
                                        <p:cTn id="2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2409368" y="244065"/>
            <a:ext cx="7387343"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Union Attack#1</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14068" y="1502135"/>
            <a:ext cx="11906028" cy="4565405"/>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3600" b="1" dirty="0"/>
              <a:t>“ UNION SELECT </a:t>
            </a:r>
            <a:r>
              <a:rPr lang="en-US" sz="3600" b="1" dirty="0" err="1"/>
              <a:t>table_schema</a:t>
            </a:r>
            <a:r>
              <a:rPr lang="en-US" sz="3600" b="1" dirty="0"/>
              <a:t> as name, user(),Version(),database(),1 FROM </a:t>
            </a:r>
            <a:r>
              <a:rPr lang="en-US" sz="3600" b="1" dirty="0" err="1"/>
              <a:t>information_schema.tables</a:t>
            </a:r>
            <a:r>
              <a:rPr lang="en-US" sz="3600" b="1" dirty="0"/>
              <a:t>#"</a:t>
            </a:r>
            <a:endParaRPr lang="he-IL" sz="3600" b="1" dirty="0"/>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מלבן 3">
            <a:extLst>
              <a:ext uri="{FF2B5EF4-FFF2-40B4-BE49-F238E27FC236}">
                <a16:creationId xmlns:a16="http://schemas.microsoft.com/office/drawing/2014/main" id="{474B02E9-3DAF-4BCE-A681-EEC2459BA008}"/>
              </a:ext>
            </a:extLst>
          </p:cNvPr>
          <p:cNvSpPr/>
          <p:nvPr/>
        </p:nvSpPr>
        <p:spPr>
          <a:xfrm rot="19401515">
            <a:off x="7475723" y="2907673"/>
            <a:ext cx="4250331" cy="1754326"/>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Get As Much </a:t>
            </a:r>
          </a:p>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info as we can</a:t>
            </a:r>
          </a:p>
        </p:txBody>
      </p:sp>
    </p:spTree>
    <p:extLst>
      <p:ext uri="{BB962C8B-B14F-4D97-AF65-F5344CB8AC3E}">
        <p14:creationId xmlns:p14="http://schemas.microsoft.com/office/powerpoint/2010/main" val="363656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2409368" y="244065"/>
            <a:ext cx="7387343"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Union Attack#2</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0" y="1782618"/>
            <a:ext cx="11906028" cy="3573722"/>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3600" b="1" dirty="0"/>
              <a:t>"UNION SELECT </a:t>
            </a:r>
            <a:r>
              <a:rPr lang="en-US" sz="3600" b="1" dirty="0" err="1"/>
              <a:t>table_name</a:t>
            </a:r>
            <a:r>
              <a:rPr lang="en-US" sz="3600" b="1" dirty="0"/>
              <a:t> as name, 1,1,1,1 FROM </a:t>
            </a:r>
            <a:r>
              <a:rPr lang="en-US" sz="3600" b="1" dirty="0" err="1"/>
              <a:t>information_schema.tables</a:t>
            </a:r>
            <a:r>
              <a:rPr lang="en-US" sz="3600" b="1" dirty="0"/>
              <a:t> WHERE </a:t>
            </a:r>
            <a:r>
              <a:rPr lang="en-US" sz="3600" b="1" dirty="0" err="1"/>
              <a:t>table_schema</a:t>
            </a:r>
            <a:r>
              <a:rPr lang="en-US" sz="3600" b="1" dirty="0"/>
              <a:t> = "website</a:t>
            </a:r>
            <a:endParaRPr lang="he-IL" sz="3600" b="1" dirty="0"/>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מלבן 3">
            <a:extLst>
              <a:ext uri="{FF2B5EF4-FFF2-40B4-BE49-F238E27FC236}">
                <a16:creationId xmlns:a16="http://schemas.microsoft.com/office/drawing/2014/main" id="{474B02E9-3DAF-4BCE-A681-EEC2459BA008}"/>
              </a:ext>
            </a:extLst>
          </p:cNvPr>
          <p:cNvSpPr/>
          <p:nvPr/>
        </p:nvSpPr>
        <p:spPr>
          <a:xfrm rot="19666335">
            <a:off x="6090318" y="4308594"/>
            <a:ext cx="6359434" cy="92333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Choosing our Schema</a:t>
            </a:r>
          </a:p>
        </p:txBody>
      </p:sp>
    </p:spTree>
    <p:extLst>
      <p:ext uri="{BB962C8B-B14F-4D97-AF65-F5344CB8AC3E}">
        <p14:creationId xmlns:p14="http://schemas.microsoft.com/office/powerpoint/2010/main" val="150464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6823614" y="84045"/>
            <a:ext cx="5169492"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Login Page</a:t>
            </a:r>
            <a:endParaRPr lang="he-IL"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תמונה 2">
            <a:extLst>
              <a:ext uri="{FF2B5EF4-FFF2-40B4-BE49-F238E27FC236}">
                <a16:creationId xmlns:a16="http://schemas.microsoft.com/office/drawing/2014/main" id="{6865798E-C35D-4431-96C2-BCFF1B2BD251}"/>
              </a:ext>
            </a:extLst>
          </p:cNvPr>
          <p:cNvPicPr>
            <a:picLocks noChangeAspect="1"/>
          </p:cNvPicPr>
          <p:nvPr/>
        </p:nvPicPr>
        <p:blipFill>
          <a:blip r:embed="rId3"/>
          <a:stretch>
            <a:fillRect/>
          </a:stretch>
        </p:blipFill>
        <p:spPr>
          <a:xfrm>
            <a:off x="7649533" y="2154635"/>
            <a:ext cx="4248451" cy="4472940"/>
          </a:xfrm>
          <a:prstGeom prst="rect">
            <a:avLst/>
          </a:prstGeom>
        </p:spPr>
      </p:pic>
      <p:sp>
        <p:nvSpPr>
          <p:cNvPr id="5" name="בועת דיבור: מלבן עם פינות מעוגלות 4">
            <a:extLst>
              <a:ext uri="{FF2B5EF4-FFF2-40B4-BE49-F238E27FC236}">
                <a16:creationId xmlns:a16="http://schemas.microsoft.com/office/drawing/2014/main" id="{81ABEF9E-E332-4E18-A806-121BDF36930B}"/>
              </a:ext>
            </a:extLst>
          </p:cNvPr>
          <p:cNvSpPr/>
          <p:nvPr/>
        </p:nvSpPr>
        <p:spPr>
          <a:xfrm>
            <a:off x="640080" y="1622928"/>
            <a:ext cx="6065520" cy="4572000"/>
          </a:xfrm>
          <a:prstGeom prst="wedgeRoundRectCallout">
            <a:avLst>
              <a:gd name="adj1" fmla="val 62164"/>
              <a:gd name="adj2" fmla="val -92"/>
              <a:gd name="adj3" fmla="val 16667"/>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3200" dirty="0"/>
              <a:t>SELECT * FROM users </a:t>
            </a:r>
          </a:p>
          <a:p>
            <a:pPr algn="l"/>
            <a:r>
              <a:rPr lang="en-US" sz="3200" dirty="0"/>
              <a:t>WHERE </a:t>
            </a:r>
          </a:p>
          <a:p>
            <a:pPr algn="l"/>
            <a:r>
              <a:rPr lang="en-US" sz="3200" dirty="0"/>
              <a:t>`username` =  $username </a:t>
            </a:r>
          </a:p>
          <a:p>
            <a:pPr algn="l"/>
            <a:r>
              <a:rPr lang="en-US" sz="3200" dirty="0"/>
              <a:t>AND </a:t>
            </a:r>
          </a:p>
          <a:p>
            <a:pPr algn="l"/>
            <a:r>
              <a:rPr lang="en-US" sz="3200" dirty="0"/>
              <a:t>` password` = $password</a:t>
            </a:r>
            <a:endParaRPr lang="he-IL" sz="3200" dirty="0"/>
          </a:p>
        </p:txBody>
      </p:sp>
      <p:sp>
        <p:nvSpPr>
          <p:cNvPr id="10" name="מלבן 9">
            <a:extLst>
              <a:ext uri="{FF2B5EF4-FFF2-40B4-BE49-F238E27FC236}">
                <a16:creationId xmlns:a16="http://schemas.microsoft.com/office/drawing/2014/main" id="{353A6A2B-D0AC-4131-87E9-F7CCB51E0748}"/>
              </a:ext>
            </a:extLst>
          </p:cNvPr>
          <p:cNvSpPr/>
          <p:nvPr/>
        </p:nvSpPr>
        <p:spPr>
          <a:xfrm>
            <a:off x="2206785" y="699598"/>
            <a:ext cx="2895344" cy="92333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SQL Code</a:t>
            </a:r>
            <a:endParaRPr lang="he-IL"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7796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375"/>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197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295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par>
                          <p:cTn id="24" fill="hold">
                            <p:stCondLst>
                              <p:cond delay="3500"/>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2409368" y="244065"/>
            <a:ext cx="7387343"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Union Attack#3</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0" y="1782618"/>
            <a:ext cx="11906028" cy="3573722"/>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3600" b="1" dirty="0"/>
              <a:t>"UNION SELECT * ,1,1,1,1 FROM </a:t>
            </a:r>
            <a:r>
              <a:rPr lang="en-US" sz="3600" b="1" dirty="0" err="1"/>
              <a:t>website.hacked_users</a:t>
            </a:r>
            <a:r>
              <a:rPr lang="en-US" sz="3600" b="1" dirty="0"/>
              <a:t>#“</a:t>
            </a:r>
          </a:p>
          <a:p>
            <a:pPr algn="l" rtl="0"/>
            <a:r>
              <a:rPr lang="en-US" sz="3600" b="1" dirty="0"/>
              <a:t>"UNION SELECT * ,1,1,1 FROM </a:t>
            </a:r>
            <a:r>
              <a:rPr lang="en-US" sz="3600" b="1" dirty="0" err="1"/>
              <a:t>website.hacked_users</a:t>
            </a:r>
            <a:r>
              <a:rPr lang="en-US" sz="3600" b="1" dirty="0"/>
              <a:t>#"</a:t>
            </a:r>
            <a:endParaRPr lang="he-IL" sz="3600" b="1" dirty="0"/>
          </a:p>
          <a:p>
            <a:pPr algn="l" rtl="0"/>
            <a:r>
              <a:rPr lang="en-US" sz="3600" b="1" dirty="0"/>
              <a:t>"UNION SELECT * ,1,1 FROM </a:t>
            </a:r>
            <a:r>
              <a:rPr lang="en-US" sz="3600" b="1" dirty="0" err="1"/>
              <a:t>website.hacked_users</a:t>
            </a:r>
            <a:r>
              <a:rPr lang="en-US" sz="3600" b="1" dirty="0"/>
              <a:t>#"</a:t>
            </a:r>
            <a:endParaRPr lang="he-IL" sz="3600" b="1" dirty="0"/>
          </a:p>
          <a:p>
            <a:pPr algn="l" rtl="0"/>
            <a:endParaRPr lang="he-IL" sz="3600" b="1" dirty="0"/>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מלבן 3">
            <a:extLst>
              <a:ext uri="{FF2B5EF4-FFF2-40B4-BE49-F238E27FC236}">
                <a16:creationId xmlns:a16="http://schemas.microsoft.com/office/drawing/2014/main" id="{474B02E9-3DAF-4BCE-A681-EEC2459BA008}"/>
              </a:ext>
            </a:extLst>
          </p:cNvPr>
          <p:cNvSpPr/>
          <p:nvPr/>
        </p:nvSpPr>
        <p:spPr>
          <a:xfrm rot="19666335">
            <a:off x="6729197" y="4286988"/>
            <a:ext cx="5949899" cy="92333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Testing our table col</a:t>
            </a:r>
          </a:p>
        </p:txBody>
      </p:sp>
    </p:spTree>
    <p:extLst>
      <p:ext uri="{BB962C8B-B14F-4D97-AF65-F5344CB8AC3E}">
        <p14:creationId xmlns:p14="http://schemas.microsoft.com/office/powerpoint/2010/main" val="231904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5000"/>
                                  </p:iterate>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5000"/>
                                  </p:iterate>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810836" y="244065"/>
            <a:ext cx="8584402"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Select Code FIXED</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128954" y="1566790"/>
            <a:ext cx="10995660" cy="4981792"/>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l" rtl="0" eaLnBrk="0" fontAlgn="base" hangingPunct="0">
              <a:spcBef>
                <a:spcPct val="0"/>
              </a:spcBef>
              <a:spcAft>
                <a:spcPct val="0"/>
              </a:spcAft>
            </a:pPr>
            <a:r>
              <a:rPr lang="he-IL" altLang="he-IL" sz="2400" dirty="0">
                <a:solidFill>
                  <a:srgbClr val="8888C6"/>
                </a:solidFill>
                <a:latin typeface="JetBrains Mono"/>
              </a:rPr>
              <a:t>print</a:t>
            </a:r>
            <a:r>
              <a:rPr lang="he-IL" altLang="he-IL" sz="2400" dirty="0">
                <a:solidFill>
                  <a:srgbClr val="A9B7C6"/>
                </a:solidFill>
                <a:latin typeface="JetBrains Mono"/>
              </a:rPr>
              <a:t>(form.getvalue(</a:t>
            </a:r>
            <a:r>
              <a:rPr lang="he-IL" altLang="he-IL" sz="2400" dirty="0">
                <a:solidFill>
                  <a:srgbClr val="6A8759"/>
                </a:solidFill>
                <a:latin typeface="JetBrains Mono"/>
              </a:rPr>
              <a:t>"search_trust"</a:t>
            </a:r>
            <a:r>
              <a:rPr lang="he-IL" altLang="he-IL" sz="2400" dirty="0">
                <a:solidFill>
                  <a:srgbClr val="A9B7C6"/>
                </a:solidFill>
                <a:latin typeface="JetBrains Mono"/>
              </a:rPr>
              <a:t>) + </a:t>
            </a:r>
            <a:r>
              <a:rPr lang="he-IL" altLang="he-IL" sz="2400" dirty="0">
                <a:solidFill>
                  <a:srgbClr val="6A8759"/>
                </a:solidFill>
                <a:latin typeface="JetBrains Mono"/>
              </a:rPr>
              <a:t>"&lt;--"</a:t>
            </a:r>
            <a:r>
              <a:rPr lang="he-IL" altLang="he-IL" sz="2400" dirty="0">
                <a:solidFill>
                  <a:srgbClr val="A9B7C6"/>
                </a:solidFill>
                <a:latin typeface="JetBrains Mono"/>
              </a:rPr>
              <a:t>)</a:t>
            </a:r>
            <a:br>
              <a:rPr lang="he-IL" altLang="he-IL" sz="2400" dirty="0">
                <a:solidFill>
                  <a:srgbClr val="A9B7C6"/>
                </a:solidFill>
                <a:latin typeface="JetBrains Mono"/>
              </a:rPr>
            </a:br>
            <a:r>
              <a:rPr lang="he-IL" altLang="he-IL" sz="2400" dirty="0">
                <a:solidFill>
                  <a:srgbClr val="CC7832"/>
                </a:solidFill>
                <a:latin typeface="JetBrains Mono"/>
              </a:rPr>
              <a:t>if </a:t>
            </a:r>
            <a:r>
              <a:rPr lang="he-IL" altLang="he-IL" sz="3200" b="1" i="1" u="sng" dirty="0">
                <a:solidFill>
                  <a:srgbClr val="A9B7C6"/>
                </a:solidFill>
                <a:latin typeface="JetBrains Mono"/>
              </a:rPr>
              <a:t>validation</a:t>
            </a:r>
            <a:r>
              <a:rPr lang="he-IL" altLang="he-IL" sz="2400" dirty="0">
                <a:solidFill>
                  <a:srgbClr val="A9B7C6"/>
                </a:solidFill>
                <a:latin typeface="JetBrains Mono"/>
              </a:rPr>
              <a:t>(form.getvalue(</a:t>
            </a:r>
            <a:r>
              <a:rPr lang="he-IL" altLang="he-IL" sz="2400" dirty="0">
                <a:solidFill>
                  <a:srgbClr val="6A8759"/>
                </a:solidFill>
                <a:latin typeface="JetBrains Mono"/>
              </a:rPr>
              <a:t>"search_trust"</a:t>
            </a:r>
            <a:r>
              <a:rPr lang="he-IL" altLang="he-IL" sz="2400" dirty="0">
                <a:solidFill>
                  <a:srgbClr val="A9B7C6"/>
                </a:solidFill>
                <a:latin typeface="JetBrains Mono"/>
              </a:rPr>
              <a:t>)):</a:t>
            </a:r>
            <a:endParaRPr lang="he-IL" altLang="he-IL" sz="5400" dirty="0">
              <a:solidFill>
                <a:schemeClr val="tx1"/>
              </a:solidFill>
              <a:latin typeface="Arial" panose="020B0604020202020204" pitchFamily="34" charset="0"/>
            </a:endParaRPr>
          </a:p>
          <a:p>
            <a:pPr algn="l" rtl="0" eaLnBrk="0" fontAlgn="base" hangingPunct="0">
              <a:spcBef>
                <a:spcPct val="0"/>
              </a:spcBef>
              <a:spcAft>
                <a:spcPct val="0"/>
              </a:spcAft>
            </a:pPr>
            <a:r>
              <a:rPr lang="en-US" sz="2400" b="1" dirty="0"/>
              <a:t>…</a:t>
            </a:r>
            <a:endParaRPr lang="he-IL" sz="2400" b="1" dirty="0"/>
          </a:p>
          <a:p>
            <a:pPr algn="l" rtl="0" eaLnBrk="0" fontAlgn="base" hangingPunct="0">
              <a:spcBef>
                <a:spcPct val="0"/>
              </a:spcBef>
              <a:spcAft>
                <a:spcPct val="0"/>
              </a:spcAft>
            </a:pPr>
            <a:r>
              <a:rPr lang="he-IL" altLang="he-IL" sz="2400" dirty="0">
                <a:solidFill>
                  <a:srgbClr val="CC7832"/>
                </a:solidFill>
                <a:latin typeface="JetBrains Mono"/>
              </a:rPr>
              <a:t>def </a:t>
            </a:r>
            <a:r>
              <a:rPr lang="he-IL" altLang="he-IL" sz="2400" dirty="0">
                <a:solidFill>
                  <a:srgbClr val="FFC66D"/>
                </a:solidFill>
                <a:latin typeface="JetBrains Mono"/>
              </a:rPr>
              <a:t>table_store_by_name_trust</a:t>
            </a:r>
            <a:r>
              <a:rPr lang="he-IL" altLang="he-IL" sz="2400" dirty="0">
                <a:solidFill>
                  <a:srgbClr val="A9B7C6"/>
                </a:solidFill>
                <a:latin typeface="JetBrains Mono"/>
              </a:rPr>
              <a:t>(store_name):</a:t>
            </a:r>
            <a:endParaRPr lang="en-US" altLang="he-IL" sz="2400" dirty="0">
              <a:solidFill>
                <a:srgbClr val="A9B7C6"/>
              </a:solidFill>
              <a:latin typeface="JetBrains Mono"/>
            </a:endParaRPr>
          </a:p>
          <a:p>
            <a:pPr algn="l" rtl="0" eaLnBrk="0" fontAlgn="base" hangingPunct="0">
              <a:spcBef>
                <a:spcPct val="0"/>
              </a:spcBef>
              <a:spcAft>
                <a:spcPct val="0"/>
              </a:spcAft>
            </a:pPr>
            <a:r>
              <a:rPr lang="en-US" altLang="he-IL" sz="2400" dirty="0">
                <a:solidFill>
                  <a:srgbClr val="A9B7C6"/>
                </a:solidFill>
                <a:latin typeface="JetBrains Mono"/>
              </a:rPr>
              <a:t>…</a:t>
            </a:r>
            <a:br>
              <a:rPr lang="he-IL" altLang="he-IL" sz="2400" dirty="0">
                <a:solidFill>
                  <a:srgbClr val="A9B7C6"/>
                </a:solidFill>
                <a:latin typeface="JetBrains Mono"/>
              </a:rPr>
            </a:br>
            <a:r>
              <a:rPr lang="he-IL" altLang="he-IL" sz="2400" dirty="0">
                <a:solidFill>
                  <a:srgbClr val="A9B7C6"/>
                </a:solidFill>
                <a:latin typeface="JetBrains Mono"/>
              </a:rPr>
              <a:t>sql = </a:t>
            </a:r>
            <a:r>
              <a:rPr lang="he-IL" altLang="he-IL" sz="2400" dirty="0">
                <a:solidFill>
                  <a:srgbClr val="6A8759"/>
                </a:solidFill>
                <a:latin typeface="JetBrains Mono"/>
              </a:rPr>
              <a:t>"SELECT name, street, city, phone, owner FROM store WHERE name = </a:t>
            </a:r>
            <a:r>
              <a:rPr lang="he-IL" altLang="he-IL" sz="2400" dirty="0">
                <a:solidFill>
                  <a:srgbClr val="CC7832"/>
                </a:solidFill>
                <a:latin typeface="JetBrains Mono"/>
              </a:rPr>
              <a:t>\"</a:t>
            </a:r>
            <a:r>
              <a:rPr lang="he-IL" altLang="he-IL" sz="2400" dirty="0">
                <a:solidFill>
                  <a:srgbClr val="6A8759"/>
                </a:solidFill>
                <a:latin typeface="JetBrains Mono"/>
              </a:rPr>
              <a:t>{name}</a:t>
            </a:r>
            <a:r>
              <a:rPr lang="he-IL" altLang="he-IL" sz="2400" dirty="0">
                <a:solidFill>
                  <a:srgbClr val="CC7832"/>
                </a:solidFill>
                <a:latin typeface="JetBrains Mono"/>
              </a:rPr>
              <a:t>\"</a:t>
            </a:r>
            <a:r>
              <a:rPr lang="he-IL" altLang="he-IL" sz="2400" dirty="0">
                <a:solidFill>
                  <a:srgbClr val="6A8759"/>
                </a:solidFill>
                <a:latin typeface="JetBrains Mono"/>
              </a:rPr>
              <a:t> "</a:t>
            </a:r>
            <a:r>
              <a:rPr lang="he-IL" altLang="he-IL" sz="2400" dirty="0">
                <a:solidFill>
                  <a:srgbClr val="A9B7C6"/>
                </a:solidFill>
                <a:latin typeface="JetBrains Mono"/>
              </a:rPr>
              <a:t>.format(</a:t>
            </a:r>
            <a:r>
              <a:rPr lang="he-IL" altLang="he-IL" sz="2400" dirty="0">
                <a:solidFill>
                  <a:srgbClr val="AA4926"/>
                </a:solidFill>
                <a:latin typeface="JetBrains Mono"/>
              </a:rPr>
              <a:t>name</a:t>
            </a:r>
            <a:r>
              <a:rPr lang="he-IL" altLang="he-IL" sz="2400" dirty="0">
                <a:solidFill>
                  <a:srgbClr val="A9B7C6"/>
                </a:solidFill>
                <a:latin typeface="JetBrains Mono"/>
              </a:rPr>
              <a:t>=store_name)</a:t>
            </a:r>
            <a:endParaRPr lang="he-IL" altLang="he-IL" sz="2400" dirty="0">
              <a:solidFill>
                <a:schemeClr val="tx1"/>
              </a:solidFill>
              <a:latin typeface="Arial" panose="020B0604020202020204" pitchFamily="34" charset="0"/>
            </a:endParaRPr>
          </a:p>
          <a:p>
            <a:pPr algn="l" rtl="0" eaLnBrk="0" fontAlgn="base" hangingPunct="0">
              <a:spcBef>
                <a:spcPct val="0"/>
              </a:spcBef>
              <a:spcAft>
                <a:spcPct val="0"/>
              </a:spcAft>
            </a:pPr>
            <a:r>
              <a:rPr lang="en-US" altLang="he-IL" sz="2400" dirty="0">
                <a:solidFill>
                  <a:srgbClr val="A9B7C6"/>
                </a:solidFill>
                <a:latin typeface="JetBrains Mono"/>
              </a:rPr>
              <a:t>…</a:t>
            </a:r>
            <a:endParaRPr lang="he-IL" altLang="he-IL" sz="2400" dirty="0">
              <a:solidFill>
                <a:schemeClr val="tx1"/>
              </a:solidFill>
              <a:latin typeface="Arial" panose="020B0604020202020204" pitchFamily="34" charset="0"/>
            </a:endParaRPr>
          </a:p>
          <a:p>
            <a:pPr algn="l" rtl="0"/>
            <a:endParaRPr lang="he-IL" sz="2400" b="1" dirty="0"/>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DE47B557-8F38-4AC6-A51E-497950747F76}"/>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102F2A0-FB77-47AD-B8FB-048E7D7834BD}"/>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D70E95F-2E74-49B5-B99B-128161EC6FE8}"/>
              </a:ext>
            </a:extLst>
          </p:cNvPr>
          <p:cNvPicPr>
            <a:picLocks noChangeAspect="1"/>
          </p:cNvPicPr>
          <p:nvPr/>
        </p:nvPicPr>
        <p:blipFill>
          <a:blip r:embed="rId3"/>
          <a:stretch>
            <a:fillRect/>
          </a:stretch>
        </p:blipFill>
        <p:spPr>
          <a:xfrm>
            <a:off x="6223000" y="4782777"/>
            <a:ext cx="4419600" cy="1552575"/>
          </a:xfrm>
          <a:prstGeom prst="rect">
            <a:avLst/>
          </a:prstGeom>
        </p:spPr>
      </p:pic>
      <p:pic>
        <p:nvPicPr>
          <p:cNvPr id="10" name="Picture 2" descr="איורים וציורים פטורים מתגמולים Ok 71401.איורים וקליפ ארט Ok זמינים לחיפוש  במאגר המכיל אלפי מעצבים של וקטור אי.פי.אס. קליפ ארטים">
            <a:extLst>
              <a:ext uri="{FF2B5EF4-FFF2-40B4-BE49-F238E27FC236}">
                <a16:creationId xmlns:a16="http://schemas.microsoft.com/office/drawing/2014/main" id="{412CDFD7-68A8-4673-8B1B-AFF0F263AE3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724" b="89764" l="9804" r="91765">
                        <a14:foregroundMark x1="44706" y1="63386" x2="44706" y2="63386"/>
                        <a14:foregroundMark x1="40392" y1="20472" x2="40392" y2="20472"/>
                        <a14:foregroundMark x1="38039" y1="25197" x2="38039" y2="25197"/>
                        <a14:foregroundMark x1="36863" y1="33858" x2="36863" y2="33858"/>
                        <a14:foregroundMark x1="36471" y1="7874" x2="36471" y2="7874"/>
                        <a14:foregroundMark x1="23922" y1="14961" x2="23922" y2="14961"/>
                        <a14:foregroundMark x1="24706" y1="13780" x2="24706" y2="13780"/>
                        <a14:foregroundMark x1="25098" y1="9843" x2="25098" y2="9843"/>
                        <a14:foregroundMark x1="26667" y1="11811" x2="26667" y2="11811"/>
                        <a14:foregroundMark x1="29020" y1="14567" x2="29020" y2="14567"/>
                        <a14:foregroundMark x1="33725" y1="16142" x2="33725" y2="16142"/>
                        <a14:foregroundMark x1="42745" y1="30709" x2="42745" y2="30709"/>
                        <a14:foregroundMark x1="44314" y1="28740" x2="44314" y2="28740"/>
                        <a14:foregroundMark x1="42353" y1="25197" x2="42353" y2="25197"/>
                        <a14:foregroundMark x1="43137" y1="24016" x2="43137" y2="24016"/>
                        <a14:foregroundMark x1="45490" y1="23622" x2="45490" y2="23622"/>
                        <a14:foregroundMark x1="50588" y1="24803" x2="50588" y2="24803"/>
                        <a14:foregroundMark x1="47451" y1="29528" x2="47451" y2="29528"/>
                        <a14:foregroundMark x1="45882" y1="33071" x2="45882" y2="33071"/>
                        <a14:foregroundMark x1="45882" y1="36220" x2="45882" y2="36220"/>
                        <a14:foregroundMark x1="49412" y1="35827" x2="49412" y2="35827"/>
                        <a14:foregroundMark x1="50588" y1="34646" x2="50588" y2="34646"/>
                        <a14:foregroundMark x1="52549" y1="35039" x2="52549" y2="35039"/>
                        <a14:foregroundMark x1="53333" y1="35039" x2="53333" y2="35039"/>
                        <a14:foregroundMark x1="35686" y1="36614" x2="35686" y2="36614"/>
                        <a14:foregroundMark x1="36471" y1="45276" x2="36471" y2="45276"/>
                        <a14:foregroundMark x1="35686" y1="44882" x2="35686" y2="44882"/>
                        <a14:foregroundMark x1="34510" y1="42913" x2="34510" y2="42913"/>
                        <a14:foregroundMark x1="38431" y1="8268" x2="38431" y2="8268"/>
                        <a14:foregroundMark x1="41176" y1="12992" x2="41176" y2="12992"/>
                        <a14:foregroundMark x1="36471" y1="12992" x2="36471" y2="12992"/>
                        <a14:foregroundMark x1="39216" y1="16535" x2="39216" y2="16535"/>
                        <a14:foregroundMark x1="41176" y1="8661" x2="41176" y2="8661"/>
                        <a14:foregroundMark x1="39216" y1="7874" x2="39216" y2="7874"/>
                        <a14:foregroundMark x1="37647" y1="6299" x2="37647" y2="6299"/>
                        <a14:foregroundMark x1="40392" y1="6299" x2="40392" y2="6299"/>
                        <a14:foregroundMark x1="33725" y1="7874" x2="33725" y2="7874"/>
                        <a14:foregroundMark x1="34902" y1="6693" x2="34902" y2="6693"/>
                        <a14:foregroundMark x1="35686" y1="6299" x2="35686" y2="6299"/>
                        <a14:foregroundMark x1="36863" y1="5906" x2="36863" y2="5906"/>
                        <a14:foregroundMark x1="33725" y1="39370" x2="33725" y2="39370"/>
                        <a14:foregroundMark x1="37647" y1="5512" x2="37647" y2="5512"/>
                        <a14:foregroundMark x1="42353" y1="6693" x2="42353" y2="6693"/>
                        <a14:foregroundMark x1="41176" y1="5906" x2="41176" y2="5906"/>
                        <a14:foregroundMark x1="43922" y1="8268" x2="43922" y2="8268"/>
                        <a14:foregroundMark x1="38431" y1="5118" x2="38431" y2="5118"/>
                        <a14:foregroundMark x1="91765" y1="66142" x2="91765" y2="66142"/>
                      </a14:backgroundRemoval>
                    </a14:imgEffect>
                  </a14:imgLayer>
                </a14:imgProps>
              </a:ext>
              <a:ext uri="{28A0092B-C50C-407E-A947-70E740481C1C}">
                <a14:useLocalDpi xmlns:a14="http://schemas.microsoft.com/office/drawing/2010/main" val="0"/>
              </a:ext>
            </a:extLst>
          </a:blip>
          <a:srcRect/>
          <a:stretch>
            <a:fillRect/>
          </a:stretch>
        </p:blipFill>
        <p:spPr bwMode="auto">
          <a:xfrm>
            <a:off x="6389825" y="1566790"/>
            <a:ext cx="3418280" cy="34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5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5000"/>
                                  </p:iterate>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lt">
                                    <p:tmPct val="5000"/>
                                  </p:iterate>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par>
                          <p:cTn id="22" fill="hold">
                            <p:stCondLst>
                              <p:cond delay="2000"/>
                            </p:stCondLst>
                            <p:childTnLst>
                              <p:par>
                                <p:cTn id="23" presetID="22" presetClass="entr" presetSubtype="8" fill="hold" grpId="0" nodeType="afterEffect">
                                  <p:stCondLst>
                                    <p:cond delay="0"/>
                                  </p:stCondLst>
                                  <p:iterate type="lt">
                                    <p:tmPct val="5000"/>
                                  </p:iterate>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left)">
                                      <p:cBhvr>
                                        <p:cTn id="25" dur="500"/>
                                        <p:tgtEl>
                                          <p:spTgt spid="2">
                                            <p:txEl>
                                              <p:pRg st="3" end="3"/>
                                            </p:txEl>
                                          </p:spTgt>
                                        </p:tgtEl>
                                      </p:cBhvr>
                                    </p:animEffect>
                                  </p:childTnLst>
                                </p:cTn>
                              </p:par>
                            </p:childTnLst>
                          </p:cTn>
                        </p:par>
                        <p:par>
                          <p:cTn id="26" fill="hold">
                            <p:stCondLst>
                              <p:cond delay="4825"/>
                            </p:stCondLst>
                            <p:childTnLst>
                              <p:par>
                                <p:cTn id="27" presetID="22" presetClass="entr" presetSubtype="8" fill="hold" grpId="0" nodeType="afterEffect">
                                  <p:stCondLst>
                                    <p:cond delay="0"/>
                                  </p:stCondLst>
                                  <p:iterate type="lt">
                                    <p:tmPct val="5000"/>
                                  </p:iterate>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left)">
                                      <p:cBhvr>
                                        <p:cTn id="2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3336100" y="244065"/>
            <a:ext cx="5533887"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Insert Code</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150020" y="1777661"/>
            <a:ext cx="11906028" cy="459543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l" rtl="0" eaLnBrk="0" fontAlgn="base" hangingPunct="0">
              <a:spcBef>
                <a:spcPct val="0"/>
              </a:spcBef>
              <a:spcAft>
                <a:spcPct val="0"/>
              </a:spcAft>
            </a:pPr>
            <a:r>
              <a:rPr lang="he-IL" altLang="he-IL" sz="1400" dirty="0">
                <a:solidFill>
                  <a:srgbClr val="CC7832"/>
                </a:solidFill>
                <a:latin typeface="JetBrains Mono"/>
              </a:rPr>
              <a:t>def </a:t>
            </a:r>
            <a:r>
              <a:rPr lang="he-IL" altLang="he-IL" sz="1400" dirty="0">
                <a:solidFill>
                  <a:srgbClr val="FFC66D"/>
                </a:solidFill>
                <a:latin typeface="JetBrains Mono"/>
              </a:rPr>
              <a:t>add_store</a:t>
            </a:r>
            <a:r>
              <a:rPr lang="he-IL" altLang="he-IL" sz="1400" dirty="0">
                <a:solidFill>
                  <a:srgbClr val="A9B7C6"/>
                </a:solidFill>
                <a:latin typeface="JetBrains Mono"/>
              </a:rPr>
              <a:t>(store_name</a:t>
            </a:r>
            <a:r>
              <a:rPr lang="he-IL" altLang="he-IL" sz="1400" dirty="0">
                <a:solidFill>
                  <a:srgbClr val="CC7832"/>
                </a:solidFill>
                <a:latin typeface="JetBrains Mono"/>
              </a:rPr>
              <a:t>, </a:t>
            </a:r>
            <a:r>
              <a:rPr lang="he-IL" altLang="he-IL" sz="1400" dirty="0">
                <a:solidFill>
                  <a:srgbClr val="A9B7C6"/>
                </a:solidFill>
                <a:latin typeface="JetBrains Mono"/>
              </a:rPr>
              <a:t>street</a:t>
            </a:r>
            <a:r>
              <a:rPr lang="he-IL" altLang="he-IL" sz="1400" dirty="0">
                <a:solidFill>
                  <a:srgbClr val="CC7832"/>
                </a:solidFill>
                <a:latin typeface="JetBrains Mono"/>
              </a:rPr>
              <a:t>, </a:t>
            </a:r>
            <a:r>
              <a:rPr lang="he-IL" altLang="he-IL" sz="1400" dirty="0">
                <a:solidFill>
                  <a:srgbClr val="A9B7C6"/>
                </a:solidFill>
                <a:latin typeface="JetBrains Mono"/>
              </a:rPr>
              <a:t>city</a:t>
            </a:r>
            <a:r>
              <a:rPr lang="he-IL" altLang="he-IL" sz="1400" dirty="0">
                <a:solidFill>
                  <a:srgbClr val="CC7832"/>
                </a:solidFill>
                <a:latin typeface="JetBrains Mono"/>
              </a:rPr>
              <a:t>, </a:t>
            </a:r>
            <a:r>
              <a:rPr lang="he-IL" altLang="he-IL" sz="1400" dirty="0">
                <a:solidFill>
                  <a:srgbClr val="A9B7C6"/>
                </a:solidFill>
                <a:latin typeface="JetBrains Mono"/>
              </a:rPr>
              <a:t>phone</a:t>
            </a:r>
            <a:r>
              <a:rPr lang="he-IL" altLang="he-IL" sz="1400" dirty="0">
                <a:solidFill>
                  <a:srgbClr val="CC7832"/>
                </a:solidFill>
                <a:latin typeface="JetBrains Mono"/>
              </a:rPr>
              <a:t>, </a:t>
            </a:r>
            <a:r>
              <a:rPr lang="he-IL" altLang="he-IL" sz="1400" dirty="0">
                <a:solidFill>
                  <a:srgbClr val="A9B7C6"/>
                </a:solidFill>
                <a:latin typeface="JetBrains Mono"/>
              </a:rPr>
              <a:t>owner):</a:t>
            </a:r>
            <a:br>
              <a:rPr lang="he-IL" altLang="he-IL" sz="1400" dirty="0">
                <a:solidFill>
                  <a:srgbClr val="A9B7C6"/>
                </a:solidFill>
                <a:latin typeface="JetBrains Mono"/>
              </a:rPr>
            </a:br>
            <a:r>
              <a:rPr lang="he-IL" altLang="he-IL" sz="1400" dirty="0">
                <a:solidFill>
                  <a:srgbClr val="A9B7C6"/>
                </a:solidFill>
                <a:latin typeface="JetBrains Mono"/>
              </a:rPr>
              <a:t>   </a:t>
            </a:r>
            <a:r>
              <a:rPr lang="he-IL" altLang="he-IL" sz="1400" dirty="0">
                <a:solidFill>
                  <a:srgbClr val="808080"/>
                </a:solidFill>
                <a:latin typeface="JetBrains Mono"/>
              </a:rPr>
              <a:t> </a:t>
            </a:r>
            <a:r>
              <a:rPr lang="he-IL" altLang="he-IL" sz="1400" dirty="0">
                <a:solidFill>
                  <a:srgbClr val="A9B7C6"/>
                </a:solidFill>
                <a:latin typeface="JetBrains Mono"/>
              </a:rPr>
              <a:t>sql = </a:t>
            </a:r>
            <a:r>
              <a:rPr lang="he-IL" altLang="he-IL" sz="1400" dirty="0">
                <a:solidFill>
                  <a:srgbClr val="6A8759"/>
                </a:solidFill>
                <a:latin typeface="JetBrains Mono"/>
              </a:rPr>
              <a:t>"INSERT INTO store (name, street, city, phone, owner) VALUES ("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store_name +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street +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city +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phone +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 </a:t>
            </a:r>
            <a:r>
              <a:rPr lang="he-IL" altLang="he-IL" sz="1400" dirty="0">
                <a:solidFill>
                  <a:srgbClr val="A9B7C6"/>
                </a:solidFill>
                <a:latin typeface="JetBrains Mono"/>
              </a:rPr>
              <a:t>+ owner + </a:t>
            </a:r>
            <a:r>
              <a:rPr lang="he-IL" altLang="he-IL" sz="1400" dirty="0">
                <a:solidFill>
                  <a:srgbClr val="6A8759"/>
                </a:solidFill>
                <a:latin typeface="JetBrains Mono"/>
              </a:rPr>
              <a:t>'"' </a:t>
            </a:r>
            <a:r>
              <a:rPr lang="he-IL" altLang="he-IL" sz="1400" dirty="0">
                <a:solidFill>
                  <a:srgbClr val="A9B7C6"/>
                </a:solidFill>
                <a:latin typeface="JetBrains Mono"/>
              </a:rPr>
              <a:t>+ </a:t>
            </a:r>
            <a:r>
              <a:rPr lang="he-IL" altLang="he-IL" sz="1400" dirty="0">
                <a:solidFill>
                  <a:srgbClr val="6A8759"/>
                </a:solidFill>
                <a:latin typeface="JetBrains Mono"/>
              </a:rPr>
              <a:t>");"</a:t>
            </a:r>
            <a:br>
              <a:rPr lang="he-IL" altLang="he-IL" sz="1400" dirty="0">
                <a:solidFill>
                  <a:srgbClr val="6A8759"/>
                </a:solidFill>
                <a:latin typeface="JetBrains Mono"/>
              </a:rPr>
            </a:br>
            <a:br>
              <a:rPr lang="he-IL" altLang="he-IL" sz="1400" dirty="0">
                <a:solidFill>
                  <a:srgbClr val="808080"/>
                </a:solidFill>
                <a:latin typeface="JetBrains Mono"/>
              </a:rPr>
            </a:br>
            <a:r>
              <a:rPr lang="he-IL" altLang="he-IL" sz="1400" dirty="0">
                <a:solidFill>
                  <a:srgbClr val="8888C6"/>
                </a:solidFill>
                <a:latin typeface="JetBrains Mono"/>
              </a:rPr>
              <a:t>print</a:t>
            </a:r>
            <a:r>
              <a:rPr lang="he-IL" altLang="he-IL" sz="1400" dirty="0">
                <a:solidFill>
                  <a:srgbClr val="A9B7C6"/>
                </a:solidFill>
                <a:latin typeface="JetBrains Mono"/>
              </a:rPr>
              <a:t>(sql)</a:t>
            </a:r>
            <a:br>
              <a:rPr lang="he-IL" altLang="he-IL" sz="1400" dirty="0">
                <a:solidFill>
                  <a:srgbClr val="A9B7C6"/>
                </a:solidFill>
                <a:latin typeface="JetBrains Mono"/>
              </a:rPr>
            </a:br>
            <a:r>
              <a:rPr lang="he-IL" altLang="he-IL" sz="1400" dirty="0">
                <a:solidFill>
                  <a:srgbClr val="808080"/>
                </a:solidFill>
                <a:latin typeface="JetBrains Mono"/>
              </a:rPr>
              <a:t>    </a:t>
            </a:r>
            <a:r>
              <a:rPr lang="he-IL" altLang="he-IL" sz="1400" dirty="0">
                <a:solidFill>
                  <a:srgbClr val="CC7832"/>
                </a:solidFill>
                <a:latin typeface="JetBrains Mono"/>
              </a:rPr>
              <a:t>for </a:t>
            </a:r>
            <a:r>
              <a:rPr lang="he-IL" altLang="he-IL" sz="1400" dirty="0">
                <a:solidFill>
                  <a:srgbClr val="A9B7C6"/>
                </a:solidFill>
                <a:latin typeface="JetBrains Mono"/>
              </a:rPr>
              <a:t>_ </a:t>
            </a:r>
            <a:r>
              <a:rPr lang="he-IL" altLang="he-IL" sz="1400" dirty="0">
                <a:solidFill>
                  <a:srgbClr val="CC7832"/>
                </a:solidFill>
                <a:latin typeface="JetBrains Mono"/>
              </a:rPr>
              <a:t>in </a:t>
            </a:r>
            <a:r>
              <a:rPr lang="he-IL" altLang="he-IL" sz="1400" dirty="0">
                <a:solidFill>
                  <a:srgbClr val="A9B7C6"/>
                </a:solidFill>
                <a:latin typeface="JetBrains Mono"/>
              </a:rPr>
              <a:t>my_cursor.execute(sql</a:t>
            </a:r>
            <a:r>
              <a:rPr lang="he-IL" altLang="he-IL" sz="1400" dirty="0">
                <a:solidFill>
                  <a:srgbClr val="CC7832"/>
                </a:solidFill>
                <a:latin typeface="JetBrains Mono"/>
              </a:rPr>
              <a:t>, </a:t>
            </a:r>
            <a:r>
              <a:rPr lang="he-IL" altLang="he-IL" sz="1400" dirty="0">
                <a:solidFill>
                  <a:srgbClr val="AA4926"/>
                </a:solidFill>
                <a:latin typeface="JetBrains Mono"/>
              </a:rPr>
              <a:t>multi</a:t>
            </a:r>
            <a:r>
              <a:rPr lang="he-IL" altLang="he-IL" sz="1400" dirty="0">
                <a:solidFill>
                  <a:srgbClr val="A9B7C6"/>
                </a:solidFill>
                <a:latin typeface="JetBrains Mono"/>
              </a:rPr>
              <a:t>=</a:t>
            </a:r>
            <a:r>
              <a:rPr lang="he-IL" altLang="he-IL" sz="1400" dirty="0">
                <a:solidFill>
                  <a:srgbClr val="CC7832"/>
                </a:solidFill>
                <a:latin typeface="JetBrains Mono"/>
              </a:rPr>
              <a:t>True</a:t>
            </a:r>
            <a:r>
              <a:rPr lang="he-IL" altLang="he-IL" sz="1400" dirty="0">
                <a:solidFill>
                  <a:srgbClr val="A9B7C6"/>
                </a:solidFill>
                <a:latin typeface="JetBrains Mono"/>
              </a:rPr>
              <a:t>): </a:t>
            </a:r>
            <a:r>
              <a:rPr lang="he-IL" altLang="he-IL" sz="1400" dirty="0">
                <a:solidFill>
                  <a:srgbClr val="CC7832"/>
                </a:solidFill>
                <a:latin typeface="JetBrains Mono"/>
              </a:rPr>
              <a:t>pass</a:t>
            </a:r>
            <a:br>
              <a:rPr lang="he-IL" altLang="he-IL" sz="1400" dirty="0">
                <a:solidFill>
                  <a:srgbClr val="CC7832"/>
                </a:solidFill>
                <a:latin typeface="JetBrains Mono"/>
              </a:rPr>
            </a:br>
            <a:r>
              <a:rPr lang="he-IL" altLang="he-IL" sz="1400" dirty="0">
                <a:solidFill>
                  <a:srgbClr val="CC7832"/>
                </a:solidFill>
                <a:latin typeface="JetBrains Mono"/>
              </a:rPr>
              <a:t>    </a:t>
            </a:r>
            <a:r>
              <a:rPr lang="he-IL" altLang="he-IL" sz="1400" dirty="0">
                <a:solidFill>
                  <a:srgbClr val="A9B7C6"/>
                </a:solidFill>
                <a:latin typeface="JetBrains Mono"/>
              </a:rPr>
              <a:t>mysqldb.commit()</a:t>
            </a:r>
            <a:br>
              <a:rPr lang="he-IL" altLang="he-IL" sz="1400" dirty="0">
                <a:solidFill>
                  <a:srgbClr val="A9B7C6"/>
                </a:solidFill>
                <a:latin typeface="JetBrains Mono"/>
              </a:rPr>
            </a:br>
            <a:r>
              <a:rPr lang="he-IL" altLang="he-IL" sz="1400" dirty="0">
                <a:solidFill>
                  <a:srgbClr val="A9B7C6"/>
                </a:solidFill>
                <a:latin typeface="JetBrains Mono"/>
              </a:rPr>
              <a:t>    </a:t>
            </a:r>
            <a:r>
              <a:rPr lang="he-IL" altLang="he-IL" sz="1400" dirty="0">
                <a:solidFill>
                  <a:srgbClr val="CC7832"/>
                </a:solidFill>
                <a:latin typeface="JetBrains Mono"/>
              </a:rPr>
              <a:t>if </a:t>
            </a:r>
            <a:r>
              <a:rPr lang="he-IL" altLang="he-IL" sz="1400" dirty="0">
                <a:solidFill>
                  <a:srgbClr val="A9B7C6"/>
                </a:solidFill>
                <a:latin typeface="JetBrains Mono"/>
              </a:rPr>
              <a:t>my_cursor.rowcount &gt; </a:t>
            </a:r>
            <a:r>
              <a:rPr lang="he-IL" altLang="he-IL" sz="1400" dirty="0">
                <a:solidFill>
                  <a:srgbClr val="6897BB"/>
                </a:solidFill>
                <a:latin typeface="JetBrains Mono"/>
              </a:rPr>
              <a:t>0</a:t>
            </a:r>
            <a:r>
              <a:rPr lang="he-IL" altLang="he-IL" sz="1400" dirty="0">
                <a:solidFill>
                  <a:srgbClr val="A9B7C6"/>
                </a:solidFill>
                <a:latin typeface="JetBrains Mono"/>
              </a:rPr>
              <a:t>:</a:t>
            </a:r>
            <a:br>
              <a:rPr lang="he-IL" altLang="he-IL" sz="1400" dirty="0">
                <a:solidFill>
                  <a:srgbClr val="A9B7C6"/>
                </a:solidFill>
                <a:latin typeface="JetBrains Mono"/>
              </a:rPr>
            </a:br>
            <a:r>
              <a:rPr lang="he-IL" altLang="he-IL" sz="1400" dirty="0">
                <a:solidFill>
                  <a:srgbClr val="A9B7C6"/>
                </a:solidFill>
                <a:latin typeface="JetBrains Mono"/>
              </a:rPr>
              <a:t>        </a:t>
            </a:r>
            <a:r>
              <a:rPr lang="he-IL" altLang="he-IL" sz="1400" dirty="0">
                <a:solidFill>
                  <a:srgbClr val="CC7832"/>
                </a:solidFill>
                <a:latin typeface="JetBrains Mono"/>
              </a:rPr>
              <a:t>return True</a:t>
            </a:r>
            <a:br>
              <a:rPr lang="he-IL" altLang="he-IL" sz="1400" dirty="0">
                <a:solidFill>
                  <a:srgbClr val="CC7832"/>
                </a:solidFill>
                <a:latin typeface="JetBrains Mono"/>
              </a:rPr>
            </a:br>
            <a:r>
              <a:rPr lang="he-IL" altLang="he-IL" sz="1400" dirty="0">
                <a:solidFill>
                  <a:srgbClr val="CC7832"/>
                </a:solidFill>
                <a:latin typeface="JetBrains Mono"/>
              </a:rPr>
              <a:t>    else</a:t>
            </a:r>
            <a:r>
              <a:rPr lang="he-IL" altLang="he-IL" sz="1400" dirty="0">
                <a:solidFill>
                  <a:srgbClr val="A9B7C6"/>
                </a:solidFill>
                <a:latin typeface="JetBrains Mono"/>
              </a:rPr>
              <a:t>:</a:t>
            </a:r>
            <a:br>
              <a:rPr lang="he-IL" altLang="he-IL" sz="1400" dirty="0">
                <a:solidFill>
                  <a:srgbClr val="A9B7C6"/>
                </a:solidFill>
                <a:latin typeface="JetBrains Mono"/>
              </a:rPr>
            </a:br>
            <a:r>
              <a:rPr lang="he-IL" altLang="he-IL" sz="1400" dirty="0">
                <a:solidFill>
                  <a:srgbClr val="A9B7C6"/>
                </a:solidFill>
                <a:latin typeface="JetBrains Mono"/>
              </a:rPr>
              <a:t>        </a:t>
            </a:r>
            <a:r>
              <a:rPr lang="he-IL" altLang="he-IL" sz="1400" dirty="0">
                <a:solidFill>
                  <a:srgbClr val="CC7832"/>
                </a:solidFill>
                <a:latin typeface="JetBrains Mono"/>
              </a:rPr>
              <a:t>return False</a:t>
            </a:r>
            <a:br>
              <a:rPr lang="he-IL" altLang="he-IL" sz="1400" dirty="0">
                <a:solidFill>
                  <a:srgbClr val="CC7832"/>
                </a:solidFill>
                <a:latin typeface="JetBrains Mono"/>
              </a:rPr>
            </a:br>
            <a:endParaRPr lang="he-IL" altLang="he-IL" sz="3600" dirty="0">
              <a:solidFill>
                <a:schemeClr val="tx1"/>
              </a:solidFill>
              <a:latin typeface="Arial" panose="020B0604020202020204" pitchFamily="34" charset="0"/>
            </a:endParaRPr>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2ACD163-2F73-44C0-891F-BBB8D9BC0E50}"/>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622544-1DB7-4B8F-923C-D3FC5AED3ACB}"/>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6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3034542" y="244065"/>
            <a:ext cx="6137000"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Insert Attack</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0" y="1773382"/>
            <a:ext cx="11906028" cy="3573722"/>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3600" b="1" dirty="0"/>
              <a:t>XX"); DELETE FROM website.t1;-- ")</a:t>
            </a:r>
            <a:endParaRPr lang="he-IL" sz="3600" b="1" dirty="0"/>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מלבן 3">
            <a:extLst>
              <a:ext uri="{FF2B5EF4-FFF2-40B4-BE49-F238E27FC236}">
                <a16:creationId xmlns:a16="http://schemas.microsoft.com/office/drawing/2014/main" id="{474B02E9-3DAF-4BCE-A681-EEC2459BA008}"/>
              </a:ext>
            </a:extLst>
          </p:cNvPr>
          <p:cNvSpPr/>
          <p:nvPr/>
        </p:nvSpPr>
        <p:spPr>
          <a:xfrm rot="19666335">
            <a:off x="6853896" y="3920805"/>
            <a:ext cx="4832285" cy="1754326"/>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We know our </a:t>
            </a:r>
          </a:p>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Schema</a:t>
            </a:r>
            <a:r>
              <a:rPr lang="he-IL"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 &amp; </a:t>
            </a: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Table</a:t>
            </a:r>
          </a:p>
        </p:txBody>
      </p:sp>
    </p:spTree>
    <p:extLst>
      <p:ext uri="{BB962C8B-B14F-4D97-AF65-F5344CB8AC3E}">
        <p14:creationId xmlns:p14="http://schemas.microsoft.com/office/powerpoint/2010/main" val="24956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857330" y="244065"/>
            <a:ext cx="8491428"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Insert Code FIXED</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92365" y="1690615"/>
            <a:ext cx="11906028" cy="459543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l" rtl="0" eaLnBrk="0" fontAlgn="base" hangingPunct="0">
              <a:spcBef>
                <a:spcPct val="0"/>
              </a:spcBef>
              <a:spcAft>
                <a:spcPct val="0"/>
              </a:spcAft>
            </a:pPr>
            <a:r>
              <a:rPr lang="he-IL" altLang="he-IL" sz="2400" dirty="0">
                <a:solidFill>
                  <a:srgbClr val="CC7832"/>
                </a:solidFill>
                <a:latin typeface="JetBrains Mono"/>
              </a:rPr>
              <a:t>def </a:t>
            </a:r>
            <a:r>
              <a:rPr lang="he-IL" altLang="he-IL" sz="2400" dirty="0">
                <a:solidFill>
                  <a:srgbClr val="FFC66D"/>
                </a:solidFill>
                <a:latin typeface="JetBrains Mono"/>
              </a:rPr>
              <a:t>add_store</a:t>
            </a:r>
            <a:r>
              <a:rPr lang="he-IL" altLang="he-IL" sz="2400" dirty="0">
                <a:solidFill>
                  <a:srgbClr val="A9B7C6"/>
                </a:solidFill>
                <a:latin typeface="JetBrains Mono"/>
              </a:rPr>
              <a:t>(store_name</a:t>
            </a:r>
            <a:r>
              <a:rPr lang="he-IL" altLang="he-IL" sz="2400" dirty="0">
                <a:solidFill>
                  <a:srgbClr val="CC7832"/>
                </a:solidFill>
                <a:latin typeface="JetBrains Mono"/>
              </a:rPr>
              <a:t>, </a:t>
            </a:r>
            <a:r>
              <a:rPr lang="he-IL" altLang="he-IL" sz="2400" dirty="0">
                <a:solidFill>
                  <a:srgbClr val="A9B7C6"/>
                </a:solidFill>
                <a:latin typeface="JetBrains Mono"/>
              </a:rPr>
              <a:t>street</a:t>
            </a:r>
            <a:r>
              <a:rPr lang="he-IL" altLang="he-IL" sz="2400" dirty="0">
                <a:solidFill>
                  <a:srgbClr val="CC7832"/>
                </a:solidFill>
                <a:latin typeface="JetBrains Mono"/>
              </a:rPr>
              <a:t>, </a:t>
            </a:r>
            <a:r>
              <a:rPr lang="he-IL" altLang="he-IL" sz="2400" dirty="0">
                <a:solidFill>
                  <a:srgbClr val="A9B7C6"/>
                </a:solidFill>
                <a:latin typeface="JetBrains Mono"/>
              </a:rPr>
              <a:t>city</a:t>
            </a:r>
            <a:r>
              <a:rPr lang="he-IL" altLang="he-IL" sz="2400" dirty="0">
                <a:solidFill>
                  <a:srgbClr val="CC7832"/>
                </a:solidFill>
                <a:latin typeface="JetBrains Mono"/>
              </a:rPr>
              <a:t>, </a:t>
            </a:r>
            <a:r>
              <a:rPr lang="he-IL" altLang="he-IL" sz="2400" dirty="0">
                <a:solidFill>
                  <a:srgbClr val="A9B7C6"/>
                </a:solidFill>
                <a:latin typeface="JetBrains Mono"/>
              </a:rPr>
              <a:t>phone</a:t>
            </a:r>
            <a:r>
              <a:rPr lang="he-IL" altLang="he-IL" sz="2400" dirty="0">
                <a:solidFill>
                  <a:srgbClr val="CC7832"/>
                </a:solidFill>
                <a:latin typeface="JetBrains Mono"/>
              </a:rPr>
              <a:t>, </a:t>
            </a:r>
            <a:r>
              <a:rPr lang="he-IL" altLang="he-IL" sz="2400" dirty="0">
                <a:solidFill>
                  <a:srgbClr val="A9B7C6"/>
                </a:solidFill>
                <a:latin typeface="JetBrains Mono"/>
              </a:rPr>
              <a:t>owner):</a:t>
            </a:r>
            <a:br>
              <a:rPr lang="he-IL" altLang="he-IL" sz="2400" dirty="0">
                <a:solidFill>
                  <a:srgbClr val="A9B7C6"/>
                </a:solidFill>
                <a:latin typeface="JetBrains Mono"/>
              </a:rPr>
            </a:br>
            <a:r>
              <a:rPr lang="he-IL" altLang="he-IL" sz="2400" dirty="0">
                <a:solidFill>
                  <a:srgbClr val="6A8759"/>
                </a:solidFill>
                <a:latin typeface="JetBrains Mono"/>
              </a:rPr>
              <a:t>sql = "INSERT INTO store (name, street, city, phone, owner) VALUES (%s, %s, %s, %s, %s)"</a:t>
            </a:r>
          </a:p>
          <a:p>
            <a:pPr lvl="0" algn="l" rtl="0" eaLnBrk="0" fontAlgn="base" hangingPunct="0">
              <a:spcBef>
                <a:spcPct val="0"/>
              </a:spcBef>
              <a:spcAft>
                <a:spcPct val="0"/>
              </a:spcAft>
            </a:pPr>
            <a:r>
              <a:rPr lang="he-IL" altLang="he-IL" sz="2400" dirty="0">
                <a:solidFill>
                  <a:srgbClr val="6A8759"/>
                </a:solidFill>
                <a:latin typeface="JetBrains Mono"/>
              </a:rPr>
              <a:t>val = (store_name, street, city, phone, owner)</a:t>
            </a:r>
            <a:br>
              <a:rPr lang="he-IL" altLang="he-IL" sz="2400" dirty="0">
                <a:solidFill>
                  <a:srgbClr val="6A8759"/>
                </a:solidFill>
                <a:latin typeface="JetBrains Mono"/>
              </a:rPr>
            </a:br>
            <a:r>
              <a:rPr lang="he-IL" altLang="he-IL" sz="2400" dirty="0">
                <a:solidFill>
                  <a:srgbClr val="6A8759"/>
                </a:solidFill>
                <a:latin typeface="JetBrains Mono"/>
              </a:rPr>
              <a:t>print(sql, val)</a:t>
            </a:r>
            <a:br>
              <a:rPr lang="he-IL" altLang="he-IL" sz="2400" dirty="0">
                <a:solidFill>
                  <a:srgbClr val="6A8759"/>
                </a:solidFill>
                <a:latin typeface="JetBrains Mono"/>
              </a:rPr>
            </a:br>
            <a:r>
              <a:rPr lang="he-IL" altLang="he-IL" sz="2400" dirty="0">
                <a:solidFill>
                  <a:srgbClr val="6A8759"/>
                </a:solidFill>
                <a:latin typeface="JetBrains Mono"/>
              </a:rPr>
              <a:t>my_cursor.execute(sql, val)</a:t>
            </a:r>
            <a:br>
              <a:rPr lang="he-IL" altLang="he-IL" sz="2400" dirty="0">
                <a:solidFill>
                  <a:srgbClr val="808080"/>
                </a:solidFill>
                <a:latin typeface="JetBrains Mono"/>
              </a:rPr>
            </a:br>
            <a:r>
              <a:rPr lang="he-IL" altLang="he-IL" sz="2400" dirty="0">
                <a:solidFill>
                  <a:srgbClr val="A9B7C6"/>
                </a:solidFill>
                <a:latin typeface="JetBrains Mono"/>
              </a:rPr>
              <a:t>mysqldb.commit()</a:t>
            </a:r>
            <a:br>
              <a:rPr lang="he-IL" altLang="he-IL" sz="2400" dirty="0">
                <a:solidFill>
                  <a:srgbClr val="A9B7C6"/>
                </a:solidFill>
                <a:latin typeface="JetBrains Mono"/>
              </a:rPr>
            </a:br>
            <a:r>
              <a:rPr lang="he-IL" altLang="he-IL" sz="2400" dirty="0">
                <a:solidFill>
                  <a:srgbClr val="A9B7C6"/>
                </a:solidFill>
                <a:latin typeface="JetBrains Mono"/>
              </a:rPr>
              <a:t>    </a:t>
            </a:r>
            <a:r>
              <a:rPr lang="he-IL" altLang="he-IL" sz="2400" dirty="0">
                <a:solidFill>
                  <a:srgbClr val="CC7832"/>
                </a:solidFill>
                <a:latin typeface="JetBrains Mono"/>
              </a:rPr>
              <a:t>if </a:t>
            </a:r>
            <a:r>
              <a:rPr lang="he-IL" altLang="he-IL" sz="2400" dirty="0">
                <a:solidFill>
                  <a:srgbClr val="A9B7C6"/>
                </a:solidFill>
                <a:latin typeface="JetBrains Mono"/>
              </a:rPr>
              <a:t>my_cursor.rowcount &gt; </a:t>
            </a:r>
            <a:r>
              <a:rPr lang="he-IL" altLang="he-IL" sz="2400" dirty="0">
                <a:solidFill>
                  <a:srgbClr val="6897BB"/>
                </a:solidFill>
                <a:latin typeface="JetBrains Mono"/>
              </a:rPr>
              <a:t>0</a:t>
            </a:r>
            <a:r>
              <a:rPr lang="he-IL" altLang="he-IL" sz="2400" dirty="0">
                <a:solidFill>
                  <a:srgbClr val="A9B7C6"/>
                </a:solidFill>
                <a:latin typeface="JetBrains Mono"/>
              </a:rPr>
              <a:t>:</a:t>
            </a:r>
            <a:br>
              <a:rPr lang="he-IL" altLang="he-IL" sz="2400" dirty="0">
                <a:solidFill>
                  <a:srgbClr val="A9B7C6"/>
                </a:solidFill>
                <a:latin typeface="JetBrains Mono"/>
              </a:rPr>
            </a:br>
            <a:r>
              <a:rPr lang="he-IL" altLang="he-IL" sz="2400" dirty="0">
                <a:solidFill>
                  <a:srgbClr val="A9B7C6"/>
                </a:solidFill>
                <a:latin typeface="JetBrains Mono"/>
              </a:rPr>
              <a:t>        </a:t>
            </a:r>
            <a:r>
              <a:rPr lang="he-IL" altLang="he-IL" sz="2400" dirty="0">
                <a:solidFill>
                  <a:srgbClr val="CC7832"/>
                </a:solidFill>
                <a:latin typeface="JetBrains Mono"/>
              </a:rPr>
              <a:t>return True</a:t>
            </a:r>
            <a:br>
              <a:rPr lang="he-IL" altLang="he-IL" sz="2400" dirty="0">
                <a:solidFill>
                  <a:srgbClr val="CC7832"/>
                </a:solidFill>
                <a:latin typeface="JetBrains Mono"/>
              </a:rPr>
            </a:br>
            <a:r>
              <a:rPr lang="he-IL" altLang="he-IL" sz="2400" dirty="0">
                <a:solidFill>
                  <a:srgbClr val="CC7832"/>
                </a:solidFill>
                <a:latin typeface="JetBrains Mono"/>
              </a:rPr>
              <a:t>    else</a:t>
            </a:r>
            <a:r>
              <a:rPr lang="he-IL" altLang="he-IL" sz="2400" dirty="0">
                <a:solidFill>
                  <a:srgbClr val="A9B7C6"/>
                </a:solidFill>
                <a:latin typeface="JetBrains Mono"/>
              </a:rPr>
              <a:t>:</a:t>
            </a:r>
            <a:br>
              <a:rPr lang="he-IL" altLang="he-IL" sz="2400" dirty="0">
                <a:solidFill>
                  <a:srgbClr val="A9B7C6"/>
                </a:solidFill>
                <a:latin typeface="JetBrains Mono"/>
              </a:rPr>
            </a:br>
            <a:r>
              <a:rPr lang="he-IL" altLang="he-IL" sz="2400" dirty="0">
                <a:solidFill>
                  <a:srgbClr val="A9B7C6"/>
                </a:solidFill>
                <a:latin typeface="JetBrains Mono"/>
              </a:rPr>
              <a:t>        </a:t>
            </a:r>
            <a:r>
              <a:rPr lang="he-IL" altLang="he-IL" sz="2400" dirty="0">
                <a:solidFill>
                  <a:srgbClr val="CC7832"/>
                </a:solidFill>
                <a:latin typeface="JetBrains Mono"/>
              </a:rPr>
              <a:t>return False</a:t>
            </a:r>
            <a:endParaRPr lang="en-US" altLang="he-IL" sz="2400" dirty="0">
              <a:solidFill>
                <a:srgbClr val="CC7832"/>
              </a:solidFill>
              <a:latin typeface="JetBrains Mono"/>
            </a:endParaRPr>
          </a:p>
        </p:txBody>
      </p:sp>
      <p:sp>
        <p:nvSpPr>
          <p:cNvPr id="9" name="Rectangle 5">
            <a:extLst>
              <a:ext uri="{FF2B5EF4-FFF2-40B4-BE49-F238E27FC236}">
                <a16:creationId xmlns:a16="http://schemas.microsoft.com/office/drawing/2014/main" id="{A6D9ECA2-20A8-4DF5-B883-6D80B476F6D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2ACD163-2F73-44C0-891F-BBB8D9BC0E50}"/>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622544-1DB7-4B8F-923C-D3FC5AED3ACB}"/>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0D9A0220-1447-4768-B63F-B54E5A6C01EB}"/>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0" name="Picture 2" descr="A toy figure on a green circle&#10;&#10;Description automatically generated with low confidence">
            <a:extLst>
              <a:ext uri="{FF2B5EF4-FFF2-40B4-BE49-F238E27FC236}">
                <a16:creationId xmlns:a16="http://schemas.microsoft.com/office/drawing/2014/main" id="{FBF65667-A830-4358-8CC9-7ADD7B2070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724" b="89764" l="9804" r="91765">
                        <a14:foregroundMark x1="44706" y1="63386" x2="44706" y2="63386"/>
                        <a14:foregroundMark x1="40392" y1="20472" x2="40392" y2="20472"/>
                        <a14:foregroundMark x1="38039" y1="25197" x2="38039" y2="25197"/>
                        <a14:foregroundMark x1="36863" y1="33858" x2="36863" y2="33858"/>
                        <a14:foregroundMark x1="36471" y1="7874" x2="36471" y2="7874"/>
                        <a14:foregroundMark x1="23922" y1="14961" x2="23922" y2="14961"/>
                        <a14:foregroundMark x1="24706" y1="13780" x2="24706" y2="13780"/>
                        <a14:foregroundMark x1="25098" y1="9843" x2="25098" y2="9843"/>
                        <a14:foregroundMark x1="26667" y1="11811" x2="26667" y2="11811"/>
                        <a14:foregroundMark x1="29020" y1="14567" x2="29020" y2="14567"/>
                        <a14:foregroundMark x1="33725" y1="16142" x2="33725" y2="16142"/>
                        <a14:foregroundMark x1="42745" y1="30709" x2="42745" y2="30709"/>
                        <a14:foregroundMark x1="44314" y1="28740" x2="44314" y2="28740"/>
                        <a14:foregroundMark x1="42353" y1="25197" x2="42353" y2="25197"/>
                        <a14:foregroundMark x1="43137" y1="24016" x2="43137" y2="24016"/>
                        <a14:foregroundMark x1="45490" y1="23622" x2="45490" y2="23622"/>
                        <a14:foregroundMark x1="50588" y1="24803" x2="50588" y2="24803"/>
                        <a14:foregroundMark x1="47451" y1="29528" x2="47451" y2="29528"/>
                        <a14:foregroundMark x1="45882" y1="33071" x2="45882" y2="33071"/>
                        <a14:foregroundMark x1="45882" y1="36220" x2="45882" y2="36220"/>
                        <a14:foregroundMark x1="49412" y1="35827" x2="49412" y2="35827"/>
                        <a14:foregroundMark x1="50588" y1="34646" x2="50588" y2="34646"/>
                        <a14:foregroundMark x1="52549" y1="35039" x2="52549" y2="35039"/>
                        <a14:foregroundMark x1="53333" y1="35039" x2="53333" y2="35039"/>
                        <a14:foregroundMark x1="35686" y1="36614" x2="35686" y2="36614"/>
                        <a14:foregroundMark x1="36471" y1="45276" x2="36471" y2="45276"/>
                        <a14:foregroundMark x1="35686" y1="44882" x2="35686" y2="44882"/>
                        <a14:foregroundMark x1="34510" y1="42913" x2="34510" y2="42913"/>
                        <a14:foregroundMark x1="38431" y1="8268" x2="38431" y2="8268"/>
                        <a14:foregroundMark x1="41176" y1="12992" x2="41176" y2="12992"/>
                        <a14:foregroundMark x1="36471" y1="12992" x2="36471" y2="12992"/>
                        <a14:foregroundMark x1="39216" y1="16535" x2="39216" y2="16535"/>
                        <a14:foregroundMark x1="41176" y1="8661" x2="41176" y2="8661"/>
                        <a14:foregroundMark x1="39216" y1="7874" x2="39216" y2="7874"/>
                        <a14:foregroundMark x1="37647" y1="6299" x2="37647" y2="6299"/>
                        <a14:foregroundMark x1="40392" y1="6299" x2="40392" y2="6299"/>
                        <a14:foregroundMark x1="33725" y1="7874" x2="33725" y2="7874"/>
                        <a14:foregroundMark x1="34902" y1="6693" x2="34902" y2="6693"/>
                        <a14:foregroundMark x1="35686" y1="6299" x2="35686" y2="6299"/>
                        <a14:foregroundMark x1="36863" y1="5906" x2="36863" y2="5906"/>
                        <a14:foregroundMark x1="33725" y1="39370" x2="33725" y2="39370"/>
                        <a14:foregroundMark x1="37647" y1="5512" x2="37647" y2="5512"/>
                        <a14:foregroundMark x1="42353" y1="6693" x2="42353" y2="6693"/>
                        <a14:foregroundMark x1="41176" y1="5906" x2="41176" y2="5906"/>
                        <a14:foregroundMark x1="43922" y1="8268" x2="43922" y2="8268"/>
                        <a14:foregroundMark x1="38431" y1="5118" x2="38431" y2="5118"/>
                        <a14:foregroundMark x1="91765" y1="66142" x2="91765" y2="66142"/>
                      </a14:backgroundRemoval>
                    </a14:imgEffect>
                  </a14:imgLayer>
                </a14:imgProps>
              </a:ext>
              <a:ext uri="{28A0092B-C50C-407E-A947-70E740481C1C}">
                <a14:useLocalDpi xmlns:a14="http://schemas.microsoft.com/office/drawing/2010/main" val="0"/>
              </a:ext>
            </a:extLst>
          </a:blip>
          <a:srcRect/>
          <a:stretch>
            <a:fillRect/>
          </a:stretch>
        </p:blipFill>
        <p:spPr bwMode="auto">
          <a:xfrm>
            <a:off x="7664443" y="2967964"/>
            <a:ext cx="3418280" cy="34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40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4025"/>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B692B466-D89D-BF49-87F4-D49D153E3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33" b="-1"/>
          <a:stretch/>
        </p:blipFill>
        <p:spPr bwMode="auto">
          <a:xfrm>
            <a:off x="-1458" y="10"/>
            <a:ext cx="12188823" cy="68579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207602"/>
            <a:ext cx="12188824"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sp>
        <p:nvSpPr>
          <p:cNvPr id="2" name="Title 1"/>
          <p:cNvSpPr>
            <a:spLocks noGrp="1"/>
          </p:cNvSpPr>
          <p:nvPr>
            <p:ph type="ctrTitle"/>
          </p:nvPr>
        </p:nvSpPr>
        <p:spPr>
          <a:xfrm>
            <a:off x="1098582" y="325550"/>
            <a:ext cx="10055780" cy="3574778"/>
          </a:xfrm>
          <a:effectLst>
            <a:outerShdw blurRad="50800" dist="38100" dir="2700000" algn="tl" rotWithShape="0">
              <a:prstClr val="black">
                <a:alpha val="40000"/>
              </a:prstClr>
            </a:outerShdw>
          </a:effectLst>
        </p:spPr>
        <p:txBody>
          <a:bodyPr>
            <a:normAutofit/>
          </a:bodyPr>
          <a:lstStyle/>
          <a:p>
            <a:r>
              <a:rPr lang="en-US" sz="5100">
                <a:solidFill>
                  <a:srgbClr val="FFFFFF"/>
                </a:solidFill>
              </a:rPr>
              <a:t>STRIDE</a:t>
            </a:r>
            <a:r>
              <a:rPr lang="he-IL" sz="5100">
                <a:solidFill>
                  <a:srgbClr val="FFFFFF"/>
                </a:solidFill>
              </a:rPr>
              <a:t> מודל </a:t>
            </a:r>
            <a:endParaRPr lang="en-US" sz="5100">
              <a:solidFill>
                <a:srgbClr val="FFFFFF"/>
              </a:solidFill>
            </a:endParaRPr>
          </a:p>
        </p:txBody>
      </p:sp>
      <p:sp>
        <p:nvSpPr>
          <p:cNvPr id="5" name="Subtitle 4"/>
          <p:cNvSpPr>
            <a:spLocks noGrp="1"/>
          </p:cNvSpPr>
          <p:nvPr>
            <p:ph type="subTitle" idx="1"/>
          </p:nvPr>
        </p:nvSpPr>
        <p:spPr>
          <a:xfrm>
            <a:off x="1101353" y="4072044"/>
            <a:ext cx="10055781" cy="1282707"/>
          </a:xfrm>
          <a:effectLst>
            <a:outerShdw blurRad="50800" dist="38100" dir="2700000" algn="tl" rotWithShape="0">
              <a:prstClr val="black">
                <a:alpha val="40000"/>
              </a:prstClr>
            </a:outerShdw>
          </a:effectLst>
        </p:spPr>
        <p:txBody>
          <a:bodyPr>
            <a:normAutofit/>
          </a:bodyPr>
          <a:lstStyle/>
          <a:p>
            <a:r>
              <a:rPr lang="he-IL">
                <a:solidFill>
                  <a:srgbClr val="FFFFFF"/>
                </a:solidFill>
              </a:rPr>
              <a:t>מודל לניתוח איומים המשמש ככלי עזר</a:t>
            </a:r>
            <a:endParaRPr lang="en-US">
              <a:solidFill>
                <a:srgbClr val="FFFFFF"/>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876DC184-7DFB-FD41-9954-ECBAFCBD59B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133" b="-1"/>
          <a:stretch/>
        </p:blipFill>
        <p:spPr bwMode="auto">
          <a:xfrm>
            <a:off x="1609"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a:xfrm>
            <a:off x="839569" y="365126"/>
            <a:ext cx="10512862" cy="1325563"/>
          </a:xfrm>
        </p:spPr>
        <p:txBody>
          <a:bodyPr>
            <a:normAutofit/>
          </a:bodyPr>
          <a:lstStyle/>
          <a:p>
            <a:pPr algn="r" rtl="1"/>
            <a:r>
              <a:rPr lang="en-US" dirty="0">
                <a:solidFill>
                  <a:srgbClr val="FFFFFF"/>
                </a:solidFill>
              </a:rPr>
              <a:t>Spoofing - </a:t>
            </a:r>
            <a:r>
              <a:rPr lang="he-IL" dirty="0">
                <a:solidFill>
                  <a:srgbClr val="FFFFFF"/>
                </a:solidFill>
              </a:rPr>
              <a:t>- שימוש בזהות גנובה</a:t>
            </a:r>
            <a:endParaRPr lang="en-US" dirty="0">
              <a:solidFill>
                <a:srgbClr val="FFFFFF"/>
              </a:solidFill>
            </a:endParaRPr>
          </a:p>
        </p:txBody>
      </p:sp>
      <p:sp>
        <p:nvSpPr>
          <p:cNvPr id="14" name="Content Placeholder 13"/>
          <p:cNvSpPr>
            <a:spLocks noGrp="1"/>
          </p:cNvSpPr>
          <p:nvPr>
            <p:ph idx="1"/>
          </p:nvPr>
        </p:nvSpPr>
        <p:spPr>
          <a:xfrm>
            <a:off x="839569" y="1825625"/>
            <a:ext cx="10512862" cy="4351338"/>
          </a:xfrm>
        </p:spPr>
        <p:txBody>
          <a:bodyPr>
            <a:normAutofit/>
          </a:bodyPr>
          <a:lstStyle/>
          <a:p>
            <a:pPr algn="r" rtl="1"/>
            <a:r>
              <a:rPr lang="he-IL" sz="1700" dirty="0">
                <a:solidFill>
                  <a:srgbClr val="FFFFFF"/>
                </a:solidFill>
                <a:latin typeface="Calibri" panose="020F0502020204030204" pitchFamily="34" charset="0"/>
                <a:ea typeface="Calibri" panose="020F0502020204030204" pitchFamily="34" charset="0"/>
                <a:cs typeface="Arial" panose="020B0604020202020204" pitchFamily="34" charset="0"/>
              </a:rPr>
              <a:t>זיוף זהות זיוף זהות מתרחש כאשר שיטת האימות נפגעה. זה יכול לקרות כאשר תוקף פרץ או יכול להפעיל מחדש את רצף האימות של משתמש. באמצעות אישורים חוקיים של משתמש, תוקף יכול להתחזות לאותו משתמש ולקבל גישה לאזורי האפליקציה והנתונים הנגישים בדרך כלל למשתמש המתחזה</a:t>
            </a:r>
          </a:p>
          <a:p>
            <a:pPr marL="0" indent="0" algn="r" rtl="1">
              <a:buNone/>
            </a:pPr>
            <a:r>
              <a:rPr lang="he-IL" sz="1700" dirty="0">
                <a:solidFill>
                  <a:srgbClr val="FFFFFF"/>
                </a:solidFill>
                <a:latin typeface="Calibri" panose="020F0502020204030204" pitchFamily="34" charset="0"/>
                <a:cs typeface="Arial" panose="020B0604020202020204" pitchFamily="34" charset="0"/>
              </a:rPr>
              <a:t>תרחישים לדוגמא:</a:t>
            </a:r>
            <a:br>
              <a:rPr lang="en-US" sz="1700" dirty="0">
                <a:solidFill>
                  <a:srgbClr val="FFFFFF"/>
                </a:solidFill>
                <a:latin typeface="Calibri" panose="020F0502020204030204" pitchFamily="34" charset="0"/>
                <a:cs typeface="Arial" panose="020B0604020202020204" pitchFamily="34" charset="0"/>
              </a:rPr>
            </a:br>
            <a:r>
              <a:rPr lang="he-IL" sz="1700" dirty="0">
                <a:solidFill>
                  <a:srgbClr val="FFFFFF"/>
                </a:solidFill>
                <a:latin typeface="Calibri" panose="020F0502020204030204" pitchFamily="34" charset="0"/>
                <a:cs typeface="Arial" panose="020B0604020202020204" pitchFamily="34" charset="0"/>
              </a:rPr>
              <a:t>1.הזהות כאדם אחר במסך ההתחברות לאתר</a:t>
            </a:r>
          </a:p>
          <a:p>
            <a:pPr marL="0" indent="0" algn="r" rtl="1">
              <a:buNone/>
            </a:pPr>
            <a:r>
              <a:rPr lang="he-IL" sz="1700" dirty="0">
                <a:solidFill>
                  <a:srgbClr val="FFFFFF"/>
                </a:solidFill>
                <a:latin typeface="Calibri" panose="020F0502020204030204" pitchFamily="34" charset="0"/>
                <a:cs typeface="Arial" panose="020B0604020202020204" pitchFamily="34" charset="0"/>
              </a:rPr>
              <a:t>2.השתמשות בזהות בעל הכרטיס </a:t>
            </a:r>
          </a:p>
          <a:p>
            <a:pPr marL="0" indent="0" algn="r" rtl="1">
              <a:buNone/>
            </a:pPr>
            <a:r>
              <a:rPr lang="he-IL" sz="1700" dirty="0">
                <a:solidFill>
                  <a:srgbClr val="FFFFFF"/>
                </a:solidFill>
                <a:latin typeface="Calibri" panose="020F0502020204030204" pitchFamily="34" charset="0"/>
                <a:cs typeface="Arial" panose="020B0604020202020204" pitchFamily="34" charset="0"/>
              </a:rPr>
              <a:t>3.פתיחת משתמש </a:t>
            </a:r>
            <a:r>
              <a:rPr lang="he-IL" sz="1700" dirty="0" err="1">
                <a:solidFill>
                  <a:srgbClr val="FFFFFF"/>
                </a:solidFill>
                <a:latin typeface="Calibri" panose="020F0502020204030204" pitchFamily="34" charset="0"/>
                <a:cs typeface="Arial" panose="020B0604020202020204" pitchFamily="34" charset="0"/>
              </a:rPr>
              <a:t>פקטיבי</a:t>
            </a:r>
            <a:r>
              <a:rPr lang="he-IL" sz="1700" dirty="0">
                <a:solidFill>
                  <a:srgbClr val="FFFFFF"/>
                </a:solidFill>
                <a:latin typeface="Calibri" panose="020F0502020204030204" pitchFamily="34" charset="0"/>
                <a:cs typeface="Arial" panose="020B0604020202020204" pitchFamily="34" charset="0"/>
              </a:rPr>
              <a:t> עם אשראי </a:t>
            </a:r>
            <a:r>
              <a:rPr lang="he-IL" sz="1700" dirty="0" err="1">
                <a:solidFill>
                  <a:srgbClr val="FFFFFF"/>
                </a:solidFill>
                <a:latin typeface="Calibri" panose="020F0502020204030204" pitchFamily="34" charset="0"/>
                <a:cs typeface="Arial" panose="020B0604020202020204" pitchFamily="34" charset="0"/>
              </a:rPr>
              <a:t>ניטען</a:t>
            </a:r>
            <a:r>
              <a:rPr lang="he-IL" sz="1700" dirty="0">
                <a:solidFill>
                  <a:srgbClr val="FFFFFF"/>
                </a:solidFill>
                <a:latin typeface="Calibri" panose="020F0502020204030204" pitchFamily="34" charset="0"/>
                <a:cs typeface="Arial" panose="020B0604020202020204" pitchFamily="34" charset="0"/>
              </a:rPr>
              <a:t> שלא יכולים לאתר את המשתמש</a:t>
            </a:r>
          </a:p>
          <a:p>
            <a:pPr marL="0" indent="0" algn="r" rtl="1">
              <a:buNone/>
            </a:pPr>
            <a:r>
              <a:rPr lang="he-IL" sz="1700" dirty="0">
                <a:solidFill>
                  <a:srgbClr val="FFFFFF"/>
                </a:solidFill>
                <a:latin typeface="Calibri" panose="020F0502020204030204" pitchFamily="34" charset="0"/>
                <a:cs typeface="Arial" panose="020B0604020202020204" pitchFamily="34" charset="0"/>
              </a:rPr>
              <a:t>4.שימוש במייל או במספר פלאפון </a:t>
            </a:r>
            <a:r>
              <a:rPr lang="he-IL" sz="1700" dirty="0" err="1">
                <a:solidFill>
                  <a:srgbClr val="FFFFFF"/>
                </a:solidFill>
                <a:latin typeface="Calibri" panose="020F0502020204030204" pitchFamily="34" charset="0"/>
                <a:cs typeface="Arial" panose="020B0604020202020204" pitchFamily="34" charset="0"/>
              </a:rPr>
              <a:t>פקטיבי</a:t>
            </a:r>
            <a:r>
              <a:rPr lang="he-IL" sz="1700" dirty="0">
                <a:solidFill>
                  <a:srgbClr val="FFFFFF"/>
                </a:solidFill>
                <a:latin typeface="Calibri" panose="020F0502020204030204" pitchFamily="34" charset="0"/>
                <a:cs typeface="Arial" panose="020B0604020202020204" pitchFamily="34" charset="0"/>
              </a:rPr>
              <a:t> להזדהות במערכת</a:t>
            </a:r>
          </a:p>
          <a:p>
            <a:pPr marL="0" indent="0" algn="r" rtl="1">
              <a:buNone/>
            </a:pPr>
            <a:r>
              <a:rPr lang="he-IL" sz="1700" dirty="0">
                <a:solidFill>
                  <a:srgbClr val="FFFFFF"/>
                </a:solidFill>
                <a:latin typeface="Calibri" panose="020F0502020204030204" pitchFamily="34" charset="0"/>
                <a:cs typeface="Arial" panose="020B0604020202020204" pitchFamily="34" charset="0"/>
              </a:rPr>
              <a:t>5.הזדהות של לקוח כמנהל החנות (שינוי מחירים, צפייה בפרטי אשראי של לקוחות, מחיקת חוב או ביצוע החזרת תשלום, שימוש בחשבונות של לקוחות על מנת לבצע רכישה בחנות).</a:t>
            </a:r>
          </a:p>
          <a:p>
            <a:pPr marL="0" indent="0" algn="r" rtl="1">
              <a:buNone/>
            </a:pPr>
            <a:r>
              <a:rPr lang="he-IL" sz="1700" dirty="0">
                <a:solidFill>
                  <a:srgbClr val="FFFFFF"/>
                </a:solidFill>
                <a:latin typeface="Calibri" panose="020F0502020204030204" pitchFamily="34" charset="0"/>
                <a:cs typeface="Arial" panose="020B0604020202020204" pitchFamily="34" charset="0"/>
              </a:rPr>
              <a:t>6.יצירת דף זהה לאתר "אתר </a:t>
            </a:r>
            <a:r>
              <a:rPr lang="he-IL" sz="1700" dirty="0" err="1">
                <a:solidFill>
                  <a:srgbClr val="FFFFFF"/>
                </a:solidFill>
                <a:latin typeface="Calibri" panose="020F0502020204030204" pitchFamily="34" charset="0"/>
                <a:cs typeface="Arial" panose="020B0604020202020204" pitchFamily="34" charset="0"/>
              </a:rPr>
              <a:t>פקטיבי</a:t>
            </a:r>
            <a:r>
              <a:rPr lang="he-IL" sz="1700" dirty="0">
                <a:solidFill>
                  <a:srgbClr val="FFFFFF"/>
                </a:solidFill>
                <a:latin typeface="Calibri" panose="020F0502020204030204" pitchFamily="34" charset="0"/>
                <a:cs typeface="Arial" panose="020B0604020202020204" pitchFamily="34" charset="0"/>
              </a:rPr>
              <a:t>" שהפורץ מקבל רק תשלום ללא סיפוק הסחורה הלקוח ובעל האתר </a:t>
            </a:r>
            <a:r>
              <a:rPr lang="he-IL" sz="1700" dirty="0" err="1">
                <a:solidFill>
                  <a:srgbClr val="FFFFFF"/>
                </a:solidFill>
                <a:latin typeface="Calibri" panose="020F0502020204030204" pitchFamily="34" charset="0"/>
                <a:cs typeface="Arial" panose="020B0604020202020204" pitchFamily="34" charset="0"/>
              </a:rPr>
              <a:t>האמיתי</a:t>
            </a:r>
            <a:r>
              <a:rPr lang="he-IL" sz="1700" dirty="0">
                <a:solidFill>
                  <a:srgbClr val="FFFFFF"/>
                </a:solidFill>
                <a:latin typeface="Calibri" panose="020F0502020204030204" pitchFamily="34" charset="0"/>
                <a:cs typeface="Arial" panose="020B0604020202020204" pitchFamily="34" charset="0"/>
              </a:rPr>
              <a:t> לא מודעים לתרמית.</a:t>
            </a:r>
          </a:p>
          <a:p>
            <a:pPr marL="0" indent="0" algn="r" rtl="1">
              <a:buNone/>
            </a:pPr>
            <a:endParaRPr lang="en-US" sz="1700" dirty="0">
              <a:solidFill>
                <a:srgbClr val="FFFFFF"/>
              </a:solidFill>
            </a:endParaRPr>
          </a:p>
        </p:txBody>
      </p:sp>
    </p:spTree>
    <p:extLst>
      <p:ext uri="{BB962C8B-B14F-4D97-AF65-F5344CB8AC3E}">
        <p14:creationId xmlns:p14="http://schemas.microsoft.com/office/powerpoint/2010/main" val="3529114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E11C0DC3-1883-CD4E-A87D-DF3C8371224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133" b="-1"/>
          <a:stretch/>
        </p:blipFill>
        <p:spPr bwMode="auto">
          <a:xfrm>
            <a:off x="1609"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a:xfrm>
            <a:off x="839569" y="365126"/>
            <a:ext cx="10512862" cy="1325563"/>
          </a:xfrm>
        </p:spPr>
        <p:txBody>
          <a:bodyPr>
            <a:normAutofit/>
          </a:bodyPr>
          <a:lstStyle/>
          <a:p>
            <a:pPr algn="r" rtl="1"/>
            <a:r>
              <a:rPr lang="en-US" dirty="0">
                <a:solidFill>
                  <a:srgbClr val="FFFFFF"/>
                </a:solidFill>
              </a:rPr>
              <a:t>Tampering - </a:t>
            </a:r>
            <a:r>
              <a:rPr lang="he-IL" dirty="0">
                <a:solidFill>
                  <a:srgbClr val="FFFFFF"/>
                </a:solidFill>
              </a:rPr>
              <a:t>- שינוי לא מורשה של מידע</a:t>
            </a:r>
            <a:endParaRPr lang="en-US" dirty="0">
              <a:solidFill>
                <a:srgbClr val="FFFFFF"/>
              </a:solidFill>
            </a:endParaRPr>
          </a:p>
        </p:txBody>
      </p:sp>
      <p:sp>
        <p:nvSpPr>
          <p:cNvPr id="14" name="Content Placeholder 13"/>
          <p:cNvSpPr>
            <a:spLocks noGrp="1"/>
          </p:cNvSpPr>
          <p:nvPr>
            <p:ph idx="1"/>
          </p:nvPr>
        </p:nvSpPr>
        <p:spPr>
          <a:xfrm>
            <a:off x="839569" y="1825625"/>
            <a:ext cx="10512862" cy="4351338"/>
          </a:xfrm>
        </p:spPr>
        <p:txBody>
          <a:bodyPr>
            <a:normAutofit/>
          </a:bodyPr>
          <a:lstStyle/>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שיבוש בנתונים שיבוש נתונים הוא הרס או מניפולציה מכוונת של נתונים. החבלה עשויה להתגלות או לא להתגלות עד זמן מה בעתיד. נתונים מאוימים גם במעבר (פיזי או אלקטרוני) וגם בזמן שהם מאוחסנים.</a:t>
            </a:r>
          </a:p>
          <a:p>
            <a:pPr algn="r" rtl="1"/>
            <a:r>
              <a:rPr lang="en-US" sz="2000" dirty="0">
                <a:solidFill>
                  <a:srgbClr val="FFFFFF"/>
                </a:solidFill>
                <a:latin typeface="Calibri" panose="020F0502020204030204" pitchFamily="34" charset="0"/>
                <a:ea typeface="Calibri" panose="020F0502020204030204" pitchFamily="34" charset="0"/>
                <a:cs typeface="Arial" panose="020B0604020202020204" pitchFamily="34" charset="0"/>
              </a:rPr>
              <a:t>DATA INTRES  -</a:t>
            </a:r>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 שינוי או פגיעה במידע שיושב על אותו שרת / בסיס נתונים</a:t>
            </a:r>
          </a:p>
          <a:p>
            <a:pPr algn="r" rtl="1"/>
            <a:r>
              <a:rPr lang="en-US" sz="2000" dirty="0">
                <a:solidFill>
                  <a:srgbClr val="FFFFFF"/>
                </a:solidFill>
                <a:latin typeface="Calibri" panose="020F0502020204030204" pitchFamily="34" charset="0"/>
                <a:ea typeface="Calibri" panose="020F0502020204030204" pitchFamily="34" charset="0"/>
                <a:cs typeface="Arial" panose="020B0604020202020204" pitchFamily="34" charset="0"/>
              </a:rPr>
              <a:t>DATA ENTRAOT – </a:t>
            </a:r>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מידע שניתן לקבל מתקשורת פעילה, לדוגמא משירות אחר</a:t>
            </a:r>
          </a:p>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תרחישים לדוגמא:</a:t>
            </a:r>
          </a:p>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1.שינוי מחיר המוצרים</a:t>
            </a:r>
          </a:p>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2.הפצת הודעות עם מבצעים מוטעים</a:t>
            </a:r>
          </a:p>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3.שינוי החשבון שאליו מועבר התשלום</a:t>
            </a:r>
          </a:p>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4.שינוי נתונים בבסיס הנתונים של החנות (מחיקת פריטים / הוספת פריט </a:t>
            </a:r>
            <a:r>
              <a:rPr lang="he-IL" sz="2000" dirty="0" err="1">
                <a:solidFill>
                  <a:srgbClr val="FFFFFF"/>
                </a:solidFill>
                <a:latin typeface="Calibri" panose="020F0502020204030204" pitchFamily="34" charset="0"/>
                <a:ea typeface="Calibri" panose="020F0502020204030204" pitchFamily="34" charset="0"/>
                <a:cs typeface="Arial" panose="020B0604020202020204" pitchFamily="34" charset="0"/>
              </a:rPr>
              <a:t>פקטיבי</a:t>
            </a:r>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a:t>
            </a:r>
          </a:p>
          <a:p>
            <a:pPr algn="r" rtl="1"/>
            <a:r>
              <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rPr>
              <a:t>5."ייבוש חנות מפריטים" – בעל חנות א פורץ לאתר ומסיר מחנות ב את כל הפריטים או מעלה את מחירי הפריטים על מנת שיבואו לרכוש רק אצלו. </a:t>
            </a:r>
          </a:p>
          <a:p>
            <a:pPr algn="r" rtl="1"/>
            <a:endParaRPr lang="he-IL" sz="2000" dirty="0">
              <a:solidFill>
                <a:srgbClr val="FFFFFF"/>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8193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FA38245D-999C-124C-9F91-45DCF247CF4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133" b="-1"/>
          <a:stretch/>
        </p:blipFill>
        <p:spPr bwMode="auto">
          <a:xfrm>
            <a:off x="1609"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a:xfrm>
            <a:off x="839569" y="365126"/>
            <a:ext cx="10512862" cy="1325563"/>
          </a:xfrm>
        </p:spPr>
        <p:txBody>
          <a:bodyPr>
            <a:normAutofit/>
          </a:bodyPr>
          <a:lstStyle/>
          <a:p>
            <a:pPr algn="r" rtl="1"/>
            <a:r>
              <a:rPr lang="en-US" dirty="0">
                <a:solidFill>
                  <a:srgbClr val="FFFFFF"/>
                </a:solidFill>
              </a:rPr>
              <a:t>Repudiation</a:t>
            </a:r>
            <a:r>
              <a:rPr lang="he-IL" dirty="0">
                <a:solidFill>
                  <a:srgbClr val="FFFFFF"/>
                </a:solidFill>
              </a:rPr>
              <a:t> -</a:t>
            </a:r>
            <a:r>
              <a:rPr lang="en-US" dirty="0">
                <a:solidFill>
                  <a:srgbClr val="FFFFFF"/>
                </a:solidFill>
              </a:rPr>
              <a:t> </a:t>
            </a:r>
            <a:r>
              <a:rPr lang="he-IL" dirty="0">
                <a:solidFill>
                  <a:srgbClr val="FFFFFF"/>
                </a:solidFill>
              </a:rPr>
              <a:t>היכולת להכחיש מעשה זדוני</a:t>
            </a:r>
            <a:endParaRPr lang="en-US" dirty="0">
              <a:solidFill>
                <a:srgbClr val="FFFFFF"/>
              </a:solidFill>
            </a:endParaRPr>
          </a:p>
        </p:txBody>
      </p:sp>
      <p:sp>
        <p:nvSpPr>
          <p:cNvPr id="14" name="Content Placeholder 13"/>
          <p:cNvSpPr>
            <a:spLocks noGrp="1"/>
          </p:cNvSpPr>
          <p:nvPr>
            <p:ph idx="1"/>
          </p:nvPr>
        </p:nvSpPr>
        <p:spPr>
          <a:xfrm>
            <a:off x="839569" y="1825625"/>
            <a:ext cx="10512862" cy="4351338"/>
          </a:xfrm>
        </p:spPr>
        <p:txBody>
          <a:bodyPr>
            <a:normAutofit/>
          </a:bodyPr>
          <a:lstStyle/>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דחיה היא הרעיון של הכחשת פעולה שהתרחשה. הכחשת משתמש המקור שהפעולה בוצעה על ידיו.</a:t>
            </a:r>
          </a:p>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תרחישים לדוגמא:</a:t>
            </a:r>
          </a:p>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1. ביצוע הזמנה מהאתר תחת משתמש אחר שהוא לא שלי.</a:t>
            </a:r>
          </a:p>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2. שינוי מחירים על ידי משתמש מנהל מערכת למנהל המערכת יהי קשה להכחיש הוא לא ביצע את הפעולה.</a:t>
            </a:r>
          </a:p>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3. שינוי כתובות גורף של המשתמשים על מנת לגנוב את הסחורה</a:t>
            </a:r>
          </a:p>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4. שינוי מחירי מוצרים על ידי צד שלישי בשם בעל הרשת הטיית הלקוח כי מצדם המידע שמפורסם פורסם ע"י הרשת עצמה.</a:t>
            </a:r>
          </a:p>
          <a:p>
            <a:pPr algn="r" rtl="1"/>
            <a:r>
              <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rPr>
              <a:t>5. ביצוע הזמנה גדולה עם כרטיס של אדם אחר. </a:t>
            </a:r>
          </a:p>
          <a:p>
            <a:pPr algn="r" rtl="1"/>
            <a:endParaRPr lang="he-IL" sz="2400" dirty="0">
              <a:solidFill>
                <a:srgbClr val="FFFFFF"/>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63362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7FCDDABD-A790-8446-8927-86EFB16910B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133" b="-1"/>
          <a:stretch/>
        </p:blipFill>
        <p:spPr bwMode="auto">
          <a:xfrm>
            <a:off x="1609"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a:xfrm>
            <a:off x="839569" y="365126"/>
            <a:ext cx="10512862" cy="1325563"/>
          </a:xfrm>
        </p:spPr>
        <p:txBody>
          <a:bodyPr>
            <a:normAutofit/>
          </a:bodyPr>
          <a:lstStyle/>
          <a:p>
            <a:pPr algn="r" rtl="1"/>
            <a:r>
              <a:rPr lang="en-IL" dirty="0">
                <a:solidFill>
                  <a:srgbClr val="FFFFFF"/>
                </a:solidFill>
              </a:rPr>
              <a:t>Information disclosure </a:t>
            </a:r>
            <a:r>
              <a:rPr lang="he-IL" dirty="0">
                <a:solidFill>
                  <a:srgbClr val="FFFFFF"/>
                </a:solidFill>
              </a:rPr>
              <a:t> -</a:t>
            </a:r>
            <a:r>
              <a:rPr lang="he-IL" dirty="0">
                <a:solidFill>
                  <a:srgbClr val="FFFFFF"/>
                </a:solidFill>
                <a:effectLst/>
                <a:latin typeface="Arial" panose="020B0604020202020204" pitchFamily="34" charset="0"/>
                <a:ea typeface="Times New Roman" panose="02020603050405020304" pitchFamily="18" charset="0"/>
              </a:rPr>
              <a:t> </a:t>
            </a:r>
            <a:r>
              <a:rPr lang="he-IL" dirty="0">
                <a:solidFill>
                  <a:srgbClr val="FFFFFF"/>
                </a:solidFill>
              </a:rPr>
              <a:t>חשיפת / דליפת מידע</a:t>
            </a:r>
            <a:endParaRPr lang="en-US" dirty="0">
              <a:solidFill>
                <a:srgbClr val="FFFFFF"/>
              </a:solidFill>
            </a:endParaRPr>
          </a:p>
        </p:txBody>
      </p:sp>
      <p:sp>
        <p:nvSpPr>
          <p:cNvPr id="14" name="Content Placeholder 13"/>
          <p:cNvSpPr>
            <a:spLocks noGrp="1"/>
          </p:cNvSpPr>
          <p:nvPr>
            <p:ph idx="1"/>
          </p:nvPr>
        </p:nvSpPr>
        <p:spPr>
          <a:xfrm>
            <a:off x="839569" y="1825625"/>
            <a:ext cx="10512862" cy="4351338"/>
          </a:xfrm>
        </p:spPr>
        <p:txBody>
          <a:bodyPr>
            <a:normAutofit/>
          </a:bodyPr>
          <a:lstStyle/>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חשיפת מידע חשיפת מידע עסקי רגיש כגון נתונים רפואיים, כרטיסי אשראי או פרטים אישיים. בנוסף, חשיפת מידע על מבנה האפליקציה, כגון חשיפת נתיב של אפליקציה מבוססת שרת, יכולה להיות גם מאיימת.</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תרחישים לדוגמא:</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1. מכירת סקיצות של בגדים על ידי משתמש מערכת בעל הרשאות גבוהות</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2. שימוש במידע שהושג לצרכים אישיים כגון שימוש בפרטי התשלום של הלקוחות לרכישות אישיות</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3. פרסום מבצעים לפני מועדם</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4. הפצת מספרי כרטיסי אשראי לגורמים אחרים</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5. במידה והפורץ נחשף לכתובת למשלוח ולפרטי ההזמנה הוא יכול לקחת אותה וללקוח יהיה קשה להכחיש את </a:t>
            </a:r>
            <a:r>
              <a:rPr lang="he-IL" sz="2200" dirty="0" err="1">
                <a:solidFill>
                  <a:srgbClr val="FFFFFF"/>
                </a:solidFill>
                <a:latin typeface="Calibri" panose="020F0502020204030204" pitchFamily="34" charset="0"/>
                <a:ea typeface="Calibri" panose="020F0502020204030204" pitchFamily="34" charset="0"/>
                <a:cs typeface="Arial" panose="020B0604020202020204" pitchFamily="34" charset="0"/>
              </a:rPr>
              <a:t>העיסקה</a:t>
            </a:r>
            <a:endPar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endParaRPr>
          </a:p>
          <a:p>
            <a:pPr algn="r" rtl="1"/>
            <a:endPar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7628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6823614" y="84045"/>
            <a:ext cx="5169492"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Login Page</a:t>
            </a:r>
            <a:endParaRPr lang="he-IL"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בועת דיבור: מלבן עם פינות מעוגלות 4">
            <a:extLst>
              <a:ext uri="{FF2B5EF4-FFF2-40B4-BE49-F238E27FC236}">
                <a16:creationId xmlns:a16="http://schemas.microsoft.com/office/drawing/2014/main" id="{81ABEF9E-E332-4E18-A806-121BDF36930B}"/>
              </a:ext>
            </a:extLst>
          </p:cNvPr>
          <p:cNvSpPr/>
          <p:nvPr/>
        </p:nvSpPr>
        <p:spPr>
          <a:xfrm>
            <a:off x="640080" y="1615440"/>
            <a:ext cx="6065520" cy="4572000"/>
          </a:xfrm>
          <a:prstGeom prst="wedgeRoundRectCallout">
            <a:avLst>
              <a:gd name="adj1" fmla="val 62164"/>
              <a:gd name="adj2" fmla="val -92"/>
              <a:gd name="adj3" fmla="val 16667"/>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400" dirty="0" err="1"/>
              <a:t>sql</a:t>
            </a:r>
            <a:r>
              <a:rPr lang="en-US" sz="2400" dirty="0"/>
              <a:t> = "SELECT username FROM users    </a:t>
            </a:r>
            <a:r>
              <a:rPr lang="he-IL" sz="2400" dirty="0"/>
              <a:t>  </a:t>
            </a:r>
            <a:r>
              <a:rPr lang="en-US" sz="2400" dirty="0"/>
              <a:t>WHERE `username` = " admin " AND `password` = “1234"</a:t>
            </a:r>
          </a:p>
          <a:p>
            <a:pPr algn="l" rtl="0"/>
            <a:r>
              <a:rPr lang="en-US" sz="2400" dirty="0"/>
              <a:t>        </a:t>
            </a:r>
            <a:r>
              <a:rPr lang="en-US" sz="2400" dirty="0" err="1"/>
              <a:t>my_cursor.execute</a:t>
            </a:r>
            <a:r>
              <a:rPr lang="en-US" sz="2400" dirty="0"/>
              <a:t>(</a:t>
            </a:r>
            <a:r>
              <a:rPr lang="en-US" sz="2400" dirty="0" err="1"/>
              <a:t>sql</a:t>
            </a:r>
            <a:r>
              <a:rPr lang="en-US" sz="2400" dirty="0"/>
              <a:t>)</a:t>
            </a:r>
          </a:p>
          <a:p>
            <a:pPr algn="l" rtl="0"/>
            <a:r>
              <a:rPr lang="en-US" sz="2400" dirty="0"/>
              <a:t>        </a:t>
            </a:r>
            <a:r>
              <a:rPr lang="en-US" sz="2400" dirty="0" err="1"/>
              <a:t>my_result</a:t>
            </a:r>
            <a:r>
              <a:rPr lang="en-US" sz="2400" dirty="0"/>
              <a:t> = </a:t>
            </a:r>
            <a:r>
              <a:rPr lang="en-US" sz="2400" dirty="0" err="1"/>
              <a:t>my_cursor.fetchall</a:t>
            </a:r>
            <a:r>
              <a:rPr lang="en-US" sz="2400" dirty="0"/>
              <a:t>()</a:t>
            </a:r>
          </a:p>
          <a:p>
            <a:pPr algn="l" rtl="0"/>
            <a:r>
              <a:rPr lang="en-US" sz="2400" dirty="0"/>
              <a:t>       </a:t>
            </a:r>
            <a:r>
              <a:rPr lang="en-US" sz="2400" dirty="0">
                <a:solidFill>
                  <a:schemeClr val="accent2"/>
                </a:solidFill>
              </a:rPr>
              <a:t> if </a:t>
            </a:r>
            <a:r>
              <a:rPr lang="en-US" sz="2400" dirty="0" err="1"/>
              <a:t>len</a:t>
            </a:r>
            <a:r>
              <a:rPr lang="en-US" sz="2400" dirty="0"/>
              <a:t>(</a:t>
            </a:r>
            <a:r>
              <a:rPr lang="en-US" sz="2400" dirty="0" err="1"/>
              <a:t>my_result</a:t>
            </a:r>
            <a:r>
              <a:rPr lang="en-US" sz="2400" dirty="0"/>
              <a:t>) != 0:</a:t>
            </a:r>
          </a:p>
          <a:p>
            <a:pPr algn="l" rtl="0"/>
            <a:r>
              <a:rPr lang="en-US" sz="2400" dirty="0"/>
              <a:t>            </a:t>
            </a:r>
            <a:r>
              <a:rPr lang="en-US" sz="2400" dirty="0">
                <a:solidFill>
                  <a:schemeClr val="accent2"/>
                </a:solidFill>
              </a:rPr>
              <a:t>return True</a:t>
            </a:r>
            <a:endParaRPr lang="he-IL" sz="2400" dirty="0">
              <a:solidFill>
                <a:schemeClr val="accent2"/>
              </a:solidFill>
            </a:endParaRPr>
          </a:p>
          <a:p>
            <a:pPr algn="l" rtl="0"/>
            <a:r>
              <a:rPr lang="en-US" sz="2400" dirty="0"/>
              <a:t>        </a:t>
            </a:r>
            <a:r>
              <a:rPr lang="en-US" sz="2400" dirty="0">
                <a:solidFill>
                  <a:schemeClr val="accent2"/>
                </a:solidFill>
              </a:rPr>
              <a:t>else</a:t>
            </a:r>
            <a:r>
              <a:rPr lang="en-US" sz="2400" dirty="0">
                <a:solidFill>
                  <a:schemeClr val="bg1"/>
                </a:solidFill>
              </a:rPr>
              <a:t>:</a:t>
            </a:r>
          </a:p>
          <a:p>
            <a:pPr algn="l" rtl="0"/>
            <a:r>
              <a:rPr lang="en-US" sz="2400" dirty="0"/>
              <a:t>            </a:t>
            </a:r>
            <a:r>
              <a:rPr lang="en-US" sz="2400" dirty="0">
                <a:solidFill>
                  <a:schemeClr val="accent2"/>
                </a:solidFill>
              </a:rPr>
              <a:t>return False</a:t>
            </a:r>
          </a:p>
          <a:p>
            <a:pPr algn="l" rtl="0"/>
            <a:r>
              <a:rPr lang="en-US" sz="2000" dirty="0"/>
              <a:t>    </a:t>
            </a:r>
          </a:p>
        </p:txBody>
      </p:sp>
      <p:sp>
        <p:nvSpPr>
          <p:cNvPr id="6" name="מלבן 5">
            <a:extLst>
              <a:ext uri="{FF2B5EF4-FFF2-40B4-BE49-F238E27FC236}">
                <a16:creationId xmlns:a16="http://schemas.microsoft.com/office/drawing/2014/main" id="{B2A8E53F-A329-4D10-8EF6-DDD3D2745198}"/>
              </a:ext>
            </a:extLst>
          </p:cNvPr>
          <p:cNvSpPr/>
          <p:nvPr/>
        </p:nvSpPr>
        <p:spPr>
          <a:xfrm>
            <a:off x="1940526" y="699598"/>
            <a:ext cx="3427861" cy="830997"/>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Phyton Code</a:t>
            </a:r>
            <a:endParaRPr lang="he-IL"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תמונה 6">
            <a:extLst>
              <a:ext uri="{FF2B5EF4-FFF2-40B4-BE49-F238E27FC236}">
                <a16:creationId xmlns:a16="http://schemas.microsoft.com/office/drawing/2014/main" id="{BCEFF6FD-A078-4F3D-891C-7B4EF1924845}"/>
              </a:ext>
            </a:extLst>
          </p:cNvPr>
          <p:cNvPicPr>
            <a:picLocks noChangeAspect="1"/>
          </p:cNvPicPr>
          <p:nvPr/>
        </p:nvPicPr>
        <p:blipFill>
          <a:blip r:embed="rId3"/>
          <a:stretch>
            <a:fillRect/>
          </a:stretch>
        </p:blipFill>
        <p:spPr>
          <a:xfrm>
            <a:off x="7543427" y="1908297"/>
            <a:ext cx="4360128" cy="4572001"/>
          </a:xfrm>
          <a:prstGeom prst="rect">
            <a:avLst/>
          </a:prstGeom>
        </p:spPr>
      </p:pic>
    </p:spTree>
    <p:extLst>
      <p:ext uri="{BB962C8B-B14F-4D97-AF65-F5344CB8AC3E}">
        <p14:creationId xmlns:p14="http://schemas.microsoft.com/office/powerpoint/2010/main" val="421904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2750"/>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377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500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par>
                          <p:cTn id="24" fill="hold">
                            <p:stCondLst>
                              <p:cond delay="5975"/>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par>
                          <p:cTn id="28" fill="hold">
                            <p:stCondLst>
                              <p:cond delay="6700"/>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left)">
                                      <p:cBhvr>
                                        <p:cTn id="31" dur="500"/>
                                        <p:tgtEl>
                                          <p:spTgt spid="5">
                                            <p:txEl>
                                              <p:pRg st="5" end="5"/>
                                            </p:txEl>
                                          </p:spTgt>
                                        </p:tgtEl>
                                      </p:cBhvr>
                                    </p:animEffect>
                                  </p:childTnLst>
                                </p:cTn>
                              </p:par>
                            </p:childTnLst>
                          </p:cTn>
                        </p:par>
                        <p:par>
                          <p:cTn id="32" fill="hold">
                            <p:stCondLst>
                              <p:cond delay="7300"/>
                            </p:stCondLst>
                            <p:childTnLst>
                              <p:par>
                                <p:cTn id="33" presetID="22" presetClass="entr" presetSubtype="8" fill="hold" grpId="0" nodeType="afterEffect">
                                  <p:stCondLst>
                                    <p:cond delay="0"/>
                                  </p:stCondLst>
                                  <p:iterate type="lt">
                                    <p:tmPct val="5000"/>
                                  </p:iterate>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par>
                          <p:cTn id="36" fill="hold">
                            <p:stCondLst>
                              <p:cond delay="8050"/>
                            </p:stCondLst>
                            <p:childTnLst>
                              <p:par>
                                <p:cTn id="37" presetID="22" presetClass="entr" presetSubtype="8" fill="hold" grpId="0" nodeType="afterEffect">
                                  <p:stCondLst>
                                    <p:cond delay="0"/>
                                  </p:stCondLst>
                                  <p:iterate type="lt">
                                    <p:tmPct val="10000"/>
                                  </p:iterate>
                                  <p:childTnLst>
                                    <p:set>
                                      <p:cBhvr>
                                        <p:cTn id="38" dur="1" fill="hold">
                                          <p:stCondLst>
                                            <p:cond delay="0"/>
                                          </p:stCondLst>
                                        </p:cTn>
                                        <p:tgtEl>
                                          <p:spTgt spid="5">
                                            <p:txEl>
                                              <p:pRg st="7" end="7"/>
                                            </p:txEl>
                                          </p:spTgt>
                                        </p:tgtEl>
                                        <p:attrNameLst>
                                          <p:attrName>style.visibility</p:attrName>
                                        </p:attrNameLst>
                                      </p:cBhvr>
                                      <p:to>
                                        <p:strVal val="visible"/>
                                      </p:to>
                                    </p:set>
                                    <p:animEffect transition="in" filter="wipe(left)">
                                      <p:cBhvr>
                                        <p:cTn id="3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3C3F9213-775C-9E4F-9EAF-6B11DDFFDF6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133" b="-1"/>
          <a:stretch/>
        </p:blipFill>
        <p:spPr bwMode="auto">
          <a:xfrm>
            <a:off x="1609"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a:xfrm>
            <a:off x="839569" y="365126"/>
            <a:ext cx="10512862" cy="1325563"/>
          </a:xfrm>
        </p:spPr>
        <p:txBody>
          <a:bodyPr>
            <a:normAutofit/>
          </a:bodyPr>
          <a:lstStyle/>
          <a:p>
            <a:pPr algn="r" rtl="1"/>
            <a:r>
              <a:rPr lang="en-US" dirty="0">
                <a:solidFill>
                  <a:srgbClr val="FFFFFF"/>
                </a:solidFill>
              </a:rPr>
              <a:t>Denial of service</a:t>
            </a:r>
            <a:r>
              <a:rPr lang="he-IL" dirty="0">
                <a:solidFill>
                  <a:srgbClr val="FFFFFF"/>
                </a:solidFill>
              </a:rPr>
              <a:t> - </a:t>
            </a:r>
            <a:r>
              <a:rPr lang="en-US" dirty="0">
                <a:solidFill>
                  <a:srgbClr val="FFFFFF"/>
                </a:solidFill>
              </a:rPr>
              <a:t> </a:t>
            </a:r>
            <a:r>
              <a:rPr lang="he-IL" dirty="0">
                <a:solidFill>
                  <a:srgbClr val="FFFFFF"/>
                </a:solidFill>
              </a:rPr>
              <a:t>מניעת שירות / זמינות</a:t>
            </a:r>
            <a:endParaRPr lang="en-US" dirty="0">
              <a:solidFill>
                <a:srgbClr val="FFFFFF"/>
              </a:solidFill>
            </a:endParaRPr>
          </a:p>
        </p:txBody>
      </p:sp>
      <p:sp>
        <p:nvSpPr>
          <p:cNvPr id="14" name="Content Placeholder 13"/>
          <p:cNvSpPr>
            <a:spLocks noGrp="1"/>
          </p:cNvSpPr>
          <p:nvPr>
            <p:ph idx="1"/>
          </p:nvPr>
        </p:nvSpPr>
        <p:spPr>
          <a:xfrm>
            <a:off x="839569" y="1825625"/>
            <a:ext cx="10512862" cy="4351338"/>
          </a:xfrm>
        </p:spPr>
        <p:txBody>
          <a:bodyPr>
            <a:normAutofit/>
          </a:bodyPr>
          <a:lstStyle/>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זמינות ואמינות אפליקציות מניעת שירות מושפעות ישירות מהתקפות מניעת שירות (</a:t>
            </a:r>
            <a:r>
              <a:rPr lang="en-US" sz="2200" dirty="0">
                <a:solidFill>
                  <a:srgbClr val="FFFFFF"/>
                </a:solidFill>
                <a:latin typeface="Calibri" panose="020F0502020204030204" pitchFamily="34" charset="0"/>
                <a:ea typeface="Calibri" panose="020F0502020204030204" pitchFamily="34" charset="0"/>
                <a:cs typeface="Arial" panose="020B0604020202020204" pitchFamily="34" charset="0"/>
              </a:rPr>
              <a:t>DOS</a:t>
            </a:r>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 שהן סוג של חבלה שהופכת אפליקציות ללא זמינות למשתמשים מורשים. מתרחש כאשר מערכת מוצפת בתנועה עד כדי כך שהיא אינה מסוגלת לעבד בקשות שירות לגיטימיות</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תרחישים לדוגמא:</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1. ביצוע מתקפת   </a:t>
            </a:r>
            <a:r>
              <a:rPr lang="en-US" sz="2200" dirty="0">
                <a:solidFill>
                  <a:srgbClr val="FFFFFF"/>
                </a:solidFill>
                <a:latin typeface="Calibri" panose="020F0502020204030204" pitchFamily="34" charset="0"/>
                <a:ea typeface="Calibri" panose="020F0502020204030204" pitchFamily="34" charset="0"/>
                <a:cs typeface="Arial" panose="020B0604020202020204" pitchFamily="34" charset="0"/>
              </a:rPr>
              <a:t>dos</a:t>
            </a:r>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 </a:t>
            </a:r>
            <a:r>
              <a:rPr lang="en-US" sz="2200" dirty="0">
                <a:solidFill>
                  <a:srgbClr val="FFFFFF"/>
                </a:solidFill>
                <a:latin typeface="Calibri" panose="020F0502020204030204" pitchFamily="34" charset="0"/>
                <a:ea typeface="Calibri" panose="020F0502020204030204" pitchFamily="34" charset="0"/>
                <a:cs typeface="Arial" panose="020B0604020202020204" pitchFamily="34" charset="0"/>
              </a:rPr>
              <a:t> </a:t>
            </a:r>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על האתר במטרה להאט ולשבש את עבודתו</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2. גרימה לכך שמשתמשים רשומים לא יוכלו להתחבר</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3. הצפנת תנועות בסיסיות שהמערכת יודעת לבצע עד למצב שהיא לא יכולה לבצע אותם</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4. הפלת המערכת בזמן שיא (לדוגמא בעת מבצעי </a:t>
            </a:r>
            <a:r>
              <a:rPr lang="en-US" sz="2200" dirty="0">
                <a:solidFill>
                  <a:srgbClr val="FFFFFF"/>
                </a:solidFill>
                <a:latin typeface="Calibri" panose="020F0502020204030204" pitchFamily="34" charset="0"/>
                <a:ea typeface="Calibri" panose="020F0502020204030204" pitchFamily="34" charset="0"/>
                <a:cs typeface="Arial" panose="020B0604020202020204" pitchFamily="34" charset="0"/>
              </a:rPr>
              <a:t>BLACK FRIDAY  </a:t>
            </a:r>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או מבצעי סוף עונה)</a:t>
            </a:r>
          </a:p>
          <a:p>
            <a:pPr algn="r" rtl="1"/>
            <a:r>
              <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rPr>
              <a:t>5. הצגת נתונים לא מעודכנים לזמן הנוכחי לדוגמא להראות פריט שקיים במלאי וניתן לבצע הזמנה שלו שבפועל הפריט לא נמצא.</a:t>
            </a:r>
          </a:p>
          <a:p>
            <a:pPr algn="r" rtl="1"/>
            <a:endParaRPr lang="he-IL" sz="2200" dirty="0">
              <a:solidFill>
                <a:srgbClr val="FFFFFF"/>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2581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prstClr val="white"/>
              </a:solidFill>
              <a:latin typeface="Calibri" panose="020F0502020204030204"/>
            </a:endParaRPr>
          </a:p>
        </p:txBody>
      </p:sp>
      <p:pic>
        <p:nvPicPr>
          <p:cNvPr id="4" name="Picture 2" descr="היצרנים יחויבו להגן על הרכבים מפני סייבר - החל מ-2022 | כלכליסט">
            <a:extLst>
              <a:ext uri="{FF2B5EF4-FFF2-40B4-BE49-F238E27FC236}">
                <a16:creationId xmlns:a16="http://schemas.microsoft.com/office/drawing/2014/main" id="{B975B826-0502-E340-88FA-20283FA10AB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133" b="-1"/>
          <a:stretch/>
        </p:blipFill>
        <p:spPr bwMode="auto">
          <a:xfrm>
            <a:off x="1609" y="10"/>
            <a:ext cx="121888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a:xfrm>
            <a:off x="839569" y="365126"/>
            <a:ext cx="10512862" cy="1325563"/>
          </a:xfrm>
        </p:spPr>
        <p:txBody>
          <a:bodyPr>
            <a:normAutofit/>
          </a:bodyPr>
          <a:lstStyle/>
          <a:p>
            <a:pPr algn="ctr" rtl="1"/>
            <a:r>
              <a:rPr lang="en-US" dirty="0">
                <a:solidFill>
                  <a:srgbClr val="FFFFFF"/>
                </a:solidFill>
              </a:rPr>
              <a:t>Elevation of privilege</a:t>
            </a:r>
            <a:r>
              <a:rPr lang="he-IL" dirty="0">
                <a:solidFill>
                  <a:srgbClr val="FFFFFF"/>
                </a:solidFill>
              </a:rPr>
              <a:t> - השגת הרשאות מוגברות (אסקלציה של הרשאות/ניהול הרשאות).</a:t>
            </a:r>
            <a:endParaRPr lang="en-US" dirty="0">
              <a:solidFill>
                <a:srgbClr val="FFFFFF"/>
              </a:solidFill>
            </a:endParaRPr>
          </a:p>
        </p:txBody>
      </p:sp>
      <p:sp>
        <p:nvSpPr>
          <p:cNvPr id="14" name="Content Placeholder 13"/>
          <p:cNvSpPr>
            <a:spLocks noGrp="1"/>
          </p:cNvSpPr>
          <p:nvPr>
            <p:ph idx="1"/>
          </p:nvPr>
        </p:nvSpPr>
        <p:spPr>
          <a:xfrm>
            <a:off x="839569" y="1825625"/>
            <a:ext cx="10512862" cy="4351338"/>
          </a:xfrm>
        </p:spPr>
        <p:txBody>
          <a:bodyPr>
            <a:normAutofit/>
          </a:bodyPr>
          <a:lstStyle/>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העלאת הרשאות העלאת הרשאות מתרחשת כאשר משתמש מקבל גישה מוסמכת לחלקים מהאפליקציה או לנתונים שבדרך כלל אינם נגישים למשתמש.</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תרחישים לדוגמא:</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1. שינוי רמות סיווג של משתמשים</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2. הפיכת הפורצים למנהלי חנות</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3. הפיכת פורצים למנהלי אתר</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4. העברת פריטים מחנות לחנות (מכורח הרשאות מתאימות)</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5. הורדת האתר / מחיקת טבלאות בעקבות עודף הרשאות</a:t>
            </a:r>
          </a:p>
          <a:p>
            <a:pPr algn="r" rtl="1"/>
            <a:r>
              <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rPr>
              <a:t>6. שינוי מחירי מוצרים</a:t>
            </a:r>
          </a:p>
          <a:p>
            <a:pPr marL="0" indent="0" algn="r" rtl="1">
              <a:buNone/>
            </a:pPr>
            <a:endParaRPr lang="he-IL" sz="2600" dirty="0">
              <a:solidFill>
                <a:srgbClr val="FFFFFF"/>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4061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היצרנים יחויבו להגן על הרכבים מפני סייבר - החל מ-2022 | כלכליסט">
            <a:extLst>
              <a:ext uri="{FF2B5EF4-FFF2-40B4-BE49-F238E27FC236}">
                <a16:creationId xmlns:a16="http://schemas.microsoft.com/office/drawing/2014/main" id="{B692B466-D89D-BF49-87F4-D49D153E3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33" b="-1"/>
          <a:stretch/>
        </p:blipFill>
        <p:spPr bwMode="auto">
          <a:xfrm>
            <a:off x="-1458" y="10"/>
            <a:ext cx="1218882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013625" y="1371600"/>
            <a:ext cx="5243209" cy="2499545"/>
          </a:xfrm>
          <a:effectLst>
            <a:outerShdw blurRad="50800" dist="38100" dir="2700000" algn="tl" rotWithShape="0">
              <a:prstClr val="black">
                <a:alpha val="40000"/>
              </a:prstClr>
            </a:outerShdw>
          </a:effectLst>
        </p:spPr>
        <p:txBody>
          <a:bodyPr>
            <a:normAutofit fontScale="90000"/>
          </a:bodyPr>
          <a:lstStyle/>
          <a:p>
            <a:r>
              <a:rPr lang="en-US" sz="9600" b="1" dirty="0">
                <a:solidFill>
                  <a:srgbClr val="FFFFFF"/>
                </a:solidFill>
                <a:latin typeface="+mn-lt"/>
              </a:rPr>
              <a:t>Thank you</a:t>
            </a:r>
          </a:p>
        </p:txBody>
      </p:sp>
    </p:spTree>
    <p:extLst>
      <p:ext uri="{BB962C8B-B14F-4D97-AF65-F5344CB8AC3E}">
        <p14:creationId xmlns:p14="http://schemas.microsoft.com/office/powerpoint/2010/main" val="412124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2732260" y="84045"/>
            <a:ext cx="6341801"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SQL Injection</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40080" y="1530595"/>
            <a:ext cx="10995660" cy="4565405"/>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3600" b="1" dirty="0"/>
              <a:t>SELECT username , password FROM users </a:t>
            </a:r>
          </a:p>
          <a:p>
            <a:pPr algn="l" rtl="0"/>
            <a:r>
              <a:rPr lang="en-US" sz="3600" b="1" dirty="0"/>
              <a:t>WHERE username = "admin" </a:t>
            </a:r>
          </a:p>
          <a:p>
            <a:pPr algn="l" rtl="0"/>
            <a:r>
              <a:rPr lang="en-US" sz="3600" b="1" dirty="0"/>
              <a:t>AND password = "1234" </a:t>
            </a:r>
            <a:endParaRPr lang="he-IL" sz="3600" b="1" dirty="0"/>
          </a:p>
          <a:p>
            <a:pPr algn="l" rtl="0"/>
            <a:endParaRPr lang="en-US" sz="3600" b="1" dirty="0"/>
          </a:p>
          <a:p>
            <a:pPr algn="l" rtl="0"/>
            <a:endParaRPr lang="en-US" sz="3600" b="1" dirty="0"/>
          </a:p>
          <a:p>
            <a:pPr algn="l" rtl="0"/>
            <a:r>
              <a:rPr lang="en-US" sz="3600" b="1" dirty="0"/>
              <a:t>SELECT username , password FROM users </a:t>
            </a:r>
          </a:p>
          <a:p>
            <a:pPr algn="l" rtl="0"/>
            <a:r>
              <a:rPr lang="en-US" sz="3600" b="1" dirty="0"/>
              <a:t>WHERE username = "admin" </a:t>
            </a:r>
          </a:p>
          <a:p>
            <a:pPr algn="l" rtl="0"/>
            <a:r>
              <a:rPr lang="en-US" sz="3600" b="1" dirty="0"/>
              <a:t>AND password = "1234 </a:t>
            </a:r>
            <a:r>
              <a:rPr lang="en-US" sz="3600" b="1" dirty="0">
                <a:highlight>
                  <a:srgbClr val="FF0000"/>
                </a:highlight>
              </a:rPr>
              <a:t>" or 1=1 #</a:t>
            </a:r>
            <a:r>
              <a:rPr lang="en-US" sz="3600" b="1" dirty="0"/>
              <a:t>" </a:t>
            </a:r>
            <a:endParaRPr lang="he-IL" sz="3600" b="1" dirty="0"/>
          </a:p>
        </p:txBody>
      </p:sp>
    </p:spTree>
    <p:extLst>
      <p:ext uri="{BB962C8B-B14F-4D97-AF65-F5344CB8AC3E}">
        <p14:creationId xmlns:p14="http://schemas.microsoft.com/office/powerpoint/2010/main" val="7895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775"/>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277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370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left)">
                                      <p:cBhvr>
                                        <p:cTn id="23" dur="500"/>
                                        <p:tgtEl>
                                          <p:spTgt spid="2">
                                            <p:txEl>
                                              <p:pRg st="5" end="5"/>
                                            </p:txEl>
                                          </p:spTgt>
                                        </p:tgtEl>
                                      </p:cBhvr>
                                    </p:animEffect>
                                  </p:childTnLst>
                                </p:cTn>
                              </p:par>
                            </p:childTnLst>
                          </p:cTn>
                        </p:par>
                        <p:par>
                          <p:cTn id="24" fill="hold">
                            <p:stCondLst>
                              <p:cond delay="4975"/>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par>
                          <p:cTn id="28" fill="hold">
                            <p:stCondLst>
                              <p:cond delay="5975"/>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6823614" y="84045"/>
            <a:ext cx="5169492"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Login Page</a:t>
            </a:r>
            <a:endParaRPr lang="he-IL"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בועת דיבור: מלבן עם פינות מעוגלות 4">
            <a:extLst>
              <a:ext uri="{FF2B5EF4-FFF2-40B4-BE49-F238E27FC236}">
                <a16:creationId xmlns:a16="http://schemas.microsoft.com/office/drawing/2014/main" id="{81ABEF9E-E332-4E18-A806-121BDF36930B}"/>
              </a:ext>
            </a:extLst>
          </p:cNvPr>
          <p:cNvSpPr/>
          <p:nvPr/>
        </p:nvSpPr>
        <p:spPr>
          <a:xfrm>
            <a:off x="640080" y="1615440"/>
            <a:ext cx="6065520" cy="4099560"/>
          </a:xfrm>
          <a:prstGeom prst="wedgeRoundRectCallout">
            <a:avLst>
              <a:gd name="adj1" fmla="val 62164"/>
              <a:gd name="adj2" fmla="val -92"/>
              <a:gd name="adj3" fmla="val 16667"/>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400" dirty="0" err="1"/>
              <a:t>sql</a:t>
            </a:r>
            <a:r>
              <a:rPr lang="en-US" sz="2400" dirty="0"/>
              <a:t> = "SELECT username FROM users WHERE `username` = " admin " AND `password` = “1234</a:t>
            </a:r>
            <a:r>
              <a:rPr lang="en-US" sz="2400" dirty="0">
                <a:highlight>
                  <a:srgbClr val="FF0000"/>
                </a:highlight>
              </a:rPr>
              <a:t>” or 1 = 1 #</a:t>
            </a:r>
            <a:r>
              <a:rPr lang="en-US" sz="2400" dirty="0"/>
              <a:t>"</a:t>
            </a:r>
          </a:p>
          <a:p>
            <a:pPr algn="l" rtl="0"/>
            <a:r>
              <a:rPr lang="en-US" sz="2400" dirty="0"/>
              <a:t>        </a:t>
            </a:r>
            <a:r>
              <a:rPr lang="en-US" sz="2400" dirty="0" err="1"/>
              <a:t>my_cursor.execute</a:t>
            </a:r>
            <a:r>
              <a:rPr lang="en-US" sz="2400" dirty="0"/>
              <a:t>(</a:t>
            </a:r>
            <a:r>
              <a:rPr lang="en-US" sz="2400" dirty="0" err="1"/>
              <a:t>sql</a:t>
            </a:r>
            <a:r>
              <a:rPr lang="en-US" sz="2400" dirty="0"/>
              <a:t>)</a:t>
            </a:r>
          </a:p>
          <a:p>
            <a:pPr algn="l" rtl="0"/>
            <a:r>
              <a:rPr lang="en-US" sz="2400" dirty="0"/>
              <a:t>        </a:t>
            </a:r>
            <a:r>
              <a:rPr lang="en-US" sz="2400" dirty="0" err="1"/>
              <a:t>my_result</a:t>
            </a:r>
            <a:r>
              <a:rPr lang="en-US" sz="2400" dirty="0"/>
              <a:t> = </a:t>
            </a:r>
            <a:r>
              <a:rPr lang="en-US" sz="2400" dirty="0" err="1"/>
              <a:t>my_cursor.fetchall</a:t>
            </a:r>
            <a:r>
              <a:rPr lang="en-US" sz="2400" dirty="0"/>
              <a:t>()</a:t>
            </a:r>
          </a:p>
          <a:p>
            <a:pPr algn="l" rtl="0"/>
            <a:r>
              <a:rPr lang="en-US" sz="2400" dirty="0"/>
              <a:t>        </a:t>
            </a:r>
            <a:r>
              <a:rPr lang="en-US" sz="2400" dirty="0">
                <a:solidFill>
                  <a:schemeClr val="accent2"/>
                </a:solidFill>
              </a:rPr>
              <a:t>if</a:t>
            </a:r>
            <a:r>
              <a:rPr lang="en-US" sz="2400" dirty="0"/>
              <a:t> </a:t>
            </a:r>
            <a:r>
              <a:rPr lang="en-US" sz="2400" dirty="0" err="1"/>
              <a:t>len</a:t>
            </a:r>
            <a:r>
              <a:rPr lang="en-US" sz="2400" dirty="0"/>
              <a:t>(</a:t>
            </a:r>
            <a:r>
              <a:rPr lang="en-US" sz="2400" dirty="0" err="1"/>
              <a:t>my_result</a:t>
            </a:r>
            <a:r>
              <a:rPr lang="en-US" sz="2400" dirty="0"/>
              <a:t>) != 0:</a:t>
            </a:r>
          </a:p>
          <a:p>
            <a:pPr algn="l" rtl="0"/>
            <a:r>
              <a:rPr lang="en-US" sz="2400" dirty="0"/>
              <a:t>            </a:t>
            </a:r>
            <a:r>
              <a:rPr lang="en-US" sz="2400" dirty="0">
                <a:solidFill>
                  <a:schemeClr val="accent2"/>
                </a:solidFill>
              </a:rPr>
              <a:t>return True</a:t>
            </a:r>
            <a:endParaRPr lang="he-IL" sz="2400" dirty="0">
              <a:solidFill>
                <a:schemeClr val="accent2"/>
              </a:solidFill>
            </a:endParaRPr>
          </a:p>
          <a:p>
            <a:pPr algn="l" rtl="0"/>
            <a:r>
              <a:rPr lang="en-US" sz="2400" dirty="0"/>
              <a:t>        </a:t>
            </a:r>
            <a:r>
              <a:rPr lang="en-US" sz="2400" dirty="0">
                <a:solidFill>
                  <a:schemeClr val="accent2"/>
                </a:solidFill>
              </a:rPr>
              <a:t>else</a:t>
            </a:r>
            <a:r>
              <a:rPr lang="en-US" sz="2400" dirty="0"/>
              <a:t>:</a:t>
            </a:r>
          </a:p>
          <a:p>
            <a:pPr algn="l" rtl="0"/>
            <a:r>
              <a:rPr lang="en-US" sz="2400" dirty="0"/>
              <a:t>            </a:t>
            </a:r>
            <a:r>
              <a:rPr lang="en-US" sz="2400" dirty="0">
                <a:solidFill>
                  <a:schemeClr val="accent2"/>
                </a:solidFill>
              </a:rPr>
              <a:t>return False</a:t>
            </a:r>
          </a:p>
          <a:p>
            <a:pPr algn="l" rtl="0"/>
            <a:r>
              <a:rPr lang="en-US" sz="2000" dirty="0"/>
              <a:t>    </a:t>
            </a:r>
          </a:p>
        </p:txBody>
      </p:sp>
      <p:sp>
        <p:nvSpPr>
          <p:cNvPr id="6" name="מלבן 5">
            <a:extLst>
              <a:ext uri="{FF2B5EF4-FFF2-40B4-BE49-F238E27FC236}">
                <a16:creationId xmlns:a16="http://schemas.microsoft.com/office/drawing/2014/main" id="{B2A8E53F-A329-4D10-8EF6-DDD3D2745198}"/>
              </a:ext>
            </a:extLst>
          </p:cNvPr>
          <p:cNvSpPr/>
          <p:nvPr/>
        </p:nvSpPr>
        <p:spPr>
          <a:xfrm>
            <a:off x="1884581" y="699598"/>
            <a:ext cx="3539752" cy="830997"/>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SQL Injection</a:t>
            </a:r>
          </a:p>
        </p:txBody>
      </p:sp>
      <p:pic>
        <p:nvPicPr>
          <p:cNvPr id="7" name="תמונה 6">
            <a:extLst>
              <a:ext uri="{FF2B5EF4-FFF2-40B4-BE49-F238E27FC236}">
                <a16:creationId xmlns:a16="http://schemas.microsoft.com/office/drawing/2014/main" id="{BCEFF6FD-A078-4F3D-891C-7B4EF1924845}"/>
              </a:ext>
            </a:extLst>
          </p:cNvPr>
          <p:cNvPicPr>
            <a:picLocks noChangeAspect="1"/>
          </p:cNvPicPr>
          <p:nvPr/>
        </p:nvPicPr>
        <p:blipFill>
          <a:blip r:embed="rId3"/>
          <a:stretch>
            <a:fillRect/>
          </a:stretch>
        </p:blipFill>
        <p:spPr>
          <a:xfrm>
            <a:off x="7543427" y="1908297"/>
            <a:ext cx="4360128" cy="4572001"/>
          </a:xfrm>
          <a:prstGeom prst="rect">
            <a:avLst/>
          </a:prstGeom>
        </p:spPr>
      </p:pic>
      <p:pic>
        <p:nvPicPr>
          <p:cNvPr id="3" name="תמונה 2">
            <a:extLst>
              <a:ext uri="{FF2B5EF4-FFF2-40B4-BE49-F238E27FC236}">
                <a16:creationId xmlns:a16="http://schemas.microsoft.com/office/drawing/2014/main" id="{72BFE0E2-A39E-4DD1-803C-7498C1CB0C65}"/>
              </a:ext>
            </a:extLst>
          </p:cNvPr>
          <p:cNvPicPr>
            <a:picLocks noChangeAspect="1"/>
          </p:cNvPicPr>
          <p:nvPr/>
        </p:nvPicPr>
        <p:blipFill>
          <a:blip r:embed="rId4"/>
          <a:stretch>
            <a:fillRect/>
          </a:stretch>
        </p:blipFill>
        <p:spPr>
          <a:xfrm>
            <a:off x="7879080" y="4104056"/>
            <a:ext cx="1958340" cy="513663"/>
          </a:xfrm>
          <a:prstGeom prst="rect">
            <a:avLst/>
          </a:prstGeom>
        </p:spPr>
      </p:pic>
      <p:sp>
        <p:nvSpPr>
          <p:cNvPr id="8" name="מלבן 7">
            <a:hlinkClick r:id="rId5"/>
            <a:extLst>
              <a:ext uri="{FF2B5EF4-FFF2-40B4-BE49-F238E27FC236}">
                <a16:creationId xmlns:a16="http://schemas.microsoft.com/office/drawing/2014/main" id="{F2232C80-F506-4F3F-AB2B-969FC268C0C1}"/>
              </a:ext>
            </a:extLst>
          </p:cNvPr>
          <p:cNvSpPr/>
          <p:nvPr/>
        </p:nvSpPr>
        <p:spPr>
          <a:xfrm>
            <a:off x="770425" y="6018633"/>
            <a:ext cx="5843736" cy="461665"/>
          </a:xfrm>
          <a:prstGeom prst="rect">
            <a:avLst/>
          </a:prstGeom>
          <a:gradFill>
            <a:gsLst>
              <a:gs pos="0">
                <a:srgbClr val="0D5D9F">
                  <a:lumMod val="72000"/>
                </a:srgbClr>
              </a:gs>
              <a:gs pos="100000">
                <a:srgbClr val="001019">
                  <a:alpha val="55000"/>
                </a:srgbClr>
              </a:gs>
            </a:gsLst>
            <a:lin ang="18900000" scaled="1"/>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400" u="sng" dirty="0">
                <a:solidFill>
                  <a:schemeClr val="lt1"/>
                </a:solidFill>
              </a:rPr>
              <a:t>https://www.centos.org.il/hacked_login.html</a:t>
            </a:r>
            <a:endParaRPr lang="he-IL" sz="2400" u="sng" dirty="0">
              <a:solidFill>
                <a:schemeClr val="lt1"/>
              </a:solidFill>
            </a:endParaRPr>
          </a:p>
        </p:txBody>
      </p:sp>
    </p:spTree>
    <p:extLst>
      <p:ext uri="{BB962C8B-B14F-4D97-AF65-F5344CB8AC3E}">
        <p14:creationId xmlns:p14="http://schemas.microsoft.com/office/powerpoint/2010/main" val="174430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2925"/>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3950"/>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5175"/>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par>
                          <p:cTn id="24" fill="hold">
                            <p:stCondLst>
                              <p:cond delay="6150"/>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par>
                          <p:cTn id="28" fill="hold">
                            <p:stCondLst>
                              <p:cond delay="6875"/>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left)">
                                      <p:cBhvr>
                                        <p:cTn id="31" dur="500"/>
                                        <p:tgtEl>
                                          <p:spTgt spid="5">
                                            <p:txEl>
                                              <p:pRg st="5" end="5"/>
                                            </p:txEl>
                                          </p:spTgt>
                                        </p:tgtEl>
                                      </p:cBhvr>
                                    </p:animEffect>
                                  </p:childTnLst>
                                </p:cTn>
                              </p:par>
                            </p:childTnLst>
                          </p:cTn>
                        </p:par>
                        <p:par>
                          <p:cTn id="32" fill="hold">
                            <p:stCondLst>
                              <p:cond delay="7475"/>
                            </p:stCondLst>
                            <p:childTnLst>
                              <p:par>
                                <p:cTn id="33" presetID="22" presetClass="entr" presetSubtype="8" fill="hold" grpId="0" nodeType="afterEffect">
                                  <p:stCondLst>
                                    <p:cond delay="0"/>
                                  </p:stCondLst>
                                  <p:iterate type="lt">
                                    <p:tmPct val="5000"/>
                                  </p:iterate>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par>
                          <p:cTn id="36" fill="hold">
                            <p:stCondLst>
                              <p:cond delay="8225"/>
                            </p:stCondLst>
                            <p:childTnLst>
                              <p:par>
                                <p:cTn id="37" presetID="22" presetClass="entr" presetSubtype="8" fill="hold" grpId="0" nodeType="afterEffect">
                                  <p:stCondLst>
                                    <p:cond delay="0"/>
                                  </p:stCondLst>
                                  <p:iterate type="lt">
                                    <p:tmPct val="10000"/>
                                  </p:iterate>
                                  <p:childTnLst>
                                    <p:set>
                                      <p:cBhvr>
                                        <p:cTn id="38" dur="1" fill="hold">
                                          <p:stCondLst>
                                            <p:cond delay="0"/>
                                          </p:stCondLst>
                                        </p:cTn>
                                        <p:tgtEl>
                                          <p:spTgt spid="5">
                                            <p:txEl>
                                              <p:pRg st="7" end="7"/>
                                            </p:txEl>
                                          </p:spTgt>
                                        </p:tgtEl>
                                        <p:attrNameLst>
                                          <p:attrName>style.visibility</p:attrName>
                                        </p:attrNameLst>
                                      </p:cBhvr>
                                      <p:to>
                                        <p:strVal val="visible"/>
                                      </p:to>
                                    </p:set>
                                    <p:animEffect transition="in" filter="wipe(left)">
                                      <p:cBhvr>
                                        <p:cTn id="39" dur="500"/>
                                        <p:tgtEl>
                                          <p:spTgt spid="5">
                                            <p:txEl>
                                              <p:pRg st="7" end="7"/>
                                            </p:txEl>
                                          </p:spTgt>
                                        </p:tgtEl>
                                      </p:cBhvr>
                                    </p:animEffect>
                                  </p:childTnLst>
                                </p:cTn>
                              </p:par>
                            </p:childTnLst>
                          </p:cTn>
                        </p:par>
                        <p:par>
                          <p:cTn id="40" fill="hold">
                            <p:stCondLst>
                              <p:cond delay="8675"/>
                            </p:stCondLst>
                            <p:childTnLst>
                              <p:par>
                                <p:cTn id="41" presetID="22" presetClass="entr" presetSubtype="8" fill="hold" grpId="0" nodeType="afterEffect">
                                  <p:stCondLst>
                                    <p:cond delay="0"/>
                                  </p:stCondLst>
                                  <p:childTnLst>
                                    <p:set>
                                      <p:cBhvr>
                                        <p:cTn id="42" dur="1" fill="hold">
                                          <p:stCondLst>
                                            <p:cond delay="0"/>
                                          </p:stCondLst>
                                        </p:cTn>
                                        <p:tgtEl>
                                          <p:spTgt spid="8">
                                            <p:bg/>
                                          </p:spTgt>
                                        </p:tgtEl>
                                        <p:attrNameLst>
                                          <p:attrName>style.visibility</p:attrName>
                                        </p:attrNameLst>
                                      </p:cBhvr>
                                      <p:to>
                                        <p:strVal val="visible"/>
                                      </p:to>
                                    </p:set>
                                    <p:animEffect transition="in" filter="wipe(left)">
                                      <p:cBhvr>
                                        <p:cTn id="43" dur="500"/>
                                        <p:tgtEl>
                                          <p:spTgt spid="8">
                                            <p:bg/>
                                          </p:spTgt>
                                        </p:tgtEl>
                                      </p:cBhvr>
                                    </p:animEffect>
                                  </p:childTnLst>
                                </p:cTn>
                              </p:par>
                            </p:childTnLst>
                          </p:cTn>
                        </p:par>
                        <p:par>
                          <p:cTn id="44" fill="hold">
                            <p:stCondLst>
                              <p:cond delay="9175"/>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8">
                                            <p:txEl>
                                              <p:pRg st="0" end="0"/>
                                            </p:txEl>
                                          </p:spTgt>
                                        </p:tgtEl>
                                        <p:attrNameLst>
                                          <p:attrName>style.visibility</p:attrName>
                                        </p:attrNameLst>
                                      </p:cBhvr>
                                      <p:to>
                                        <p:strVal val="visible"/>
                                      </p:to>
                                    </p:set>
                                    <p:animEffect transition="in" filter="wipe(left)">
                                      <p:cBhvr>
                                        <p:cTn id="47" dur="500"/>
                                        <p:tgtEl>
                                          <p:spTgt spid="8">
                                            <p:txEl>
                                              <p:pRg st="0" end="0"/>
                                            </p:txEl>
                                          </p:spTgt>
                                        </p:tgtEl>
                                      </p:cBhvr>
                                    </p:animEffect>
                                  </p:childTnLst>
                                </p:cTn>
                              </p:par>
                            </p:childTnLst>
                          </p:cTn>
                        </p:par>
                        <p:par>
                          <p:cTn id="48" fill="hold">
                            <p:stCondLst>
                              <p:cond delay="11775"/>
                            </p:stCondLst>
                            <p:childTnLst>
                              <p:par>
                                <p:cTn id="49" presetID="26" presetClass="emph" presetSubtype="0" repeatCount="indefinite" fill="hold" grpId="1" nodeType="afterEffect">
                                  <p:stCondLst>
                                    <p:cond delay="0"/>
                                  </p:stCondLst>
                                  <p:childTnLst>
                                    <p:animEffect transition="out" filter="fade">
                                      <p:cBhvr>
                                        <p:cTn id="50" dur="2000" tmFilter="0, 0; .2, .5; .8, .5; 1, 0"/>
                                        <p:tgtEl>
                                          <p:spTgt spid="8">
                                            <p:bg/>
                                          </p:spTgt>
                                        </p:tgtEl>
                                      </p:cBhvr>
                                    </p:animEffect>
                                    <p:animScale>
                                      <p:cBhvr>
                                        <p:cTn id="51" dur="1000" autoRev="1" fill="hold"/>
                                        <p:tgtEl>
                                          <p:spTgt spid="8">
                                            <p:bg/>
                                          </p:spTgt>
                                        </p:tgtEl>
                                      </p:cBhvr>
                                      <p:by x="105000" y="105000"/>
                                    </p:animScale>
                                  </p:childTnLst>
                                </p:cTn>
                              </p:par>
                            </p:childTnLst>
                          </p:cTn>
                        </p:par>
                        <p:par>
                          <p:cTn id="52" fill="hold">
                            <p:stCondLst>
                              <p:cond delay="13775"/>
                            </p:stCondLst>
                            <p:childTnLst>
                              <p:par>
                                <p:cTn id="53" presetID="26" presetClass="emph" presetSubtype="0" repeatCount="indefinite" fill="hold" grpId="1" nodeType="afterEffect">
                                  <p:stCondLst>
                                    <p:cond delay="0"/>
                                  </p:stCondLst>
                                  <p:iterate type="lt">
                                    <p:tmPct val="0"/>
                                  </p:iterate>
                                  <p:childTnLst>
                                    <p:animEffect transition="out" filter="fade">
                                      <p:cBhvr>
                                        <p:cTn id="54" dur="2000" tmFilter="0, 0; .2, .5; .8, .5; 1, 0"/>
                                        <p:tgtEl>
                                          <p:spTgt spid="8">
                                            <p:txEl>
                                              <p:pRg st="0" end="0"/>
                                            </p:txEl>
                                          </p:spTgt>
                                        </p:tgtEl>
                                      </p:cBhvr>
                                    </p:animEffect>
                                    <p:animScale>
                                      <p:cBhvr>
                                        <p:cTn id="55" dur="1000" autoRev="1" fill="hold"/>
                                        <p:tgtEl>
                                          <p:spTgt spid="8">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8" grpId="0" uiExpand="1" build="p" animBg="1"/>
      <p:bldP spid="8" grpI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6823614" y="84045"/>
            <a:ext cx="5169492"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Login Page</a:t>
            </a:r>
            <a:endParaRPr lang="he-IL"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תמונה 2">
            <a:extLst>
              <a:ext uri="{FF2B5EF4-FFF2-40B4-BE49-F238E27FC236}">
                <a16:creationId xmlns:a16="http://schemas.microsoft.com/office/drawing/2014/main" id="{6865798E-C35D-4431-96C2-BCFF1B2BD251}"/>
              </a:ext>
            </a:extLst>
          </p:cNvPr>
          <p:cNvPicPr>
            <a:picLocks noChangeAspect="1"/>
          </p:cNvPicPr>
          <p:nvPr/>
        </p:nvPicPr>
        <p:blipFill>
          <a:blip r:embed="rId3"/>
          <a:stretch>
            <a:fillRect/>
          </a:stretch>
        </p:blipFill>
        <p:spPr>
          <a:xfrm>
            <a:off x="7649533" y="2154635"/>
            <a:ext cx="4248451" cy="4472940"/>
          </a:xfrm>
          <a:prstGeom prst="rect">
            <a:avLst/>
          </a:prstGeom>
        </p:spPr>
      </p:pic>
      <p:sp>
        <p:nvSpPr>
          <p:cNvPr id="5" name="בועת דיבור: מלבן עם פינות מעוגלות 4">
            <a:extLst>
              <a:ext uri="{FF2B5EF4-FFF2-40B4-BE49-F238E27FC236}">
                <a16:creationId xmlns:a16="http://schemas.microsoft.com/office/drawing/2014/main" id="{81ABEF9E-E332-4E18-A806-121BDF36930B}"/>
              </a:ext>
            </a:extLst>
          </p:cNvPr>
          <p:cNvSpPr/>
          <p:nvPr/>
        </p:nvSpPr>
        <p:spPr>
          <a:xfrm>
            <a:off x="640080" y="1622928"/>
            <a:ext cx="6065520" cy="3905675"/>
          </a:xfrm>
          <a:prstGeom prst="wedgeRoundRectCallout">
            <a:avLst>
              <a:gd name="adj1" fmla="val 62164"/>
              <a:gd name="adj2" fmla="val -92"/>
              <a:gd name="adj3" fmla="val 16667"/>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3200" dirty="0"/>
              <a:t>SELECT password </a:t>
            </a:r>
          </a:p>
          <a:p>
            <a:pPr algn="l"/>
            <a:r>
              <a:rPr lang="en-US" sz="3200" dirty="0"/>
              <a:t>FROM user </a:t>
            </a:r>
          </a:p>
          <a:p>
            <a:pPr algn="l"/>
            <a:r>
              <a:rPr lang="en-US" sz="3200" dirty="0"/>
              <a:t>WHERE username = $username</a:t>
            </a:r>
            <a:endParaRPr lang="he-IL" sz="3200" dirty="0"/>
          </a:p>
          <a:p>
            <a:pPr algn="l"/>
            <a:endParaRPr lang="en-US" sz="3200" dirty="0"/>
          </a:p>
          <a:p>
            <a:pPr algn="l"/>
            <a:r>
              <a:rPr lang="en-US" sz="3200" dirty="0" err="1"/>
              <a:t>password_from_sql</a:t>
            </a:r>
            <a:r>
              <a:rPr lang="en-US" sz="3200" dirty="0"/>
              <a:t> = $password</a:t>
            </a:r>
          </a:p>
        </p:txBody>
      </p:sp>
      <p:sp>
        <p:nvSpPr>
          <p:cNvPr id="10" name="מלבן 9">
            <a:extLst>
              <a:ext uri="{FF2B5EF4-FFF2-40B4-BE49-F238E27FC236}">
                <a16:creationId xmlns:a16="http://schemas.microsoft.com/office/drawing/2014/main" id="{353A6A2B-D0AC-4131-87E9-F7CCB51E0748}"/>
              </a:ext>
            </a:extLst>
          </p:cNvPr>
          <p:cNvSpPr/>
          <p:nvPr/>
        </p:nvSpPr>
        <p:spPr>
          <a:xfrm>
            <a:off x="2206785" y="699598"/>
            <a:ext cx="2895344" cy="92333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SQL Code</a:t>
            </a:r>
            <a:endParaRPr lang="he-IL"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769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325"/>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305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466476" y="244065"/>
            <a:ext cx="9273116" cy="144655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Validation Function</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05204" y="1530595"/>
            <a:ext cx="10995660" cy="4565405"/>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3600" b="1" dirty="0">
                <a:solidFill>
                  <a:schemeClr val="accent2"/>
                </a:solidFill>
              </a:rPr>
              <a:t>def</a:t>
            </a:r>
            <a:r>
              <a:rPr lang="en-US" sz="3600" b="1" dirty="0"/>
              <a:t> </a:t>
            </a:r>
            <a:r>
              <a:rPr lang="en-US" sz="3600" b="1" dirty="0">
                <a:solidFill>
                  <a:schemeClr val="accent4"/>
                </a:solidFill>
              </a:rPr>
              <a:t>validation</a:t>
            </a:r>
            <a:r>
              <a:rPr lang="en-US" sz="3600" b="1" dirty="0"/>
              <a:t>(value):</a:t>
            </a:r>
          </a:p>
          <a:p>
            <a:pPr algn="l" rtl="0"/>
            <a:r>
              <a:rPr lang="en-US" sz="3600" b="1" dirty="0"/>
              <a:t>    pat = </a:t>
            </a:r>
            <a:r>
              <a:rPr lang="en-US" sz="3600" b="1" dirty="0" err="1"/>
              <a:t>re.compile</a:t>
            </a:r>
            <a:r>
              <a:rPr lang="en-US" sz="3600" b="1" dirty="0"/>
              <a:t>(r"[A-Za-z0-9._=+@$%^&amp;]+")</a:t>
            </a:r>
          </a:p>
          <a:p>
            <a:pPr algn="l" rtl="0"/>
            <a:r>
              <a:rPr lang="en-US" sz="3600" b="1" dirty="0"/>
              <a:t>   </a:t>
            </a:r>
            <a:r>
              <a:rPr lang="en-US" sz="3600" b="1" dirty="0">
                <a:solidFill>
                  <a:schemeClr val="accent2"/>
                </a:solidFill>
              </a:rPr>
              <a:t> if </a:t>
            </a:r>
            <a:r>
              <a:rPr lang="en-US" sz="3600" b="1" dirty="0" err="1"/>
              <a:t>re.fullmatch</a:t>
            </a:r>
            <a:r>
              <a:rPr lang="en-US" sz="3600" b="1" dirty="0"/>
              <a:t>(pat, value):</a:t>
            </a:r>
          </a:p>
          <a:p>
            <a:pPr algn="l" rtl="0"/>
            <a:r>
              <a:rPr lang="en-US" sz="3600" b="1" dirty="0"/>
              <a:t>        </a:t>
            </a:r>
            <a:r>
              <a:rPr lang="en-US" sz="3600" b="1" dirty="0">
                <a:solidFill>
                  <a:schemeClr val="accent2"/>
                </a:solidFill>
              </a:rPr>
              <a:t>return True</a:t>
            </a:r>
          </a:p>
          <a:p>
            <a:pPr algn="l" rtl="0"/>
            <a:r>
              <a:rPr lang="en-US" sz="3600" b="1" dirty="0">
                <a:solidFill>
                  <a:schemeClr val="accent2"/>
                </a:solidFill>
              </a:rPr>
              <a:t>    else</a:t>
            </a:r>
            <a:r>
              <a:rPr lang="en-US" sz="3600" b="1" dirty="0"/>
              <a:t>:</a:t>
            </a:r>
          </a:p>
          <a:p>
            <a:pPr algn="l" rtl="0"/>
            <a:r>
              <a:rPr lang="en-US" sz="3600" b="1" dirty="0"/>
              <a:t>        </a:t>
            </a:r>
            <a:r>
              <a:rPr lang="en-US" sz="3600" b="1" dirty="0">
                <a:solidFill>
                  <a:schemeClr val="accent2"/>
                </a:solidFill>
              </a:rPr>
              <a:t>return False</a:t>
            </a:r>
            <a:endParaRPr lang="he-IL" sz="3600" b="1" dirty="0">
              <a:solidFill>
                <a:schemeClr val="accent2"/>
              </a:solidFill>
            </a:endParaRPr>
          </a:p>
        </p:txBody>
      </p:sp>
    </p:spTree>
    <p:extLst>
      <p:ext uri="{BB962C8B-B14F-4D97-AF65-F5344CB8AC3E}">
        <p14:creationId xmlns:p14="http://schemas.microsoft.com/office/powerpoint/2010/main" val="303068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297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410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4825"/>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par>
                          <p:cTn id="28" fill="hold">
                            <p:stCondLst>
                              <p:cond delay="5425"/>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left)">
                                      <p:cBhvr>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369270" y="165133"/>
            <a:ext cx="9467528" cy="1200329"/>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Authentication Function</a:t>
            </a:r>
          </a:p>
        </p:txBody>
      </p:sp>
      <p:sp>
        <p:nvSpPr>
          <p:cNvPr id="2" name="מלבן: פינות מעוגלות 1">
            <a:extLst>
              <a:ext uri="{FF2B5EF4-FFF2-40B4-BE49-F238E27FC236}">
                <a16:creationId xmlns:a16="http://schemas.microsoft.com/office/drawing/2014/main" id="{313B7BB0-D99A-4668-A083-9B6F8DBAA28B}"/>
              </a:ext>
            </a:extLst>
          </p:cNvPr>
          <p:cNvSpPr/>
          <p:nvPr/>
        </p:nvSpPr>
        <p:spPr>
          <a:xfrm>
            <a:off x="605204" y="1530595"/>
            <a:ext cx="10995660" cy="5083340"/>
          </a:xfrm>
          <a:prstGeom prst="roundRect">
            <a:avLst/>
          </a:prstGeom>
          <a:gradFill>
            <a:gsLst>
              <a:gs pos="0">
                <a:srgbClr val="0D5D9F">
                  <a:lumMod val="72000"/>
                </a:srgbClr>
              </a:gs>
              <a:gs pos="100000">
                <a:srgbClr val="001019">
                  <a:alpha val="55000"/>
                </a:srgbClr>
              </a:gs>
            </a:gsLst>
            <a:lin ang="18900000" scaled="1"/>
          </a:gradFill>
          <a:ln w="34925">
            <a:solidFill>
              <a:srgbClr val="00DAF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000" b="1" dirty="0">
                <a:solidFill>
                  <a:schemeClr val="accent2"/>
                </a:solidFill>
              </a:rPr>
              <a:t>def</a:t>
            </a:r>
            <a:r>
              <a:rPr lang="en-US" sz="2000" b="1" dirty="0"/>
              <a:t> </a:t>
            </a:r>
            <a:r>
              <a:rPr lang="en-US" sz="2000" b="1" dirty="0">
                <a:solidFill>
                  <a:schemeClr val="accent4"/>
                </a:solidFill>
              </a:rPr>
              <a:t>authentication </a:t>
            </a:r>
            <a:r>
              <a:rPr lang="en-US" sz="2000" b="1" dirty="0"/>
              <a:t>(username, password):</a:t>
            </a:r>
          </a:p>
          <a:p>
            <a:pPr algn="l" rtl="0"/>
            <a:r>
              <a:rPr lang="en-US" sz="2000" b="1" dirty="0"/>
              <a:t>    </a:t>
            </a:r>
            <a:r>
              <a:rPr lang="en-US" sz="2000" b="1" dirty="0">
                <a:solidFill>
                  <a:schemeClr val="accent2"/>
                </a:solidFill>
              </a:rPr>
              <a:t>if</a:t>
            </a:r>
            <a:r>
              <a:rPr lang="en-US" sz="2000" b="1" dirty="0"/>
              <a:t> </a:t>
            </a:r>
            <a:r>
              <a:rPr lang="en-US" sz="2800" b="1" u="sng" dirty="0"/>
              <a:t>validation</a:t>
            </a:r>
            <a:r>
              <a:rPr lang="en-US" sz="2000" b="1" dirty="0"/>
              <a:t>(username) and </a:t>
            </a:r>
            <a:r>
              <a:rPr lang="en-US" sz="2800" b="1" u="sng" dirty="0"/>
              <a:t>validation</a:t>
            </a:r>
            <a:r>
              <a:rPr lang="en-US" sz="2000" b="1" dirty="0"/>
              <a:t>(password):</a:t>
            </a:r>
          </a:p>
          <a:p>
            <a:pPr algn="l" rtl="0"/>
            <a:r>
              <a:rPr lang="en-US" sz="2000" b="1" dirty="0"/>
              <a:t>        </a:t>
            </a:r>
            <a:r>
              <a:rPr lang="en-US" sz="2000" b="1" dirty="0" err="1"/>
              <a:t>sql</a:t>
            </a:r>
            <a:r>
              <a:rPr lang="en-US" sz="2000" b="1" dirty="0"/>
              <a:t> = "</a:t>
            </a:r>
            <a:r>
              <a:rPr lang="en-US" sz="2000" b="1" dirty="0">
                <a:solidFill>
                  <a:schemeClr val="accent6">
                    <a:lumMod val="60000"/>
                    <a:lumOff val="40000"/>
                  </a:schemeClr>
                </a:solidFill>
              </a:rPr>
              <a:t>SELECT </a:t>
            </a:r>
            <a:r>
              <a:rPr lang="en-US" sz="2800" b="1" u="sng" dirty="0">
                <a:solidFill>
                  <a:schemeClr val="accent6">
                    <a:lumMod val="60000"/>
                    <a:lumOff val="40000"/>
                  </a:schemeClr>
                </a:solidFill>
              </a:rPr>
              <a:t>password</a:t>
            </a:r>
            <a:r>
              <a:rPr lang="en-US" sz="2000" b="1" dirty="0">
                <a:solidFill>
                  <a:schemeClr val="accent6">
                    <a:lumMod val="60000"/>
                    <a:lumOff val="40000"/>
                  </a:schemeClr>
                </a:solidFill>
              </a:rPr>
              <a:t> FROM username WHERE `username` =    			 		</a:t>
            </a:r>
            <a:r>
              <a:rPr lang="en-US" sz="2000" b="1" dirty="0">
                <a:solidFill>
                  <a:schemeClr val="accent2"/>
                </a:solidFill>
              </a:rPr>
              <a:t>\"</a:t>
            </a:r>
            <a:r>
              <a:rPr lang="en-US" sz="2000" b="1" dirty="0">
                <a:solidFill>
                  <a:schemeClr val="accent6">
                    <a:lumMod val="60000"/>
                    <a:lumOff val="40000"/>
                  </a:schemeClr>
                </a:solidFill>
              </a:rPr>
              <a:t>{</a:t>
            </a:r>
            <a:r>
              <a:rPr lang="en-US" sz="2000" b="1" dirty="0">
                <a:solidFill>
                  <a:schemeClr val="accent2"/>
                </a:solidFill>
              </a:rPr>
              <a:t>name</a:t>
            </a:r>
            <a:r>
              <a:rPr lang="en-US" sz="2000" b="1" dirty="0">
                <a:solidFill>
                  <a:schemeClr val="accent6">
                    <a:lumMod val="60000"/>
                    <a:lumOff val="40000"/>
                  </a:schemeClr>
                </a:solidFill>
              </a:rPr>
              <a:t>}</a:t>
            </a:r>
            <a:r>
              <a:rPr lang="en-US" sz="2000" b="1" dirty="0">
                <a:solidFill>
                  <a:schemeClr val="accent2"/>
                </a:solidFill>
              </a:rPr>
              <a:t>\"</a:t>
            </a:r>
            <a:r>
              <a:rPr lang="en-US" sz="2000" b="1" dirty="0"/>
              <a:t>".format(</a:t>
            </a:r>
            <a:r>
              <a:rPr lang="en-US" sz="2000" b="1" dirty="0">
                <a:solidFill>
                  <a:schemeClr val="accent2"/>
                </a:solidFill>
              </a:rPr>
              <a:t>name</a:t>
            </a:r>
            <a:r>
              <a:rPr lang="en-US" sz="2000" b="1" dirty="0"/>
              <a:t>=</a:t>
            </a:r>
            <a:r>
              <a:rPr lang="en-US" sz="2800" b="1" u="sng" dirty="0"/>
              <a:t>username</a:t>
            </a:r>
            <a:r>
              <a:rPr lang="en-US" sz="2000" b="1" dirty="0"/>
              <a:t>)</a:t>
            </a:r>
          </a:p>
          <a:p>
            <a:pPr algn="l" rtl="0"/>
            <a:r>
              <a:rPr lang="en-US" sz="2000" b="1" dirty="0"/>
              <a:t>        </a:t>
            </a:r>
            <a:r>
              <a:rPr lang="en-US" sz="2000" b="1" dirty="0" err="1"/>
              <a:t>my_cursor.execute</a:t>
            </a:r>
            <a:r>
              <a:rPr lang="en-US" sz="2000" b="1" dirty="0"/>
              <a:t>(</a:t>
            </a:r>
            <a:r>
              <a:rPr lang="en-US" sz="2000" b="1" dirty="0" err="1"/>
              <a:t>sql</a:t>
            </a:r>
            <a:r>
              <a:rPr lang="en-US" sz="2000" b="1" dirty="0"/>
              <a:t>)</a:t>
            </a:r>
          </a:p>
          <a:p>
            <a:pPr algn="l" rtl="0"/>
            <a:r>
              <a:rPr lang="en-US" sz="2000" b="1" dirty="0"/>
              <a:t>        </a:t>
            </a:r>
            <a:r>
              <a:rPr lang="en-US" sz="2000" b="1" dirty="0" err="1"/>
              <a:t>my_result</a:t>
            </a:r>
            <a:r>
              <a:rPr lang="en-US" sz="2000" b="1" dirty="0"/>
              <a:t> = </a:t>
            </a:r>
            <a:r>
              <a:rPr lang="en-US" sz="2000" b="1" dirty="0" err="1"/>
              <a:t>my_cursor.fetchall</a:t>
            </a:r>
            <a:r>
              <a:rPr lang="en-US" sz="2000" b="1" dirty="0"/>
              <a:t>()</a:t>
            </a:r>
          </a:p>
          <a:p>
            <a:pPr algn="l" rtl="0"/>
            <a:r>
              <a:rPr lang="en-US" sz="2000" b="1" dirty="0"/>
              <a:t>        </a:t>
            </a:r>
            <a:r>
              <a:rPr lang="en-US" sz="2000" b="1" dirty="0">
                <a:solidFill>
                  <a:schemeClr val="accent2"/>
                </a:solidFill>
              </a:rPr>
              <a:t>for</a:t>
            </a:r>
            <a:r>
              <a:rPr lang="en-US" sz="2000" b="1" dirty="0"/>
              <a:t> </a:t>
            </a:r>
            <a:r>
              <a:rPr lang="en-US" sz="2000" b="1" dirty="0" err="1"/>
              <a:t>password_from_sql</a:t>
            </a:r>
            <a:r>
              <a:rPr lang="en-US" sz="2000" b="1" dirty="0"/>
              <a:t> </a:t>
            </a:r>
            <a:r>
              <a:rPr lang="en-US" sz="2000" b="1" dirty="0">
                <a:solidFill>
                  <a:schemeClr val="accent2"/>
                </a:solidFill>
              </a:rPr>
              <a:t>in</a:t>
            </a:r>
            <a:r>
              <a:rPr lang="en-US" sz="2000" b="1" dirty="0"/>
              <a:t> </a:t>
            </a:r>
            <a:r>
              <a:rPr lang="en-US" sz="2000" b="1" dirty="0" err="1"/>
              <a:t>my_result</a:t>
            </a:r>
            <a:r>
              <a:rPr lang="en-US" sz="2000" b="1" dirty="0"/>
              <a:t>:</a:t>
            </a:r>
          </a:p>
          <a:p>
            <a:pPr algn="l" rtl="0"/>
            <a:r>
              <a:rPr lang="en-US" sz="2000" b="1" dirty="0"/>
              <a:t>	</a:t>
            </a:r>
            <a:r>
              <a:rPr lang="en-US" sz="2000" b="1" dirty="0">
                <a:solidFill>
                  <a:schemeClr val="accent2"/>
                </a:solidFill>
              </a:rPr>
              <a:t>if</a:t>
            </a:r>
            <a:r>
              <a:rPr lang="en-US" sz="2000" b="1" dirty="0"/>
              <a:t> </a:t>
            </a:r>
            <a:r>
              <a:rPr lang="en-US" sz="2000" b="1" dirty="0" err="1"/>
              <a:t>password_from_sql</a:t>
            </a:r>
            <a:r>
              <a:rPr lang="en-US" sz="2000" b="1" dirty="0"/>
              <a:t> = password:</a:t>
            </a:r>
          </a:p>
          <a:p>
            <a:pPr algn="l" rtl="0"/>
            <a:r>
              <a:rPr lang="en-US" sz="2000" b="1" dirty="0"/>
              <a:t>                       </a:t>
            </a:r>
            <a:r>
              <a:rPr lang="en-US" sz="2000" b="1" dirty="0">
                <a:solidFill>
                  <a:schemeClr val="accent2"/>
                </a:solidFill>
              </a:rPr>
              <a:t>return True</a:t>
            </a:r>
            <a:endParaRPr lang="en-US" sz="2000" b="1" dirty="0"/>
          </a:p>
          <a:p>
            <a:pPr algn="l" rtl="0"/>
            <a:r>
              <a:rPr lang="en-US" sz="2000" b="1" dirty="0"/>
              <a:t>      	</a:t>
            </a:r>
            <a:r>
              <a:rPr lang="en-US" sz="2000" b="1" dirty="0">
                <a:solidFill>
                  <a:schemeClr val="accent2"/>
                </a:solidFill>
              </a:rPr>
              <a:t>else</a:t>
            </a:r>
            <a:r>
              <a:rPr lang="en-US" sz="2000" b="1" dirty="0"/>
              <a:t>:</a:t>
            </a:r>
          </a:p>
          <a:p>
            <a:pPr algn="l" rtl="0"/>
            <a:r>
              <a:rPr lang="en-US" sz="2000" b="1" dirty="0"/>
              <a:t>	       </a:t>
            </a:r>
            <a:r>
              <a:rPr lang="en-US" sz="2000" b="1" dirty="0">
                <a:solidFill>
                  <a:schemeClr val="accent2"/>
                </a:solidFill>
              </a:rPr>
              <a:t>return</a:t>
            </a:r>
            <a:r>
              <a:rPr lang="en-US" sz="2000" b="1" dirty="0"/>
              <a:t> </a:t>
            </a:r>
            <a:r>
              <a:rPr lang="en-US" sz="2000" b="1" dirty="0">
                <a:solidFill>
                  <a:schemeClr val="accent2"/>
                </a:solidFill>
              </a:rPr>
              <a:t>False</a:t>
            </a:r>
            <a:endParaRPr lang="he-IL" sz="2000" b="1" dirty="0">
              <a:solidFill>
                <a:schemeClr val="accent2"/>
              </a:solidFill>
            </a:endParaRPr>
          </a:p>
        </p:txBody>
      </p:sp>
    </p:spTree>
    <p:extLst>
      <p:ext uri="{BB962C8B-B14F-4D97-AF65-F5344CB8AC3E}">
        <p14:creationId xmlns:p14="http://schemas.microsoft.com/office/powerpoint/2010/main" val="159438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5000"/>
                                  </p:iterate>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900"/>
                            </p:stCondLst>
                            <p:childTnLst>
                              <p:par>
                                <p:cTn id="13" presetID="22" presetClass="entr" presetSubtype="8" fill="hold" grpId="0" nodeType="afterEffect">
                                  <p:stCondLst>
                                    <p:cond delay="0"/>
                                  </p:stCondLst>
                                  <p:iterate type="lt">
                                    <p:tmPct val="5000"/>
                                  </p:iterate>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3525"/>
                            </p:stCondLst>
                            <p:childTnLst>
                              <p:par>
                                <p:cTn id="17" presetID="22" presetClass="entr" presetSubtype="8" fill="hold" grpId="0" nodeType="afterEffect">
                                  <p:stCondLst>
                                    <p:cond delay="0"/>
                                  </p:stCondLst>
                                  <p:iterate type="lt">
                                    <p:tmPct val="5000"/>
                                  </p:iterate>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6000"/>
                            </p:stCondLst>
                            <p:childTnLst>
                              <p:par>
                                <p:cTn id="21" presetID="22" presetClass="entr" presetSubtype="8" fill="hold" grpId="0" nodeType="afterEffect">
                                  <p:stCondLst>
                                    <p:cond delay="0"/>
                                  </p:stCondLst>
                                  <p:iterate type="lt">
                                    <p:tmPct val="5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7025"/>
                            </p:stCondLst>
                            <p:childTnLst>
                              <p:par>
                                <p:cTn id="25" presetID="22" presetClass="entr" presetSubtype="8" fill="hold" grpId="0" nodeType="afterEffect">
                                  <p:stCondLst>
                                    <p:cond delay="0"/>
                                  </p:stCondLst>
                                  <p:iterate type="lt">
                                    <p:tmPct val="5000"/>
                                  </p:iterate>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par>
                          <p:cTn id="28" fill="hold">
                            <p:stCondLst>
                              <p:cond delay="8250"/>
                            </p:stCondLst>
                            <p:childTnLst>
                              <p:par>
                                <p:cTn id="29" presetID="22" presetClass="entr" presetSubtype="8" fill="hold" grpId="0" nodeType="afterEffect">
                                  <p:stCondLst>
                                    <p:cond delay="0"/>
                                  </p:stCondLst>
                                  <p:iterate type="lt">
                                    <p:tmPct val="5000"/>
                                  </p:iterate>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left)">
                                      <p:cBhvr>
                                        <p:cTn id="31" dur="500"/>
                                        <p:tgtEl>
                                          <p:spTgt spid="2">
                                            <p:txEl>
                                              <p:pRg st="5" end="5"/>
                                            </p:txEl>
                                          </p:spTgt>
                                        </p:tgtEl>
                                      </p:cBhvr>
                                    </p:animEffect>
                                  </p:childTnLst>
                                </p:cTn>
                              </p:par>
                            </p:childTnLst>
                          </p:cTn>
                        </p:par>
                        <p:par>
                          <p:cTn id="32" fill="hold">
                            <p:stCondLst>
                              <p:cond delay="9525"/>
                            </p:stCondLst>
                            <p:childTnLst>
                              <p:par>
                                <p:cTn id="33" presetID="22" presetClass="entr" presetSubtype="8" fill="hold" grpId="0" nodeType="afterEffect">
                                  <p:stCondLst>
                                    <p:cond delay="0"/>
                                  </p:stCondLst>
                                  <p:iterate type="lt">
                                    <p:tmPct val="5000"/>
                                  </p:iterate>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par>
                          <p:cTn id="36" fill="hold">
                            <p:stCondLst>
                              <p:cond delay="10725"/>
                            </p:stCondLst>
                            <p:childTnLst>
                              <p:par>
                                <p:cTn id="37" presetID="22" presetClass="entr" presetSubtype="8" fill="hold" grpId="0" nodeType="afterEffect">
                                  <p:stCondLst>
                                    <p:cond delay="0"/>
                                  </p:stCondLst>
                                  <p:iterate type="lt">
                                    <p:tmPct val="5000"/>
                                  </p:iterate>
                                  <p:childTnLst>
                                    <p:set>
                                      <p:cBhvr>
                                        <p:cTn id="38" dur="1" fill="hold">
                                          <p:stCondLst>
                                            <p:cond delay="0"/>
                                          </p:stCondLst>
                                        </p:cTn>
                                        <p:tgtEl>
                                          <p:spTgt spid="2">
                                            <p:txEl>
                                              <p:pRg st="7" end="7"/>
                                            </p:txEl>
                                          </p:spTgt>
                                        </p:tgtEl>
                                        <p:attrNameLst>
                                          <p:attrName>style.visibility</p:attrName>
                                        </p:attrNameLst>
                                      </p:cBhvr>
                                      <p:to>
                                        <p:strVal val="visible"/>
                                      </p:to>
                                    </p:set>
                                    <p:animEffect transition="in" filter="wipe(left)">
                                      <p:cBhvr>
                                        <p:cTn id="39" dur="500"/>
                                        <p:tgtEl>
                                          <p:spTgt spid="2">
                                            <p:txEl>
                                              <p:pRg st="7" end="7"/>
                                            </p:txEl>
                                          </p:spTgt>
                                        </p:tgtEl>
                                      </p:cBhvr>
                                    </p:animEffect>
                                  </p:childTnLst>
                                </p:cTn>
                              </p:par>
                            </p:childTnLst>
                          </p:cTn>
                        </p:par>
                        <p:par>
                          <p:cTn id="40" fill="hold">
                            <p:stCondLst>
                              <p:cond delay="11450"/>
                            </p:stCondLst>
                            <p:childTnLst>
                              <p:par>
                                <p:cTn id="41" presetID="22" presetClass="entr" presetSubtype="8" fill="hold" grpId="0" nodeType="afterEffect">
                                  <p:stCondLst>
                                    <p:cond delay="0"/>
                                  </p:stCondLst>
                                  <p:iterate type="lt">
                                    <p:tmPct val="5000"/>
                                  </p:iterate>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left)">
                                      <p:cBhvr>
                                        <p:cTn id="43" dur="500"/>
                                        <p:tgtEl>
                                          <p:spTgt spid="2">
                                            <p:txEl>
                                              <p:pRg st="8" end="8"/>
                                            </p:txEl>
                                          </p:spTgt>
                                        </p:tgtEl>
                                      </p:cBhvr>
                                    </p:animEffect>
                                  </p:childTnLst>
                                </p:cTn>
                              </p:par>
                            </p:childTnLst>
                          </p:cTn>
                        </p:par>
                        <p:par>
                          <p:cTn id="44" fill="hold">
                            <p:stCondLst>
                              <p:cond delay="12050"/>
                            </p:stCondLst>
                            <p:childTnLst>
                              <p:par>
                                <p:cTn id="45" presetID="22" presetClass="entr" presetSubtype="8" fill="hold" grpId="0" nodeType="afterEffect">
                                  <p:stCondLst>
                                    <p:cond delay="0"/>
                                  </p:stCondLst>
                                  <p:iterate type="lt">
                                    <p:tmPct val="5000"/>
                                  </p:iterate>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left)">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יצרנים יחויבו להגן על הרכבים מפני סייבר - החל מ-2022 | כלכליסט">
            <a:extLst>
              <a:ext uri="{FF2B5EF4-FFF2-40B4-BE49-F238E27FC236}">
                <a16:creationId xmlns:a16="http://schemas.microsoft.com/office/drawing/2014/main" id="{D7E4A9B1-5B8E-4750-B52B-E6B828ED23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14"/>
          <a:stretch/>
        </p:blipFill>
        <p:spPr bwMode="auto">
          <a:xfrm>
            <a:off x="14068" y="0"/>
            <a:ext cx="12177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C696D02F-9A88-466B-B67B-8152A0E8BA6A}"/>
              </a:ext>
            </a:extLst>
          </p:cNvPr>
          <p:cNvSpPr/>
          <p:nvPr/>
        </p:nvSpPr>
        <p:spPr>
          <a:xfrm>
            <a:off x="1892545" y="341101"/>
            <a:ext cx="4554709" cy="923330"/>
          </a:xfrm>
          <a:prstGeom prst="rect">
            <a:avLst/>
          </a:prstGeom>
          <a:gradFill flip="none" rotWithShape="1">
            <a:gsLst>
              <a:gs pos="0">
                <a:srgbClr val="0D5D9F">
                  <a:alpha val="60000"/>
                </a:srgbClr>
              </a:gs>
              <a:gs pos="100000">
                <a:srgbClr val="001019">
                  <a:alpha val="21000"/>
                </a:srgbClr>
              </a:gs>
            </a:gsLst>
            <a:lin ang="18900000" scaled="1"/>
            <a:tileRect/>
          </a:grad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Protected login</a:t>
            </a:r>
          </a:p>
        </p:txBody>
      </p:sp>
      <p:pic>
        <p:nvPicPr>
          <p:cNvPr id="5" name="תמונה 4">
            <a:extLst>
              <a:ext uri="{FF2B5EF4-FFF2-40B4-BE49-F238E27FC236}">
                <a16:creationId xmlns:a16="http://schemas.microsoft.com/office/drawing/2014/main" id="{9C2CD719-CD8A-4622-9373-1CD35F0B8706}"/>
              </a:ext>
            </a:extLst>
          </p:cNvPr>
          <p:cNvPicPr>
            <a:picLocks noChangeAspect="1"/>
          </p:cNvPicPr>
          <p:nvPr/>
        </p:nvPicPr>
        <p:blipFill>
          <a:blip r:embed="rId3"/>
          <a:stretch>
            <a:fillRect/>
          </a:stretch>
        </p:blipFill>
        <p:spPr>
          <a:xfrm>
            <a:off x="1994219" y="1312647"/>
            <a:ext cx="4367188" cy="4933408"/>
          </a:xfrm>
          <a:prstGeom prst="rect">
            <a:avLst/>
          </a:prstGeom>
        </p:spPr>
      </p:pic>
      <p:sp>
        <p:nvSpPr>
          <p:cNvPr id="6" name="חץ: ימינה מחורץ 5">
            <a:extLst>
              <a:ext uri="{FF2B5EF4-FFF2-40B4-BE49-F238E27FC236}">
                <a16:creationId xmlns:a16="http://schemas.microsoft.com/office/drawing/2014/main" id="{4C2F2A59-26F9-47C3-A5EA-B85BE16F9332}"/>
              </a:ext>
            </a:extLst>
          </p:cNvPr>
          <p:cNvSpPr/>
          <p:nvPr/>
        </p:nvSpPr>
        <p:spPr>
          <a:xfrm>
            <a:off x="654020" y="3962235"/>
            <a:ext cx="1104314" cy="668072"/>
          </a:xfrm>
          <a:prstGeom prst="notchedRightArrow">
            <a:avLst>
              <a:gd name="adj1" fmla="val 41577"/>
              <a:gd name="adj2" fmla="val 76321"/>
            </a:avLst>
          </a:prstGeom>
          <a:solidFill>
            <a:srgbClr val="95D87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hlinkClick r:id="rId4"/>
            <a:extLst>
              <a:ext uri="{FF2B5EF4-FFF2-40B4-BE49-F238E27FC236}">
                <a16:creationId xmlns:a16="http://schemas.microsoft.com/office/drawing/2014/main" id="{25391D8A-23C1-4B43-99AA-F3E34DC4F10C}"/>
              </a:ext>
            </a:extLst>
          </p:cNvPr>
          <p:cNvSpPr/>
          <p:nvPr/>
        </p:nvSpPr>
        <p:spPr>
          <a:xfrm>
            <a:off x="2481543" y="6321195"/>
            <a:ext cx="3488788" cy="461665"/>
          </a:xfrm>
          <a:prstGeom prst="rect">
            <a:avLst/>
          </a:prstGeom>
          <a:gradFill>
            <a:gsLst>
              <a:gs pos="0">
                <a:srgbClr val="0D5D9F">
                  <a:lumMod val="72000"/>
                </a:srgbClr>
              </a:gs>
              <a:gs pos="100000">
                <a:srgbClr val="001019">
                  <a:alpha val="55000"/>
                </a:srgbClr>
              </a:gs>
            </a:gsLst>
            <a:lin ang="18900000" scaled="1"/>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400" b="1" u="sng" dirty="0">
                <a:solidFill>
                  <a:schemeClr val="lt1"/>
                </a:solidFill>
              </a:rPr>
              <a:t>https://www.centos.org.il</a:t>
            </a:r>
            <a:endParaRPr lang="he-IL" sz="2400" b="1" u="sng" dirty="0">
              <a:solidFill>
                <a:schemeClr val="lt1"/>
              </a:solidFill>
            </a:endParaRPr>
          </a:p>
        </p:txBody>
      </p:sp>
      <p:sp>
        <p:nvSpPr>
          <p:cNvPr id="7" name="תיבת טקסט 6">
            <a:extLst>
              <a:ext uri="{FF2B5EF4-FFF2-40B4-BE49-F238E27FC236}">
                <a16:creationId xmlns:a16="http://schemas.microsoft.com/office/drawing/2014/main" id="{6545D95B-5462-4B86-988F-CC3EA837271F}"/>
              </a:ext>
            </a:extLst>
          </p:cNvPr>
          <p:cNvSpPr txBox="1"/>
          <p:nvPr/>
        </p:nvSpPr>
        <p:spPr>
          <a:xfrm>
            <a:off x="6597292" y="4554455"/>
            <a:ext cx="5458871" cy="1200329"/>
          </a:xfrm>
          <a:prstGeom prst="rect">
            <a:avLst/>
          </a:prstGeom>
          <a:gradFill flip="none" rotWithShape="1">
            <a:gsLst>
              <a:gs pos="0">
                <a:srgbClr val="0D5D9F">
                  <a:lumMod val="72000"/>
                  <a:alpha val="57000"/>
                </a:srgbClr>
              </a:gs>
              <a:gs pos="100000">
                <a:srgbClr val="001019">
                  <a:alpha val="55000"/>
                </a:srgbClr>
              </a:gs>
            </a:gsLst>
            <a:lin ang="10800000" scaled="1"/>
            <a:tileRect/>
          </a:gradFill>
        </p:spPr>
        <p:txBody>
          <a:bodyPr wrap="square" rtlCol="1">
            <a:spAutoFit/>
          </a:bodyPr>
          <a:lstStyle/>
          <a:p>
            <a:pPr marL="571500" indent="-571500" algn="l" rtl="0">
              <a:buFont typeface="Wingdings" panose="05000000000000000000" pitchFamily="2" charset="2"/>
              <a:buChar char="ü"/>
            </a:pPr>
            <a:r>
              <a:rPr lang="en-US" sz="3600" dirty="0">
                <a:solidFill>
                  <a:schemeClr val="bg1"/>
                </a:solidFill>
              </a:rPr>
              <a:t>Query fix</a:t>
            </a:r>
          </a:p>
          <a:p>
            <a:pPr marL="285750" indent="-285750" algn="l" rtl="0">
              <a:buFont typeface="Wingdings" panose="05000000000000000000" pitchFamily="2" charset="2"/>
              <a:buChar char="ü"/>
            </a:pPr>
            <a:r>
              <a:rPr lang="en-US" sz="3600" dirty="0">
                <a:solidFill>
                  <a:schemeClr val="bg1"/>
                </a:solidFill>
              </a:rPr>
              <a:t>Check input from the user</a:t>
            </a:r>
          </a:p>
        </p:txBody>
      </p:sp>
      <p:pic>
        <p:nvPicPr>
          <p:cNvPr id="6146" name="Picture 2" descr="איורים וציורים פטורים מתגמולים Ok 71401.איורים וקליפ ארט Ok זמינים לחיפוש  במאגר המכיל אלפי מעצבים של וקטור אי.פי.אס. קליפ ארטים">
            <a:extLst>
              <a:ext uri="{FF2B5EF4-FFF2-40B4-BE49-F238E27FC236}">
                <a16:creationId xmlns:a16="http://schemas.microsoft.com/office/drawing/2014/main" id="{77892EE0-9F59-4645-A230-95807EB8CA7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724" b="89764" l="9804" r="91765">
                        <a14:foregroundMark x1="44706" y1="63386" x2="44706" y2="63386"/>
                        <a14:foregroundMark x1="40392" y1="20472" x2="40392" y2="20472"/>
                        <a14:foregroundMark x1="38039" y1="25197" x2="38039" y2="25197"/>
                        <a14:foregroundMark x1="36863" y1="33858" x2="36863" y2="33858"/>
                        <a14:foregroundMark x1="36471" y1="7874" x2="36471" y2="7874"/>
                        <a14:foregroundMark x1="23922" y1="14961" x2="23922" y2="14961"/>
                        <a14:foregroundMark x1="24706" y1="13780" x2="24706" y2="13780"/>
                        <a14:foregroundMark x1="25098" y1="9843" x2="25098" y2="9843"/>
                        <a14:foregroundMark x1="26667" y1="11811" x2="26667" y2="11811"/>
                        <a14:foregroundMark x1="29020" y1="14567" x2="29020" y2="14567"/>
                        <a14:foregroundMark x1="33725" y1="16142" x2="33725" y2="16142"/>
                        <a14:foregroundMark x1="42745" y1="30709" x2="42745" y2="30709"/>
                        <a14:foregroundMark x1="44314" y1="28740" x2="44314" y2="28740"/>
                        <a14:foregroundMark x1="42353" y1="25197" x2="42353" y2="25197"/>
                        <a14:foregroundMark x1="43137" y1="24016" x2="43137" y2="24016"/>
                        <a14:foregroundMark x1="45490" y1="23622" x2="45490" y2="23622"/>
                        <a14:foregroundMark x1="50588" y1="24803" x2="50588" y2="24803"/>
                        <a14:foregroundMark x1="47451" y1="29528" x2="47451" y2="29528"/>
                        <a14:foregroundMark x1="45882" y1="33071" x2="45882" y2="33071"/>
                        <a14:foregroundMark x1="45882" y1="36220" x2="45882" y2="36220"/>
                        <a14:foregroundMark x1="49412" y1="35827" x2="49412" y2="35827"/>
                        <a14:foregroundMark x1="50588" y1="34646" x2="50588" y2="34646"/>
                        <a14:foregroundMark x1="52549" y1="35039" x2="52549" y2="35039"/>
                        <a14:foregroundMark x1="53333" y1="35039" x2="53333" y2="35039"/>
                        <a14:foregroundMark x1="35686" y1="36614" x2="35686" y2="36614"/>
                        <a14:foregroundMark x1="36471" y1="45276" x2="36471" y2="45276"/>
                        <a14:foregroundMark x1="35686" y1="44882" x2="35686" y2="44882"/>
                        <a14:foregroundMark x1="34510" y1="42913" x2="34510" y2="42913"/>
                        <a14:foregroundMark x1="38431" y1="8268" x2="38431" y2="8268"/>
                        <a14:foregroundMark x1="41176" y1="12992" x2="41176" y2="12992"/>
                        <a14:foregroundMark x1="36471" y1="12992" x2="36471" y2="12992"/>
                        <a14:foregroundMark x1="39216" y1="16535" x2="39216" y2="16535"/>
                        <a14:foregroundMark x1="41176" y1="8661" x2="41176" y2="8661"/>
                        <a14:foregroundMark x1="39216" y1="7874" x2="39216" y2="7874"/>
                        <a14:foregroundMark x1="37647" y1="6299" x2="37647" y2="6299"/>
                        <a14:foregroundMark x1="40392" y1="6299" x2="40392" y2="6299"/>
                        <a14:foregroundMark x1="33725" y1="7874" x2="33725" y2="7874"/>
                        <a14:foregroundMark x1="34902" y1="6693" x2="34902" y2="6693"/>
                        <a14:foregroundMark x1="35686" y1="6299" x2="35686" y2="6299"/>
                        <a14:foregroundMark x1="36863" y1="5906" x2="36863" y2="5906"/>
                        <a14:foregroundMark x1="33725" y1="39370" x2="33725" y2="39370"/>
                        <a14:foregroundMark x1="37647" y1="5512" x2="37647" y2="5512"/>
                        <a14:foregroundMark x1="42353" y1="6693" x2="42353" y2="6693"/>
                        <a14:foregroundMark x1="41176" y1="5906" x2="41176" y2="5906"/>
                        <a14:foregroundMark x1="43922" y1="8268" x2="43922" y2="8268"/>
                        <a14:foregroundMark x1="38431" y1="5118" x2="38431" y2="5118"/>
                        <a14:foregroundMark x1="91765" y1="66142" x2="91765" y2="66142"/>
                      </a14:backgroundRemoval>
                    </a14:imgEffect>
                  </a14:imgLayer>
                </a14:imgProps>
              </a:ext>
              <a:ext uri="{28A0092B-C50C-407E-A947-70E740481C1C}">
                <a14:useLocalDpi xmlns:a14="http://schemas.microsoft.com/office/drawing/2010/main" val="0"/>
              </a:ext>
            </a:extLst>
          </a:blip>
          <a:srcRect/>
          <a:stretch>
            <a:fillRect/>
          </a:stretch>
        </p:blipFill>
        <p:spPr bwMode="auto">
          <a:xfrm>
            <a:off x="4797380" y="1246695"/>
            <a:ext cx="3418280" cy="34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wipe(left)">
                                      <p:cBhvr>
                                        <p:cTn id="7" dur="500"/>
                                        <p:tgtEl>
                                          <p:spTgt spid="9">
                                            <p:bg/>
                                          </p:spTgt>
                                        </p:tgtEl>
                                      </p:cBhvr>
                                    </p:animEffect>
                                  </p:childTnLst>
                                </p:cTn>
                              </p:par>
                            </p:childTnLst>
                          </p:cTn>
                        </p:par>
                        <p:par>
                          <p:cTn id="8" fill="hold">
                            <p:stCondLst>
                              <p:cond delay="500"/>
                            </p:stCondLst>
                            <p:childTnLst>
                              <p:par>
                                <p:cTn id="9" presetID="26" presetClass="emph" presetSubtype="0" repeatCount="indefinite" fill="hold" grpId="0" nodeType="after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6000"/>
                                  </p:iterate>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par>
                          <p:cTn id="20" fill="hold">
                            <p:stCondLst>
                              <p:cond delay="2210"/>
                            </p:stCondLst>
                            <p:childTnLst>
                              <p:par>
                                <p:cTn id="21" presetID="22" presetClass="entr" presetSubtype="8" fill="hold" grpId="0" nodeType="afterEffect">
                                  <p:stCondLst>
                                    <p:cond delay="0"/>
                                  </p:stCondLst>
                                  <p:iterate type="lt">
                                    <p:tmPct val="6000"/>
                                  </p:iterate>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ipe(left)">
                                      <p:cBhvr>
                                        <p:cTn id="23" dur="500"/>
                                        <p:tgtEl>
                                          <p:spTgt spid="7">
                                            <p:txEl>
                                              <p:pRg st="1" end="1"/>
                                            </p:txEl>
                                          </p:spTgt>
                                        </p:tgtEl>
                                      </p:cBhvr>
                                    </p:animEffect>
                                  </p:childTnLst>
                                </p:cTn>
                              </p:par>
                            </p:childTnLst>
                          </p:cTn>
                        </p:par>
                        <p:par>
                          <p:cTn id="24" fill="hold">
                            <p:stCondLst>
                              <p:cond delay="3310"/>
                            </p:stCondLst>
                            <p:childTnLst>
                              <p:par>
                                <p:cTn id="25" presetID="22" presetClass="entr" presetSubtype="8" fill="hold" grpId="0" nodeType="afterEffect">
                                  <p:stCondLst>
                                    <p:cond delay="0"/>
                                  </p:stCondLst>
                                  <p:iterate type="lt">
                                    <p:tmPct val="0"/>
                                  </p:iterate>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par>
                          <p:cTn id="28" fill="hold">
                            <p:stCondLst>
                              <p:cond delay="3810"/>
                            </p:stCondLst>
                            <p:childTnLst>
                              <p:par>
                                <p:cTn id="29" presetID="26" presetClass="emph" presetSubtype="0" repeatCount="indefinite" fill="hold" nodeType="afterEffect">
                                  <p:stCondLst>
                                    <p:cond delay="0"/>
                                  </p:stCondLst>
                                  <p:iterate type="lt">
                                    <p:tmPct val="0"/>
                                  </p:iterate>
                                  <p:childTnLst>
                                    <p:animEffect transition="out" filter="fade">
                                      <p:cBhvr>
                                        <p:cTn id="30" dur="2000" tmFilter="0, 0; .2, .5; .8, .5; 1, 0"/>
                                        <p:tgtEl>
                                          <p:spTgt spid="9">
                                            <p:txEl>
                                              <p:pRg st="0" end="0"/>
                                            </p:txEl>
                                          </p:spTgt>
                                        </p:tgtEl>
                                      </p:cBhvr>
                                    </p:animEffect>
                                    <p:animScale>
                                      <p:cBhvr>
                                        <p:cTn id="31" dur="1000" autoRev="1" fill="hold"/>
                                        <p:tgtEl>
                                          <p:spTgt spid="9">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uiExpand="1" build="p" animBg="1"/>
      <p:bldP spid="7" grpId="0" uiExpand="1" build="p" animBg="1"/>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5659</TotalTime>
  <Words>2111</Words>
  <Application>Microsoft Office PowerPoint</Application>
  <PresentationFormat>מסך רחב</PresentationFormat>
  <Paragraphs>209</Paragraphs>
  <Slides>32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32</vt:i4>
      </vt:variant>
    </vt:vector>
  </HeadingPairs>
  <TitlesOfParts>
    <vt:vector size="39" baseType="lpstr">
      <vt:lpstr>Arial</vt:lpstr>
      <vt:lpstr>Calibri</vt:lpstr>
      <vt:lpstr>Calibri Light</vt:lpstr>
      <vt:lpstr>JetBrains Mono</vt:lpstr>
      <vt:lpstr>Wingdings</vt:lpstr>
      <vt:lpstr>ערכת נושא Office</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STRIDE מודל </vt:lpstr>
      <vt:lpstr>Spoofing - - שימוש בזהות גנובה</vt:lpstr>
      <vt:lpstr>Tampering - - שינוי לא מורשה של מידע</vt:lpstr>
      <vt:lpstr>Repudiation - היכולת להכחיש מעשה זדוני</vt:lpstr>
      <vt:lpstr>Information disclosure  - חשיפת / דליפת מידע</vt:lpstr>
      <vt:lpstr>Denial of service -  מניעת שירות / זמינות</vt:lpstr>
      <vt:lpstr>Elevation of privilege - השגת הרשאות מוגברות (אסקלציה של הרשאות/ניהול הרשאות).</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israel daskal</dc:creator>
  <cp:lastModifiedBy>israel daskal</cp:lastModifiedBy>
  <cp:revision>9</cp:revision>
  <dcterms:created xsi:type="dcterms:W3CDTF">2022-01-06T07:39:54Z</dcterms:created>
  <dcterms:modified xsi:type="dcterms:W3CDTF">2022-01-12T10:44:56Z</dcterms:modified>
</cp:coreProperties>
</file>