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4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2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9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768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4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0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53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83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71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1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0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4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5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9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00786"/>
            <a:ext cx="9144000" cy="2509213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Kaggle Sticker Sales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4749230"/>
            <a:ext cx="6517482" cy="1363893"/>
          </a:xfrm>
        </p:spPr>
        <p:txBody>
          <a:bodyPr>
            <a:noAutofit/>
          </a:bodyPr>
          <a:lstStyle/>
          <a:p>
            <a:r>
              <a:rPr sz="3200" dirty="0" err="1"/>
              <a:t>Koustav</a:t>
            </a:r>
            <a:r>
              <a:rPr sz="3200" dirty="0"/>
              <a:t> Das </a:t>
            </a:r>
            <a:endParaRPr lang="en-US" sz="3200" dirty="0"/>
          </a:p>
          <a:p>
            <a:r>
              <a:rPr sz="3200" dirty="0"/>
              <a:t> Kaggle Series 2025</a:t>
            </a:r>
            <a:r>
              <a:rPr lang="en-US" sz="3200" dirty="0"/>
              <a:t>, Episode 1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517895"/>
            <a:ext cx="7773338" cy="1596177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920" y="408262"/>
            <a:ext cx="5548045" cy="651043"/>
          </a:xfrm>
        </p:spPr>
        <p:txBody>
          <a:bodyPr>
            <a:normAutofit/>
          </a:bodyPr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009"/>
            <a:ext cx="9144000" cy="9205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need to predict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years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worth of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for Kaggle-branded stickers across different stores and countries, considering real-world factors such as seasonality, holidays, and trends.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regression problem.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410FF-B481-AE45-70AE-83C951F9C727}"/>
              </a:ext>
            </a:extLst>
          </p:cNvPr>
          <p:cNvSpPr txBox="1"/>
          <p:nvPr/>
        </p:nvSpPr>
        <p:spPr>
          <a:xfrm>
            <a:off x="0" y="3106542"/>
            <a:ext cx="877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419B9-0429-0C06-ADEC-F85430DB7E70}"/>
              </a:ext>
            </a:extLst>
          </p:cNvPr>
          <p:cNvSpPr txBox="1"/>
          <p:nvPr/>
        </p:nvSpPr>
        <p:spPr>
          <a:xfrm>
            <a:off x="0" y="3797239"/>
            <a:ext cx="726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PERCENTAGE ERROR (MAPE)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A9869-DC15-2761-0D79-6C5C088295AF}"/>
              </a:ext>
            </a:extLst>
          </p:cNvPr>
          <p:cNvSpPr txBox="1"/>
          <p:nvPr/>
        </p:nvSpPr>
        <p:spPr>
          <a:xfrm>
            <a:off x="0" y="5193793"/>
            <a:ext cx="811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875A2-5CB7-43F8-7BF1-5D65CF6E75BF}"/>
              </a:ext>
            </a:extLst>
          </p:cNvPr>
          <p:cNvSpPr txBox="1"/>
          <p:nvPr/>
        </p:nvSpPr>
        <p:spPr>
          <a:xfrm>
            <a:off x="1" y="58844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ACCURATE PREDICTIVE MODEL USING MACHINE LEARNING.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57529-B121-C87B-CD4C-927E528C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6571"/>
            <a:ext cx="4048690" cy="1027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ABA6DD-EBEF-14C8-7C41-E0E04F86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690" y="4166570"/>
            <a:ext cx="3181794" cy="10272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63" y="263025"/>
            <a:ext cx="7773338" cy="336979"/>
          </a:xfrm>
        </p:spPr>
        <p:txBody>
          <a:bodyPr>
            <a:normAutofit fontScale="90000"/>
          </a:bodyPr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8387"/>
            <a:ext cx="9144000" cy="5532634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230130 rows and 6 columns.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are id, date, country, store, product,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num_sold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columns are features and last column is target.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column, id is numerical and others are categorical columns.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null values present in target column. 8871 null values are present in that column which is almost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3.8%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total data points.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dropping null points there are 221259 data points present.</a:t>
            </a:r>
          </a:p>
          <a:p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6182"/>
            <a:ext cx="9143999" cy="449994"/>
          </a:xfrm>
        </p:spPr>
        <p:txBody>
          <a:bodyPr>
            <a:normAutofit fontScale="90000"/>
          </a:bodyPr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9741"/>
            <a:ext cx="9144000" cy="2137024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column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                                                  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country present.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are: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finland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Italy, Norway, Singapore, Canada,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kenya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almost same number of data point available in our dataset which is around 17% .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column:</a:t>
            </a:r>
            <a:endParaRPr lang="en-US" sz="1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store named as premium sticker mart, discount stickers, stickers for less.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33% data points are available for each shop  in our dataset. </a:t>
            </a:r>
          </a:p>
          <a:p>
            <a:pPr marL="0" indent="0">
              <a:buNone/>
            </a:pPr>
            <a:r>
              <a:rPr lang="en-US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column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product are there named as Kaggle, Kaggle tiers,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dark modes,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holographic goose.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about 20 % points are there for each category in dataset.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B82C3D-3378-8446-B27A-9DEFDC1A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6764"/>
            <a:ext cx="3020602" cy="33904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43459-4E30-0018-0771-E298D72FD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602" y="2876764"/>
            <a:ext cx="3020603" cy="33904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953D71-0D92-0435-C646-5D02B8D76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205" y="2876764"/>
            <a:ext cx="3102795" cy="33904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AEAE9C-F325-AF1C-EA01-958C2235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1839074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column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                                                    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and minimum number of sticker sold from country Norway and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kenya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others selling amount is kind of similar. 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column                                                                                   </a:t>
            </a:r>
            <a:endParaRPr lang="en-US" sz="1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sticker mart is the most selling store.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Sticker for less and discount stickers is on 2</a:t>
            </a:r>
            <a:r>
              <a:rPr lang="en-US" sz="1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3</a:t>
            </a:r>
            <a:r>
              <a:rPr lang="en-US" sz="1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number.</a:t>
            </a:r>
          </a:p>
          <a:p>
            <a:pPr marL="0" indent="0">
              <a:buNone/>
            </a:pPr>
            <a:r>
              <a:rPr lang="en-US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Product column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and Kaggle tiers are the 2 top selling sticker. 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Holographic goose is the least selling sticker.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D0FA5-CA99-CD23-00BF-E067B3A8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184"/>
            <a:ext cx="3256908" cy="1907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2E1E3A-1711-D563-2F23-5C7D08F04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420" y="1417834"/>
            <a:ext cx="2981155" cy="20884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01BC1C-23AA-FB37-9647-7DB69BBA1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575" y="1417834"/>
            <a:ext cx="2898686" cy="2088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8DD2E4-F340-5F6F-6838-AA091FA2C05D}"/>
              </a:ext>
            </a:extLst>
          </p:cNvPr>
          <p:cNvSpPr txBox="1"/>
          <p:nvPr/>
        </p:nvSpPr>
        <p:spPr>
          <a:xfrm>
            <a:off x="0" y="3595955"/>
            <a:ext cx="884742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/>
              <a:t>IN OUR TARGET COLUMN VALUES ARE RIGHTLY SKEWED. 25%, 50%, 75% VALUES ARE AROUND 200, 800, 1200 RESPECTIVELY.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/>
              <a:t>OUTLIERS ARE PRESENTS IN RIGHT SIDE SINCE DATA IS HEAVILY RIGHTLY SKEWED.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D0A05B-16F9-6BCD-8C96-3C56424F2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106073"/>
            <a:ext cx="4849402" cy="2751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10DBA5-3F1D-3623-CDB4-ED36BB762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5017" y="4106072"/>
            <a:ext cx="4478984" cy="27519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057"/>
            <a:ext cx="9144000" cy="542462"/>
          </a:xfrm>
        </p:spPr>
        <p:txBody>
          <a:bodyPr>
            <a:normAutofit/>
          </a:bodyPr>
          <a:lstStyle/>
          <a:p>
            <a:r>
              <a:rPr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ETHODOLOGY AND APPROACH</a:t>
            </a:r>
            <a:endParaRPr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55040"/>
            <a:ext cx="9144000" cy="62029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</a:p>
          <a:p>
            <a:pPr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dropping the rows with missing values I drop the column id since it is the index number only and I also drop the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num_sold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since it is the target column .</a:t>
            </a:r>
          </a:p>
          <a:p>
            <a:pPr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trends, pattern in better ways I converted date column in day, month, year column.</a:t>
            </a:r>
          </a:p>
          <a:p>
            <a:pPr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day column I created weekend column which can capture the selling trends in weekends. </a:t>
            </a:r>
          </a:p>
          <a:p>
            <a:pPr marL="0" indent="0" algn="just">
              <a:buNone/>
            </a:pPr>
            <a:r>
              <a:rPr lang="en-US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pPr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two pipeline for categorical and numerical features.</a:t>
            </a:r>
          </a:p>
          <a:p>
            <a:pPr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standard scaler for numerical and one hot encoding for categorical columns.</a:t>
            </a:r>
          </a:p>
          <a:p>
            <a:pPr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last use column transformer to use both pipeline in respective columns all together to maintain stability in preprocessing.</a:t>
            </a:r>
          </a:p>
          <a:p>
            <a:pPr marL="0" indent="0" algn="just">
              <a:buNone/>
            </a:pPr>
            <a:r>
              <a:rPr lang="en-US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</a:t>
            </a:r>
          </a:p>
          <a:p>
            <a:pPr algn="just"/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 Regressor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high-performance boosting model that captures complex patterns, reduces bias, and efficiently handles large datasets. </a:t>
            </a:r>
          </a:p>
          <a:p>
            <a:pPr algn="just"/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LGBM Regressor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fast and memory-efficient model that excels in handling categorical features and large-scale data with lower training time.</a:t>
            </a:r>
          </a:p>
          <a:p>
            <a:pPr algn="just"/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Regressor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ensemble of XGB and LGBM that enhances prediction stability and accuracy by combining their strengths.</a:t>
            </a:r>
          </a:p>
          <a:p>
            <a:pPr marL="0" indent="0" algn="just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than this I also try to use various other models whose performance are poor with respect to these models. That’s why I have not add them here.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1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F13E65-19E4-FB91-B2BB-32F72C5D6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93"/>
            <a:ext cx="9144000" cy="6853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0" indent="0">
              <a:buNone/>
            </a:pPr>
            <a:r>
              <a:rPr lang="en-IN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 Regressor: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base model I got around 0.14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mape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but after hyper parameter tuning I can achieve around 0.09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mape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which is a huge improvement in the model performance.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hyperparameter tuning I tune the value of eta(learning rate),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Here learning rate control the</a:t>
            </a:r>
            <a:r>
              <a:rPr lang="en-US" sz="1050" dirty="0"/>
              <a:t>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size at each boosting iteration. a lower value makes learning slower but improves generalization, while a higher value speeds up training but risks overfitting.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Similarly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depth of each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indivisual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tree.</a:t>
            </a:r>
          </a:p>
          <a:p>
            <a:pPr algn="just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 trees grows </a:t>
            </a: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by level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all nodes at a given depth split before going deeper. Works like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XGBRegressor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=2000,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=42,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=0.05,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=8)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lgBm</a:t>
            </a:r>
            <a:r>
              <a:rPr lang="en-IN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Regressor: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base model I got around 0.19 but after hyper parameter tuning I can achieve around 0.10.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tune same parameter which I tune in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xgbregeressor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tune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reg_alpha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reg_lambda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parameter. Here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reg_alpha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l1 and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reg_lambda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l2 regularization. </a:t>
            </a:r>
          </a:p>
          <a:p>
            <a:pPr algn="just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trees grows </a:t>
            </a: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leaf-wise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it selects the leaf with the highest loss reduction and splits it first.</a:t>
            </a:r>
          </a:p>
          <a:p>
            <a:pPr algn="just"/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Lgbmregressor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=2000,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=42,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=0.05,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=8,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reg_alpha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reg_lambda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Regressor: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my both model work kind of similar that’s why I use voting regressor which use both XGB and LGBM and by averaging their predictions it improves stability, accuracy and performance.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me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mape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around 0.08 which is best among three.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DBD7D4-944F-7915-E351-8A94CFE9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157542"/>
            <a:ext cx="4572000" cy="3812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72C547-3F89-3C33-06AF-E75483592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57542"/>
            <a:ext cx="4572000" cy="3812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8654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visualization</a:t>
            </a:r>
            <a:endParaRPr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0C913-2CCE-3C36-6CDF-A18240A3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575"/>
            <a:ext cx="9143999" cy="4550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1848BE-BC51-0DF5-1360-184EF8314F3D}"/>
              </a:ext>
            </a:extLst>
          </p:cNvPr>
          <p:cNvSpPr txBox="1"/>
          <p:nvPr/>
        </p:nvSpPr>
        <p:spPr>
          <a:xfrm>
            <a:off x="1" y="5112558"/>
            <a:ext cx="9143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GRAPH WE CAN CLEARLY SEE THAT MODEL 3 IS PERFORMING WELL IN TEST DATASET.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MODEL 1 AND MODEL 2 IS ALMOST SAME.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MODEL 3 IS BEST AMONG ALL, I CHOOSE TO USE MODEL 3 TO PREDICT.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2617"/>
            <a:ext cx="7773338" cy="758219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0836"/>
            <a:ext cx="9144000" cy="60545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Seasonality &amp; Holidays Impact Sales: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patterns show clear seasonal trends and holiday effects, which were captured in the model through feature engineering.</a:t>
            </a:r>
          </a:p>
          <a:p>
            <a:pPr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Improved Accuracy: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time-based features (month, day of the week, holiday indicators) significantly improved model performance.</a:t>
            </a:r>
          </a:p>
          <a:p>
            <a:pPr>
              <a:buNone/>
            </a:pP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Best: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models effectively captured non-linear relationships and patterns in sales data, resulting in the lowest MAPE score.</a:t>
            </a:r>
          </a:p>
          <a:p>
            <a:pP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stores optimize stock levels, reduce overstocking and stockouts.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data-driven insights for sales strategies and demand forecasting.</a:t>
            </a:r>
          </a:p>
          <a:p>
            <a:pP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Improvements:</a:t>
            </a:r>
          </a:p>
          <a:p>
            <a:pPr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building various models I came to know about one libraries called as holidays . This is a python library used to manage and generate holiday calendar for various countries, regions and even states. It helps in adding holiday-related features to time-series data. Since in our data set seasonality is a big things that’s why I believe this can improve our model performance.</a:t>
            </a:r>
          </a:p>
          <a:p>
            <a:pPr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try to use this later to improve this model further more.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259</TotalTime>
  <Words>1162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Droplet</vt:lpstr>
      <vt:lpstr>Forecasting Kaggle Sticker Sales</vt:lpstr>
      <vt:lpstr>Problem Statement</vt:lpstr>
      <vt:lpstr>Dataset Overview</vt:lpstr>
      <vt:lpstr>Exploratory Data Analysis (EDA)</vt:lpstr>
      <vt:lpstr>PowerPoint Presentation</vt:lpstr>
      <vt:lpstr>METHODOLOGY AND APPROACH</vt:lpstr>
      <vt:lpstr>PowerPoint Presentation</vt:lpstr>
      <vt:lpstr>Model performance visualization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KOUSTAV DAS</cp:lastModifiedBy>
  <cp:revision>16</cp:revision>
  <dcterms:created xsi:type="dcterms:W3CDTF">2013-01-27T09:14:16Z</dcterms:created>
  <dcterms:modified xsi:type="dcterms:W3CDTF">2025-03-24T19:58:02Z</dcterms:modified>
  <cp:category/>
</cp:coreProperties>
</file>