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6" r:id="rId2"/>
    <p:sldId id="325" r:id="rId3"/>
    <p:sldId id="326" r:id="rId4"/>
    <p:sldId id="327" r:id="rId5"/>
    <p:sldId id="328" r:id="rId6"/>
    <p:sldId id="329" r:id="rId7"/>
    <p:sldId id="331" r:id="rId8"/>
    <p:sldId id="337" r:id="rId9"/>
    <p:sldId id="330" r:id="rId10"/>
    <p:sldId id="332" r:id="rId11"/>
    <p:sldId id="333" r:id="rId12"/>
    <p:sldId id="335" r:id="rId13"/>
    <p:sldId id="336" r:id="rId14"/>
    <p:sldId id="32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5D98CB"/>
    <a:srgbClr val="4DFE30"/>
    <a:srgbClr val="FF2FF0"/>
    <a:srgbClr val="AEFFDE"/>
    <a:srgbClr val="FFF88C"/>
    <a:srgbClr val="94FFFF"/>
    <a:srgbClr val="292929"/>
    <a:srgbClr val="1F1F1F"/>
    <a:srgbClr val="1A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4" autoAdjust="0"/>
    <p:restoredTop sz="78420" autoAdjust="0"/>
  </p:normalViewPr>
  <p:slideViewPr>
    <p:cSldViewPr snapToGrid="0">
      <p:cViewPr varScale="1">
        <p:scale>
          <a:sx n="89" d="100"/>
          <a:sy n="89" d="100"/>
        </p:scale>
        <p:origin x="11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5DAF-6C9E-41AD-BC0B-AC805BC929AD}" type="datetimeFigureOut">
              <a:rPr lang="ko-KR" altLang="en-US" smtClean="0"/>
              <a:t>2019-06-11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4CC46-2BF3-44A6-9D3E-2BEF43F5D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맥스민의</a:t>
            </a:r>
            <a:r>
              <a:rPr lang="ko-KR" altLang="en-US" dirty="0"/>
              <a:t> 데이터의 범위를 무시하고 </a:t>
            </a:r>
            <a:r>
              <a:rPr lang="en-US" altLang="ko-KR" dirty="0"/>
              <a:t>0~1</a:t>
            </a:r>
            <a:r>
              <a:rPr lang="ko-KR" altLang="en-US" dirty="0"/>
              <a:t>로 축소한다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새로운 범위가 들어 왔을 때 </a:t>
            </a:r>
            <a:r>
              <a:rPr lang="en-US" altLang="ko-KR" dirty="0"/>
              <a:t>out of bound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Z-</a:t>
            </a:r>
            <a:r>
              <a:rPr lang="ko-KR" altLang="en-US" dirty="0"/>
              <a:t>점수 표준화는 데이터가 정규 분포를 따라야 한다는 가정이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CC46-2BF3-44A6-9D3E-2BEF43F5D3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51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CC46-2BF3-44A6-9D3E-2BEF43F5D31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4CC46-2BF3-44A6-9D3E-2BEF43F5D31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5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31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53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80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39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64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4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4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0FB8-FDB4-4D66-8FF3-A94EEFB8570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2019-06-11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2821-D4BF-462A-80E4-76CD03E1EF3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D5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1925" y="91403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8" name="TextBox 7"/>
          <p:cNvSpPr txBox="1"/>
          <p:nvPr/>
        </p:nvSpPr>
        <p:spPr>
          <a:xfrm>
            <a:off x="2376670" y="1241466"/>
            <a:ext cx="3028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28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알고리즘을</a:t>
            </a:r>
            <a:endParaRPr lang="en-US" altLang="ko-KR" sz="2800" b="1" i="1" dirty="0">
              <a:solidFill>
                <a:srgbClr val="D4D4D4"/>
              </a:solidFill>
              <a:latin typeface="+mn-ea"/>
              <a:cs typeface="Aharoni" panose="02010803020104030203" pitchFamily="2" charset="-79"/>
            </a:endParaRPr>
          </a:p>
          <a:p>
            <a:r>
              <a:rPr lang="ko-KR" altLang="en-US" sz="28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이용한 숫자인식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340670" y="1331087"/>
            <a:ext cx="36000" cy="831774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1373331" y="1353600"/>
            <a:ext cx="698769" cy="774500"/>
            <a:chOff x="4006850" y="1601788"/>
            <a:chExt cx="322263" cy="357188"/>
          </a:xfrm>
          <a:solidFill>
            <a:srgbClr val="D4D4D4"/>
          </a:solidFill>
        </p:grpSpPr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131614" y="1242918"/>
            <a:ext cx="1080000" cy="1080000"/>
            <a:chOff x="9412448" y="596855"/>
            <a:chExt cx="865635" cy="865635"/>
          </a:xfrm>
        </p:grpSpPr>
        <p:sp>
          <p:nvSpPr>
            <p:cNvPr id="71" name="타원 70"/>
            <p:cNvSpPr/>
            <p:nvPr/>
          </p:nvSpPr>
          <p:spPr>
            <a:xfrm>
              <a:off x="9412448" y="596855"/>
              <a:ext cx="865635" cy="86563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2" name="Group 14"/>
            <p:cNvGrpSpPr>
              <a:grpSpLocks noChangeAspect="1"/>
            </p:cNvGrpSpPr>
            <p:nvPr/>
          </p:nvGrpSpPr>
          <p:grpSpPr bwMode="auto">
            <a:xfrm>
              <a:off x="9641415" y="856756"/>
              <a:ext cx="407705" cy="345833"/>
              <a:chOff x="3669" y="3943"/>
              <a:chExt cx="626" cy="531"/>
            </a:xfrm>
            <a:solidFill>
              <a:schemeClr val="bg1"/>
            </a:solidFill>
          </p:grpSpPr>
          <p:sp>
            <p:nvSpPr>
              <p:cNvPr id="73" name="Freeform 16"/>
              <p:cNvSpPr>
                <a:spLocks noEditPoints="1"/>
              </p:cNvSpPr>
              <p:nvPr/>
            </p:nvSpPr>
            <p:spPr bwMode="auto">
              <a:xfrm>
                <a:off x="3669" y="3943"/>
                <a:ext cx="626" cy="531"/>
              </a:xfrm>
              <a:custGeom>
                <a:avLst/>
                <a:gdLst>
                  <a:gd name="T0" fmla="*/ 1532 w 3756"/>
                  <a:gd name="T1" fmla="*/ 2536 h 3186"/>
                  <a:gd name="T2" fmla="*/ 1516 w 3756"/>
                  <a:gd name="T3" fmla="*/ 2550 h 3186"/>
                  <a:gd name="T4" fmla="*/ 1450 w 3756"/>
                  <a:gd name="T5" fmla="*/ 2904 h 3186"/>
                  <a:gd name="T6" fmla="*/ 1457 w 3756"/>
                  <a:gd name="T7" fmla="*/ 2929 h 3186"/>
                  <a:gd name="T8" fmla="*/ 1481 w 3756"/>
                  <a:gd name="T9" fmla="*/ 2941 h 3186"/>
                  <a:gd name="T10" fmla="*/ 2288 w 3756"/>
                  <a:gd name="T11" fmla="*/ 2937 h 3186"/>
                  <a:gd name="T12" fmla="*/ 2304 w 3756"/>
                  <a:gd name="T13" fmla="*/ 2921 h 3186"/>
                  <a:gd name="T14" fmla="*/ 2306 w 3756"/>
                  <a:gd name="T15" fmla="*/ 2905 h 3186"/>
                  <a:gd name="T16" fmla="*/ 2243 w 3756"/>
                  <a:gd name="T17" fmla="*/ 2560 h 3186"/>
                  <a:gd name="T18" fmla="*/ 2233 w 3756"/>
                  <a:gd name="T19" fmla="*/ 2542 h 3186"/>
                  <a:gd name="T20" fmla="*/ 2214 w 3756"/>
                  <a:gd name="T21" fmla="*/ 2534 h 3186"/>
                  <a:gd name="T22" fmla="*/ 585 w 3756"/>
                  <a:gd name="T23" fmla="*/ 305 h 3186"/>
                  <a:gd name="T24" fmla="*/ 560 w 3756"/>
                  <a:gd name="T25" fmla="*/ 314 h 3186"/>
                  <a:gd name="T26" fmla="*/ 544 w 3756"/>
                  <a:gd name="T27" fmla="*/ 336 h 3186"/>
                  <a:gd name="T28" fmla="*/ 542 w 3756"/>
                  <a:gd name="T29" fmla="*/ 1890 h 3186"/>
                  <a:gd name="T30" fmla="*/ 553 w 3756"/>
                  <a:gd name="T31" fmla="*/ 1921 h 3186"/>
                  <a:gd name="T32" fmla="*/ 3188 w 3756"/>
                  <a:gd name="T33" fmla="*/ 1930 h 3186"/>
                  <a:gd name="T34" fmla="*/ 3211 w 3756"/>
                  <a:gd name="T35" fmla="*/ 1906 h 3186"/>
                  <a:gd name="T36" fmla="*/ 3214 w 3756"/>
                  <a:gd name="T37" fmla="*/ 350 h 3186"/>
                  <a:gd name="T38" fmla="*/ 3206 w 3756"/>
                  <a:gd name="T39" fmla="*/ 324 h 3186"/>
                  <a:gd name="T40" fmla="*/ 3185 w 3756"/>
                  <a:gd name="T41" fmla="*/ 308 h 3186"/>
                  <a:gd name="T42" fmla="*/ 585 w 3756"/>
                  <a:gd name="T43" fmla="*/ 305 h 3186"/>
                  <a:gd name="T44" fmla="*/ 3170 w 3756"/>
                  <a:gd name="T45" fmla="*/ 0 h 3186"/>
                  <a:gd name="T46" fmla="*/ 3263 w 3756"/>
                  <a:gd name="T47" fmla="*/ 13 h 3186"/>
                  <a:gd name="T48" fmla="*/ 3346 w 3756"/>
                  <a:gd name="T49" fmla="*/ 48 h 3186"/>
                  <a:gd name="T50" fmla="*/ 3418 w 3756"/>
                  <a:gd name="T51" fmla="*/ 103 h 3186"/>
                  <a:gd name="T52" fmla="*/ 3473 w 3756"/>
                  <a:gd name="T53" fmla="*/ 173 h 3186"/>
                  <a:gd name="T54" fmla="*/ 3508 w 3756"/>
                  <a:gd name="T55" fmla="*/ 256 h 3186"/>
                  <a:gd name="T56" fmla="*/ 3520 w 3756"/>
                  <a:gd name="T57" fmla="*/ 350 h 3186"/>
                  <a:gd name="T58" fmla="*/ 3518 w 3756"/>
                  <a:gd name="T59" fmla="*/ 1931 h 3186"/>
                  <a:gd name="T60" fmla="*/ 3500 w 3756"/>
                  <a:gd name="T61" fmla="*/ 2009 h 3186"/>
                  <a:gd name="T62" fmla="*/ 3516 w 3756"/>
                  <a:gd name="T63" fmla="*/ 2049 h 3186"/>
                  <a:gd name="T64" fmla="*/ 3754 w 3756"/>
                  <a:gd name="T65" fmla="*/ 3006 h 3186"/>
                  <a:gd name="T66" fmla="*/ 3753 w 3756"/>
                  <a:gd name="T67" fmla="*/ 3060 h 3186"/>
                  <a:gd name="T68" fmla="*/ 3729 w 3756"/>
                  <a:gd name="T69" fmla="*/ 3116 h 3186"/>
                  <a:gd name="T70" fmla="*/ 3687 w 3756"/>
                  <a:gd name="T71" fmla="*/ 3158 h 3186"/>
                  <a:gd name="T72" fmla="*/ 3631 w 3756"/>
                  <a:gd name="T73" fmla="*/ 3182 h 3186"/>
                  <a:gd name="T74" fmla="*/ 157 w 3756"/>
                  <a:gd name="T75" fmla="*/ 3186 h 3186"/>
                  <a:gd name="T76" fmla="*/ 101 w 3756"/>
                  <a:gd name="T77" fmla="*/ 3175 h 3186"/>
                  <a:gd name="T78" fmla="*/ 52 w 3756"/>
                  <a:gd name="T79" fmla="*/ 3146 h 3186"/>
                  <a:gd name="T80" fmla="*/ 18 w 3756"/>
                  <a:gd name="T81" fmla="*/ 3101 h 3186"/>
                  <a:gd name="T82" fmla="*/ 1 w 3756"/>
                  <a:gd name="T83" fmla="*/ 3047 h 3186"/>
                  <a:gd name="T84" fmla="*/ 5 w 3756"/>
                  <a:gd name="T85" fmla="*/ 2991 h 3186"/>
                  <a:gd name="T86" fmla="*/ 247 w 3756"/>
                  <a:gd name="T87" fmla="*/ 2028 h 3186"/>
                  <a:gd name="T88" fmla="*/ 245 w 3756"/>
                  <a:gd name="T89" fmla="*/ 1970 h 3186"/>
                  <a:gd name="T90" fmla="*/ 236 w 3756"/>
                  <a:gd name="T91" fmla="*/ 1890 h 3186"/>
                  <a:gd name="T92" fmla="*/ 239 w 3756"/>
                  <a:gd name="T93" fmla="*/ 302 h 3186"/>
                  <a:gd name="T94" fmla="*/ 263 w 3756"/>
                  <a:gd name="T95" fmla="*/ 214 h 3186"/>
                  <a:gd name="T96" fmla="*/ 308 w 3756"/>
                  <a:gd name="T97" fmla="*/ 136 h 3186"/>
                  <a:gd name="T98" fmla="*/ 372 w 3756"/>
                  <a:gd name="T99" fmla="*/ 73 h 3186"/>
                  <a:gd name="T100" fmla="*/ 450 w 3756"/>
                  <a:gd name="T101" fmla="*/ 27 h 3186"/>
                  <a:gd name="T102" fmla="*/ 538 w 3756"/>
                  <a:gd name="T103" fmla="*/ 3 h 3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756" h="3186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rgbClr val="57575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auto">
              <a:xfrm>
                <a:off x="3928" y="4071"/>
                <a:ext cx="108" cy="109"/>
              </a:xfrm>
              <a:custGeom>
                <a:avLst/>
                <a:gdLst>
                  <a:gd name="T0" fmla="*/ 49 w 654"/>
                  <a:gd name="T1" fmla="*/ 0 h 654"/>
                  <a:gd name="T2" fmla="*/ 63 w 654"/>
                  <a:gd name="T3" fmla="*/ 2 h 654"/>
                  <a:gd name="T4" fmla="*/ 515 w 654"/>
                  <a:gd name="T5" fmla="*/ 174 h 654"/>
                  <a:gd name="T6" fmla="*/ 527 w 654"/>
                  <a:gd name="T7" fmla="*/ 181 h 654"/>
                  <a:gd name="T8" fmla="*/ 536 w 654"/>
                  <a:gd name="T9" fmla="*/ 192 h 654"/>
                  <a:gd name="T10" fmla="*/ 542 w 654"/>
                  <a:gd name="T11" fmla="*/ 205 h 654"/>
                  <a:gd name="T12" fmla="*/ 544 w 654"/>
                  <a:gd name="T13" fmla="*/ 220 h 654"/>
                  <a:gd name="T14" fmla="*/ 541 w 654"/>
                  <a:gd name="T15" fmla="*/ 234 h 654"/>
                  <a:gd name="T16" fmla="*/ 534 w 654"/>
                  <a:gd name="T17" fmla="*/ 247 h 654"/>
                  <a:gd name="T18" fmla="*/ 524 w 654"/>
                  <a:gd name="T19" fmla="*/ 256 h 654"/>
                  <a:gd name="T20" fmla="*/ 510 w 654"/>
                  <a:gd name="T21" fmla="*/ 262 h 654"/>
                  <a:gd name="T22" fmla="*/ 412 w 654"/>
                  <a:gd name="T23" fmla="*/ 289 h 654"/>
                  <a:gd name="T24" fmla="*/ 641 w 654"/>
                  <a:gd name="T25" fmla="*/ 518 h 654"/>
                  <a:gd name="T26" fmla="*/ 649 w 654"/>
                  <a:gd name="T27" fmla="*/ 529 h 654"/>
                  <a:gd name="T28" fmla="*/ 654 w 654"/>
                  <a:gd name="T29" fmla="*/ 543 h 654"/>
                  <a:gd name="T30" fmla="*/ 654 w 654"/>
                  <a:gd name="T31" fmla="*/ 558 h 654"/>
                  <a:gd name="T32" fmla="*/ 649 w 654"/>
                  <a:gd name="T33" fmla="*/ 572 h 654"/>
                  <a:gd name="T34" fmla="*/ 641 w 654"/>
                  <a:gd name="T35" fmla="*/ 583 h 654"/>
                  <a:gd name="T36" fmla="*/ 583 w 654"/>
                  <a:gd name="T37" fmla="*/ 641 h 654"/>
                  <a:gd name="T38" fmla="*/ 571 w 654"/>
                  <a:gd name="T39" fmla="*/ 649 h 654"/>
                  <a:gd name="T40" fmla="*/ 557 w 654"/>
                  <a:gd name="T41" fmla="*/ 654 h 654"/>
                  <a:gd name="T42" fmla="*/ 543 w 654"/>
                  <a:gd name="T43" fmla="*/ 654 h 654"/>
                  <a:gd name="T44" fmla="*/ 530 w 654"/>
                  <a:gd name="T45" fmla="*/ 649 h 654"/>
                  <a:gd name="T46" fmla="*/ 517 w 654"/>
                  <a:gd name="T47" fmla="*/ 641 h 654"/>
                  <a:gd name="T48" fmla="*/ 289 w 654"/>
                  <a:gd name="T49" fmla="*/ 412 h 654"/>
                  <a:gd name="T50" fmla="*/ 262 w 654"/>
                  <a:gd name="T51" fmla="*/ 510 h 654"/>
                  <a:gd name="T52" fmla="*/ 256 w 654"/>
                  <a:gd name="T53" fmla="*/ 524 h 654"/>
                  <a:gd name="T54" fmla="*/ 246 w 654"/>
                  <a:gd name="T55" fmla="*/ 534 h 654"/>
                  <a:gd name="T56" fmla="*/ 234 w 654"/>
                  <a:gd name="T57" fmla="*/ 541 h 654"/>
                  <a:gd name="T58" fmla="*/ 220 w 654"/>
                  <a:gd name="T59" fmla="*/ 544 h 654"/>
                  <a:gd name="T60" fmla="*/ 205 w 654"/>
                  <a:gd name="T61" fmla="*/ 543 h 654"/>
                  <a:gd name="T62" fmla="*/ 192 w 654"/>
                  <a:gd name="T63" fmla="*/ 536 h 654"/>
                  <a:gd name="T64" fmla="*/ 181 w 654"/>
                  <a:gd name="T65" fmla="*/ 527 h 654"/>
                  <a:gd name="T66" fmla="*/ 174 w 654"/>
                  <a:gd name="T67" fmla="*/ 515 h 654"/>
                  <a:gd name="T68" fmla="*/ 3 w 654"/>
                  <a:gd name="T69" fmla="*/ 62 h 654"/>
                  <a:gd name="T70" fmla="*/ 0 w 654"/>
                  <a:gd name="T71" fmla="*/ 50 h 654"/>
                  <a:gd name="T72" fmla="*/ 0 w 654"/>
                  <a:gd name="T73" fmla="*/ 36 h 654"/>
                  <a:gd name="T74" fmla="*/ 5 w 654"/>
                  <a:gd name="T75" fmla="*/ 24 h 654"/>
                  <a:gd name="T76" fmla="*/ 14 w 654"/>
                  <a:gd name="T77" fmla="*/ 13 h 654"/>
                  <a:gd name="T78" fmla="*/ 24 w 654"/>
                  <a:gd name="T79" fmla="*/ 5 h 654"/>
                  <a:gd name="T80" fmla="*/ 37 w 654"/>
                  <a:gd name="T81" fmla="*/ 1 h 654"/>
                  <a:gd name="T82" fmla="*/ 49 w 654"/>
                  <a:gd name="T8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4" h="654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F872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6" name="타원 95">
            <a:extLst>
              <a:ext uri="{FF2B5EF4-FFF2-40B4-BE49-F238E27FC236}">
                <a16:creationId xmlns:a16="http://schemas.microsoft.com/office/drawing/2014/main" id="{05EDD43A-619E-4E02-A56B-2B88A3C0C48D}"/>
              </a:ext>
            </a:extLst>
          </p:cNvPr>
          <p:cNvSpPr/>
          <p:nvPr/>
        </p:nvSpPr>
        <p:spPr>
          <a:xfrm>
            <a:off x="7131614" y="4232158"/>
            <a:ext cx="1080000" cy="108000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5B87C3-5CD0-4816-876A-C1A1FC1D70D4}"/>
              </a:ext>
            </a:extLst>
          </p:cNvPr>
          <p:cNvSpPr txBox="1"/>
          <p:nvPr/>
        </p:nvSpPr>
        <p:spPr>
          <a:xfrm>
            <a:off x="3083912" y="5112103"/>
            <a:ext cx="2375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201495013 </a:t>
            </a:r>
            <a:r>
              <a:rPr lang="ko-KR" altLang="en-US" sz="2000" i="1" dirty="0">
                <a:solidFill>
                  <a:schemeClr val="bg1"/>
                </a:solidFill>
                <a:latin typeface="+mn-ea"/>
                <a:cs typeface="Aharoni" panose="02010803020104030203" pitchFamily="2" charset="-79"/>
              </a:rPr>
              <a:t>김재영</a:t>
            </a:r>
            <a:endParaRPr lang="en-US" altLang="ko-KR" sz="2000" i="1" dirty="0">
              <a:solidFill>
                <a:schemeClr val="bg1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412DB33-04DD-4CD7-B402-64C7279E9AC0}"/>
              </a:ext>
            </a:extLst>
          </p:cNvPr>
          <p:cNvSpPr/>
          <p:nvPr/>
        </p:nvSpPr>
        <p:spPr>
          <a:xfrm>
            <a:off x="8547332" y="1485718"/>
            <a:ext cx="303698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KNN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AC7C5CB-ED06-4A90-B847-032E7AE352E9}"/>
              </a:ext>
            </a:extLst>
          </p:cNvPr>
          <p:cNvSpPr/>
          <p:nvPr/>
        </p:nvSpPr>
        <p:spPr>
          <a:xfrm>
            <a:off x="8411206" y="4550920"/>
            <a:ext cx="303698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실행사진</a:t>
            </a:r>
            <a:endParaRPr lang="en-US" altLang="ko-K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2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수식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9220" name="Picture 4" descr="http://postfiles14.naver.net/MjAxODAxMzBfMTY4/MDAxNTE3MzE1ODY2ODc0.Xjdnj0aEKY65BWT_zzp51P4ZP4xiIqb8uZ40cD7GUuUg.W4wM8whMeJz6zVGMvIQ2g-AtPjcc6aoTWjkQUAwrOxAg.PNG.ysd2876/image.png?type=w966">
            <a:extLst>
              <a:ext uri="{FF2B5EF4-FFF2-40B4-BE49-F238E27FC236}">
                <a16:creationId xmlns:a16="http://schemas.microsoft.com/office/drawing/2014/main" id="{A6CA0230-89EA-4134-B7EF-DAD42DCE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00" y="1086368"/>
            <a:ext cx="10100994" cy="478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097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학습 데이터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3" name="그림 2" descr="실외이(가) 표시된 사진&#10;&#10;자동 생성된 설명">
            <a:extLst>
              <a:ext uri="{FF2B5EF4-FFF2-40B4-BE49-F238E27FC236}">
                <a16:creationId xmlns:a16="http://schemas.microsoft.com/office/drawing/2014/main" id="{00A322E9-DD32-44D8-8E3E-A05C03CB1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8" y="793435"/>
            <a:ext cx="11566264" cy="57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43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실행사진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CB274C-D68A-494F-A6A6-384AA86B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467" y="923925"/>
            <a:ext cx="6816707" cy="523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실행사진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89FE06F-AADE-4B23-9AF7-FB8178C81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557" y="920355"/>
            <a:ext cx="6816707" cy="52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12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BE6A476-9525-46B1-A744-5A3D899780E7}"/>
              </a:ext>
            </a:extLst>
          </p:cNvPr>
          <p:cNvSpPr txBox="1"/>
          <p:nvPr/>
        </p:nvSpPr>
        <p:spPr>
          <a:xfrm>
            <a:off x="8212405" y="2942817"/>
            <a:ext cx="2185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haroni" panose="02010803020104030203" pitchFamily="2" charset="-79"/>
              </a:rPr>
              <a:t>END</a:t>
            </a:r>
            <a:endParaRPr lang="ko-KR" altLang="en-US" sz="6000" b="1" i="1" dirty="0">
              <a:solidFill>
                <a:srgbClr val="00B0F0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0430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028" name="Picture 4" descr="ê¸°ì¡´ì ì´ë ê² ë¶í¬ëì´ ìë ë°ì´í°ì&#10; ">
            <a:extLst>
              <a:ext uri="{FF2B5EF4-FFF2-40B4-BE49-F238E27FC236}">
                <a16:creationId xmlns:a16="http://schemas.microsoft.com/office/drawing/2014/main" id="{EBB066CC-A4D6-488D-B723-14FBBE3B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161" y="1137166"/>
            <a:ext cx="7029904" cy="52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439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3" name="Picture 6" descr="?&#10;ìë¡ì´ ? ê° ë¤ì´ììë&#10; ">
            <a:extLst>
              <a:ext uri="{FF2B5EF4-FFF2-40B4-BE49-F238E27FC236}">
                <a16:creationId xmlns:a16="http://schemas.microsoft.com/office/drawing/2014/main" id="{722F965B-8A9C-4657-937F-C0D3F6050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51" y="1147762"/>
            <a:ext cx="7029903" cy="527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818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1" name="Picture 4" descr="?&#10;k ê° 1ì´ë©´ ? ì 1ë²ì§¸ë¡ ê°ê¹ì´ ì´ìì ë¡&#10;ë³´ê³  ì ê· ë°ì´í°ë¥¼ ë¡ ë¶ë¥íëê²ìëë¤&#10;c&#10;b&#10;a&#10;d&#10;e&#10;k=1&#10;a&#10; ">
            <a:extLst>
              <a:ext uri="{FF2B5EF4-FFF2-40B4-BE49-F238E27FC236}">
                <a16:creationId xmlns:a16="http://schemas.microsoft.com/office/drawing/2014/main" id="{CEC714C6-4FF2-48B2-8EC2-EAE700D7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94" y="1147763"/>
            <a:ext cx="7029902" cy="52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74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1" name="Picture 2" descr="?&#10;k ê° 3ì´ë©´ ? ì 3ë²ì§¸ë¡ ê°ê¹ì´ ì´ìì&#10;ë¡ ë³´ê³  ì ê· ë°ì´í°ë¥¼ ë¶ë¥ íëë°...&#10;ì´ë ê² ê·¸ë£¹ì´ ê°ë¦¬ë©´ ?&#10;c&#10;b&#10;a&#10;d&#10;e&#10;k=3&#10;k=1&#10;a b c&#10; ">
            <a:extLst>
              <a:ext uri="{FF2B5EF4-FFF2-40B4-BE49-F238E27FC236}">
                <a16:creationId xmlns:a16="http://schemas.microsoft.com/office/drawing/2014/main" id="{43345159-005B-4712-951B-BC9A044C9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85" y="1177012"/>
            <a:ext cx="7029902" cy="527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226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1" name="Picture 2" descr="?&#10;c&#10;b&#10;a&#10;d&#10;e&#10;ê° 2ê° ì´ê³  ê° 1 ê°ì´ë¯ë¡&#10;ë¤ìê²°ì ìí´ì ? ë¥¼ ë¡ êµ¬ë¶í©ëë¤&#10;k=3&#10; ">
            <a:extLst>
              <a:ext uri="{FF2B5EF4-FFF2-40B4-BE49-F238E27FC236}">
                <a16:creationId xmlns:a16="http://schemas.microsoft.com/office/drawing/2014/main" id="{3D5F6B42-4F27-42CD-B976-D2A66AD2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93" y="1186120"/>
            <a:ext cx="7023993" cy="52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72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알고리즘이란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2" name="Picture 2" descr="https://t1.daumcdn.net/cfile/tistory/99D0783E5B683CC419">
            <a:extLst>
              <a:ext uri="{FF2B5EF4-FFF2-40B4-BE49-F238E27FC236}">
                <a16:creationId xmlns:a16="http://schemas.microsoft.com/office/drawing/2014/main" id="{26832426-85F4-4E8E-AD78-E2A31B918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833" y="923925"/>
            <a:ext cx="7682559" cy="563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05AAC41-75FC-4B6C-9F16-05BD6EFC6574}"/>
              </a:ext>
            </a:extLst>
          </p:cNvPr>
          <p:cNvSpPr txBox="1"/>
          <p:nvPr/>
        </p:nvSpPr>
        <p:spPr>
          <a:xfrm>
            <a:off x="2164833" y="854407"/>
            <a:ext cx="754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K</a:t>
            </a:r>
            <a:r>
              <a:rPr lang="ko-KR" altLang="en-US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가 짝수일 경우 </a:t>
            </a:r>
            <a:r>
              <a:rPr lang="en-US" altLang="ko-KR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1</a:t>
            </a:r>
            <a:r>
              <a:rPr lang="ko-KR" altLang="en-US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대</a:t>
            </a:r>
            <a:r>
              <a:rPr lang="en-US" altLang="ko-KR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1 </a:t>
            </a:r>
            <a:r>
              <a:rPr lang="ko-KR" altLang="en-US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상황을 피하기 위해서 </a:t>
            </a:r>
            <a:r>
              <a:rPr lang="en-US" altLang="ko-KR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K</a:t>
            </a:r>
            <a:r>
              <a:rPr lang="ko-KR" altLang="en-US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의 값은 홀수로 한다</a:t>
            </a:r>
            <a:r>
              <a:rPr lang="en-US" altLang="ko-KR" sz="3200" b="1" i="1" dirty="0">
                <a:latin typeface="Abadi" panose="020B0604020202020204" pitchFamily="34" charset="0"/>
                <a:cs typeface="Aharoni" panose="02010803020104030203" pitchFamily="2" charset="-79"/>
              </a:rPr>
              <a:t>.</a:t>
            </a:r>
            <a:endParaRPr lang="ko-KR" altLang="en-US" sz="3200" b="1" i="1" dirty="0">
              <a:latin typeface="Abadi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0833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수식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10242" name="Picture 2" descr="https://t1.daumcdn.net/cfile/tistory/2345B8445754283121">
            <a:extLst>
              <a:ext uri="{FF2B5EF4-FFF2-40B4-BE49-F238E27FC236}">
                <a16:creationId xmlns:a16="http://schemas.microsoft.com/office/drawing/2014/main" id="{3B402AD1-15C1-4A0A-BC38-AF6378395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172" y="923925"/>
            <a:ext cx="7804118" cy="55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459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/>
          <p:cNvGrpSpPr/>
          <p:nvPr/>
        </p:nvGrpSpPr>
        <p:grpSpPr>
          <a:xfrm>
            <a:off x="160778" y="76954"/>
            <a:ext cx="11858625" cy="6562726"/>
            <a:chOff x="161925" y="133348"/>
            <a:chExt cx="11858625" cy="6562726"/>
          </a:xfrm>
        </p:grpSpPr>
        <p:sp>
          <p:nvSpPr>
            <p:cNvPr id="4" name="직사각형 3"/>
            <p:cNvSpPr/>
            <p:nvPr/>
          </p:nvSpPr>
          <p:spPr>
            <a:xfrm>
              <a:off x="161925" y="133349"/>
              <a:ext cx="5845335" cy="6562725"/>
            </a:xfrm>
            <a:prstGeom prst="rect">
              <a:avLst/>
            </a:prstGeom>
            <a:pattFill prst="dashVert">
              <a:fgClr>
                <a:srgbClr val="323232"/>
              </a:fgClr>
              <a:bgClr>
                <a:srgbClr val="3A3A3A"/>
              </a:bgClr>
            </a:patt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169306" y="133349"/>
              <a:ext cx="5851244" cy="6562725"/>
            </a:xfrm>
            <a:prstGeom prst="rect">
              <a:avLst/>
            </a:prstGeom>
            <a:pattFill prst="dashVert">
              <a:fgClr>
                <a:srgbClr val="383838"/>
              </a:fgClr>
              <a:bgClr>
                <a:srgbClr val="2D2D2D"/>
              </a:bgClr>
            </a:pattFill>
            <a:ln>
              <a:noFill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25" y="133349"/>
              <a:ext cx="575035" cy="6562725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12000" r="-142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63263" y="133348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169306" y="133349"/>
              <a:ext cx="5845335" cy="6562725"/>
            </a:xfrm>
            <a:prstGeom prst="rect">
              <a:avLst/>
            </a:prstGeom>
            <a:gradFill>
              <a:gsLst>
                <a:gs pos="0">
                  <a:schemeClr val="tx1">
                    <a:alpha val="65000"/>
                  </a:schemeClr>
                </a:gs>
                <a:gs pos="100000">
                  <a:schemeClr val="tx1">
                    <a:alpha val="1000"/>
                  </a:schemeClr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5542516" y="1263327"/>
              <a:ext cx="1112766" cy="287701"/>
              <a:chOff x="5593316" y="1497369"/>
              <a:chExt cx="1112766" cy="287701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5593316" y="1497369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6564680" y="1519443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원호 12"/>
              <p:cNvSpPr/>
              <p:nvPr/>
            </p:nvSpPr>
            <p:spPr>
              <a:xfrm>
                <a:off x="5638588" y="1517453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원호 13"/>
              <p:cNvSpPr/>
              <p:nvPr/>
            </p:nvSpPr>
            <p:spPr>
              <a:xfrm>
                <a:off x="5640298" y="159234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542516" y="1688738"/>
              <a:ext cx="1112766" cy="287701"/>
              <a:chOff x="5593316" y="1859280"/>
              <a:chExt cx="1112766" cy="287701"/>
            </a:xfrm>
          </p:grpSpPr>
          <p:sp>
            <p:nvSpPr>
              <p:cNvPr id="16" name="모서리가 둥근 직사각형 15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6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5542516" y="2153480"/>
              <a:ext cx="1112766" cy="287701"/>
              <a:chOff x="5593316" y="1859280"/>
              <a:chExt cx="1112766" cy="287701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5593316" y="1859280"/>
                <a:ext cx="141402" cy="235670"/>
              </a:xfrm>
              <a:prstGeom prst="roundRect">
                <a:avLst>
                  <a:gd name="adj" fmla="val 26770"/>
                </a:avLst>
              </a:prstGeom>
              <a:solidFill>
                <a:schemeClr val="tx1"/>
              </a:solidFill>
              <a:ln>
                <a:noFill/>
              </a:ln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6564680" y="1881354"/>
                <a:ext cx="141402" cy="235670"/>
              </a:xfrm>
              <a:prstGeom prst="roundRect">
                <a:avLst>
                  <a:gd name="adj" fmla="val 31823"/>
                </a:avLst>
              </a:prstGeom>
              <a:solidFill>
                <a:srgbClr val="1E1E1E"/>
              </a:solidFill>
              <a:ln>
                <a:noFill/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원호 28"/>
              <p:cNvSpPr/>
              <p:nvPr/>
            </p:nvSpPr>
            <p:spPr>
              <a:xfrm>
                <a:off x="5638588" y="1879364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원호 29"/>
              <p:cNvSpPr/>
              <p:nvPr/>
            </p:nvSpPr>
            <p:spPr>
              <a:xfrm>
                <a:off x="5640298" y="1954255"/>
                <a:ext cx="996792" cy="192726"/>
              </a:xfrm>
              <a:prstGeom prst="arc">
                <a:avLst>
                  <a:gd name="adj1" fmla="val 10994857"/>
                  <a:gd name="adj2" fmla="val 179753"/>
                </a:avLst>
              </a:prstGeom>
              <a:ln w="38100" cap="rnd">
                <a:solidFill>
                  <a:schemeClr val="bg1"/>
                </a:solidFill>
                <a:round/>
              </a:ln>
              <a:effectLst>
                <a:outerShdw blurRad="1016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 flipV="1">
              <a:off x="5548052" y="4182644"/>
              <a:ext cx="1112766" cy="1177854"/>
              <a:chOff x="5548052" y="3391688"/>
              <a:chExt cx="1112766" cy="1177854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48052" y="3391688"/>
                <a:ext cx="1112766" cy="287701"/>
                <a:chOff x="5593316" y="1497369"/>
                <a:chExt cx="1112766" cy="287701"/>
              </a:xfrm>
            </p:grpSpPr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593316" y="1497369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64680" y="1519443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원호 48"/>
                <p:cNvSpPr/>
                <p:nvPr/>
              </p:nvSpPr>
              <p:spPr>
                <a:xfrm>
                  <a:off x="5638588" y="1517453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원호 49"/>
                <p:cNvSpPr/>
                <p:nvPr/>
              </p:nvSpPr>
              <p:spPr>
                <a:xfrm>
                  <a:off x="5640298" y="159234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1" name="그룹 50"/>
              <p:cNvGrpSpPr/>
              <p:nvPr/>
            </p:nvGrpSpPr>
            <p:grpSpPr>
              <a:xfrm>
                <a:off x="5548052" y="3817099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원호 53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원호 54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548052" y="4281841"/>
                <a:ext cx="1112766" cy="287701"/>
                <a:chOff x="5593316" y="1859280"/>
                <a:chExt cx="1112766" cy="287701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593316" y="1859280"/>
                  <a:ext cx="141402" cy="235670"/>
                </a:xfrm>
                <a:prstGeom prst="roundRect">
                  <a:avLst>
                    <a:gd name="adj" fmla="val 26770"/>
                  </a:avLst>
                </a:prstGeom>
                <a:solidFill>
                  <a:schemeClr val="tx1"/>
                </a:solidFill>
                <a:ln>
                  <a:noFill/>
                </a:ln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모서리가 둥근 직사각형 57"/>
                <p:cNvSpPr/>
                <p:nvPr/>
              </p:nvSpPr>
              <p:spPr>
                <a:xfrm>
                  <a:off x="6564680" y="1881354"/>
                  <a:ext cx="141402" cy="235670"/>
                </a:xfrm>
                <a:prstGeom prst="roundRect">
                  <a:avLst>
                    <a:gd name="adj" fmla="val 31823"/>
                  </a:avLst>
                </a:prstGeom>
                <a:solidFill>
                  <a:srgbClr val="1E1E1E"/>
                </a:solidFill>
                <a:ln>
                  <a:noFill/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원호 58"/>
                <p:cNvSpPr/>
                <p:nvPr/>
              </p:nvSpPr>
              <p:spPr>
                <a:xfrm>
                  <a:off x="5638588" y="1879364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호 59"/>
                <p:cNvSpPr/>
                <p:nvPr/>
              </p:nvSpPr>
              <p:spPr>
                <a:xfrm>
                  <a:off x="5640298" y="1954255"/>
                  <a:ext cx="996792" cy="192726"/>
                </a:xfrm>
                <a:prstGeom prst="arc">
                  <a:avLst>
                    <a:gd name="adj1" fmla="val 10994857"/>
                    <a:gd name="adj2" fmla="val 179753"/>
                  </a:avLst>
                </a:prstGeom>
                <a:ln w="38100" cap="rnd">
                  <a:solidFill>
                    <a:schemeClr val="bg1"/>
                  </a:solidFill>
                  <a:round/>
                </a:ln>
                <a:effectLst>
                  <a:outerShdw blurRad="101600" dist="762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B829B55-00C9-4331-A6B4-9E55BC430C6F}"/>
              </a:ext>
            </a:extLst>
          </p:cNvPr>
          <p:cNvSpPr txBox="1"/>
          <p:nvPr/>
        </p:nvSpPr>
        <p:spPr>
          <a:xfrm>
            <a:off x="932521" y="339150"/>
            <a:ext cx="475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KNN</a:t>
            </a:r>
            <a:r>
              <a:rPr lang="ko-KR" altLang="en-US" sz="3200" b="1" i="1" dirty="0">
                <a:solidFill>
                  <a:srgbClr val="D4D4D4"/>
                </a:solidFill>
                <a:latin typeface="+mn-ea"/>
                <a:cs typeface="Aharoni" panose="02010803020104030203" pitchFamily="2" charset="-79"/>
              </a:rPr>
              <a:t> 수식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4E6F8E-2BFC-4F2C-85A3-F489B47FD5CC}"/>
              </a:ext>
            </a:extLst>
          </p:cNvPr>
          <p:cNvSpPr/>
          <p:nvPr/>
        </p:nvSpPr>
        <p:spPr>
          <a:xfrm>
            <a:off x="864444" y="409639"/>
            <a:ext cx="45719" cy="320685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F33266F-A7B5-4E19-A764-48D338A13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30" y="1079862"/>
            <a:ext cx="3985261" cy="35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0F95AC34-2CEB-4136-9BC6-D467D259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244" y="1079862"/>
            <a:ext cx="3990509" cy="35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C4DADAD-6BE1-4A42-9154-55529C9F35B7}"/>
              </a:ext>
            </a:extLst>
          </p:cNvPr>
          <p:cNvSpPr txBox="1"/>
          <p:nvPr/>
        </p:nvSpPr>
        <p:spPr>
          <a:xfrm>
            <a:off x="1615713" y="4920023"/>
            <a:ext cx="3613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A-N </a:t>
            </a:r>
            <a:r>
              <a:rPr lang="ko-KR" altLang="en-US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거리 </a:t>
            </a:r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3.162</a:t>
            </a:r>
          </a:p>
          <a:p>
            <a:pPr algn="ctr"/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B-N </a:t>
            </a:r>
            <a:r>
              <a:rPr lang="ko-KR" altLang="en-US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거리 </a:t>
            </a:r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2.828</a:t>
            </a:r>
            <a:endParaRPr lang="ko-KR" altLang="en-US" sz="3200" b="1" i="1" dirty="0">
              <a:solidFill>
                <a:schemeClr val="bg1"/>
              </a:solidFill>
              <a:latin typeface="Abadi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341397-D5E2-4E13-B850-159B02754A4C}"/>
              </a:ext>
            </a:extLst>
          </p:cNvPr>
          <p:cNvSpPr txBox="1"/>
          <p:nvPr/>
        </p:nvSpPr>
        <p:spPr>
          <a:xfrm>
            <a:off x="7386751" y="4887541"/>
            <a:ext cx="4133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A-N </a:t>
            </a:r>
            <a:r>
              <a:rPr lang="ko-KR" altLang="en-US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거리 </a:t>
            </a:r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1000.004</a:t>
            </a:r>
          </a:p>
          <a:p>
            <a:pPr algn="ctr"/>
            <a:r>
              <a:rPr lang="en-US" altLang="ko-KR" sz="3200" b="1" i="1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B-N </a:t>
            </a:r>
            <a:r>
              <a:rPr lang="ko-KR" altLang="en-US" sz="3200" b="1" i="1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거리 </a:t>
            </a:r>
            <a:r>
              <a:rPr lang="en-US" altLang="ko-KR" sz="3200" b="1" i="1" dirty="0">
                <a:solidFill>
                  <a:schemeClr val="bg1"/>
                </a:solidFill>
                <a:latin typeface="Abadi" panose="020B0604020202020204" pitchFamily="34" charset="0"/>
                <a:cs typeface="Aharoni" panose="02010803020104030203" pitchFamily="2" charset="-79"/>
              </a:rPr>
              <a:t>2000.001</a:t>
            </a:r>
            <a:endParaRPr lang="ko-KR" altLang="en-US" sz="3200" b="1" i="1" dirty="0">
              <a:solidFill>
                <a:schemeClr val="bg1"/>
              </a:solidFill>
              <a:latin typeface="Abadi" panose="020B06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2978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92</Words>
  <Application>Microsoft Office PowerPoint</Application>
  <PresentationFormat>와이드스크린</PresentationFormat>
  <Paragraphs>29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KJY</cp:lastModifiedBy>
  <cp:revision>266</cp:revision>
  <dcterms:created xsi:type="dcterms:W3CDTF">2016-12-20T07:21:46Z</dcterms:created>
  <dcterms:modified xsi:type="dcterms:W3CDTF">2019-06-11T05:08:01Z</dcterms:modified>
</cp:coreProperties>
</file>