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82" r:id="rId6"/>
    <p:sldId id="269" r:id="rId7"/>
    <p:sldId id="259" r:id="rId8"/>
    <p:sldId id="270" r:id="rId9"/>
    <p:sldId id="271" r:id="rId10"/>
    <p:sldId id="276" r:id="rId11"/>
    <p:sldId id="278" r:id="rId12"/>
    <p:sldId id="272" r:id="rId13"/>
    <p:sldId id="280" r:id="rId14"/>
    <p:sldId id="274" r:id="rId15"/>
    <p:sldId id="279" r:id="rId16"/>
    <p:sldId id="281" r:id="rId17"/>
    <p:sldId id="273" r:id="rId18"/>
    <p:sldId id="275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흥수" initials="유" lastIdx="1" clrIdx="0">
    <p:extLst>
      <p:ext uri="{19B8F6BF-5375-455C-9EA6-DF929625EA0E}">
        <p15:presenceInfo xmlns:p15="http://schemas.microsoft.com/office/powerpoint/2012/main" userId="유흥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25D"/>
    <a:srgbClr val="777873"/>
    <a:srgbClr val="E9E9E9"/>
    <a:srgbClr val="665332"/>
    <a:srgbClr val="6B6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241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양육 중인 반려동물 종류 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개</c:v>
                </c:pt>
                <c:pt idx="1">
                  <c:v>고양이</c:v>
                </c:pt>
                <c:pt idx="2">
                  <c:v>새</c:v>
                </c:pt>
                <c:pt idx="3">
                  <c:v>수족관 동물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81.3</c:v>
                </c:pt>
                <c:pt idx="1">
                  <c:v>20.100000000000001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1-4142-AF7B-E969AD9633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45422608"/>
        <c:axId val="545422928"/>
      </c:barChart>
      <c:catAx>
        <c:axId val="5454226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5422928"/>
        <c:crosses val="autoZero"/>
        <c:auto val="1"/>
        <c:lblAlgn val="ctr"/>
        <c:lblOffset val="100"/>
        <c:noMultiLvlLbl val="0"/>
      </c:catAx>
      <c:valAx>
        <c:axId val="545422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542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ko-KR" sz="2128" b="1" i="0" u="none" strike="noStrike" kern="1200" cap="all" spc="120" normalizeH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128" b="1" i="0" u="none" strike="noStrike" kern="1200" cap="all" spc="12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반려견 신규등록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ko-KR" sz="2128" b="1" i="0" u="none" strike="noStrike" kern="1200" cap="all" spc="120" normalizeH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신규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9.1</c:v>
                </c:pt>
                <c:pt idx="1">
                  <c:v>9.1999999999999993</c:v>
                </c:pt>
                <c:pt idx="2">
                  <c:v>10.5</c:v>
                </c:pt>
                <c:pt idx="3">
                  <c:v>14.7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4-4EDC-B732-E751C72A96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64-4EDC-B732-E751C72A96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952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64-4EDC-B732-E751C72A9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914512"/>
        <c:axId val="541919312"/>
      </c:lineChart>
      <c:catAx>
        <c:axId val="54191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919312"/>
        <c:crosses val="autoZero"/>
        <c:auto val="1"/>
        <c:lblAlgn val="ctr"/>
        <c:lblOffset val="100"/>
        <c:noMultiLvlLbl val="0"/>
      </c:catAx>
      <c:valAx>
        <c:axId val="54191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914512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35905856299212596"/>
          <c:y val="2.624898672710685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1" u="none" strike="noStrike" kern="1200" spc="0" baseline="0">
              <a:solidFill>
                <a:srgbClr val="61625D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반려동물 사망원인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5F0-47F6-BFE4-84C94D979A4E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5F0-47F6-BFE4-84C94D979A4E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5F0-47F6-BFE4-84C94D979A4E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5F0-47F6-BFE4-84C94D979A4E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51C-4DA6-A5CE-90E9152BA8B7}"/>
              </c:ext>
            </c:extLst>
          </c:dPt>
          <c:dLbls>
            <c:dLbl>
              <c:idx val="4"/>
              <c:layout>
                <c:manualLayout>
                  <c:x val="0.3125"/>
                  <c:y val="-3.67485814179495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1C-4DA6-A5CE-90E9152BA8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marL="0" algn="ctr" defTabSz="914400" rtl="0" eaLnBrk="1" latinLnBrk="1" hangingPunct="1">
                  <a:defRPr lang="ko-KR" altLang="en-US" sz="18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자연사</c:v>
                </c:pt>
                <c:pt idx="1">
                  <c:v>병사</c:v>
                </c:pt>
                <c:pt idx="2">
                  <c:v>안락사</c:v>
                </c:pt>
                <c:pt idx="3">
                  <c:v>사고사</c:v>
                </c:pt>
                <c:pt idx="4">
                  <c:v>의료사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0.51</c:v>
                </c:pt>
                <c:pt idx="1">
                  <c:v>0.37</c:v>
                </c:pt>
                <c:pt idx="2">
                  <c:v>0.08</c:v>
                </c:pt>
                <c:pt idx="3">
                  <c:v>0.03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C-4DA6-A5CE-90E9152BA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558B-AA53-4427-B1F2-3C8938B8805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5038-2A4B-4EFA-8EBF-1F0B1058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8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반갑습니다</a:t>
            </a:r>
            <a:r>
              <a:rPr lang="en-US" altLang="ko-KR" dirty="0"/>
              <a:t>(</a:t>
            </a:r>
            <a:r>
              <a:rPr lang="ko-KR" altLang="en-US" dirty="0"/>
              <a:t>안녕하세요</a:t>
            </a:r>
            <a:r>
              <a:rPr lang="en-US" altLang="ko-KR" dirty="0"/>
              <a:t>)? PFCM </a:t>
            </a:r>
            <a:r>
              <a:rPr lang="ko-KR" altLang="en-US" dirty="0"/>
              <a:t>알고리즘을 이용한 </a:t>
            </a:r>
            <a:r>
              <a:rPr lang="ko-KR" altLang="en-US" dirty="0" err="1"/>
              <a:t>반려견</a:t>
            </a:r>
            <a:r>
              <a:rPr lang="ko-KR" altLang="en-US" dirty="0"/>
              <a:t> 자가 진단 시스템을 발표하게 된 신라대학교 </a:t>
            </a:r>
            <a:r>
              <a:rPr lang="ko-KR" altLang="en-US" dirty="0" err="1"/>
              <a:t>이진유입니다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35038-2A4B-4EFA-8EBF-1F0B1058BE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8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PFCM </a:t>
            </a:r>
            <a:r>
              <a:rPr lang="ko-KR" altLang="en-US" dirty="0"/>
              <a:t>알고리즘의 전체적인 순서도입니다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임의의 소속도 및 전형성을 랜덤 값으로 초기화 시켜준 다음</a:t>
            </a:r>
            <a:r>
              <a:rPr lang="en-US" altLang="ko-KR" dirty="0"/>
              <a:t>, </a:t>
            </a:r>
            <a:r>
              <a:rPr lang="ko-KR" altLang="en-US" dirty="0"/>
              <a:t>클러스터 중심벡터를 계산하여 </a:t>
            </a:r>
            <a:r>
              <a:rPr lang="ko-KR" altLang="en-US" dirty="0" err="1"/>
              <a:t>중심값을</a:t>
            </a:r>
            <a:r>
              <a:rPr lang="ko-KR" altLang="en-US" dirty="0"/>
              <a:t> 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그리고나서 새로운 소속도 값과 새로운 전형성 값을 구하고 이전 전형성과 새롭게 계산된 현재 전형성 값의 차이를 구하여</a:t>
            </a:r>
            <a:endParaRPr lang="en-US" altLang="ko-KR" dirty="0"/>
          </a:p>
          <a:p>
            <a:r>
              <a:rPr lang="ko-KR" altLang="en-US" dirty="0" err="1"/>
              <a:t>임계값보다</a:t>
            </a:r>
            <a:r>
              <a:rPr lang="ko-KR" altLang="en-US" dirty="0"/>
              <a:t> 작을 때까지 반복합니다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24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번째 클러스터의 중심벡터 값이고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tik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번째 클러스터에 속한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번째 데이터의 전형성 값</a:t>
            </a:r>
            <a:endParaRPr lang="en-US" altLang="ko-KR" dirty="0"/>
          </a:p>
          <a:p>
            <a:r>
              <a:rPr lang="en-US" altLang="ko-KR" dirty="0" err="1"/>
              <a:t>Uik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번째 클러스터에 속한 </a:t>
            </a:r>
            <a:r>
              <a:rPr lang="en-US" altLang="ko-KR" dirty="0"/>
              <a:t>k</a:t>
            </a:r>
            <a:r>
              <a:rPr lang="ko-KR" altLang="en-US" dirty="0"/>
              <a:t>번째 데이터의 소속도 값</a:t>
            </a:r>
            <a:endParaRPr lang="en-US" altLang="ko-KR" dirty="0"/>
          </a:p>
          <a:p>
            <a:r>
              <a:rPr lang="ko-KR" altLang="en-US" dirty="0" err="1"/>
              <a:t>에타는</a:t>
            </a:r>
            <a:r>
              <a:rPr lang="ko-KR" altLang="en-US" dirty="0"/>
              <a:t>  각 클러스터의 </a:t>
            </a:r>
            <a:r>
              <a:rPr lang="ko-KR" altLang="en-US" dirty="0" err="1"/>
              <a:t>부피값으로</a:t>
            </a:r>
            <a:r>
              <a:rPr lang="ko-KR" altLang="en-US" dirty="0"/>
              <a:t> 클러스터의 크기 추정과 특이점 판별에 영향을 미칩니다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은 퍼지화 상수로 일반적으로 </a:t>
            </a:r>
            <a:r>
              <a:rPr lang="en-US" altLang="ko-KR" dirty="0"/>
              <a:t>2</a:t>
            </a:r>
            <a:r>
              <a:rPr lang="ko-KR" altLang="en-US" dirty="0"/>
              <a:t>의 값으로 설정합니다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A,b</a:t>
            </a:r>
            <a:r>
              <a:rPr lang="en-US" altLang="ko-KR" dirty="0"/>
              <a:t> </a:t>
            </a:r>
            <a:r>
              <a:rPr lang="ko-KR" altLang="en-US" dirty="0"/>
              <a:t>는 소속도와 전형성에 대한 가중치 상수로 어느 것에 비중을 둘지 결정하는 상수입니다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40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및 </a:t>
            </a:r>
            <a:r>
              <a:rPr lang="ko-KR" altLang="en-US" dirty="0" err="1"/>
              <a:t>결과분석입니다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22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논문의 실험 환경은 다음과 같은 환경에서 진행되었습니다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55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초기화면 다음의 </a:t>
            </a:r>
            <a:r>
              <a:rPr lang="ko-KR" altLang="en-US" dirty="0" err="1"/>
              <a:t>증상선택화면입니다</a:t>
            </a:r>
            <a:r>
              <a:rPr lang="en-US" altLang="ko-KR" dirty="0"/>
              <a:t>. </a:t>
            </a:r>
            <a:r>
              <a:rPr lang="ko-KR" altLang="en-US" dirty="0"/>
              <a:t>증상선택화면</a:t>
            </a:r>
            <a:r>
              <a:rPr lang="en-US" altLang="ko-KR" dirty="0"/>
              <a:t>2</a:t>
            </a:r>
            <a:r>
              <a:rPr lang="ko-KR" altLang="en-US" dirty="0"/>
              <a:t>를 보시면 </a:t>
            </a:r>
            <a:r>
              <a:rPr lang="en-US" altLang="ko-KR" dirty="0"/>
              <a:t>‘</a:t>
            </a:r>
            <a:r>
              <a:rPr lang="ko-KR" altLang="en-US" dirty="0"/>
              <a:t>비듬</a:t>
            </a:r>
            <a:r>
              <a:rPr lang="en-US" altLang="ko-KR" dirty="0"/>
              <a:t>’, ‘</a:t>
            </a:r>
            <a:r>
              <a:rPr lang="ko-KR" altLang="en-US" dirty="0"/>
              <a:t>탈모</a:t>
            </a:r>
            <a:r>
              <a:rPr lang="en-US" altLang="ko-KR" dirty="0"/>
              <a:t>’, ‘</a:t>
            </a:r>
            <a:r>
              <a:rPr lang="ko-KR" altLang="en-US" dirty="0"/>
              <a:t>딱지‘</a:t>
            </a:r>
            <a:r>
              <a:rPr lang="en-US" altLang="ko-KR" dirty="0"/>
              <a:t>, ‘</a:t>
            </a:r>
            <a:r>
              <a:rPr lang="ko-KR" altLang="en-US" dirty="0"/>
              <a:t>색소침착‘</a:t>
            </a:r>
            <a:r>
              <a:rPr lang="en-US" altLang="ko-KR" dirty="0"/>
              <a:t>, ‘</a:t>
            </a:r>
            <a:r>
              <a:rPr lang="ko-KR" altLang="en-US" dirty="0"/>
              <a:t>체중감소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ko-KR" altLang="en-US" dirty="0" err="1"/>
              <a:t>선택되어있습니다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713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진단 결과 화면으로 앞에 선택된 증상들을 바탕으로 도출한 질병들의 결과입니다</a:t>
            </a:r>
            <a:r>
              <a:rPr lang="en-US" altLang="ko-KR" dirty="0"/>
              <a:t>. </a:t>
            </a:r>
            <a:r>
              <a:rPr lang="ko-KR" altLang="en-US" dirty="0"/>
              <a:t>선택된 증상들과 관련된 질병들을 상위 </a:t>
            </a:r>
            <a:r>
              <a:rPr lang="en-US" altLang="ko-KR" dirty="0"/>
              <a:t>5</a:t>
            </a:r>
            <a:r>
              <a:rPr lang="ko-KR" altLang="en-US" dirty="0"/>
              <a:t>가지를 추출하여 사용자에게 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557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73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034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다양한 질병과 증상들을 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IT2PFCM</a:t>
            </a:r>
            <a:r>
              <a:rPr lang="ko-KR" altLang="en-US" dirty="0"/>
              <a:t> 기법을 이용하여 정확성 향상</a:t>
            </a:r>
            <a:endParaRPr lang="en-US" altLang="ko-KR" dirty="0"/>
          </a:p>
          <a:p>
            <a:r>
              <a:rPr lang="ko-KR" altLang="en-US" dirty="0"/>
              <a:t>신경망 기법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908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35038-2A4B-4EFA-8EBF-1F0B1058BE8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2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서론</a:t>
            </a:r>
            <a:r>
              <a:rPr lang="en-US" altLang="ko-KR" dirty="0"/>
              <a:t>,</a:t>
            </a:r>
            <a:r>
              <a:rPr lang="ko-KR" altLang="en-US" dirty="0"/>
              <a:t> 본론</a:t>
            </a:r>
            <a:r>
              <a:rPr lang="en-US" altLang="ko-KR" dirty="0"/>
              <a:t>,</a:t>
            </a:r>
            <a:r>
              <a:rPr lang="ko-KR" altLang="en-US" dirty="0"/>
              <a:t> 실험 및 결과분석</a:t>
            </a:r>
            <a:r>
              <a:rPr lang="en-US" altLang="ko-KR" dirty="0"/>
              <a:t>,</a:t>
            </a:r>
            <a:r>
              <a:rPr lang="ko-KR" altLang="en-US" dirty="0"/>
              <a:t> 결론</a:t>
            </a:r>
            <a:r>
              <a:rPr lang="en-US" altLang="ko-KR" dirty="0"/>
              <a:t> </a:t>
            </a:r>
            <a:r>
              <a:rPr lang="ko-KR" altLang="en-US" dirty="0"/>
              <a:t>순으로 진행되며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35038-2A4B-4EFA-8EBF-1F0B1058BE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35038-2A4B-4EFA-8EBF-1F0B1058BE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8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날 많은 사람들이 반려동물을 기르고 있습니다</a:t>
            </a:r>
            <a:r>
              <a:rPr lang="en-US" altLang="ko-KR" dirty="0"/>
              <a:t>. </a:t>
            </a:r>
            <a:r>
              <a:rPr lang="ko-KR" altLang="en-US" dirty="0"/>
              <a:t>이제는 애완동물을 넘어서 인생을 함께 하는 동반자라는 개념으로 </a:t>
            </a:r>
            <a:r>
              <a:rPr lang="en-US" altLang="ko-KR" dirty="0"/>
              <a:t>‘</a:t>
            </a:r>
            <a:r>
              <a:rPr lang="ko-KR" altLang="en-US" dirty="0"/>
              <a:t>반려</a:t>
            </a:r>
            <a:r>
              <a:rPr lang="en-US" altLang="ko-KR" dirty="0"/>
              <a:t>’</a:t>
            </a:r>
            <a:r>
              <a:rPr lang="ko-KR" altLang="en-US" dirty="0"/>
              <a:t>의 의미를 사용하여 반려동물이라고 합니다</a:t>
            </a:r>
            <a:r>
              <a:rPr lang="en-US" altLang="ko-KR" dirty="0"/>
              <a:t>. </a:t>
            </a:r>
            <a:r>
              <a:rPr lang="ko-KR" altLang="en-US" dirty="0"/>
              <a:t>아울러 현재 반려동물을 기르고 있는 인구 수가 </a:t>
            </a:r>
            <a:r>
              <a:rPr lang="en-US" altLang="ko-KR" dirty="0"/>
              <a:t>1000</a:t>
            </a:r>
            <a:r>
              <a:rPr lang="ko-KR" altLang="en-US" dirty="0"/>
              <a:t>만명 시대를 넘어서고 있습니다</a:t>
            </a:r>
            <a:r>
              <a:rPr lang="en-US" altLang="ko-KR" dirty="0"/>
              <a:t>. </a:t>
            </a:r>
            <a:r>
              <a:rPr lang="ko-KR" altLang="en-US" dirty="0"/>
              <a:t>이처럼 앞으로 싱글족들이 늘어나고 고령화 사회에 들어서면서 점차적으로 늘어날 것으로 예상됩니다</a:t>
            </a:r>
            <a:r>
              <a:rPr lang="en-US" altLang="ko-KR" dirty="0"/>
              <a:t>. </a:t>
            </a:r>
            <a:r>
              <a:rPr lang="ko-KR" altLang="en-US" dirty="0"/>
              <a:t>차트를 보시면 반려동물 중에 개를 기르는 가구들이 많은 것을 볼 수 있고 해마다 반려견을 키우는 가구 수들이 증가하는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따라서 본 논문에서는 많은 가구에서 기르고 있는 반려견을 바탕으로 </a:t>
            </a:r>
            <a:r>
              <a:rPr lang="ko-KR" altLang="en-US" dirty="0" err="1"/>
              <a:t>반려견</a:t>
            </a:r>
            <a:r>
              <a:rPr lang="ko-KR" altLang="en-US" dirty="0"/>
              <a:t> 질병에 대한 전문적인 수의학 지식이 부족한 일반인들을 대상으로 자신의 </a:t>
            </a:r>
            <a:r>
              <a:rPr lang="ko-KR" altLang="en-US" dirty="0" err="1"/>
              <a:t>반려견</a:t>
            </a:r>
            <a:r>
              <a:rPr lang="ko-KR" altLang="en-US" dirty="0"/>
              <a:t> 건강상태를 파악할 수 있는 진단 시스템을 제안합니다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35038-2A4B-4EFA-8EBF-1F0B1058BE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5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날 많은 사람들이 반려동물을 기르고 있습니다</a:t>
            </a:r>
            <a:r>
              <a:rPr lang="en-US" altLang="ko-KR" dirty="0"/>
              <a:t>. </a:t>
            </a:r>
            <a:r>
              <a:rPr lang="ko-KR" altLang="en-US" dirty="0"/>
              <a:t>이제는 애완동물을 넘어서 인생을 함께 하는 동반자라는 개념으로 </a:t>
            </a:r>
            <a:r>
              <a:rPr lang="en-US" altLang="ko-KR" dirty="0"/>
              <a:t>‘</a:t>
            </a:r>
            <a:r>
              <a:rPr lang="ko-KR" altLang="en-US" dirty="0"/>
              <a:t>반려</a:t>
            </a:r>
            <a:r>
              <a:rPr lang="en-US" altLang="ko-KR" dirty="0"/>
              <a:t>’</a:t>
            </a:r>
            <a:r>
              <a:rPr lang="ko-KR" altLang="en-US" dirty="0"/>
              <a:t>의 의미를 사용하여 반려동물이라고 합니다</a:t>
            </a:r>
            <a:r>
              <a:rPr lang="en-US" altLang="ko-KR" dirty="0"/>
              <a:t>. </a:t>
            </a:r>
            <a:r>
              <a:rPr lang="ko-KR" altLang="en-US" dirty="0"/>
              <a:t>아울러 현재 반려동물을 기르고 있는 인구 수가 </a:t>
            </a:r>
            <a:r>
              <a:rPr lang="en-US" altLang="ko-KR" dirty="0"/>
              <a:t>1000</a:t>
            </a:r>
            <a:r>
              <a:rPr lang="ko-KR" altLang="en-US" dirty="0"/>
              <a:t>만명 시대를 넘어서고 있습니다</a:t>
            </a:r>
            <a:r>
              <a:rPr lang="en-US" altLang="ko-KR" dirty="0"/>
              <a:t>. </a:t>
            </a:r>
            <a:r>
              <a:rPr lang="ko-KR" altLang="en-US" dirty="0"/>
              <a:t>이처럼 앞으로 싱글족들이 늘어나고 고령화 사회에 들어서면서 점차적으로 늘어날 것으로 예상됩니다</a:t>
            </a:r>
            <a:r>
              <a:rPr lang="en-US" altLang="ko-KR" dirty="0"/>
              <a:t>. </a:t>
            </a:r>
            <a:r>
              <a:rPr lang="ko-KR" altLang="en-US" dirty="0"/>
              <a:t>차트를 보시면 반려동물 중에 개를 기르는 가구들이 많은 것을 볼 수 있고 해마다 반려견을 키우는 가구 수들이 증가하는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따라서 본 논문에서는 많은 가구에서 기르고 있는 반려견을 바탕으로 </a:t>
            </a:r>
            <a:r>
              <a:rPr lang="ko-KR" altLang="en-US" dirty="0" err="1"/>
              <a:t>반려견</a:t>
            </a:r>
            <a:r>
              <a:rPr lang="ko-KR" altLang="en-US" dirty="0"/>
              <a:t> 질병에 대한 전문적인 수의학 지식이 부족한 일반인들을 대상으로 자신의 </a:t>
            </a:r>
            <a:r>
              <a:rPr lang="ko-KR" altLang="en-US" dirty="0" err="1"/>
              <a:t>반려견</a:t>
            </a:r>
            <a:r>
              <a:rPr lang="ko-KR" altLang="en-US" dirty="0"/>
              <a:t> 건강상태를 파악할 수 있는 진단 시스템을 제안합니다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35038-2A4B-4EFA-8EBF-1F0B1058BE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63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질병 및 증상 조사 방법으로 </a:t>
            </a:r>
            <a:r>
              <a:rPr lang="en-US" altLang="ko-KR" dirty="0"/>
              <a:t>‘</a:t>
            </a:r>
            <a:r>
              <a:rPr lang="ko-KR" altLang="en-US" dirty="0"/>
              <a:t>애견 질병의 지식과 길들이는 법</a:t>
            </a:r>
            <a:r>
              <a:rPr lang="en-US" altLang="ko-KR" dirty="0"/>
              <a:t>’, </a:t>
            </a:r>
            <a:r>
              <a:rPr lang="ko-KR" altLang="en-US" dirty="0"/>
              <a:t>＇애완견의 질병과 치료＇ 두 권의 서적을 이용하여 </a:t>
            </a:r>
            <a:r>
              <a:rPr lang="en-US" altLang="ko-KR" dirty="0"/>
              <a:t>50</a:t>
            </a:r>
            <a:r>
              <a:rPr lang="ko-KR" altLang="en-US" dirty="0"/>
              <a:t>가지의 질병과 </a:t>
            </a:r>
            <a:r>
              <a:rPr lang="en-US" altLang="ko-KR" dirty="0"/>
              <a:t>92</a:t>
            </a:r>
            <a:r>
              <a:rPr lang="ko-KR" altLang="en-US" dirty="0"/>
              <a:t>가지의 증상들을 선정하였습니다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35038-2A4B-4EFA-8EBF-1F0B1058BE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7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선정하였던 질병과 증상들을 바탕으로 다음과 같이 데이터베이스를 구축하였습니다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77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PFCM </a:t>
            </a:r>
            <a:r>
              <a:rPr lang="ko-KR" altLang="en-US" dirty="0"/>
              <a:t>알고리즘은 </a:t>
            </a:r>
            <a:r>
              <a:rPr lang="en-US" altLang="ko-KR" dirty="0"/>
              <a:t>FCM</a:t>
            </a:r>
            <a:r>
              <a:rPr lang="ko-KR" altLang="en-US" dirty="0"/>
              <a:t>의 소속도 값과 </a:t>
            </a:r>
            <a:r>
              <a:rPr lang="en-US" altLang="ko-KR" dirty="0"/>
              <a:t>PCM</a:t>
            </a:r>
            <a:r>
              <a:rPr lang="ko-KR" altLang="en-US" dirty="0"/>
              <a:t>의 전형성 값을 결합한 알고리즘입니다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35038-2A4B-4EFA-8EBF-1F0B1058BE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05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3900" y="1905001"/>
            <a:ext cx="10744200" cy="1604962"/>
          </a:xfrm>
        </p:spPr>
        <p:txBody>
          <a:bodyPr anchor="t"/>
          <a:lstStyle>
            <a:lvl1pPr algn="l"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rgbClr val="616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23900" y="5414964"/>
            <a:ext cx="10744200" cy="1023936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발표자 관등성명 적기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지도교수님이 먼저냐</a:t>
            </a:r>
            <a:r>
              <a:rPr lang="en-US" altLang="ko-KR" dirty="0"/>
              <a:t>, </a:t>
            </a:r>
            <a:r>
              <a:rPr lang="ko-KR" altLang="en-US" dirty="0"/>
              <a:t>주저자가 먼저냐 학과나 학회발표 성향에 따라 적기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723900" y="1476375"/>
            <a:ext cx="10744200" cy="428625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ko-KR" altLang="en-US" dirty="0" err="1"/>
              <a:t>행사명</a:t>
            </a:r>
            <a:r>
              <a:rPr lang="en-US" altLang="ko-KR" dirty="0"/>
              <a:t> </a:t>
            </a:r>
            <a:r>
              <a:rPr lang="ko-KR" altLang="en-US" dirty="0"/>
              <a:t>소속 등 입력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 OO</a:t>
            </a:r>
            <a:r>
              <a:rPr lang="ko-KR" altLang="en-US" dirty="0"/>
              <a:t>학회 추계학술발표대회</a:t>
            </a:r>
            <a:r>
              <a:rPr lang="en-US" altLang="ko-KR" dirty="0"/>
              <a:t>, OO</a:t>
            </a:r>
            <a:r>
              <a:rPr lang="ko-KR" altLang="en-US" dirty="0"/>
              <a:t>대학 학위청구논문발표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05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533650" y="450850"/>
            <a:ext cx="6648450" cy="1325563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72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bg>
      <p:bgPr>
        <a:solidFill>
          <a:srgbClr val="77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1150" y="3228975"/>
            <a:ext cx="6267450" cy="762000"/>
          </a:xfrm>
        </p:spPr>
        <p:txBody>
          <a:bodyPr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altLang="ko-KR" dirty="0"/>
              <a:t>01. </a:t>
            </a:r>
            <a:r>
              <a:rPr lang="ko-KR" altLang="en-US" dirty="0"/>
              <a:t>소제목 입력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A9BF-CD40-430E-B621-FAAA517B8C0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6EF-CA9A-484B-9A18-6F937A30B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" y="4572000"/>
            <a:ext cx="12192000" cy="2286000"/>
          </a:xfrm>
          <a:prstGeom prst="rect">
            <a:avLst/>
          </a:prstGeom>
          <a:solidFill>
            <a:srgbClr val="6B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734050" y="4019550"/>
            <a:ext cx="5943600" cy="4159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간단하게 소제목 내용 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9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188" y="187325"/>
            <a:ext cx="11714162" cy="774700"/>
          </a:xfrm>
        </p:spPr>
        <p:txBody>
          <a:bodyPr anchor="ctr"/>
          <a:lstStyle>
            <a:lvl1pPr>
              <a:defRPr sz="32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3538" y="962025"/>
            <a:ext cx="11580812" cy="523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777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509963"/>
            <a:ext cx="12192000" cy="3348037"/>
          </a:xfrm>
          <a:prstGeom prst="rect">
            <a:avLst/>
          </a:prstGeom>
          <a:solidFill>
            <a:srgbClr val="616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543175" y="3509964"/>
            <a:ext cx="9029700" cy="1604962"/>
          </a:xfrm>
        </p:spPr>
        <p:txBody>
          <a:bodyPr anchor="t"/>
          <a:lstStyle>
            <a:lvl1pPr algn="l">
              <a:defRPr sz="6000" baseline="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감사합니다 </a:t>
            </a:r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543175" y="2524126"/>
            <a:ext cx="9029700" cy="985838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ko-KR" altLang="en-US" dirty="0" err="1"/>
              <a:t>행사명</a:t>
            </a:r>
            <a:r>
              <a:rPr lang="en-US" altLang="ko-KR" dirty="0"/>
              <a:t> </a:t>
            </a:r>
            <a:r>
              <a:rPr lang="ko-KR" altLang="en-US" dirty="0"/>
              <a:t>소속 등 입력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 OO</a:t>
            </a:r>
            <a:r>
              <a:rPr lang="ko-KR" altLang="en-US" dirty="0"/>
              <a:t>학회 추계학술발표대회</a:t>
            </a:r>
            <a:r>
              <a:rPr lang="en-US" altLang="ko-KR" dirty="0"/>
              <a:t>, OO</a:t>
            </a:r>
            <a:r>
              <a:rPr lang="ko-KR" altLang="en-US" dirty="0"/>
              <a:t>대학 학위청구논문발표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27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A9BF-CD40-430E-B621-FAAA517B8C0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46EF-CA9A-484B-9A18-6F937A30B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7" r:id="rId4"/>
    <p:sldLayoutId id="214748366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chart" Target="../charts/chart2.xml"/><Relationship Id="rId5" Type="http://schemas.openxmlformats.org/officeDocument/2006/relationships/image" Target="../media/image4.JPG"/><Relationship Id="rId10" Type="http://schemas.openxmlformats.org/officeDocument/2006/relationships/chart" Target="../charts/chart1.xml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>
                <a:solidFill>
                  <a:schemeClr val="tx1"/>
                </a:solidFill>
              </a:rPr>
              <a:t>PFCM </a:t>
            </a:r>
            <a:r>
              <a:rPr lang="ko-KR" altLang="en-US" sz="4200">
                <a:solidFill>
                  <a:schemeClr val="tx1"/>
                </a:solidFill>
              </a:rPr>
              <a:t>알고리즘을 이용한 반려견</a:t>
            </a:r>
            <a:r>
              <a:rPr lang="en-US" altLang="ko-KR" sz="4200">
                <a:solidFill>
                  <a:schemeClr val="tx1"/>
                </a:solidFill>
              </a:rPr>
              <a:t> </a:t>
            </a:r>
            <a:r>
              <a:rPr lang="ko-KR" altLang="en-US" sz="4200">
                <a:solidFill>
                  <a:schemeClr val="tx1"/>
                </a:solidFill>
              </a:rPr>
              <a:t>자가 진단 시스템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7928881" y="467307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000">
                <a:solidFill>
                  <a:schemeClr val="tx1"/>
                </a:solidFill>
              </a:rPr>
              <a:t>신라대학교 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이진유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김광백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puppy pngì ëí ì´ë¯¸ì§ ê²ìê²°ê³¼">
            <a:extLst>
              <a:ext uri="{FF2B5EF4-FFF2-40B4-BE49-F238E27FC236}">
                <a16:creationId xmlns:a16="http://schemas.microsoft.com/office/drawing/2014/main" id="{F4D07E62-3269-45E6-B618-114AF6301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r="25022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5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본론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2-3 PFCM </a:t>
            </a:r>
            <a:r>
              <a:rPr lang="ko-KR" altLang="en-US" dirty="0"/>
              <a:t>알고리즘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00EB05-5FE4-43A8-8B4B-2CAA375E1630}"/>
              </a:ext>
            </a:extLst>
          </p:cNvPr>
          <p:cNvGrpSpPr/>
          <p:nvPr/>
        </p:nvGrpSpPr>
        <p:grpSpPr>
          <a:xfrm>
            <a:off x="902587" y="1485900"/>
            <a:ext cx="10386825" cy="4729843"/>
            <a:chOff x="149367" y="968796"/>
            <a:chExt cx="10386825" cy="5584405"/>
          </a:xfrm>
          <a:solidFill>
            <a:schemeClr val="bg2">
              <a:lumMod val="7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8BAE912C-65AF-43A0-A24F-F8B249AF8545}"/>
                    </a:ext>
                  </a:extLst>
                </p:cNvPr>
                <p:cNvSpPr/>
                <p:nvPr/>
              </p:nvSpPr>
              <p:spPr>
                <a:xfrm>
                  <a:off x="4278685" y="2882629"/>
                  <a:ext cx="2868140" cy="137846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sz="11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+mj-ea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새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로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운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전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형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성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계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산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+1)</m:t>
                            </m:r>
                          </m:sup>
                        </m:sSup>
                      </m:oMath>
                    </m:oMathPara>
                  </a14:m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8BAE912C-65AF-43A0-A24F-F8B249AF8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685" y="2882629"/>
                  <a:ext cx="2868140" cy="13784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A3554BF-674E-4AA9-9443-B5975BA3F466}"/>
                </a:ext>
              </a:extLst>
            </p:cNvPr>
            <p:cNvGrpSpPr/>
            <p:nvPr/>
          </p:nvGrpSpPr>
          <p:grpSpPr>
            <a:xfrm>
              <a:off x="149367" y="968796"/>
              <a:ext cx="10386825" cy="5584405"/>
              <a:chOff x="68344" y="1015095"/>
              <a:chExt cx="10386825" cy="5584405"/>
            </a:xfrm>
            <a:grpFill/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5E427EF-60CC-4DA8-924C-EE6D5DFC27FC}"/>
                  </a:ext>
                </a:extLst>
              </p:cNvPr>
              <p:cNvGrpSpPr/>
              <p:nvPr/>
            </p:nvGrpSpPr>
            <p:grpSpPr>
              <a:xfrm>
                <a:off x="68344" y="1015095"/>
                <a:ext cx="10386825" cy="5584405"/>
                <a:chOff x="768257" y="1332484"/>
                <a:chExt cx="10311313" cy="4432157"/>
              </a:xfrm>
              <a:grpFill/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0BF9843-524D-4739-8812-3201EAA66DB6}"/>
                    </a:ext>
                  </a:extLst>
                </p:cNvPr>
                <p:cNvSpPr/>
                <p:nvPr/>
              </p:nvSpPr>
              <p:spPr>
                <a:xfrm>
                  <a:off x="768257" y="1332484"/>
                  <a:ext cx="3482726" cy="487063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임의의 소속도 및 전형성 초기화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E44219A-FB68-47B5-94A4-D6914B781760}"/>
                    </a:ext>
                  </a:extLst>
                </p:cNvPr>
                <p:cNvSpPr/>
                <p:nvPr/>
              </p:nvSpPr>
              <p:spPr>
                <a:xfrm>
                  <a:off x="781529" y="2287987"/>
                  <a:ext cx="3469455" cy="1094038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클러스터 중심벡터 계산</a:t>
                  </a:r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42BE75DE-74F7-4D60-9CF5-E7738B0EAA6F}"/>
                    </a:ext>
                  </a:extLst>
                </p:cNvPr>
                <p:cNvGrpSpPr/>
                <p:nvPr/>
              </p:nvGrpSpPr>
              <p:grpSpPr>
                <a:xfrm>
                  <a:off x="4864078" y="1698521"/>
                  <a:ext cx="2847289" cy="2071810"/>
                  <a:chOff x="1309873" y="3177377"/>
                  <a:chExt cx="2847289" cy="2152712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620081AB-4BBB-440A-A7F5-2228616B89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9873" y="3177377"/>
                        <a:ext cx="2847289" cy="1136759"/>
                      </a:xfrm>
                      <a:prstGeom prst="rect">
                        <a:avLst/>
                      </a:prstGeom>
                      <a:grpFill/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altLang="ko-KR" sz="11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새</m:t>
                                  </m:r>
                                  <m:r>
                                    <a:rPr lang="ko-KR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로</m:t>
                                  </m:r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운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소</m:t>
                                  </m:r>
                                  <m:r>
                                    <a:rPr lang="ko-KR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속</m:t>
                                  </m:r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도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계</m:t>
                                  </m:r>
                                  <m:r>
                                    <a:rPr lang="ko-KR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산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algn="ctr"/>
                        <a:endPara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algn="ctr"/>
                        <a:endPara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algn="ctr"/>
                        <a:endPara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algn="ctr"/>
                        <a:endPara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620081AB-4BBB-440A-A7F5-2228616B89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09873" y="3177377"/>
                        <a:ext cx="2847289" cy="113675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131">
                        <a:extLst>
                          <a:ext uri="{FF2B5EF4-FFF2-40B4-BE49-F238E27FC236}">
                            <a16:creationId xmlns:a16="http://schemas.microsoft.com/office/drawing/2014/main" id="{4E3EEEEB-38DB-4D1E-9E8A-19DBFA55E8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8115" y="4870639"/>
                        <a:ext cx="2748150" cy="45945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Sup>
                                                <m:sSubSupPr>
                                                  <m:ctrlP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oMath>
                          </m:oMathPara>
                        </a14:m>
                        <a:endPara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131">
                        <a:extLst>
                          <a:ext uri="{FF2B5EF4-FFF2-40B4-BE49-F238E27FC236}">
                            <a16:creationId xmlns:a16="http://schemas.microsoft.com/office/drawing/2014/main" id="{4E3EEEEB-38DB-4D1E-9E8A-19DBFA55E8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68115" y="4870639"/>
                        <a:ext cx="2748150" cy="45945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5385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8B93F0D3-B6B7-4579-874B-BF8F55F5EB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1414" y="2287987"/>
                      <a:ext cx="2748155" cy="1094038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이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전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 </m:t>
                                </m:r>
                                <m:r>
                                  <a:rPr lang="ko-KR" alt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전</m:t>
                                </m:r>
                                <m:r>
                                  <a:rPr lang="ko-KR" alt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형</m:t>
                                </m:r>
                                <m:r>
                                  <a:rPr lang="ko-KR" alt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성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과</m:t>
                            </m:r>
                          </m:oMath>
                        </m:oMathPara>
                      </a14:m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전형성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차</m:t>
                          </m:r>
                        </m:oMath>
                      </a14:m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계산 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=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(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+1)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(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8B93F0D3-B6B7-4579-874B-BF8F55F5EB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1414" y="2287987"/>
                      <a:ext cx="2748155" cy="109403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순서도: 판단 19">
                      <a:extLst>
                        <a:ext uri="{FF2B5EF4-FFF2-40B4-BE49-F238E27FC236}">
                          <a16:creationId xmlns:a16="http://schemas.microsoft.com/office/drawing/2014/main" id="{540C24F7-C563-4114-BD72-6E0726A3D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1415" y="3876075"/>
                      <a:ext cx="2748155" cy="1449493"/>
                    </a:xfrm>
                    <a:prstGeom prst="flowChartDecision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임계값</a:t>
                      </a:r>
                      <a14:m>
                        <m:oMath xmlns:m="http://schemas.openxmlformats.org/officeDocument/2006/math">
                          <m:r>
                            <a:rPr lang="ko-KR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𝜖</m:t>
                          </m:r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와</m:t>
                          </m:r>
                        </m:oMath>
                      </a14:m>
                      <a:endParaRPr lang="en-US" altLang="ko-KR" sz="1400" i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ko-KR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∆</m:t>
                          </m:r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차</m:t>
                          </m:r>
                        </m:oMath>
                      </a14:m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비교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&gt;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𝜖</m:t>
                            </m:r>
                          </m:oMath>
                        </m:oMathPara>
                      </a14:m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순서도: 판단 19">
                      <a:extLst>
                        <a:ext uri="{FF2B5EF4-FFF2-40B4-BE49-F238E27FC236}">
                          <a16:creationId xmlns:a16="http://schemas.microsoft.com/office/drawing/2014/main" id="{540C24F7-C563-4114-BD72-6E0726A3DBB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1415" y="3876075"/>
                      <a:ext cx="2748155" cy="1449493"/>
                    </a:xfrm>
                    <a:prstGeom prst="flowChartDecision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연결선: 꺾임 30">
                  <a:extLst>
                    <a:ext uri="{FF2B5EF4-FFF2-40B4-BE49-F238E27FC236}">
                      <a16:creationId xmlns:a16="http://schemas.microsoft.com/office/drawing/2014/main" id="{4B20285E-44A6-4B03-8E16-064ED218CA91}"/>
                    </a:ext>
                  </a:extLst>
                </p:cNvPr>
                <p:cNvCxnSpPr>
                  <a:cxnSpLocks/>
                  <a:stCxn id="16" idx="2"/>
                  <a:endCxn id="17" idx="0"/>
                </p:cNvCxnSpPr>
                <p:nvPr/>
              </p:nvCxnSpPr>
              <p:spPr>
                <a:xfrm>
                  <a:off x="2509621" y="1819547"/>
                  <a:ext cx="6636" cy="46844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A1469F98-7F44-4106-83F8-60EDD8A4801F}"/>
                    </a:ext>
                  </a:extLst>
                </p:cNvPr>
                <p:cNvCxnSpPr>
                  <a:cxnSpLocks/>
                  <a:stCxn id="17" idx="3"/>
                  <a:endCxn id="33" idx="1"/>
                </p:cNvCxnSpPr>
                <p:nvPr/>
              </p:nvCxnSpPr>
              <p:spPr>
                <a:xfrm flipV="1">
                  <a:off x="4250984" y="2245540"/>
                  <a:ext cx="613094" cy="589466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DC47105F-7190-4609-B53A-BD13ABA39E71}"/>
                    </a:ext>
                  </a:extLst>
                </p:cNvPr>
                <p:cNvCxnSpPr>
                  <a:cxnSpLocks/>
                  <a:stCxn id="33" idx="3"/>
                  <a:endCxn id="19" idx="1"/>
                </p:cNvCxnSpPr>
                <p:nvPr/>
              </p:nvCxnSpPr>
              <p:spPr>
                <a:xfrm>
                  <a:off x="7711367" y="2245540"/>
                  <a:ext cx="620047" cy="589466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연결선: 꺾임 33">
                  <a:extLst>
                    <a:ext uri="{FF2B5EF4-FFF2-40B4-BE49-F238E27FC236}">
                      <a16:creationId xmlns:a16="http://schemas.microsoft.com/office/drawing/2014/main" id="{84C71CC3-56FE-47ED-9BC6-41B760C54F4C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>
                  <a:off x="9705492" y="3382025"/>
                  <a:ext cx="0" cy="49405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493C0ED-EFFC-43B5-9E3C-7747DCE85C2B}"/>
                    </a:ext>
                  </a:extLst>
                </p:cNvPr>
                <p:cNvSpPr/>
                <p:nvPr/>
              </p:nvSpPr>
              <p:spPr>
                <a:xfrm>
                  <a:off x="781528" y="4270295"/>
                  <a:ext cx="3469455" cy="661052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123">
                      <a:extLst>
                        <a:ext uri="{FF2B5EF4-FFF2-40B4-BE49-F238E27FC236}">
                          <a16:creationId xmlns:a16="http://schemas.microsoft.com/office/drawing/2014/main" id="{C2846243-8ECC-44C3-918A-2D6342FF3A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1874" y="4424593"/>
                      <a:ext cx="3032356" cy="40345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</a:t>
                      </a:r>
                      <a14:m>
                        <m:oMath xmlns:m="http://schemas.openxmlformats.org/officeDocument/2006/math"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전형성을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이전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전</m:t>
                          </m:r>
                          <m:r>
                            <a:rPr lang="ko-KR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형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성</m:t>
                          </m:r>
                          <m:r>
                            <a:rPr lang="ko-KR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으로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설</m:t>
                          </m:r>
                          <m:r>
                            <a:rPr lang="ko-KR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정</m:t>
                          </m:r>
                        </m:oMath>
                      </a14:m>
                      <a:endParaRPr lang="en-US" altLang="ko-KR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+1)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123">
                      <a:extLst>
                        <a:ext uri="{FF2B5EF4-FFF2-40B4-BE49-F238E27FC236}">
                          <a16:creationId xmlns:a16="http://schemas.microsoft.com/office/drawing/2014/main" id="{C2846243-8ECC-44C3-918A-2D6342FF3A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1874" y="4424593"/>
                      <a:ext cx="3032356" cy="40345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192" t="-14085" r="-2794" b="-2253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D654FC3D-AD26-4FDC-B856-42979390424D}"/>
                    </a:ext>
                  </a:extLst>
                </p:cNvPr>
                <p:cNvCxnSpPr>
                  <a:cxnSpLocks/>
                  <a:stCxn id="20" idx="1"/>
                  <a:endCxn id="25" idx="3"/>
                </p:cNvCxnSpPr>
                <p:nvPr/>
              </p:nvCxnSpPr>
              <p:spPr>
                <a:xfrm flipH="1">
                  <a:off x="4250983" y="4600821"/>
                  <a:ext cx="4080432" cy="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5181728F-5087-4DD2-9483-6CBEF102D257}"/>
                    </a:ext>
                  </a:extLst>
                </p:cNvPr>
                <p:cNvCxnSpPr>
                  <a:cxnSpLocks/>
                  <a:stCxn id="25" idx="0"/>
                  <a:endCxn id="17" idx="2"/>
                </p:cNvCxnSpPr>
                <p:nvPr/>
              </p:nvCxnSpPr>
              <p:spPr>
                <a:xfrm flipV="1">
                  <a:off x="2516256" y="3382025"/>
                  <a:ext cx="1" cy="888270"/>
                </a:xfrm>
                <a:prstGeom prst="straightConnector1">
                  <a:avLst/>
                </a:prstGeom>
                <a:grpFill/>
                <a:ln w="38100" cap="flat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127">
                  <a:extLst>
                    <a:ext uri="{FF2B5EF4-FFF2-40B4-BE49-F238E27FC236}">
                      <a16:creationId xmlns:a16="http://schemas.microsoft.com/office/drawing/2014/main" id="{83350B84-481C-4750-A514-C106C6948C28}"/>
                    </a:ext>
                  </a:extLst>
                </p:cNvPr>
                <p:cNvSpPr txBox="1"/>
                <p:nvPr/>
              </p:nvSpPr>
              <p:spPr>
                <a:xfrm>
                  <a:off x="4483007" y="4643948"/>
                  <a:ext cx="602364" cy="244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Yes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0" name="연결선: 꺾임 29">
                  <a:extLst>
                    <a:ext uri="{FF2B5EF4-FFF2-40B4-BE49-F238E27FC236}">
                      <a16:creationId xmlns:a16="http://schemas.microsoft.com/office/drawing/2014/main" id="{B7E5D2F1-26A1-4838-A04F-BC75E7468CF2}"/>
                    </a:ext>
                  </a:extLst>
                </p:cNvPr>
                <p:cNvCxnSpPr>
                  <a:cxnSpLocks/>
                  <a:stCxn id="20" idx="2"/>
                  <a:endCxn id="31" idx="3"/>
                </p:cNvCxnSpPr>
                <p:nvPr/>
              </p:nvCxnSpPr>
              <p:spPr>
                <a:xfrm rot="5400000">
                  <a:off x="8569400" y="4467535"/>
                  <a:ext cx="278060" cy="1994125"/>
                </a:xfrm>
                <a:prstGeom prst="bentConnector2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4FDACE9-B6D2-4E61-BC39-F9CB8F2E6040}"/>
                    </a:ext>
                  </a:extLst>
                </p:cNvPr>
                <p:cNvSpPr/>
                <p:nvPr/>
              </p:nvSpPr>
              <p:spPr>
                <a:xfrm>
                  <a:off x="4864078" y="5442615"/>
                  <a:ext cx="2847289" cy="322026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클러스터 별 분류 완료</a:t>
                  </a:r>
                </a:p>
              </p:txBody>
            </p:sp>
            <p:sp>
              <p:nvSpPr>
                <p:cNvPr id="32" name="TextBox 130">
                  <a:extLst>
                    <a:ext uri="{FF2B5EF4-FFF2-40B4-BE49-F238E27FC236}">
                      <a16:creationId xmlns:a16="http://schemas.microsoft.com/office/drawing/2014/main" id="{825A1399-F0C8-4B7D-AF2A-FBA26E3B9F62}"/>
                    </a:ext>
                  </a:extLst>
                </p:cNvPr>
                <p:cNvSpPr txBox="1"/>
                <p:nvPr/>
              </p:nvSpPr>
              <p:spPr>
                <a:xfrm>
                  <a:off x="9766129" y="5342461"/>
                  <a:ext cx="626403" cy="244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defTabSz="457200" latinLnBrk="0">
                    <a:defRPr sz="14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defTabSz="457200" latinLnBrk="0"/>
                  <a:lvl3pPr defTabSz="457200" latinLnBrk="0"/>
                  <a:lvl4pPr defTabSz="457200" latinLnBrk="0"/>
                  <a:lvl5pPr defTabSz="457200" latinLnBrk="0"/>
                  <a:lvl6pPr defTabSz="457200" latinLnBrk="0"/>
                  <a:lvl7pPr defTabSz="457200" latinLnBrk="0"/>
                  <a:lvl8pPr defTabSz="457200" latinLnBrk="0"/>
                  <a:lvl9pPr defTabSz="457200" latinLnBrk="0"/>
                </a:lstStyle>
                <a:p>
                  <a:r>
                    <a:rPr lang="en-US" altLang="ko-KR" dirty="0"/>
                    <a:t>No</a:t>
                  </a:r>
                  <a:endParaRPr lang="ko-KR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2276894-9D9B-4C12-A577-5D524CAFF8F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79" y="2742899"/>
                    <a:ext cx="3350597" cy="5881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2276894-9D9B-4C12-A577-5D524CAFF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79" y="2742899"/>
                    <a:ext cx="3350597" cy="5881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70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CF23FB2-3101-4A42-97BD-519D842A079A}"/>
                </a:ext>
              </a:extLst>
            </p:cNvPr>
            <p:cNvCxnSpPr>
              <a:cxnSpLocks/>
              <a:stCxn id="17" idx="3"/>
              <a:endCxn id="9" idx="1"/>
            </p:cNvCxnSpPr>
            <p:nvPr/>
          </p:nvCxnSpPr>
          <p:spPr>
            <a:xfrm>
              <a:off x="3657599" y="2861936"/>
              <a:ext cx="621086" cy="709923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A65621A-D23F-47E9-9B9D-96236796E73A}"/>
                </a:ext>
              </a:extLst>
            </p:cNvPr>
            <p:cNvCxnSpPr>
              <a:cxnSpLocks/>
              <a:stCxn id="9" idx="3"/>
              <a:endCxn id="19" idx="1"/>
            </p:cNvCxnSpPr>
            <p:nvPr/>
          </p:nvCxnSpPr>
          <p:spPr>
            <a:xfrm flipV="1">
              <a:off x="7146825" y="2861936"/>
              <a:ext cx="621086" cy="709923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31">
                  <a:extLst>
                    <a:ext uri="{FF2B5EF4-FFF2-40B4-BE49-F238E27FC236}">
                      <a16:creationId xmlns:a16="http://schemas.microsoft.com/office/drawing/2014/main" id="{13409034-243D-4DEA-A669-8276D5B42665}"/>
                    </a:ext>
                  </a:extLst>
                </p:cNvPr>
                <p:cNvSpPr txBox="1"/>
                <p:nvPr/>
              </p:nvSpPr>
              <p:spPr>
                <a:xfrm>
                  <a:off x="4506781" y="1963475"/>
                  <a:ext cx="2404943" cy="61253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=1/</m:t>
                        </m:r>
                        <m:nary>
                          <m:naryPr>
                            <m:chr m:val="∑"/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2/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31">
                  <a:extLst>
                    <a:ext uri="{FF2B5EF4-FFF2-40B4-BE49-F238E27FC236}">
                      <a16:creationId xmlns:a16="http://schemas.microsoft.com/office/drawing/2014/main" id="{13409034-243D-4DEA-A669-8276D5B42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781" y="1963475"/>
                  <a:ext cx="2404943" cy="612539"/>
                </a:xfrm>
                <a:prstGeom prst="rect">
                  <a:avLst/>
                </a:prstGeom>
                <a:blipFill>
                  <a:blip r:embed="rId10"/>
                  <a:stretch>
                    <a:fillRect b="-188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86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본론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2-3 PFCM </a:t>
            </a:r>
            <a:r>
              <a:rPr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9137C0D-9A27-465A-A5F6-1670DF56D630}"/>
                  </a:ext>
                </a:extLst>
              </p:cNvPr>
              <p:cNvSpPr/>
              <p:nvPr/>
            </p:nvSpPr>
            <p:spPr>
              <a:xfrm>
                <a:off x="5486178" y="1600902"/>
                <a:ext cx="6055150" cy="3895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째 클러스터의 중심벡터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째 클러스터에 속한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번째 데이터의 전형성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째 클러스터에 속한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번째 데이터의 소속도</a:t>
                </a:r>
                <a:endPara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각 클러스터의 부피 값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클러스터의 크기 추정과 특이점</a:t>
                </a:r>
                <a:endPara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 판별에 영향을 미친다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째 분류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공정에서 퍼지성의 양을 제어하는 파라미터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  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일반적으로 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 = 2</a:t>
                </a:r>
                <a:endPara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a, b</a:t>
                </a:r>
                <a:r>
                  <a:rPr lang="en-US" altLang="ko-KR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소속도와 전형성에 대한 가중치 상수</a:t>
                </a:r>
                <a:endPara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9137C0D-9A27-465A-A5F6-1670DF56D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178" y="1600902"/>
                <a:ext cx="6055150" cy="3895682"/>
              </a:xfrm>
              <a:prstGeom prst="rect">
                <a:avLst/>
              </a:prstGeom>
              <a:blipFill>
                <a:blip r:embed="rId3"/>
                <a:stretch>
                  <a:fillRect l="-1611" b="-2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6FC61966-932A-48FA-AA84-1AF9A313854E}"/>
              </a:ext>
            </a:extLst>
          </p:cNvPr>
          <p:cNvGrpSpPr/>
          <p:nvPr/>
        </p:nvGrpSpPr>
        <p:grpSpPr>
          <a:xfrm>
            <a:off x="1506747" y="1864629"/>
            <a:ext cx="2640788" cy="3816070"/>
            <a:chOff x="1564168" y="2147203"/>
            <a:chExt cx="2640788" cy="381607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87CFA57-3A73-416A-A0EA-F275B4D46EEF}"/>
                </a:ext>
              </a:extLst>
            </p:cNvPr>
            <p:cNvGrpSpPr/>
            <p:nvPr/>
          </p:nvGrpSpPr>
          <p:grpSpPr>
            <a:xfrm>
              <a:off x="1564168" y="2147203"/>
              <a:ext cx="2640788" cy="3046470"/>
              <a:chOff x="1598760" y="2112478"/>
              <a:chExt cx="2640788" cy="30464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05487FD-1C6E-4574-9F72-859716F0DE70}"/>
                      </a:ext>
                    </a:extLst>
                  </p:cNvPr>
                  <p:cNvSpPr txBox="1"/>
                  <p:nvPr/>
                </p:nvSpPr>
                <p:spPr>
                  <a:xfrm>
                    <a:off x="1598760" y="4161174"/>
                    <a:ext cx="2532103" cy="9977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1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1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𝒊𝒌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1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1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𝒋𝒌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ko-KR" altLang="en-U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05487FD-1C6E-4574-9F72-859716F0DE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760" y="4161174"/>
                    <a:ext cx="2532103" cy="9977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53A2BF8-CE5F-4F23-B7BC-87242082BDC9}"/>
                      </a:ext>
                    </a:extLst>
                  </p:cNvPr>
                  <p:cNvSpPr txBox="1"/>
                  <p:nvPr/>
                </p:nvSpPr>
                <p:spPr>
                  <a:xfrm>
                    <a:off x="1598760" y="3031540"/>
                    <a:ext cx="2522165" cy="99777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1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ko-KR" altLang="en-U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53A2BF8-CE5F-4F23-B7BC-87242082BD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760" y="3031540"/>
                    <a:ext cx="2522165" cy="9977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741B348-0E51-414E-A729-4E3D3A7E9864}"/>
                      </a:ext>
                    </a:extLst>
                  </p:cNvPr>
                  <p:cNvSpPr txBox="1"/>
                  <p:nvPr/>
                </p:nvSpPr>
                <p:spPr>
                  <a:xfrm>
                    <a:off x="1598760" y="2112478"/>
                    <a:ext cx="2640788" cy="636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𝒂𝒖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sup>
                                      </m:sSubSup>
                                      <m: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𝒂𝒖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sup>
                                      </m:sSubSup>
                                      <m:r>
                                        <a:rPr lang="en-US" altLang="ko-KR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ko-KR" altLang="en-U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741B348-0E51-414E-A729-4E3D3A7E98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760" y="2112478"/>
                    <a:ext cx="2640788" cy="6363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43EF545-CB14-4F8C-833D-0983D2B183E6}"/>
                    </a:ext>
                  </a:extLst>
                </p:cNvPr>
                <p:cNvSpPr txBox="1"/>
                <p:nvPr/>
              </p:nvSpPr>
              <p:spPr>
                <a:xfrm>
                  <a:off x="1564168" y="5325534"/>
                  <a:ext cx="1686231" cy="6377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𝒊𝒌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𝒊𝒌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𝒊𝒌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43EF545-CB14-4F8C-833D-0983D2B18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168" y="5325534"/>
                  <a:ext cx="1686231" cy="6377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51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 및 결과분석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실험환경</a:t>
            </a:r>
            <a:endParaRPr lang="en-US" altLang="ko-KR" dirty="0"/>
          </a:p>
          <a:p>
            <a:r>
              <a:rPr lang="en-US" altLang="ko-KR" dirty="0"/>
              <a:t>3-2 </a:t>
            </a:r>
            <a:r>
              <a:rPr lang="ko-KR" altLang="en-US" dirty="0"/>
              <a:t>실행화면</a:t>
            </a:r>
            <a:endParaRPr lang="en-US" altLang="ko-KR" dirty="0"/>
          </a:p>
          <a:p>
            <a:r>
              <a:rPr lang="en-US" altLang="ko-KR" dirty="0"/>
              <a:t>3-3 </a:t>
            </a:r>
            <a:r>
              <a:rPr lang="ko-KR" altLang="en-US" dirty="0"/>
              <a:t>실험 결과 및 분석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6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실험 및 결과분석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363538" y="962025"/>
            <a:ext cx="11580812" cy="523875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실험환경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2F19CDB-6A82-4C8A-A932-F18A133B8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75" y="1485900"/>
            <a:ext cx="2545008" cy="4091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9B6CAC-DFBA-471A-8A1D-734C4A36DF89}"/>
              </a:ext>
            </a:extLst>
          </p:cNvPr>
          <p:cNvSpPr txBox="1"/>
          <p:nvPr/>
        </p:nvSpPr>
        <p:spPr>
          <a:xfrm>
            <a:off x="2814499" y="5685378"/>
            <a:ext cx="1301959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초기 실행화면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2B0B64-604F-46FE-B2F5-454C903E4790}"/>
              </a:ext>
            </a:extLst>
          </p:cNvPr>
          <p:cNvSpPr/>
          <p:nvPr/>
        </p:nvSpPr>
        <p:spPr>
          <a:xfrm>
            <a:off x="5322138" y="1383285"/>
            <a:ext cx="6038056" cy="40914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Intel(R) Core(TM) i5-8400 CPU @ 2.80GHz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(RAM) : 8.00GB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64Bit Windows10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12.0.2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21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실험 및 결과분석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363538" y="962025"/>
            <a:ext cx="11580812" cy="523875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79CD4-8942-4869-B5E1-4C06B911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59" y="1503400"/>
            <a:ext cx="2545008" cy="4088701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F5A65D06-9384-456A-BB73-F07F4C20E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471" y="1476186"/>
            <a:ext cx="2545009" cy="407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93E696-40C0-4B20-80A8-B0117780AB47}"/>
              </a:ext>
            </a:extLst>
          </p:cNvPr>
          <p:cNvSpPr txBox="1"/>
          <p:nvPr/>
        </p:nvSpPr>
        <p:spPr>
          <a:xfrm>
            <a:off x="3192914" y="5608157"/>
            <a:ext cx="1401346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증상선택 화면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3E69E-DC9A-4A07-B5D8-7360003CE0F0}"/>
              </a:ext>
            </a:extLst>
          </p:cNvPr>
          <p:cNvSpPr txBox="1"/>
          <p:nvPr/>
        </p:nvSpPr>
        <p:spPr>
          <a:xfrm>
            <a:off x="8227995" y="5580943"/>
            <a:ext cx="1401346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증상선택 화면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2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실험 및 결과분석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실행화면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C3D413C-1664-4B0D-BA42-5BA8726BE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3" y="1389506"/>
            <a:ext cx="2471210" cy="4078988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8FF8E302-CD7D-4323-A302-2D734A07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08" y="1485900"/>
            <a:ext cx="2466319" cy="407898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D58900-124A-49FE-86B4-38AB68AC1755}"/>
              </a:ext>
            </a:extLst>
          </p:cNvPr>
          <p:cNvSpPr/>
          <p:nvPr/>
        </p:nvSpPr>
        <p:spPr>
          <a:xfrm>
            <a:off x="3314187" y="5588198"/>
            <a:ext cx="144142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진단 결과 화면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76A124-E72E-4B43-ACD4-0746FA7B635C}"/>
              </a:ext>
            </a:extLst>
          </p:cNvPr>
          <p:cNvSpPr/>
          <p:nvPr/>
        </p:nvSpPr>
        <p:spPr>
          <a:xfrm>
            <a:off x="7850628" y="5495580"/>
            <a:ext cx="144142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진단 결과 화면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7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실험 및 결과분석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363538" y="962025"/>
            <a:ext cx="11580812" cy="523875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실험 결과 및 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D58900-124A-49FE-86B4-38AB68AC1755}"/>
              </a:ext>
            </a:extLst>
          </p:cNvPr>
          <p:cNvSpPr/>
          <p:nvPr/>
        </p:nvSpPr>
        <p:spPr>
          <a:xfrm>
            <a:off x="3379503" y="5588198"/>
            <a:ext cx="13246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FCM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적용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76A124-E72E-4B43-ACD4-0746FA7B635C}"/>
              </a:ext>
            </a:extLst>
          </p:cNvPr>
          <p:cNvSpPr/>
          <p:nvPr/>
        </p:nvSpPr>
        <p:spPr>
          <a:xfrm>
            <a:off x="7687338" y="5495580"/>
            <a:ext cx="192071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제안된 방법 적용 화면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70852AB-90E0-40B8-86EE-D10F7943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38" y="1485900"/>
            <a:ext cx="2466318" cy="407898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2053F86-DB8B-41C4-868C-4E9E82AC7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043" y="1405706"/>
            <a:ext cx="2466319" cy="40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향후 연구 과제 및 방향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53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결론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363538" y="962025"/>
            <a:ext cx="11580812" cy="523875"/>
          </a:xfrm>
        </p:spPr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향후 연구 과제 및 방향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9BD6D8FA-C709-4F40-9B4D-8B896A5BDEC1}"/>
              </a:ext>
            </a:extLst>
          </p:cNvPr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D705E26E-A6C8-4581-9B6A-0D43657644FF}"/>
              </a:ext>
            </a:extLst>
          </p:cNvPr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DC607F7A-2223-4CB9-9513-4D1A9D1073FA}"/>
              </a:ext>
            </a:extLst>
          </p:cNvPr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8BF5EBB-4055-41DA-BAFB-DD8B2EB073D3}"/>
              </a:ext>
            </a:extLst>
          </p:cNvPr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1C5DC1D-D291-4C59-91DC-D7E102DECE85}"/>
              </a:ext>
            </a:extLst>
          </p:cNvPr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6C2FD-90C1-4891-B13C-1578766A560B}"/>
              </a:ext>
            </a:extLst>
          </p:cNvPr>
          <p:cNvSpPr txBox="1"/>
          <p:nvPr/>
        </p:nvSpPr>
        <p:spPr>
          <a:xfrm>
            <a:off x="5334972" y="30744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신경망기법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2944D-9A40-4E0C-B2CE-D29C3590B70C}"/>
              </a:ext>
            </a:extLst>
          </p:cNvPr>
          <p:cNvSpPr txBox="1"/>
          <p:nvPr/>
        </p:nvSpPr>
        <p:spPr>
          <a:xfrm>
            <a:off x="6646469" y="43483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정확성 향상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5EE58-50D8-48F4-9F1A-CB2B4003A026}"/>
              </a:ext>
            </a:extLst>
          </p:cNvPr>
          <p:cNvSpPr txBox="1"/>
          <p:nvPr/>
        </p:nvSpPr>
        <p:spPr>
          <a:xfrm>
            <a:off x="7717266" y="3068502"/>
            <a:ext cx="1963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7D6E03-D7FD-4C18-BC19-D652F262E948}"/>
              </a:ext>
            </a:extLst>
          </p:cNvPr>
          <p:cNvSpPr txBox="1"/>
          <p:nvPr/>
        </p:nvSpPr>
        <p:spPr>
          <a:xfrm>
            <a:off x="2413442" y="3035365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다양한 질병과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308483-7460-473A-B872-7ECB5BB8BC14}"/>
              </a:ext>
            </a:extLst>
          </p:cNvPr>
          <p:cNvSpPr txBox="1"/>
          <p:nvPr/>
        </p:nvSpPr>
        <p:spPr>
          <a:xfrm>
            <a:off x="4117181" y="4320854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IT2PFCM</a:t>
            </a:r>
          </a:p>
        </p:txBody>
      </p:sp>
    </p:spTree>
    <p:extLst>
      <p:ext uri="{BB962C8B-B14F-4D97-AF65-F5344CB8AC3E}">
        <p14:creationId xmlns:p14="http://schemas.microsoft.com/office/powerpoint/2010/main" val="40104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620862" y="2626519"/>
            <a:ext cx="9029700" cy="1604962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FA3DB-7C95-4C3E-A23E-E44D1A798B13}"/>
              </a:ext>
            </a:extLst>
          </p:cNvPr>
          <p:cNvSpPr txBox="1"/>
          <p:nvPr/>
        </p:nvSpPr>
        <p:spPr>
          <a:xfrm>
            <a:off x="4904648" y="3523595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Q&amp;A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3700" y="1776413"/>
            <a:ext cx="63912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1.</a:t>
            </a:r>
            <a:r>
              <a:rPr lang="ko-KR" altLang="en-US" sz="2800" dirty="0">
                <a:latin typeface="+mj-ea"/>
                <a:ea typeface="+mj-ea"/>
              </a:rPr>
              <a:t>서론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2299633"/>
            <a:ext cx="80962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 </a:t>
            </a:r>
            <a:r>
              <a:rPr lang="ko-KR" altLang="en-US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 배경 및 목적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3700" y="2840366"/>
            <a:ext cx="63912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2.</a:t>
            </a:r>
            <a:r>
              <a:rPr lang="ko-KR" altLang="en-US" sz="2800" dirty="0">
                <a:latin typeface="+mj-ea"/>
                <a:ea typeface="+mj-ea"/>
              </a:rPr>
              <a:t>본론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63586"/>
            <a:ext cx="844731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2-1 </a:t>
            </a:r>
            <a:r>
              <a:rPr lang="ko-KR" altLang="en-US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질병 및 증상 조사 방법   </a:t>
            </a:r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2-2 DB</a:t>
            </a:r>
            <a:r>
              <a:rPr lang="ko-KR" altLang="en-US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구축</a:t>
            </a:r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2-3 PFCM </a:t>
            </a:r>
            <a:r>
              <a:rPr lang="ko-KR" altLang="en-US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알고리즘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3904319"/>
            <a:ext cx="63912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3.</a:t>
            </a:r>
            <a:r>
              <a:rPr lang="ko-KR" altLang="en-US" sz="2800" dirty="0">
                <a:latin typeface="+mj-ea"/>
                <a:ea typeface="+mj-ea"/>
              </a:rPr>
              <a:t>실험 및 결과분석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843" y="4427539"/>
            <a:ext cx="80962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 </a:t>
            </a:r>
            <a:r>
              <a:rPr lang="ko-KR" altLang="en-US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실험환경   </a:t>
            </a:r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3-2 </a:t>
            </a:r>
            <a:r>
              <a:rPr lang="ko-KR" altLang="en-US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실행화면   </a:t>
            </a:r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3-3 </a:t>
            </a:r>
            <a:r>
              <a:rPr lang="ko-KR" altLang="en-US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실험 결과 및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3700" y="4968272"/>
            <a:ext cx="63912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4.</a:t>
            </a:r>
            <a:r>
              <a:rPr lang="ko-KR" altLang="en-US" sz="2800" dirty="0">
                <a:latin typeface="+mj-ea"/>
                <a:ea typeface="+mj-ea"/>
              </a:rPr>
              <a:t>결론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5491492"/>
            <a:ext cx="80962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4-1 </a:t>
            </a:r>
            <a:r>
              <a:rPr lang="ko-KR" altLang="en-US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향후  연구 과제 및 방향</a:t>
            </a:r>
          </a:p>
        </p:txBody>
      </p:sp>
    </p:spTree>
    <p:extLst>
      <p:ext uri="{BB962C8B-B14F-4D97-AF65-F5344CB8AC3E}">
        <p14:creationId xmlns:p14="http://schemas.microsoft.com/office/powerpoint/2010/main" val="25192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91150" y="3228975"/>
            <a:ext cx="6267450" cy="7620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734050" y="4019550"/>
            <a:ext cx="5943600" cy="415925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연구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193299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172DD-B767-4533-AE0A-E8687C7E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72165-7AD0-4C7B-A91B-74760F27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538" y="962025"/>
            <a:ext cx="11580812" cy="523875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연구배경 및 목적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7B71EC5-0F20-4E24-A7CD-5B5557710F59}"/>
              </a:ext>
            </a:extLst>
          </p:cNvPr>
          <p:cNvGrpSpPr/>
          <p:nvPr/>
        </p:nvGrpSpPr>
        <p:grpSpPr>
          <a:xfrm>
            <a:off x="1251861" y="1834347"/>
            <a:ext cx="9804166" cy="3413398"/>
            <a:chOff x="926778" y="1878952"/>
            <a:chExt cx="9804166" cy="341339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AE85815-3886-4AD9-A9CB-6BEDDC2AB7FF}"/>
                </a:ext>
              </a:extLst>
            </p:cNvPr>
            <p:cNvGrpSpPr/>
            <p:nvPr/>
          </p:nvGrpSpPr>
          <p:grpSpPr>
            <a:xfrm>
              <a:off x="6280557" y="1878952"/>
              <a:ext cx="4450387" cy="3413397"/>
              <a:chOff x="4454032" y="1867882"/>
              <a:chExt cx="6746314" cy="3382783"/>
            </a:xfrm>
          </p:grpSpPr>
          <p:pic>
            <p:nvPicPr>
              <p:cNvPr id="5" name="그림 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0F76154A-1CD4-406A-8AAD-FACF53947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4032" y="1867882"/>
                <a:ext cx="5915025" cy="1112220"/>
              </a:xfrm>
              <a:prstGeom prst="rect">
                <a:avLst/>
              </a:prstGeom>
            </p:spPr>
          </p:pic>
          <p:pic>
            <p:nvPicPr>
              <p:cNvPr id="7" name="그림 6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EFF09DD0-F39E-47E1-B906-A216C9D55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060" y="2366499"/>
                <a:ext cx="5915025" cy="1019175"/>
              </a:xfrm>
              <a:prstGeom prst="rect">
                <a:avLst/>
              </a:prstGeom>
            </p:spPr>
          </p:pic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221703C5-9011-4136-B3EB-34D9C2F0A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9460" y="2741291"/>
                <a:ext cx="5915025" cy="1143000"/>
              </a:xfrm>
              <a:prstGeom prst="rect">
                <a:avLst/>
              </a:prstGeom>
            </p:spPr>
          </p:pic>
          <p:pic>
            <p:nvPicPr>
              <p:cNvPr id="16" name="그림 1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8F267690-1FA5-4640-B45F-CCF8629B8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4852" y="3208920"/>
                <a:ext cx="5832033" cy="981075"/>
              </a:xfrm>
              <a:prstGeom prst="rect">
                <a:avLst/>
              </a:prstGeom>
            </p:spPr>
          </p:pic>
          <p:pic>
            <p:nvPicPr>
              <p:cNvPr id="18" name="그림 1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4FC7B097-0A68-4DD2-B00A-52CD80422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1582" y="3662835"/>
                <a:ext cx="5832033" cy="1162050"/>
              </a:xfrm>
              <a:prstGeom prst="rect">
                <a:avLst/>
              </a:prstGeom>
            </p:spPr>
          </p:pic>
          <p:pic>
            <p:nvPicPr>
              <p:cNvPr id="20" name="그림 19" descr="텍스트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2E982928-1E58-43F7-9BD1-40BA39928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7538" y="4031465"/>
                <a:ext cx="5702808" cy="1219200"/>
              </a:xfrm>
              <a:prstGeom prst="rect">
                <a:avLst/>
              </a:prstGeom>
            </p:spPr>
          </p:pic>
        </p:grpSp>
        <p:pic>
          <p:nvPicPr>
            <p:cNvPr id="25" name="그림 24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17AEB35D-C40C-4C5D-91A8-5339179DE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8" y="1878953"/>
              <a:ext cx="4880133" cy="3413397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9D9A68-C5F1-4A9D-904F-238DFDFF3821}"/>
              </a:ext>
            </a:extLst>
          </p:cNvPr>
          <p:cNvGrpSpPr/>
          <p:nvPr/>
        </p:nvGrpSpPr>
        <p:grpSpPr>
          <a:xfrm>
            <a:off x="885793" y="1718294"/>
            <a:ext cx="10402952" cy="3645504"/>
            <a:chOff x="649677" y="1485900"/>
            <a:chExt cx="10402952" cy="364550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E963A97-161E-41AF-8E8C-F3E48DBEC0B7}"/>
                </a:ext>
              </a:extLst>
            </p:cNvPr>
            <p:cNvGrpSpPr/>
            <p:nvPr/>
          </p:nvGrpSpPr>
          <p:grpSpPr>
            <a:xfrm>
              <a:off x="649677" y="1485900"/>
              <a:ext cx="10402952" cy="3645504"/>
              <a:chOff x="649677" y="1485900"/>
              <a:chExt cx="10402952" cy="3645504"/>
            </a:xfrm>
          </p:grpSpPr>
          <p:graphicFrame>
            <p:nvGraphicFramePr>
              <p:cNvPr id="36" name="차트 35">
                <a:extLst>
                  <a:ext uri="{FF2B5EF4-FFF2-40B4-BE49-F238E27FC236}">
                    <a16:creationId xmlns:a16="http://schemas.microsoft.com/office/drawing/2014/main" id="{EF345D7A-D89B-43A9-AD3C-DAF6122AFC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8142287"/>
                  </p:ext>
                </p:extLst>
              </p:nvPr>
            </p:nvGraphicFramePr>
            <p:xfrm>
              <a:off x="649677" y="1485900"/>
              <a:ext cx="5598886" cy="36455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graphicFrame>
            <p:nvGraphicFramePr>
              <p:cNvPr id="37" name="차트 36">
                <a:extLst>
                  <a:ext uri="{FF2B5EF4-FFF2-40B4-BE49-F238E27FC236}">
                    <a16:creationId xmlns:a16="http://schemas.microsoft.com/office/drawing/2014/main" id="{1502EBB2-196D-4426-B4A6-BFF32E4EF3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56766596"/>
                  </p:ext>
                </p:extLst>
              </p:nvPr>
            </p:nvGraphicFramePr>
            <p:xfrm>
              <a:off x="6527077" y="1485900"/>
              <a:ext cx="4525552" cy="36455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714381-FBE1-4182-B947-3A8544B2722D}"/>
                </a:ext>
              </a:extLst>
            </p:cNvPr>
            <p:cNvSpPr txBox="1"/>
            <p:nvPr/>
          </p:nvSpPr>
          <p:spPr>
            <a:xfrm>
              <a:off x="5353402" y="1995848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단위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%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3CA8E782-6807-4935-A05C-C7EEEBA4C083}"/>
              </a:ext>
            </a:extLst>
          </p:cNvPr>
          <p:cNvSpPr/>
          <p:nvPr/>
        </p:nvSpPr>
        <p:spPr>
          <a:xfrm>
            <a:off x="7261558" y="1728718"/>
            <a:ext cx="1012648" cy="5573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39B2898-B4B8-4941-82BB-F171E6C1EBB6}"/>
              </a:ext>
            </a:extLst>
          </p:cNvPr>
          <p:cNvSpPr/>
          <p:nvPr/>
        </p:nvSpPr>
        <p:spPr>
          <a:xfrm>
            <a:off x="7532844" y="3026220"/>
            <a:ext cx="1332376" cy="5573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8FC7C3F-74EF-4CE0-B42C-ED7770B2985E}"/>
              </a:ext>
            </a:extLst>
          </p:cNvPr>
          <p:cNvSpPr/>
          <p:nvPr/>
        </p:nvSpPr>
        <p:spPr>
          <a:xfrm>
            <a:off x="8359781" y="4016782"/>
            <a:ext cx="1018395" cy="5573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7508331-DF3E-4430-92ED-F14C8F34B45B}"/>
              </a:ext>
            </a:extLst>
          </p:cNvPr>
          <p:cNvGrpSpPr/>
          <p:nvPr/>
        </p:nvGrpSpPr>
        <p:grpSpPr>
          <a:xfrm>
            <a:off x="2138979" y="5404458"/>
            <a:ext cx="8738619" cy="256440"/>
            <a:chOff x="2138979" y="5404458"/>
            <a:chExt cx="8738619" cy="25644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F9E44-0774-4429-BEDA-21576E2E1692}"/>
                </a:ext>
              </a:extLst>
            </p:cNvPr>
            <p:cNvSpPr txBox="1"/>
            <p:nvPr/>
          </p:nvSpPr>
          <p:spPr>
            <a:xfrm>
              <a:off x="2138979" y="5404458"/>
              <a:ext cx="3092513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출처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 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농림축산식품부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‘2018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반려동물 의식조사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7DD13D-C5FB-441D-924A-D8DCB99B7C13}"/>
                </a:ext>
              </a:extLst>
            </p:cNvPr>
            <p:cNvSpPr txBox="1"/>
            <p:nvPr/>
          </p:nvSpPr>
          <p:spPr>
            <a:xfrm>
              <a:off x="7174340" y="5414677"/>
              <a:ext cx="3703258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altLang="ko-KR" dirty="0"/>
                <a:t>[</a:t>
              </a:r>
              <a:r>
                <a:rPr lang="ko-KR" altLang="en-US" dirty="0"/>
                <a:t>출처</a:t>
              </a:r>
              <a:r>
                <a:rPr lang="en-US" altLang="ko-KR" dirty="0"/>
                <a:t>]  </a:t>
              </a:r>
              <a:r>
                <a:rPr lang="ko-KR" altLang="en-US" dirty="0"/>
                <a:t>농림축산식품부 </a:t>
              </a:r>
              <a:r>
                <a:rPr lang="en-US" altLang="ko-KR" dirty="0"/>
                <a:t>‘2018</a:t>
              </a:r>
              <a:r>
                <a:rPr lang="ko-KR" altLang="en-US" dirty="0"/>
                <a:t>년 반려동물 보호 </a:t>
              </a:r>
              <a:r>
                <a:rPr lang="en-US" altLang="ko-KR" dirty="0"/>
                <a:t>· </a:t>
              </a:r>
              <a:r>
                <a:rPr lang="ko-KR" altLang="en-US" dirty="0"/>
                <a:t>복지 실태조사</a:t>
              </a:r>
              <a:r>
                <a:rPr lang="en-US" altLang="ko-KR" dirty="0"/>
                <a:t>’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87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172DD-B767-4533-AE0A-E8687C7E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72165-7AD0-4C7B-A91B-74760F27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538" y="962025"/>
            <a:ext cx="11580812" cy="523875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연구배경 및 목적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EE201AA-87EC-4F97-9405-AAE1BECEA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753452"/>
              </p:ext>
            </p:extLst>
          </p:nvPr>
        </p:nvGraphicFramePr>
        <p:xfrm>
          <a:off x="2032000" y="1300051"/>
          <a:ext cx="8128000" cy="483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301AE1-BDE9-40B7-959E-8DA56A940E15}"/>
              </a:ext>
            </a:extLst>
          </p:cNvPr>
          <p:cNvSpPr txBox="1"/>
          <p:nvPr/>
        </p:nvSpPr>
        <p:spPr>
          <a:xfrm>
            <a:off x="8613424" y="3469126"/>
            <a:ext cx="8771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accent1"/>
                </a:solidFill>
              </a:rPr>
              <a:t>자연사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AA71C-71AF-4B63-84A6-0D7306C19299}"/>
              </a:ext>
            </a:extLst>
          </p:cNvPr>
          <p:cNvSpPr txBox="1"/>
          <p:nvPr/>
        </p:nvSpPr>
        <p:spPr>
          <a:xfrm>
            <a:off x="2853224" y="3882744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accent1"/>
                </a:solidFill>
              </a:rPr>
              <a:t>병사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4BEA59-B3A8-4ACF-9E53-85405D74F321}"/>
              </a:ext>
            </a:extLst>
          </p:cNvPr>
          <p:cNvSpPr txBox="1"/>
          <p:nvPr/>
        </p:nvSpPr>
        <p:spPr>
          <a:xfrm>
            <a:off x="3815898" y="2121482"/>
            <a:ext cx="8771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accent1"/>
                </a:solidFill>
              </a:rPr>
              <a:t>안락사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875713-E711-47F1-951E-32BB65D6E168}"/>
              </a:ext>
            </a:extLst>
          </p:cNvPr>
          <p:cNvSpPr txBox="1"/>
          <p:nvPr/>
        </p:nvSpPr>
        <p:spPr>
          <a:xfrm>
            <a:off x="4791237" y="1774197"/>
            <a:ext cx="8771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accent1"/>
                </a:solidFill>
              </a:rPr>
              <a:t>사고사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75924-3315-4FB1-94B2-56BA057D1053}"/>
              </a:ext>
            </a:extLst>
          </p:cNvPr>
          <p:cNvSpPr txBox="1"/>
          <p:nvPr/>
        </p:nvSpPr>
        <p:spPr>
          <a:xfrm>
            <a:off x="8105422" y="15293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 err="1">
                <a:solidFill>
                  <a:schemeClr val="accent1"/>
                </a:solidFill>
              </a:rPr>
              <a:t>의료사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B33A10-A044-4F15-B25B-34DAD1E6BC86}"/>
              </a:ext>
            </a:extLst>
          </p:cNvPr>
          <p:cNvCxnSpPr>
            <a:cxnSpLocks/>
          </p:cNvCxnSpPr>
          <p:nvPr/>
        </p:nvCxnSpPr>
        <p:spPr>
          <a:xfrm flipV="1">
            <a:off x="6016978" y="1854846"/>
            <a:ext cx="2144889" cy="6057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본론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질병 및 증상 조사 방법</a:t>
            </a:r>
            <a:endParaRPr lang="en-US" altLang="ko-KR" dirty="0"/>
          </a:p>
          <a:p>
            <a:r>
              <a:rPr lang="en-US" altLang="ko-KR" dirty="0"/>
              <a:t>2-2 DB </a:t>
            </a:r>
            <a:r>
              <a:rPr lang="ko-KR" altLang="en-US" dirty="0"/>
              <a:t>구축</a:t>
            </a:r>
            <a:endParaRPr lang="en-US" altLang="ko-KR" dirty="0"/>
          </a:p>
          <a:p>
            <a:r>
              <a:rPr lang="en-US" altLang="ko-KR" dirty="0"/>
              <a:t>2-3 PFCM </a:t>
            </a:r>
            <a:r>
              <a:rPr lang="ko-KR" altLang="en-US" dirty="0"/>
              <a:t>알고리즘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5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본론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질병 및 증상 조사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CD4B7-FB70-4E02-8F96-59E3F2CF802A}"/>
              </a:ext>
            </a:extLst>
          </p:cNvPr>
          <p:cNvSpPr txBox="1"/>
          <p:nvPr/>
        </p:nvSpPr>
        <p:spPr>
          <a:xfrm>
            <a:off x="3284954" y="2538756"/>
            <a:ext cx="2640199" cy="151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28" b="1" cap="all" spc="12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애견 질병의 </a:t>
            </a:r>
            <a:endParaRPr lang="en-US" altLang="ko-KR" sz="2128" b="1" cap="all" spc="12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sz="2128" b="1" cap="all" spc="12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지식과 길들이는 법</a:t>
            </a:r>
            <a:endParaRPr lang="en-US" altLang="ko-KR" sz="2128" b="1" cap="all" spc="12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dirty="0"/>
          </a:p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저자 </a:t>
            </a:r>
            <a:r>
              <a:rPr lang="en-US" altLang="ko-KR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64" cap="all" spc="12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코구레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64" cap="all" spc="12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노리오</a:t>
            </a:r>
            <a:r>
              <a:rPr lang="en-US" altLang="ko-KR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; 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홍영의 옮김</a:t>
            </a:r>
            <a:endParaRPr lang="en-US" altLang="ko-KR" sz="1064" cap="all" spc="1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출판사 </a:t>
            </a:r>
            <a:r>
              <a:rPr lang="en-US" altLang="ko-KR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유원출판사</a:t>
            </a:r>
            <a:endParaRPr lang="en-US" altLang="ko-KR" sz="1064" cap="all" spc="1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64" cap="all" spc="12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출판년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2001</a:t>
            </a:r>
            <a:endParaRPr lang="ko-KR" altLang="en-US" sz="1064" cap="all" spc="1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39E9E-9F3D-4F56-AE54-F78B2BE6FAB7}"/>
              </a:ext>
            </a:extLst>
          </p:cNvPr>
          <p:cNvSpPr txBox="1"/>
          <p:nvPr/>
        </p:nvSpPr>
        <p:spPr>
          <a:xfrm>
            <a:off x="9142036" y="2538756"/>
            <a:ext cx="2802314" cy="151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28" b="1" cap="all" spc="12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애완견의 </a:t>
            </a:r>
            <a:endParaRPr lang="en-US" altLang="ko-KR" sz="2128" b="1" cap="all" spc="12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sz="2128" b="1" cap="all" spc="12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질병과</a:t>
            </a:r>
            <a:r>
              <a:rPr lang="en-US" altLang="ko-KR" sz="2128" b="1" cap="all" spc="12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128" b="1" cap="all" spc="12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치료</a:t>
            </a:r>
            <a:endParaRPr lang="en-US" altLang="ko-KR" sz="2128" b="1" cap="all" spc="12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dirty="0"/>
          </a:p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저자 </a:t>
            </a:r>
            <a:r>
              <a:rPr lang="en-US" altLang="ko-KR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64" cap="all" spc="12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다케우치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유카리</a:t>
            </a:r>
            <a:r>
              <a:rPr lang="en-US" altLang="ko-KR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장정석 옮김</a:t>
            </a:r>
            <a:endParaRPr lang="en-US" altLang="ko-KR" sz="1064" cap="all" spc="1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출판사 </a:t>
            </a:r>
            <a:r>
              <a:rPr lang="en-US" altLang="ko-KR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064" cap="all" spc="12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하서출판사</a:t>
            </a:r>
            <a:endParaRPr lang="en-US" altLang="ko-KR" sz="1064" cap="all" spc="1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64" cap="all" spc="12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출판년</a:t>
            </a:r>
            <a:r>
              <a:rPr lang="ko-KR" altLang="en-US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64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2003</a:t>
            </a:r>
            <a:endParaRPr lang="ko-KR" altLang="en-US" sz="1064" cap="all" spc="1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개이(가) 표시된 사진&#10;&#10;자동 생성된 설명">
            <a:extLst>
              <a:ext uri="{FF2B5EF4-FFF2-40B4-BE49-F238E27FC236}">
                <a16:creationId xmlns:a16="http://schemas.microsoft.com/office/drawing/2014/main" id="{9A663E5C-8A2C-4B7D-B2E2-C5295D379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45" y="1485899"/>
            <a:ext cx="2630643" cy="4080711"/>
          </a:xfrm>
          <a:prstGeom prst="rect">
            <a:avLst/>
          </a:prstGeom>
        </p:spPr>
      </p:pic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1C78081B-6F80-4BDE-8597-E4519E749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2" y="1485900"/>
            <a:ext cx="2630642" cy="40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본론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363538" y="962025"/>
            <a:ext cx="11580812" cy="523875"/>
          </a:xfrm>
        </p:spPr>
        <p:txBody>
          <a:bodyPr/>
          <a:lstStyle/>
          <a:p>
            <a:r>
              <a:rPr lang="en-US" altLang="ko-KR" dirty="0"/>
              <a:t>2-2 DB</a:t>
            </a:r>
            <a:r>
              <a:rPr lang="ko-KR" altLang="en-US" dirty="0"/>
              <a:t> 구축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266F594-3E5B-4735-8138-FE47A6D5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2775"/>
              </p:ext>
            </p:extLst>
          </p:nvPr>
        </p:nvGraphicFramePr>
        <p:xfrm>
          <a:off x="1394732" y="1485900"/>
          <a:ext cx="262708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3627316894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43520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3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얼굴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29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46601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3BF9B41-AC8A-4695-9CF5-F41A6DE73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21878"/>
              </p:ext>
            </p:extLst>
          </p:nvPr>
        </p:nvGraphicFramePr>
        <p:xfrm>
          <a:off x="6096000" y="2141220"/>
          <a:ext cx="5472793" cy="239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0563">
                  <a:extLst>
                    <a:ext uri="{9D8B030D-6E8A-4147-A177-3AD203B41FA5}">
                      <a16:colId xmlns:a16="http://schemas.microsoft.com/office/drawing/2014/main" val="2914257147"/>
                    </a:ext>
                  </a:extLst>
                </a:gridCol>
                <a:gridCol w="1245150">
                  <a:extLst>
                    <a:ext uri="{9D8B030D-6E8A-4147-A177-3AD203B41FA5}">
                      <a16:colId xmlns:a16="http://schemas.microsoft.com/office/drawing/2014/main" val="3516305148"/>
                    </a:ext>
                  </a:extLst>
                </a:gridCol>
                <a:gridCol w="833447">
                  <a:extLst>
                    <a:ext uri="{9D8B030D-6E8A-4147-A177-3AD203B41FA5}">
                      <a16:colId xmlns:a16="http://schemas.microsoft.com/office/drawing/2014/main" val="3401702874"/>
                    </a:ext>
                  </a:extLst>
                </a:gridCol>
                <a:gridCol w="1275275">
                  <a:extLst>
                    <a:ext uri="{9D8B030D-6E8A-4147-A177-3AD203B41FA5}">
                      <a16:colId xmlns:a16="http://schemas.microsoft.com/office/drawing/2014/main" val="1661516040"/>
                    </a:ext>
                  </a:extLst>
                </a:gridCol>
                <a:gridCol w="1378358">
                  <a:extLst>
                    <a:ext uri="{9D8B030D-6E8A-4147-A177-3AD203B41FA5}">
                      <a16:colId xmlns:a16="http://schemas.microsoft.com/office/drawing/2014/main" val="202540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질병명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질병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7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회충증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12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질병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9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구충증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8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질병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5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4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당뇨병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7 8 43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질병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2941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C5105227-E3FC-44FE-B7CA-04F9E1F8D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35372"/>
              </p:ext>
            </p:extLst>
          </p:nvPr>
        </p:nvGraphicFramePr>
        <p:xfrm>
          <a:off x="1394732" y="3863975"/>
          <a:ext cx="4177393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5643">
                  <a:extLst>
                    <a:ext uri="{9D8B030D-6E8A-4147-A177-3AD203B41FA5}">
                      <a16:colId xmlns:a16="http://schemas.microsoft.com/office/drawing/2014/main" val="913867681"/>
                    </a:ext>
                  </a:extLst>
                </a:gridCol>
                <a:gridCol w="1721692">
                  <a:extLst>
                    <a:ext uri="{9D8B030D-6E8A-4147-A177-3AD203B41FA5}">
                      <a16:colId xmlns:a16="http://schemas.microsoft.com/office/drawing/2014/main" val="1669309382"/>
                    </a:ext>
                  </a:extLst>
                </a:gridCol>
                <a:gridCol w="1470058">
                  <a:extLst>
                    <a:ext uri="{9D8B030D-6E8A-4147-A177-3AD203B41FA5}">
                      <a16:colId xmlns:a16="http://schemas.microsoft.com/office/drawing/2014/main" val="3647124766"/>
                    </a:ext>
                  </a:extLst>
                </a:gridCol>
              </a:tblGrid>
              <a:tr h="292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증상명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부위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5086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피지 과다 분비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47132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27981"/>
                  </a:ext>
                </a:extLst>
              </a:tr>
              <a:tr h="731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93480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엉덩이 끌기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14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BEE4637-65A1-41C6-B5B4-F72234F53E59}"/>
              </a:ext>
            </a:extLst>
          </p:cNvPr>
          <p:cNvSpPr txBox="1"/>
          <p:nvPr/>
        </p:nvSpPr>
        <p:spPr>
          <a:xfrm>
            <a:off x="1315981" y="1162883"/>
            <a:ext cx="1321196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sz="1400" dirty="0"/>
              <a:t>&lt;</a:t>
            </a:r>
            <a:r>
              <a:rPr lang="ko-KR" altLang="en-US" sz="1400" dirty="0"/>
              <a:t>부위 테이블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7A990-EB99-4B87-8149-2DDF001F38DA}"/>
              </a:ext>
            </a:extLst>
          </p:cNvPr>
          <p:cNvSpPr txBox="1"/>
          <p:nvPr/>
        </p:nvSpPr>
        <p:spPr>
          <a:xfrm>
            <a:off x="5980113" y="1848683"/>
            <a:ext cx="1321196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&lt;</a:t>
            </a:r>
            <a:r>
              <a:rPr lang="ko-KR" altLang="en-US" dirty="0"/>
              <a:t>질병 테이블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DB66F-D952-412F-88BB-994296A593FB}"/>
              </a:ext>
            </a:extLst>
          </p:cNvPr>
          <p:cNvSpPr txBox="1"/>
          <p:nvPr/>
        </p:nvSpPr>
        <p:spPr>
          <a:xfrm>
            <a:off x="1315980" y="3556198"/>
            <a:ext cx="1321196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&lt;</a:t>
            </a:r>
            <a:r>
              <a:rPr lang="ko-KR" altLang="en-US" dirty="0"/>
              <a:t>증상 테이블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98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본론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2-3 PFCM </a:t>
            </a:r>
            <a:r>
              <a:rPr lang="ko-KR" altLang="en-US" dirty="0"/>
              <a:t>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2414FC-9CDD-4F34-AC80-38B3D77B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6" y="1428750"/>
            <a:ext cx="5334000" cy="49009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A4DE4F-352B-4CB3-B161-36803197CCA8}"/>
              </a:ext>
            </a:extLst>
          </p:cNvPr>
          <p:cNvSpPr/>
          <p:nvPr/>
        </p:nvSpPr>
        <p:spPr>
          <a:xfrm>
            <a:off x="5888300" y="2260600"/>
            <a:ext cx="6208450" cy="243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cap="all" spc="12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Possibilistic Fuzzy C-Means (PFCM)</a:t>
            </a:r>
          </a:p>
          <a:p>
            <a:pPr>
              <a:lnSpc>
                <a:spcPct val="150000"/>
              </a:lnSpc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주어진 각 데이터와 군집 간의 확률</a:t>
            </a:r>
            <a:r>
              <a:rPr lang="en-US" altLang="ko-KR" sz="2000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000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possibility</a:t>
            </a:r>
            <a:r>
              <a:rPr lang="en-US" altLang="ko-KR" sz="2000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소속도</a:t>
            </a:r>
            <a:r>
              <a:rPr lang="en-US" altLang="ko-KR" sz="2000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(membership) </a:t>
            </a:r>
            <a:r>
              <a:rPr lang="ko-KR" altLang="en-US" sz="2000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값을 동시에 사용함으로써 효율적이고 노이즈</a:t>
            </a:r>
            <a:r>
              <a:rPr lang="en-US" altLang="ko-KR" sz="2000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cap="all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데이터에 강건한 군집화 알고리즘</a:t>
            </a:r>
          </a:p>
        </p:txBody>
      </p:sp>
    </p:spTree>
    <p:extLst>
      <p:ext uri="{BB962C8B-B14F-4D97-AF65-F5344CB8AC3E}">
        <p14:creationId xmlns:p14="http://schemas.microsoft.com/office/powerpoint/2010/main" val="274614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Helvetica75"/>
        <a:ea typeface="Yoon 윤고딕 550_TT"/>
        <a:cs typeface=""/>
      </a:majorFont>
      <a:minorFont>
        <a:latin typeface="Cambria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1094</Words>
  <Application>Microsoft Office PowerPoint</Application>
  <PresentationFormat>와이드스크린</PresentationFormat>
  <Paragraphs>250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Helvetica75</vt:lpstr>
      <vt:lpstr>Yoon 윤고딕 530_TT</vt:lpstr>
      <vt:lpstr>Yoon 윤고딕 550_TT</vt:lpstr>
      <vt:lpstr>맑은 고딕</vt:lpstr>
      <vt:lpstr>Arial</vt:lpstr>
      <vt:lpstr>Calibri</vt:lpstr>
      <vt:lpstr>Cambria</vt:lpstr>
      <vt:lpstr>Cambria Math</vt:lpstr>
      <vt:lpstr>Wingdings</vt:lpstr>
      <vt:lpstr>Office 테마</vt:lpstr>
      <vt:lpstr>PFCM 알고리즘을 이용한 반려견 자가 진단 시스템</vt:lpstr>
      <vt:lpstr>INDEX</vt:lpstr>
      <vt:lpstr>1. 서론</vt:lpstr>
      <vt:lpstr>1.서론</vt:lpstr>
      <vt:lpstr>1.서론</vt:lpstr>
      <vt:lpstr>2. 본론</vt:lpstr>
      <vt:lpstr>2.본론</vt:lpstr>
      <vt:lpstr>2.본론</vt:lpstr>
      <vt:lpstr>2.본론</vt:lpstr>
      <vt:lpstr>2.본론</vt:lpstr>
      <vt:lpstr>2.본론</vt:lpstr>
      <vt:lpstr>3. 실험 및 결과분석</vt:lpstr>
      <vt:lpstr>3.실험 및 결과분석</vt:lpstr>
      <vt:lpstr>3.실험 및 결과분석</vt:lpstr>
      <vt:lpstr>3.실험 및 결과분석</vt:lpstr>
      <vt:lpstr>3.실험 및 결과분석</vt:lpstr>
      <vt:lpstr>4. 결론</vt:lpstr>
      <vt:lpstr>4.결론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PFCM 알고리즘을 이용한 반려견 자가 진단 시스템</dc:title>
  <dc:creator>유흥수</dc:creator>
  <cp:lastModifiedBy>유흥수</cp:lastModifiedBy>
  <cp:revision>45</cp:revision>
  <dcterms:created xsi:type="dcterms:W3CDTF">2019-10-21T07:39:39Z</dcterms:created>
  <dcterms:modified xsi:type="dcterms:W3CDTF">2019-10-24T07:21:02Z</dcterms:modified>
</cp:coreProperties>
</file>