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9" r:id="rId1"/>
  </p:sldMasterIdLst>
  <p:sldIdLst>
    <p:sldId id="256" r:id="rId2"/>
    <p:sldId id="257" r:id="rId3"/>
    <p:sldId id="259" r:id="rId4"/>
    <p:sldId id="260" r:id="rId5"/>
    <p:sldId id="264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0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42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62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19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32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7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09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2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5/27/2018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4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5/27/2018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46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E82A7-754A-4D65-8839-59457BEB3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43326-8173-4D98-A845-2F5B88BCD4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평균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 </a:t>
            </a:r>
            <a:r>
              <a:rPr lang="ko-KR" altLang="en-US" dirty="0"/>
              <a:t>표준편차</a:t>
            </a:r>
            <a:r>
              <a:rPr lang="en-US" altLang="ko-KR" dirty="0"/>
              <a:t>, </a:t>
            </a:r>
            <a:r>
              <a:rPr lang="ko-KR" altLang="en-US" dirty="0"/>
              <a:t>표준정규분포</a:t>
            </a:r>
            <a:r>
              <a:rPr lang="en-US" altLang="ko-KR" dirty="0"/>
              <a:t>, </a:t>
            </a:r>
            <a:r>
              <a:rPr lang="ko-KR" altLang="en-US" dirty="0"/>
              <a:t>공분산</a:t>
            </a:r>
            <a:r>
              <a:rPr lang="en-US" altLang="ko-KR" dirty="0"/>
              <a:t>, </a:t>
            </a:r>
            <a:r>
              <a:rPr lang="ko-KR" altLang="en-US" dirty="0"/>
              <a:t>공식</a:t>
            </a:r>
          </a:p>
        </p:txBody>
      </p:sp>
    </p:spTree>
    <p:extLst>
      <p:ext uri="{BB962C8B-B14F-4D97-AF65-F5344CB8AC3E}">
        <p14:creationId xmlns:p14="http://schemas.microsoft.com/office/powerpoint/2010/main" val="3477598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7A5704EF-BB10-4A11-A8BE-FDB5666A29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2300" y="846931"/>
            <a:ext cx="4695825" cy="456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7EE48-42A4-4D2F-95F3-3CDB025EE4C2}"/>
              </a:ext>
            </a:extLst>
          </p:cNvPr>
          <p:cNvSpPr txBox="1"/>
          <p:nvPr/>
        </p:nvSpPr>
        <p:spPr>
          <a:xfrm>
            <a:off x="1123950" y="19278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공분산 행렬은 데이터의 분포 형태를 나타냅니다</a:t>
            </a:r>
            <a:r>
              <a:rPr lang="en-US" altLang="ko-KR" dirty="0"/>
              <a:t>. x</a:t>
            </a:r>
            <a:r>
              <a:rPr lang="ko-KR" altLang="en-US" dirty="0"/>
              <a:t>축과 </a:t>
            </a:r>
            <a:r>
              <a:rPr lang="en-US" altLang="ko-KR" dirty="0"/>
              <a:t>y</a:t>
            </a:r>
            <a:r>
              <a:rPr lang="ko-KR" altLang="en-US" dirty="0"/>
              <a:t>축의 분산은 각 변수의 분산으로 표현되고</a:t>
            </a:r>
            <a:r>
              <a:rPr lang="en-US" altLang="ko-KR" dirty="0"/>
              <a:t>, </a:t>
            </a:r>
            <a:r>
              <a:rPr lang="ko-KR" altLang="en-US" dirty="0"/>
              <a:t>대각선 방향의 분산은 공분산으로 표현됩니다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456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Mahalanobis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162951B-4DC8-42CA-8F70-479949D8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평균과의 거리가 표준편차의 몇 배인지를 나타내는 값</a:t>
            </a:r>
            <a:endParaRPr lang="en-US" altLang="ko-KR" dirty="0"/>
          </a:p>
          <a:p>
            <a:r>
              <a:rPr lang="ko-KR" altLang="en-US" dirty="0"/>
              <a:t>어떤 값이 얼마나 일어나기 힘든 값인지</a:t>
            </a:r>
            <a:r>
              <a:rPr lang="en-US" altLang="ko-KR" dirty="0"/>
              <a:t>, </a:t>
            </a:r>
            <a:r>
              <a:rPr lang="ko-KR" altLang="en-US" dirty="0"/>
              <a:t>또는 얼마나 이상한 값인지를 </a:t>
            </a:r>
            <a:r>
              <a:rPr lang="ko-KR" altLang="en-US" dirty="0" err="1"/>
              <a:t>수치화하는</a:t>
            </a:r>
            <a:r>
              <a:rPr lang="ko-KR" altLang="en-US" dirty="0"/>
              <a:t> 한 방법이다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어떤 데이터가 가짜 데이터인지</a:t>
            </a:r>
            <a:r>
              <a:rPr lang="en-US" altLang="ko-KR" dirty="0"/>
              <a:t>, </a:t>
            </a:r>
            <a:r>
              <a:rPr lang="ko-KR" altLang="en-US" dirty="0"/>
              <a:t>아니면 진짜 데이터인지를 구분하는 용도로 주로 사용된다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/>
              <a:t>우리가 고등학교 수학에서 </a:t>
            </a:r>
            <a:r>
              <a:rPr lang="en-US" altLang="ko-KR" dirty="0"/>
              <a:t>(</a:t>
            </a:r>
            <a:r>
              <a:rPr lang="ko-KR" altLang="en-US" dirty="0"/>
              <a:t>확률과 통계 파트</a:t>
            </a:r>
            <a:r>
              <a:rPr lang="en-US" altLang="ko-KR" dirty="0"/>
              <a:t>) </a:t>
            </a:r>
            <a:r>
              <a:rPr lang="ko-KR" altLang="en-US" dirty="0"/>
              <a:t>표준정규분포로 바꾼 후에 </a:t>
            </a:r>
            <a:r>
              <a:rPr lang="en-US" altLang="ko-KR" dirty="0"/>
              <a:t>z </a:t>
            </a:r>
            <a:r>
              <a:rPr lang="ko-KR" altLang="en-US" dirty="0"/>
              <a:t>값을 구하는 것이 바로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r>
              <a:rPr lang="ko-KR" altLang="en-US" dirty="0"/>
              <a:t>를 구하는 과정이다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546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Mahalanobis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162951B-4DC8-42CA-8F70-479949D89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FB0D7-34C9-4EBE-9DB7-7C28D59AAE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A371F3-AD27-447F-8C6D-08FB878FF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E77D80B-9775-461A-ADFC-D7D6DC562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30446" y="1981681"/>
            <a:ext cx="3927067" cy="40717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그림에서 </a:t>
            </a:r>
            <a:r>
              <a:rPr lang="ko-KR" altLang="en-US" dirty="0" err="1"/>
              <a:t>유클리디안</a:t>
            </a:r>
            <a:r>
              <a:rPr lang="ko-KR" altLang="en-US" dirty="0"/>
              <a:t> 거리로 따지면 </a:t>
            </a:r>
            <a:r>
              <a:rPr lang="en-US" altLang="ko-KR" dirty="0"/>
              <a:t>B</a:t>
            </a:r>
            <a:r>
              <a:rPr lang="ko-KR" altLang="en-US" dirty="0"/>
              <a:t>가 평균인 </a:t>
            </a:r>
            <a:r>
              <a:rPr lang="en-US" altLang="ko-KR" dirty="0"/>
              <a:t>A</a:t>
            </a:r>
            <a:r>
              <a:rPr lang="ko-KR" altLang="en-US" dirty="0"/>
              <a:t>에 제일 가깝다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Mahalanobis</a:t>
            </a:r>
            <a:r>
              <a:rPr lang="ko-KR" altLang="en-US" dirty="0"/>
              <a:t>거리로 계산할 경우 </a:t>
            </a:r>
            <a:r>
              <a:rPr lang="en-US" altLang="ko-KR" dirty="0"/>
              <a:t>C</a:t>
            </a:r>
            <a:r>
              <a:rPr lang="ko-KR" altLang="en-US" dirty="0"/>
              <a:t>가 </a:t>
            </a:r>
            <a:r>
              <a:rPr lang="en-US" altLang="ko-KR" dirty="0"/>
              <a:t>A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ko-KR" altLang="en-US" dirty="0"/>
              <a:t>가깝다</a:t>
            </a:r>
            <a:r>
              <a:rPr lang="en-US" altLang="ko-KR" dirty="0"/>
              <a:t>.(</a:t>
            </a:r>
            <a:r>
              <a:rPr lang="ko-KR" altLang="en-US" dirty="0"/>
              <a:t>확률 분포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61C0DE-C592-4C84-B5E2-86725589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981681"/>
            <a:ext cx="5358848" cy="40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41" y="976875"/>
            <a:ext cx="9607661" cy="1056319"/>
          </a:xfrm>
        </p:spPr>
        <p:txBody>
          <a:bodyPr/>
          <a:lstStyle/>
          <a:p>
            <a:r>
              <a:rPr lang="ko-KR" altLang="en-US" dirty="0"/>
              <a:t>편차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 </a:t>
            </a:r>
            <a:r>
              <a:rPr lang="ko-KR" altLang="en-US" dirty="0" err="1"/>
              <a:t>편차란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162951B-4DC8-42CA-8F70-479949D89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FB0D7-34C9-4EBE-9DB7-7C28D59AA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094145"/>
            <a:ext cx="9607660" cy="1525355"/>
          </a:xfrm>
        </p:spPr>
        <p:txBody>
          <a:bodyPr/>
          <a:lstStyle/>
          <a:p>
            <a:r>
              <a:rPr lang="ko-KR" altLang="en-US" dirty="0"/>
              <a:t>편차는 평균과의 차이를 뜻한다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편차 </a:t>
            </a:r>
            <a:r>
              <a:rPr lang="en-US" altLang="ko-KR" dirty="0"/>
              <a:t>= </a:t>
            </a:r>
            <a:r>
              <a:rPr lang="ko-KR" altLang="en-US" dirty="0"/>
              <a:t>데이터 값 </a:t>
            </a:r>
            <a:r>
              <a:rPr lang="en-US" altLang="ko-KR" dirty="0"/>
              <a:t>– </a:t>
            </a:r>
            <a:r>
              <a:rPr lang="ko-KR" altLang="en-US" dirty="0"/>
              <a:t>평균값</a:t>
            </a:r>
            <a:endParaRPr lang="en-US" altLang="ko-KR" dirty="0"/>
          </a:p>
          <a:p>
            <a:r>
              <a:rPr lang="ko-KR" altLang="en-US" dirty="0"/>
              <a:t>자동차 교통량을 생각해보면 쉽게 이해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E60161D-8E1F-445B-985A-8A95FC192F4B}"/>
              </a:ext>
            </a:extLst>
          </p:cNvPr>
          <p:cNvSpPr txBox="1">
            <a:spLocks/>
          </p:cNvSpPr>
          <p:nvPr/>
        </p:nvSpPr>
        <p:spPr>
          <a:xfrm>
            <a:off x="1412748" y="3853164"/>
            <a:ext cx="9607660" cy="94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분산은 편차 </a:t>
            </a:r>
            <a:r>
              <a:rPr lang="en-US" altLang="ko-KR" dirty="0"/>
              <a:t>= </a:t>
            </a:r>
            <a:r>
              <a:rPr lang="ko-KR" altLang="en-US" dirty="0"/>
              <a:t>데이터 값 </a:t>
            </a:r>
            <a:r>
              <a:rPr lang="en-US" altLang="ko-KR" dirty="0"/>
              <a:t>– </a:t>
            </a:r>
            <a:r>
              <a:rPr lang="ko-KR" altLang="en-US" dirty="0"/>
              <a:t>평균값 구한 값들이 음수로 나올 수 있기 때문에</a:t>
            </a:r>
            <a:r>
              <a:rPr lang="en-US" altLang="ko-KR" dirty="0"/>
              <a:t>          </a:t>
            </a:r>
            <a:r>
              <a:rPr lang="ko-KR" altLang="en-US" dirty="0"/>
              <a:t>편차에서 제곱을 한 것을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6D3D7D-DDFA-4DE8-9328-1745885EF336}"/>
              </a:ext>
            </a:extLst>
          </p:cNvPr>
          <p:cNvCxnSpPr/>
          <p:nvPr/>
        </p:nvCxnSpPr>
        <p:spPr>
          <a:xfrm>
            <a:off x="1466241" y="3619500"/>
            <a:ext cx="960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9F2971-E5DF-4996-98ED-23DB5458765D}"/>
              </a:ext>
            </a:extLst>
          </p:cNvPr>
          <p:cNvCxnSpPr/>
          <p:nvPr/>
        </p:nvCxnSpPr>
        <p:spPr>
          <a:xfrm>
            <a:off x="1466241" y="4800600"/>
            <a:ext cx="960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6F33F27-48AF-4694-B0D4-EBC6190F4CEB}"/>
              </a:ext>
            </a:extLst>
          </p:cNvPr>
          <p:cNvSpPr txBox="1">
            <a:spLocks/>
          </p:cNvSpPr>
          <p:nvPr/>
        </p:nvSpPr>
        <p:spPr>
          <a:xfrm>
            <a:off x="1412748" y="4938753"/>
            <a:ext cx="9607660" cy="94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표준편차는 편차들을 제곱해서 평균화한 후 다음에 다시 루트를 씌운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79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241" y="976875"/>
            <a:ext cx="9607661" cy="1056319"/>
          </a:xfrm>
        </p:spPr>
        <p:txBody>
          <a:bodyPr/>
          <a:lstStyle/>
          <a:p>
            <a:r>
              <a:rPr lang="ko-KR" altLang="en-US" dirty="0"/>
              <a:t>편차</a:t>
            </a:r>
            <a:r>
              <a:rPr lang="en-US" altLang="ko-KR" dirty="0"/>
              <a:t>, </a:t>
            </a:r>
            <a:r>
              <a:rPr lang="ko-KR" altLang="en-US" dirty="0"/>
              <a:t>분산</a:t>
            </a:r>
            <a:r>
              <a:rPr lang="en-US" altLang="ko-KR" dirty="0"/>
              <a:t>, </a:t>
            </a:r>
            <a:r>
              <a:rPr lang="ko-KR" altLang="en-US" dirty="0"/>
              <a:t>표준 </a:t>
            </a:r>
            <a:r>
              <a:rPr lang="ko-KR" altLang="en-US" dirty="0" err="1"/>
              <a:t>편차란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내용 개체 틀 9">
            <a:extLst>
              <a:ext uri="{FF2B5EF4-FFF2-40B4-BE49-F238E27FC236}">
                <a16:creationId xmlns:a16="http://schemas.microsoft.com/office/drawing/2014/main" id="{7162951B-4DC8-42CA-8F70-479949D89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FB0D7-34C9-4EBE-9DB7-7C28D59AAE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47191" y="2094146"/>
                <a:ext cx="9607660" cy="12916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320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32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ko-KR" altLang="en-US" sz="3200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grow m:val="on"/>
                            <m:ctrlPr>
                              <a:rPr lang="ko-KR" altLang="en-US" sz="32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ko-KR" altLang="en-US" sz="3200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ko-KR" altLang="en-US" sz="32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32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32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ko-KR" altLang="en-US" sz="32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FB0D7-34C9-4EBE-9DB7-7C28D59AA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47191" y="2094146"/>
                <a:ext cx="9607660" cy="12916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E60161D-8E1F-445B-985A-8A95FC192F4B}"/>
              </a:ext>
            </a:extLst>
          </p:cNvPr>
          <p:cNvSpPr txBox="1">
            <a:spLocks/>
          </p:cNvSpPr>
          <p:nvPr/>
        </p:nvSpPr>
        <p:spPr>
          <a:xfrm>
            <a:off x="1412748" y="3523990"/>
            <a:ext cx="9607660" cy="94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C6D3D7D-DDFA-4DE8-9328-1745885EF336}"/>
              </a:ext>
            </a:extLst>
          </p:cNvPr>
          <p:cNvCxnSpPr/>
          <p:nvPr/>
        </p:nvCxnSpPr>
        <p:spPr>
          <a:xfrm>
            <a:off x="1412747" y="3366788"/>
            <a:ext cx="960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89F2971-E5DF-4996-98ED-23DB5458765D}"/>
              </a:ext>
            </a:extLst>
          </p:cNvPr>
          <p:cNvCxnSpPr/>
          <p:nvPr/>
        </p:nvCxnSpPr>
        <p:spPr>
          <a:xfrm>
            <a:off x="1466241" y="4800600"/>
            <a:ext cx="9607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6F33F27-48AF-4694-B0D4-EBC6190F4CEB}"/>
              </a:ext>
            </a:extLst>
          </p:cNvPr>
          <p:cNvSpPr txBox="1">
            <a:spLocks/>
          </p:cNvSpPr>
          <p:nvPr/>
        </p:nvSpPr>
        <p:spPr>
          <a:xfrm>
            <a:off x="1412748" y="4938753"/>
            <a:ext cx="9607660" cy="947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BBF70-BE24-4AC1-9693-D26AA639ECA2}"/>
                  </a:ext>
                </a:extLst>
              </p:cNvPr>
              <p:cNvSpPr txBox="1"/>
              <p:nvPr/>
            </p:nvSpPr>
            <p:spPr>
              <a:xfrm>
                <a:off x="1466241" y="3446790"/>
                <a:ext cx="3481963" cy="1273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ko-KR" altLang="en-US" sz="2800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limLoc m:val="subSup"/>
                                  <m:grow m:val="on"/>
                                  <m:ctrlP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ko-KR" altLang="en-US" sz="28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ko-KR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ko-KR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ko-KR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ko-KR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ko-KR" altLang="en-US" sz="2800" i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ko-KR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ko-KR" alt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ko-KR" altLang="en-US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ko-KR" altLang="en-US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ko-KR" altLang="en-US" sz="28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CBBF70-BE24-4AC1-9693-D26AA639E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41" y="3446790"/>
                <a:ext cx="3481963" cy="1273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225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정규 </a:t>
            </a:r>
            <a:r>
              <a:rPr lang="ko-KR" altLang="en-US" dirty="0" err="1"/>
              <a:t>분포란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7162951B-4DC8-42CA-8F70-479949D89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그냥 서로 다른 점</a:t>
                </a:r>
                <a:r>
                  <a:rPr lang="en-US" altLang="ko-KR" dirty="0"/>
                  <a:t>(X,Y)</a:t>
                </a:r>
                <a:r>
                  <a:rPr lang="ko-KR" altLang="en-US" dirty="0"/>
                  <a:t>들이 정확히 평균에서 얼마나 차이가 나는지 우리는 정확히 알 수 없기 때문에 </a:t>
                </a:r>
                <a:r>
                  <a:rPr lang="en-US" altLang="ko-KR" dirty="0"/>
                  <a:t>n(</a:t>
                </a:r>
                <a:r>
                  <a:rPr lang="en-US" altLang="ko-KR" dirty="0" err="1"/>
                  <a:t>m,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nor/>
                          </m:rPr>
                          <a:rPr lang="en-US" altLang="ko-KR" dirty="0"/>
                          <m:t> 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시그마</a:t>
                </a:r>
                <a:r>
                  <a:rPr lang="en-US" altLang="ko-KR" dirty="0"/>
                  <a:t>))</a:t>
                </a:r>
                <a:r>
                  <a:rPr lang="ko-KR" altLang="en-US" dirty="0"/>
                  <a:t>을 </a:t>
                </a:r>
                <a:r>
                  <a:rPr lang="en-US" altLang="ko-KR" dirty="0"/>
                  <a:t>Z(1,</a:t>
                </a:r>
                <a:r>
                  <a:rPr lang="pt-BR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BR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형식으로 변환해서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Z=X-M/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ko-KR" altLang="en-US" dirty="0"/>
                  <a:t>평균에서 차이나는 정도</a:t>
                </a:r>
                <a:endParaRPr lang="en-US" altLang="ko-KR" dirty="0"/>
              </a:p>
              <a:p>
                <a:r>
                  <a:rPr lang="en-US" altLang="ko-KR" dirty="0"/>
                  <a:t>M = </a:t>
                </a:r>
                <a:r>
                  <a:rPr lang="ko-KR" altLang="en-US" dirty="0"/>
                  <a:t>평균</a:t>
                </a:r>
                <a:endParaRPr lang="en-US" altLang="ko-KR" dirty="0"/>
              </a:p>
              <a:p>
                <a:r>
                  <a:rPr lang="en-US" altLang="ko-KR" dirty="0"/>
                  <a:t>X = </a:t>
                </a:r>
                <a:r>
                  <a:rPr lang="ko-KR" altLang="en-US" dirty="0"/>
                  <a:t>확률 변수</a:t>
                </a:r>
              </a:p>
            </p:txBody>
          </p:sp>
        </mc:Choice>
        <mc:Fallback>
          <p:sp>
            <p:nvSpPr>
              <p:cNvPr id="10" name="내용 개체 틀 9">
                <a:extLst>
                  <a:ext uri="{FF2B5EF4-FFF2-40B4-BE49-F238E27FC236}">
                    <a16:creationId xmlns:a16="http://schemas.microsoft.com/office/drawing/2014/main" id="{7162951B-4DC8-42CA-8F70-479949D8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353" r="-1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091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내용 개체 틀 15">
                <a:extLst>
                  <a:ext uri="{FF2B5EF4-FFF2-40B4-BE49-F238E27FC236}">
                    <a16:creationId xmlns:a16="http://schemas.microsoft.com/office/drawing/2014/main" id="{F0E90043-E198-40AC-99D0-236D234AF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2748" y="2087773"/>
                <a:ext cx="9603275" cy="3450613"/>
              </a:xfrm>
            </p:spPr>
            <p:txBody>
              <a:bodyPr/>
              <a:lstStyle/>
              <a:p>
                <a:pPr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3600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sz="360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3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36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3600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sz="36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/>
                  <a:t>분산 행렬</a:t>
                </a:r>
                <a:endParaRPr lang="en-US" altLang="ko-KR" dirty="0"/>
              </a:p>
              <a:p>
                <a:r>
                  <a:rPr lang="en-US" altLang="ko-KR" dirty="0"/>
                  <a:t>T = </a:t>
                </a:r>
                <a:r>
                  <a:rPr lang="ko-KR" altLang="en-US" dirty="0"/>
                  <a:t>전치 행렬</a:t>
                </a:r>
                <a:endParaRPr lang="en-US" altLang="ko-KR" dirty="0"/>
              </a:p>
            </p:txBody>
          </p:sp>
        </mc:Choice>
        <mc:Fallback>
          <p:sp>
            <p:nvSpPr>
              <p:cNvPr id="16" name="내용 개체 틀 15">
                <a:extLst>
                  <a:ext uri="{FF2B5EF4-FFF2-40B4-BE49-F238E27FC236}">
                    <a16:creationId xmlns:a16="http://schemas.microsoft.com/office/drawing/2014/main" id="{F0E90043-E198-40AC-99D0-236D234AF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748" y="2087773"/>
                <a:ext cx="9603275" cy="3450613"/>
              </a:xfrm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99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공분산 행렬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0E90043-E198-40AC-99D0-236D234A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2748" y="2087773"/>
            <a:ext cx="9603275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두 변수가 서로 어떤 관계를 가지는지 나타내는 행렬</a:t>
            </a:r>
            <a:endParaRPr lang="en-US" altLang="ko-KR" dirty="0"/>
          </a:p>
          <a:p>
            <a:r>
              <a:rPr lang="ko-KR" altLang="en-US" dirty="0"/>
              <a:t>정방 행렬의 값을 각 변수의 분산과 공분산으로 채운 것이 바로 공분산 행렬입니다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공분산 행렬은 데이터의 분포 형태를 나타냅니다 </a:t>
            </a:r>
            <a:endParaRPr lang="en-US" altLang="ko-KR" dirty="0"/>
          </a:p>
          <a:p>
            <a:r>
              <a:rPr lang="en-US" altLang="ko-KR" dirty="0"/>
              <a:t>2 * 2 </a:t>
            </a:r>
            <a:r>
              <a:rPr lang="ko-KR" altLang="en-US" dirty="0"/>
              <a:t>행렬에서 </a:t>
            </a:r>
            <a:r>
              <a:rPr lang="en-US" altLang="ko-KR" dirty="0"/>
              <a:t>(0,0), (1,1)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 각각의 분산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(0,1),(1,0)</a:t>
            </a:r>
            <a:r>
              <a:rPr lang="ko-KR" altLang="en-US" dirty="0"/>
              <a:t>은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공분산을 의미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값이 같음</a:t>
            </a:r>
            <a:r>
              <a:rPr lang="en-US" altLang="ko-KR" dirty="0"/>
              <a:t>!)</a:t>
            </a:r>
          </a:p>
        </p:txBody>
      </p:sp>
    </p:spTree>
    <p:extLst>
      <p:ext uri="{BB962C8B-B14F-4D97-AF65-F5344CB8AC3E}">
        <p14:creationId xmlns:p14="http://schemas.microsoft.com/office/powerpoint/2010/main" val="298692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1859B38-6C94-4979-86AE-A495D737C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공분산 행렬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CD4A8AB-48FA-4BCD-B536-CC8BC259B8EF}"/>
              </a:ext>
            </a:extLst>
          </p:cNvPr>
          <p:cNvCxnSpPr>
            <a:cxnSpLocks/>
          </p:cNvCxnSpPr>
          <p:nvPr/>
        </p:nvCxnSpPr>
        <p:spPr>
          <a:xfrm>
            <a:off x="2368296" y="420624"/>
            <a:ext cx="92476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0C09C3-284D-4FA8-9DA3-59D418FEAFE4}"/>
              </a:ext>
            </a:extLst>
          </p:cNvPr>
          <p:cNvSpPr txBox="1"/>
          <p:nvPr/>
        </p:nvSpPr>
        <p:spPr>
          <a:xfrm>
            <a:off x="219456" y="201168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내용 개체 틀 15">
                <a:extLst>
                  <a:ext uri="{FF2B5EF4-FFF2-40B4-BE49-F238E27FC236}">
                    <a16:creationId xmlns:a16="http://schemas.microsoft.com/office/drawing/2014/main" id="{F0E90043-E198-40AC-99D0-236D234AF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12748" y="2087773"/>
                <a:ext cx="9603275" cy="34506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600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ko-KR" altLang="en-US" sz="3600" i="1" dirty="0">
                            <a:latin typeface="Cambria Math" panose="02040503050406030204" pitchFamily="18" charset="0"/>
                          </a:rPr>
                          <m:t>공</m:t>
                        </m:r>
                        <m:r>
                          <a:rPr lang="ko-KR" altLang="en-US" sz="3600" i="1" dirty="0" smtClean="0">
                            <a:latin typeface="Cambria Math" panose="02040503050406030204" pitchFamily="18" charset="0"/>
                          </a:rPr>
                          <m:t>분</m:t>
                        </m:r>
                        <m:r>
                          <a:rPr lang="ko-KR" altLang="en-US" sz="3600" i="1" dirty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en-US" altLang="ko-KR" sz="3600" b="0" i="0" dirty="0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m:rPr>
                            <m:sty m:val="p"/>
                          </m:rPr>
                          <a:rPr lang="en-US" altLang="ko-KR" sz="3600" dirty="0" smtClean="0">
                            <a:latin typeface="Cambria Math" panose="02040503050406030204" pitchFamily="18" charset="0"/>
                          </a:rPr>
                          <m:t>cov</m:t>
                        </m:r>
                      </m:fName>
                      <m:e>
                        <m:d>
                          <m:dPr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ko-KR" sz="36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grow m:val="on"/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6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6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3600" dirty="0"/>
              </a:p>
              <a:p>
                <a:r>
                  <a:rPr lang="ko-KR" altLang="en-US" sz="3600" dirty="0"/>
                  <a:t>분산 </a:t>
                </a:r>
                <a14:m>
                  <m:oMath xmlns:m="http://schemas.openxmlformats.org/officeDocument/2006/math">
                    <m:r>
                      <a:rPr lang="en-US" altLang="ko-KR" sz="3600" dirty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3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3600" i="1" dirty="0" smtClean="0">
                        <a:latin typeface="Cambria Math" panose="02040503050406030204" pitchFamily="18" charset="0"/>
                      </a:rPr>
                      <m:t>𝑣𝑎𝑟</m:t>
                    </m:r>
                    <m:d>
                      <m:d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360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3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grow m:val="on"/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ko-KR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6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sz="36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3600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360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60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3600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US" altLang="ko-KR" sz="3600" dirty="0"/>
              </a:p>
            </p:txBody>
          </p:sp>
        </mc:Choice>
        <mc:Fallback>
          <p:sp>
            <p:nvSpPr>
              <p:cNvPr id="16" name="내용 개체 틀 15">
                <a:extLst>
                  <a:ext uri="{FF2B5EF4-FFF2-40B4-BE49-F238E27FC236}">
                    <a16:creationId xmlns:a16="http://schemas.microsoft.com/office/drawing/2014/main" id="{F0E90043-E198-40AC-99D0-236D234AF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2748" y="2087773"/>
                <a:ext cx="9603275" cy="3450613"/>
              </a:xfrm>
              <a:blipFill>
                <a:blip r:embed="rId2"/>
                <a:stretch>
                  <a:fillRect l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719726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359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Gill Sans MT</vt:lpstr>
      <vt:lpstr>갤러리</vt:lpstr>
      <vt:lpstr>Mahalanobis distance</vt:lpstr>
      <vt:lpstr>Mahalanobis란?</vt:lpstr>
      <vt:lpstr>Mahalanobis란?</vt:lpstr>
      <vt:lpstr>편차, 분산, 표준 편차란?</vt:lpstr>
      <vt:lpstr>편차, 분산, 표준 편차란?</vt:lpstr>
      <vt:lpstr>표준 정규 분포란?</vt:lpstr>
      <vt:lpstr>수식</vt:lpstr>
      <vt:lpstr>공분산 행렬?</vt:lpstr>
      <vt:lpstr>공분산 행렬?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Mahalanobis distance</dc:title>
  <dc:creator>최철호</dc:creator>
  <cp:lastModifiedBy>최철호</cp:lastModifiedBy>
  <cp:revision>27</cp:revision>
  <dcterms:created xsi:type="dcterms:W3CDTF">2018-05-27T13:39:25Z</dcterms:created>
  <dcterms:modified xsi:type="dcterms:W3CDTF">2018-05-27T16:21:01Z</dcterms:modified>
</cp:coreProperties>
</file>