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1" r:id="rId3"/>
    <p:sldId id="317" r:id="rId4"/>
    <p:sldId id="319" r:id="rId5"/>
    <p:sldId id="300" r:id="rId6"/>
    <p:sldId id="322" r:id="rId7"/>
    <p:sldId id="310" r:id="rId8"/>
    <p:sldId id="311" r:id="rId9"/>
    <p:sldId id="312" r:id="rId10"/>
    <p:sldId id="324" r:id="rId11"/>
    <p:sldId id="303" r:id="rId12"/>
    <p:sldId id="301" r:id="rId13"/>
    <p:sldId id="302" r:id="rId14"/>
    <p:sldId id="306" r:id="rId15"/>
    <p:sldId id="305" r:id="rId16"/>
    <p:sldId id="314" r:id="rId17"/>
    <p:sldId id="315" r:id="rId18"/>
    <p:sldId id="304" r:id="rId19"/>
    <p:sldId id="313" r:id="rId20"/>
    <p:sldId id="316" r:id="rId21"/>
    <p:sldId id="307" r:id="rId22"/>
    <p:sldId id="323" r:id="rId23"/>
    <p:sldId id="321" r:id="rId24"/>
    <p:sldId id="26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73898" autoAdjust="0"/>
  </p:normalViewPr>
  <p:slideViewPr>
    <p:cSldViewPr>
      <p:cViewPr varScale="1">
        <p:scale>
          <a:sx n="85" d="100"/>
          <a:sy n="85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9726E-6D64-4FF4-BCC6-7831C5E4BA9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B30FD-6BE7-49AD-85FD-66674715A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 분석언어 프로젝트 발표자 </a:t>
            </a:r>
            <a:r>
              <a:rPr lang="ko-KR" altLang="en-US" dirty="0" err="1"/>
              <a:t>강호승입니다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주제는 </a:t>
            </a:r>
            <a:r>
              <a:rPr lang="en-US" altLang="ko-KR" dirty="0"/>
              <a:t>‘</a:t>
            </a:r>
            <a:r>
              <a:rPr lang="ko-KR" altLang="en-US" dirty="0"/>
              <a:t>지하철 </a:t>
            </a:r>
            <a:r>
              <a:rPr lang="ko-KR" altLang="en-US" dirty="0" err="1"/>
              <a:t>승하차인원</a:t>
            </a:r>
            <a:r>
              <a:rPr lang="en-US" altLang="ko-KR" dirty="0"/>
              <a:t>, SK</a:t>
            </a:r>
            <a:r>
              <a:rPr lang="ko-KR" altLang="en-US" dirty="0"/>
              <a:t>텔레콤 유동인구를 통한 혼잡도 분석 및 </a:t>
            </a:r>
            <a:r>
              <a:rPr lang="ko-KR" altLang="en-US" dirty="0" err="1"/>
              <a:t>예측＇이며</a:t>
            </a:r>
            <a:endParaRPr lang="en-US" altLang="ko-KR" dirty="0"/>
          </a:p>
          <a:p>
            <a:r>
              <a:rPr lang="ko-KR" altLang="en-US" dirty="0"/>
              <a:t>강호승</a:t>
            </a:r>
            <a:r>
              <a:rPr lang="en-US" altLang="ko-KR" dirty="0"/>
              <a:t>, </a:t>
            </a:r>
            <a:r>
              <a:rPr lang="ko-KR" altLang="en-US" dirty="0"/>
              <a:t>박수연</a:t>
            </a:r>
            <a:r>
              <a:rPr lang="en-US" altLang="ko-KR" dirty="0"/>
              <a:t>, </a:t>
            </a:r>
            <a:r>
              <a:rPr lang="ko-KR" altLang="en-US" dirty="0" err="1"/>
              <a:t>서다솔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명으로 프로젝트를 진행했습니다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발표시작하겠습니다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역코드와 도착시간을 이용하여 각 역의 시간대별 도착한 지하철의 수를 </a:t>
            </a:r>
            <a:r>
              <a:rPr lang="ko-KR" altLang="en-US" dirty="0" err="1"/>
              <a:t>카운팅하여</a:t>
            </a:r>
            <a:r>
              <a:rPr lang="ko-KR" altLang="en-US" dirty="0"/>
              <a:t> 별도의 테이블을 생성했습니다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55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수집한 데이터를 변환하기 전에</a:t>
            </a:r>
            <a:r>
              <a:rPr lang="en-US" altLang="ko-KR" dirty="0"/>
              <a:t>, </a:t>
            </a:r>
            <a:r>
              <a:rPr lang="ko-KR" altLang="en-US" dirty="0"/>
              <a:t>수집 테이블 간의 </a:t>
            </a:r>
            <a:r>
              <a:rPr lang="en-US" altLang="ko-KR" dirty="0"/>
              <a:t>join point</a:t>
            </a:r>
            <a:r>
              <a:rPr lang="ko-KR" altLang="en-US" dirty="0"/>
              <a:t> 파악과 데이터 타입을 일치시키기 위해 테이블 정의서를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왼쪽부터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컬럼에 대한 설명</a:t>
            </a:r>
            <a:r>
              <a:rPr lang="en-US" altLang="ko-KR" dirty="0"/>
              <a:t>, </a:t>
            </a:r>
            <a:r>
              <a:rPr lang="ko-KR" altLang="en-US" dirty="0"/>
              <a:t>데이터 타입</a:t>
            </a:r>
            <a:r>
              <a:rPr lang="en-US" altLang="ko-KR" dirty="0"/>
              <a:t>, null </a:t>
            </a:r>
            <a:r>
              <a:rPr lang="ko-KR" altLang="en-US" dirty="0"/>
              <a:t>값 유무여부</a:t>
            </a:r>
            <a:r>
              <a:rPr lang="en-US" altLang="ko-KR" dirty="0"/>
              <a:t>, primary key </a:t>
            </a:r>
            <a:r>
              <a:rPr lang="ko-KR" altLang="en-US" dirty="0"/>
              <a:t>구분</a:t>
            </a:r>
            <a:r>
              <a:rPr lang="en-US" altLang="ko-KR" dirty="0"/>
              <a:t>, Description</a:t>
            </a:r>
            <a:r>
              <a:rPr lang="ko-KR" altLang="en-US" dirty="0"/>
              <a:t>을 통해 새로운 테이블을 생성하는 계획을 구상했습니다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75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변환 과정은 수업에서 배운 </a:t>
            </a:r>
            <a:r>
              <a:rPr lang="en-US" altLang="ko-KR" dirty="0"/>
              <a:t>Pandas</a:t>
            </a:r>
            <a:r>
              <a:rPr lang="ko-KR" altLang="en-US" dirty="0"/>
              <a:t>를 활용했고</a:t>
            </a:r>
            <a:r>
              <a:rPr lang="en-US" altLang="ko-KR" dirty="0"/>
              <a:t>, </a:t>
            </a:r>
            <a:r>
              <a:rPr lang="ko-KR" altLang="en-US" dirty="0"/>
              <a:t>테이블 정의서에 따라 변환 과정을 수행했습니다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수집했던</a:t>
            </a:r>
            <a:r>
              <a:rPr lang="en-US" altLang="ko-KR" dirty="0"/>
              <a:t> </a:t>
            </a:r>
            <a:r>
              <a:rPr lang="ko-KR" altLang="en-US" dirty="0" err="1"/>
              <a:t>승하차</a:t>
            </a:r>
            <a:r>
              <a:rPr lang="ko-KR" altLang="en-US" dirty="0"/>
              <a:t> 인원</a:t>
            </a:r>
            <a:r>
              <a:rPr lang="en-US" altLang="ko-KR" dirty="0"/>
              <a:t>,</a:t>
            </a:r>
            <a:r>
              <a:rPr lang="ko-KR" altLang="en-US" dirty="0"/>
              <a:t> 혼잡도</a:t>
            </a:r>
            <a:r>
              <a:rPr lang="en-US" altLang="ko-KR" dirty="0"/>
              <a:t>, </a:t>
            </a:r>
            <a:r>
              <a:rPr lang="ko-KR" altLang="en-US" dirty="0"/>
              <a:t>지하철</a:t>
            </a:r>
            <a:r>
              <a:rPr lang="en-US" altLang="ko-KR" dirty="0"/>
              <a:t> </a:t>
            </a:r>
            <a:r>
              <a:rPr lang="ko-KR" altLang="en-US" dirty="0"/>
              <a:t>시간표</a:t>
            </a:r>
            <a:r>
              <a:rPr lang="en-US" altLang="ko-KR" dirty="0"/>
              <a:t> </a:t>
            </a:r>
            <a:r>
              <a:rPr lang="ko-KR" altLang="en-US" dirty="0"/>
              <a:t>세 테이블을 </a:t>
            </a:r>
            <a:r>
              <a:rPr lang="en-US" altLang="ko-KR" dirty="0"/>
              <a:t>join</a:t>
            </a:r>
            <a:r>
              <a:rPr lang="ko-KR" altLang="en-US" dirty="0"/>
              <a:t> </a:t>
            </a:r>
            <a:r>
              <a:rPr lang="en-US" altLang="ko-KR" dirty="0"/>
              <a:t>point</a:t>
            </a:r>
            <a:r>
              <a:rPr lang="ko-KR" altLang="en-US" dirty="0"/>
              <a:t>를 기준으로 </a:t>
            </a:r>
            <a:r>
              <a:rPr lang="en-US" altLang="ko-KR" dirty="0"/>
              <a:t>merge</a:t>
            </a:r>
            <a:r>
              <a:rPr lang="ko-KR" altLang="en-US" dirty="0"/>
              <a:t>하여 데이터 프레임을 새롭게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혼잡도가 높게 나타나는 출퇴근 시간대를 주로 분석하기 위해 기간은 </a:t>
            </a: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평일을 기준으로 휴일과 공휴일은 제외했습니다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029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수집 및 변환한 컬럼을 바탕으로 분석 과정을 거치며</a:t>
            </a:r>
            <a:r>
              <a:rPr lang="en-US" altLang="ko-KR" dirty="0"/>
              <a:t>, </a:t>
            </a:r>
            <a:r>
              <a:rPr lang="ko-KR" altLang="en-US" dirty="0" err="1"/>
              <a:t>승하차</a:t>
            </a:r>
            <a:r>
              <a:rPr lang="ko-KR" altLang="en-US" dirty="0"/>
              <a:t> 인원</a:t>
            </a:r>
            <a:r>
              <a:rPr lang="en-US" altLang="ko-KR" dirty="0"/>
              <a:t>, </a:t>
            </a:r>
            <a:r>
              <a:rPr lang="ko-KR" altLang="en-US" dirty="0"/>
              <a:t>시간당 정차하는 지하철 수를 반영한 모델링을 통해 새로운 혼잡도 데이터를 산출했습니다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결과는 </a:t>
            </a:r>
            <a:r>
              <a:rPr lang="en-US" altLang="ko-KR" dirty="0"/>
              <a:t>1~4</a:t>
            </a:r>
            <a:r>
              <a:rPr lang="ko-KR" altLang="en-US" dirty="0"/>
              <a:t>호선 서울특별시에 해당하는 역기준으로 산출한 결과입니다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18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정리했던 테이블을 바탕으로 분석결과를 살펴보겠습니다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보이는 차트는 </a:t>
            </a:r>
            <a:r>
              <a:rPr lang="en-US" altLang="ko-KR" dirty="0"/>
              <a:t>1</a:t>
            </a:r>
            <a:r>
              <a:rPr lang="ko-KR" altLang="en-US" dirty="0"/>
              <a:t>호선 유동인구 </a:t>
            </a:r>
            <a:r>
              <a:rPr lang="en-US" altLang="ko-KR" dirty="0"/>
              <a:t>– </a:t>
            </a:r>
            <a:r>
              <a:rPr lang="ko-KR" altLang="en-US" dirty="0" err="1"/>
              <a:t>승하차인원간의</a:t>
            </a:r>
            <a:r>
              <a:rPr lang="ko-KR" altLang="en-US" dirty="0"/>
              <a:t> </a:t>
            </a:r>
            <a:r>
              <a:rPr lang="ko-KR" altLang="en-US" dirty="0" err="1"/>
              <a:t>비교그래프입니다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왼쪽 그래프의 유동인구는 해당 장소</a:t>
            </a:r>
            <a:r>
              <a:rPr lang="en-US" altLang="ko-KR" dirty="0"/>
              <a:t>, </a:t>
            </a:r>
            <a:r>
              <a:rPr lang="ko-KR" altLang="en-US" dirty="0"/>
              <a:t>시간대에 해당하는 지역구를 </a:t>
            </a:r>
            <a:r>
              <a:rPr lang="ko-KR" altLang="en-US" dirty="0" err="1"/>
              <a:t>카운팅한</a:t>
            </a:r>
            <a:r>
              <a:rPr lang="ko-KR" altLang="en-US" dirty="0"/>
              <a:t> 수치이기 때문에 </a:t>
            </a:r>
            <a:r>
              <a:rPr lang="en-US" altLang="ko-KR" dirty="0" err="1"/>
              <a:t>np.difference</a:t>
            </a:r>
            <a:r>
              <a:rPr lang="en-US" altLang="ko-KR" dirty="0"/>
              <a:t> </a:t>
            </a:r>
            <a:r>
              <a:rPr lang="ko-KR" altLang="en-US" dirty="0"/>
              <a:t>함수로 </a:t>
            </a:r>
            <a:r>
              <a:rPr lang="en-US" altLang="ko-KR" dirty="0"/>
              <a:t>1</a:t>
            </a:r>
            <a:r>
              <a:rPr lang="ko-KR" altLang="en-US" dirty="0"/>
              <a:t>시간 단위의 변화량으로 변환하여 실제 다른 구로 이동한 인구수를 </a:t>
            </a:r>
            <a:r>
              <a:rPr lang="ko-KR" altLang="en-US" dirty="0" err="1"/>
              <a:t>재산출</a:t>
            </a:r>
            <a:r>
              <a:rPr lang="ko-KR" altLang="en-US" dirty="0"/>
              <a:t> 했다는 점을 참고하시기 바랍니다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분석 결과</a:t>
            </a:r>
            <a:r>
              <a:rPr lang="en-US" altLang="ko-KR" dirty="0"/>
              <a:t>, </a:t>
            </a:r>
            <a:r>
              <a:rPr lang="ko-KR" altLang="en-US" dirty="0"/>
              <a:t>왼쪽 그래프의 </a:t>
            </a:r>
            <a:r>
              <a:rPr lang="ko-KR" altLang="en-US" dirty="0" err="1"/>
              <a:t>유동인구수</a:t>
            </a:r>
            <a:r>
              <a:rPr lang="ko-KR" altLang="en-US" dirty="0"/>
              <a:t> 변화량과 오른쪽 그래프의 </a:t>
            </a:r>
            <a:r>
              <a:rPr lang="ko-KR" altLang="en-US" dirty="0" err="1"/>
              <a:t>승하차인원</a:t>
            </a:r>
            <a:r>
              <a:rPr lang="ko-KR" altLang="en-US" dirty="0"/>
              <a:t> 평균을 </a:t>
            </a:r>
            <a:r>
              <a:rPr lang="ko-KR" altLang="en-US" dirty="0" err="1"/>
              <a:t>비교했을때</a:t>
            </a:r>
            <a:r>
              <a:rPr lang="en-US" altLang="ko-KR" dirty="0"/>
              <a:t>, </a:t>
            </a:r>
            <a:r>
              <a:rPr lang="ko-KR" altLang="en-US" dirty="0"/>
              <a:t>출퇴근시간인 오전 </a:t>
            </a:r>
            <a:r>
              <a:rPr lang="en-US" altLang="ko-KR" dirty="0"/>
              <a:t>8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오후 </a:t>
            </a:r>
            <a:r>
              <a:rPr lang="en-US" altLang="ko-KR" dirty="0"/>
              <a:t>6</a:t>
            </a:r>
            <a:r>
              <a:rPr lang="ko-KR" altLang="en-US" dirty="0"/>
              <a:t>시를 기준으로 비슷한 형태를 보이는 점을 알 수 있었습니다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33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두 변수의 분포도는 다음과 같고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0.47</a:t>
            </a:r>
            <a:r>
              <a:rPr lang="ko-KR" altLang="en-US" dirty="0"/>
              <a:t>의 값으로 상관관계가 나타남을 볼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48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같은 방법으로 </a:t>
            </a:r>
            <a:r>
              <a:rPr lang="en-US" altLang="ko-KR" dirty="0"/>
              <a:t>2</a:t>
            </a:r>
            <a:r>
              <a:rPr lang="ko-KR" altLang="en-US" dirty="0"/>
              <a:t>호선을 기준으로 왼쪽 그래프의 유동인구 변화량</a:t>
            </a:r>
            <a:r>
              <a:rPr lang="en-US" altLang="ko-KR" dirty="0"/>
              <a:t>, </a:t>
            </a:r>
            <a:r>
              <a:rPr lang="ko-KR" altLang="en-US" dirty="0"/>
              <a:t>오른쪽 그래프의 </a:t>
            </a:r>
            <a:r>
              <a:rPr lang="ko-KR" altLang="en-US" dirty="0" err="1"/>
              <a:t>승하차인원</a:t>
            </a:r>
            <a:r>
              <a:rPr lang="ko-KR" altLang="en-US" dirty="0"/>
              <a:t> 평균을 비교했을 때에도</a:t>
            </a:r>
            <a:r>
              <a:rPr lang="en-US" altLang="ko-KR" dirty="0"/>
              <a:t>, 1</a:t>
            </a:r>
            <a:r>
              <a:rPr lang="ko-KR" altLang="en-US" dirty="0"/>
              <a:t>호선과 비슷한 경향을 보이고 있음을 확인했습니다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73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산포도를 보았을 때</a:t>
            </a:r>
            <a:r>
              <a:rPr lang="en-US" altLang="ko-KR" dirty="0"/>
              <a:t>, 1</a:t>
            </a:r>
            <a:r>
              <a:rPr lang="ko-KR" altLang="en-US" dirty="0"/>
              <a:t>호선보다 밀집되어 있는 형태를 보이고</a:t>
            </a:r>
            <a:r>
              <a:rPr lang="en-US" altLang="ko-KR" dirty="0"/>
              <a:t>, </a:t>
            </a:r>
            <a:r>
              <a:rPr lang="ko-KR" altLang="en-US" dirty="0"/>
              <a:t>상관계수 또한</a:t>
            </a:r>
            <a:r>
              <a:rPr lang="en-US" altLang="ko-KR" dirty="0"/>
              <a:t> </a:t>
            </a:r>
            <a:r>
              <a:rPr lang="ko-KR" altLang="en-US" dirty="0"/>
              <a:t>약 </a:t>
            </a:r>
            <a:r>
              <a:rPr lang="en-US" altLang="ko-KR" dirty="0"/>
              <a:t>0.525</a:t>
            </a:r>
            <a:r>
              <a:rPr lang="ko-KR" altLang="en-US" dirty="0"/>
              <a:t>로 </a:t>
            </a:r>
            <a:r>
              <a:rPr lang="en-US" altLang="ko-KR" dirty="0"/>
              <a:t>1</a:t>
            </a:r>
            <a:r>
              <a:rPr lang="ko-KR" altLang="en-US" dirty="0"/>
              <a:t>호선보다 높은 상관관계를 가지고 있음을 알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895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 err="1"/>
              <a:t>Accuray</a:t>
            </a:r>
            <a:r>
              <a:rPr lang="en-US" altLang="ko-KR" dirty="0"/>
              <a:t> Check</a:t>
            </a:r>
            <a:r>
              <a:rPr lang="ko-KR" altLang="en-US" dirty="0"/>
              <a:t>를 위해 저희는 기존의 혼잡도와 새로운 모델링을 통해 산출한 혼잡도를 비교해보았습니다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보이는 차트는 서울역 </a:t>
            </a:r>
            <a:r>
              <a:rPr lang="en-US" altLang="ko-KR" dirty="0"/>
              <a:t>1</a:t>
            </a:r>
            <a:r>
              <a:rPr lang="ko-KR" altLang="en-US" dirty="0"/>
              <a:t>호선을 </a:t>
            </a:r>
            <a:r>
              <a:rPr lang="ko-KR" altLang="en-US" dirty="0" err="1"/>
              <a:t>기준으로한</a:t>
            </a:r>
            <a:r>
              <a:rPr lang="ko-KR" altLang="en-US" dirty="0"/>
              <a:t> 혼잡도 비교인데 빨간색 그래프인 기존 혼잡도와 파란색 그래프인 새로운 혼잡도의 추이가 유사하게 흘러가고 있음을 파악했습니다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985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비환승역인</a:t>
            </a:r>
            <a:r>
              <a:rPr lang="ko-KR" altLang="en-US" dirty="0"/>
              <a:t> 서초역도 마찬가지로 비슷한 그래프 추이를 보이고 있음을 확인했습니다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서울역과는 반대로 혼잡도의 크기가 상반됨을 확인할 수 있었습니다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9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</a:t>
            </a:r>
            <a:r>
              <a:rPr lang="en-US" altLang="ko-KR" dirty="0"/>
              <a:t>Process</a:t>
            </a:r>
            <a:r>
              <a:rPr lang="ko-KR" altLang="en-US" dirty="0"/>
              <a:t> 파트에서는 주제와 목표 선정</a:t>
            </a:r>
            <a:r>
              <a:rPr lang="en-US" altLang="ko-KR" dirty="0"/>
              <a:t>, </a:t>
            </a:r>
            <a:r>
              <a:rPr lang="ko-KR" altLang="en-US" dirty="0"/>
              <a:t>데이터 수집</a:t>
            </a:r>
            <a:r>
              <a:rPr lang="en-US" altLang="ko-KR" dirty="0"/>
              <a:t>, </a:t>
            </a:r>
            <a:r>
              <a:rPr lang="ko-KR" altLang="en-US" dirty="0"/>
              <a:t>변환 분석에 대해 </a:t>
            </a:r>
            <a:r>
              <a:rPr lang="ko-KR" altLang="en-US" dirty="0" err="1"/>
              <a:t>설명드리고</a:t>
            </a:r>
            <a:r>
              <a:rPr lang="en-US" altLang="ko-KR" dirty="0"/>
              <a:t>, </a:t>
            </a:r>
            <a:r>
              <a:rPr lang="ko-KR" altLang="en-US" dirty="0"/>
              <a:t>두번째 </a:t>
            </a:r>
            <a:r>
              <a:rPr lang="en-US" altLang="ko-KR" dirty="0"/>
              <a:t>Result </a:t>
            </a:r>
            <a:r>
              <a:rPr lang="ko-KR" altLang="en-US" dirty="0"/>
              <a:t>파트에서는 차트</a:t>
            </a:r>
            <a:r>
              <a:rPr lang="en-US" altLang="ko-KR" dirty="0"/>
              <a:t>, </a:t>
            </a:r>
            <a:r>
              <a:rPr lang="ko-KR" altLang="en-US" dirty="0"/>
              <a:t>회귀분석모델</a:t>
            </a:r>
            <a:r>
              <a:rPr lang="en-US" altLang="ko-KR" dirty="0"/>
              <a:t>, Accuracy Check, </a:t>
            </a:r>
            <a:r>
              <a:rPr lang="ko-KR" altLang="en-US" dirty="0"/>
              <a:t>결론 및 한계점에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48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유동인구가 많은 대표 지역인 강남역도 차트를 그려본 결과 비슷한 추이로 그래프가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그려짐을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확인할 수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73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en-US" altLang="ko-KR" dirty="0" err="1"/>
              <a:t>Logpresso</a:t>
            </a:r>
            <a:r>
              <a:rPr lang="en-US" altLang="ko-KR" dirty="0"/>
              <a:t> </a:t>
            </a:r>
            <a:r>
              <a:rPr lang="ko-KR" altLang="en-US" dirty="0"/>
              <a:t>대시보드 툴을 활용하여 수집</a:t>
            </a:r>
            <a:r>
              <a:rPr lang="en-US" altLang="ko-KR" dirty="0"/>
              <a:t>, </a:t>
            </a:r>
            <a:r>
              <a:rPr lang="ko-KR" altLang="en-US" dirty="0"/>
              <a:t>변환한 데이터를 시각화 하는 작업을 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각 시간대별 혼잡도</a:t>
            </a:r>
            <a:r>
              <a:rPr lang="en-US" altLang="ko-KR" dirty="0"/>
              <a:t>, </a:t>
            </a:r>
            <a:r>
              <a:rPr lang="ko-KR" altLang="en-US" dirty="0"/>
              <a:t>유동인구 수</a:t>
            </a:r>
            <a:r>
              <a:rPr lang="en-US" altLang="ko-KR" dirty="0"/>
              <a:t>, </a:t>
            </a:r>
            <a:r>
              <a:rPr lang="ko-KR" altLang="en-US" dirty="0" err="1"/>
              <a:t>승하차</a:t>
            </a:r>
            <a:r>
              <a:rPr lang="ko-KR" altLang="en-US" dirty="0"/>
              <a:t> 인원을 한눈에 파악할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혼잡도 </a:t>
            </a:r>
            <a:r>
              <a:rPr lang="ko-KR" altLang="en-US" dirty="0" err="1"/>
              <a:t>산출값을</a:t>
            </a:r>
            <a:r>
              <a:rPr lang="ko-KR" altLang="en-US" dirty="0"/>
              <a:t> 지도에 매핑하여 지역구별 혼잡도가 높은 지역을 파악하는데 용이하고</a:t>
            </a:r>
            <a:r>
              <a:rPr lang="en-US" altLang="ko-KR" dirty="0"/>
              <a:t>, </a:t>
            </a:r>
            <a:r>
              <a:rPr lang="ko-KR" altLang="en-US" dirty="0"/>
              <a:t>동시에 수치도 간편하게 볼 수 있었습니다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78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 부분입니다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지금까지 분석한 결과를 토대로 낸 첫번째 결론은 새롭게 모델링하여 산출한 혼잡도의 추이가 기존과 유사하다는 점입니다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서울교통공사에서 제공하는 혼잡도가 열차 내부에 한정되었다면 새로운 혼잡도는 각 역에 정차하는 열차와 플랫폼 내의 혼잡도를 복합적으로 반영했다는 차이가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열차만이 아닌 역 내의 혼잡도 감소 방안을 마련하여 열차 지연 문제를 해소할 수 있는 데이터가 될 수 있을 것이라 생각했습니다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승하차인원과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유동인구간의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유의미한 상관계수를 바탕으로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SK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텔레콤에서 제공하고 있는 유동인구 데이터의 연령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성별을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승하차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인원에 반영할 수 있다는 점입니다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마케팅 측면에서 활용 가능할 것이라 생각합니다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시간대의 역과 열차 내의 광고의 주요 타겟 선정 시 데이터를 활용하여 마케팅 효과를 향상을 가져다 줄 수 있을 것이라 예상합니다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대시보드를 활용한 데이터의 시각화를 통해 직관적인 파악이 가능할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향후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시간대 또는 지역의 혼잡도에 대한 통계 및 추이 분석에 대한 결과가 세분화된다면 예측한 혼잡도의 안내를 통해 심화되는 혼잡도를 완화시킬 수 있는 방안으로 가능하다 생각했습니다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542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한계점에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첫번째로는 지역구 단위로만 수집가능한 유동인구 데이터에 대한 한계점입니다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지역구내에는 많은 역이 포함되어 있어 유동인구와 </a:t>
            </a:r>
            <a:r>
              <a:rPr lang="ko-KR" altLang="en-US" dirty="0" err="1"/>
              <a:t>역별</a:t>
            </a:r>
            <a:r>
              <a:rPr lang="ko-KR" altLang="en-US" dirty="0"/>
              <a:t> </a:t>
            </a:r>
            <a:r>
              <a:rPr lang="ko-KR" altLang="en-US" dirty="0" err="1"/>
              <a:t>혼잡도간의</a:t>
            </a:r>
            <a:r>
              <a:rPr lang="ko-KR" altLang="en-US" dirty="0"/>
              <a:t> 상관관계를 분석하는 데 어려움이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동단위까지 제공이 되었다면 </a:t>
            </a:r>
            <a:r>
              <a:rPr lang="ko-KR" altLang="en-US" dirty="0" err="1"/>
              <a:t>역별</a:t>
            </a:r>
            <a:r>
              <a:rPr lang="ko-KR" altLang="en-US" dirty="0"/>
              <a:t> 혼잡도에 대한 정확성을 더욱 향상시킬 수 있었다고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두번째로</a:t>
            </a:r>
            <a:r>
              <a:rPr lang="en-US" altLang="ko-KR" dirty="0"/>
              <a:t>, </a:t>
            </a:r>
            <a:r>
              <a:rPr lang="ko-KR" altLang="en-US" dirty="0"/>
              <a:t>수집 데이터의 최신화가 부족했던 점입니다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승하차</a:t>
            </a:r>
            <a:r>
              <a:rPr lang="ko-KR" altLang="en-US" dirty="0"/>
              <a:t> 인원 수집의 기준년도는 </a:t>
            </a:r>
            <a:r>
              <a:rPr lang="en-US" altLang="ko-KR" dirty="0"/>
              <a:t>2017</a:t>
            </a:r>
            <a:r>
              <a:rPr lang="ko-KR" altLang="en-US" dirty="0"/>
              <a:t>년으로 현재까지 </a:t>
            </a:r>
            <a:r>
              <a:rPr lang="en-US" altLang="ko-KR" dirty="0"/>
              <a:t>3</a:t>
            </a:r>
            <a:r>
              <a:rPr lang="ko-KR" altLang="en-US" dirty="0"/>
              <a:t>년 사이에 대체 교통수단 신설 등 기타 외부요인으로 인한 </a:t>
            </a:r>
            <a:endParaRPr lang="en-US" altLang="ko-KR" dirty="0"/>
          </a:p>
          <a:p>
            <a:r>
              <a:rPr lang="ko-KR" altLang="en-US" dirty="0"/>
              <a:t>지하철 내 혼잡도의 변동가능성이 있기 때문에 </a:t>
            </a:r>
            <a:r>
              <a:rPr lang="ko-KR" altLang="en-US" dirty="0" err="1"/>
              <a:t>승하차인원</a:t>
            </a:r>
            <a:r>
              <a:rPr lang="ko-KR" altLang="en-US" dirty="0"/>
              <a:t> 데이터를 업데이트를 하여 재분석을 한다면 더 정확한 결과를 낼 수 있었을 것이라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발표를 마칩니다 감사합니다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765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9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주제선정의 배경은 주로 이용하는 교통수단인 지하철이 혼잡하게 만드는 요인이 무엇인지</a:t>
            </a:r>
            <a:r>
              <a:rPr lang="en-US" altLang="ko-KR" dirty="0"/>
              <a:t>. </a:t>
            </a:r>
            <a:r>
              <a:rPr lang="ko-KR" altLang="en-US" dirty="0"/>
              <a:t>이 혼잡도를 예측할 수 있는지에 대해 </a:t>
            </a:r>
            <a:r>
              <a:rPr lang="ko-KR" altLang="en-US" dirty="0" err="1"/>
              <a:t>역별</a:t>
            </a:r>
            <a:r>
              <a:rPr lang="ko-KR" altLang="en-US" dirty="0"/>
              <a:t> </a:t>
            </a:r>
            <a:r>
              <a:rPr lang="ko-KR" altLang="en-US" dirty="0" err="1"/>
              <a:t>차량수</a:t>
            </a:r>
            <a:r>
              <a:rPr lang="en-US" altLang="ko-KR" dirty="0"/>
              <a:t>, </a:t>
            </a:r>
            <a:r>
              <a:rPr lang="ko-KR" altLang="en-US" dirty="0"/>
              <a:t>시간대</a:t>
            </a:r>
            <a:r>
              <a:rPr lang="en-US" altLang="ko-KR" dirty="0"/>
              <a:t>, </a:t>
            </a:r>
            <a:r>
              <a:rPr lang="ko-KR" altLang="en-US" dirty="0" err="1"/>
              <a:t>유동인구수에</a:t>
            </a:r>
            <a:r>
              <a:rPr lang="ko-KR" altLang="en-US" dirty="0"/>
              <a:t> 포커스를 두어 분석을 하고자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지하철의 </a:t>
            </a:r>
            <a:r>
              <a:rPr lang="ko-KR" altLang="en-US" dirty="0" err="1"/>
              <a:t>역별</a:t>
            </a:r>
            <a:r>
              <a:rPr lang="ko-KR" altLang="en-US" dirty="0"/>
              <a:t> </a:t>
            </a:r>
            <a:r>
              <a:rPr lang="ko-KR" altLang="en-US" dirty="0" err="1"/>
              <a:t>차량수</a:t>
            </a:r>
            <a:r>
              <a:rPr lang="en-US" altLang="ko-KR" dirty="0"/>
              <a:t>, </a:t>
            </a:r>
            <a:r>
              <a:rPr lang="ko-KR" altLang="en-US" dirty="0"/>
              <a:t>시간대</a:t>
            </a:r>
            <a:r>
              <a:rPr lang="en-US" altLang="ko-KR" dirty="0"/>
              <a:t>(</a:t>
            </a:r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출퇴근시간대</a:t>
            </a:r>
            <a:r>
              <a:rPr lang="en-US" altLang="ko-KR" dirty="0"/>
              <a:t>), </a:t>
            </a:r>
            <a:r>
              <a:rPr lang="ko-KR" altLang="en-US" dirty="0" err="1"/>
              <a:t>유동인구수에</a:t>
            </a:r>
            <a:r>
              <a:rPr lang="en-US" altLang="ko-KR" dirty="0"/>
              <a:t> </a:t>
            </a:r>
            <a:r>
              <a:rPr lang="ko-KR" altLang="en-US" dirty="0"/>
              <a:t>따라 </a:t>
            </a:r>
            <a:r>
              <a:rPr lang="ko-KR" altLang="en-US" dirty="0" err="1"/>
              <a:t>승하차인원</a:t>
            </a:r>
            <a:r>
              <a:rPr lang="ko-KR" altLang="en-US" dirty="0"/>
              <a:t> 및 혼잡도가 </a:t>
            </a:r>
            <a:r>
              <a:rPr lang="ko-KR" altLang="en-US" dirty="0" err="1"/>
              <a:t>증가한다라는</a:t>
            </a:r>
            <a:r>
              <a:rPr lang="ko-KR" altLang="en-US" dirty="0"/>
              <a:t> 가설을 배경으로 상관관계를 분석하여</a:t>
            </a:r>
            <a:r>
              <a:rPr lang="en-US" altLang="ko-KR" dirty="0"/>
              <a:t> </a:t>
            </a:r>
            <a:r>
              <a:rPr lang="ko-KR" altLang="en-US" dirty="0"/>
              <a:t>지하철 혼잡도를 예측하는 계획을 구상했습니다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5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분석 프로세스는 크게 데이터 수집</a:t>
            </a:r>
            <a:r>
              <a:rPr lang="en-US" altLang="ko-KR" dirty="0"/>
              <a:t>,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분석 파트로 나누었습니다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수집단계에서는 서울교통공사의 지하철 관련 데이터와 </a:t>
            </a:r>
            <a:r>
              <a:rPr lang="en-US" altLang="ko-KR" dirty="0"/>
              <a:t>SK</a:t>
            </a:r>
            <a:r>
              <a:rPr lang="ko-KR" altLang="en-US" dirty="0"/>
              <a:t>텔레콤 유동인구 데이터를 수집했고</a:t>
            </a:r>
            <a:r>
              <a:rPr lang="en-US" altLang="ko-KR" dirty="0"/>
              <a:t>, </a:t>
            </a:r>
            <a:r>
              <a:rPr lang="ko-KR" altLang="en-US" dirty="0"/>
              <a:t>이를 바탕으로 </a:t>
            </a:r>
            <a:r>
              <a:rPr lang="ko-KR" altLang="en-US" dirty="0" err="1"/>
              <a:t>승하차인원</a:t>
            </a:r>
            <a:r>
              <a:rPr lang="en-US" altLang="ko-KR" dirty="0"/>
              <a:t>,</a:t>
            </a:r>
            <a:r>
              <a:rPr lang="ko-KR" altLang="en-US" dirty="0"/>
              <a:t> 유동인구 데이터를 중심으로 </a:t>
            </a:r>
            <a:r>
              <a:rPr lang="ko-KR" altLang="en-US" dirty="0" err="1"/>
              <a:t>전처리</a:t>
            </a:r>
            <a:r>
              <a:rPr lang="ko-KR" altLang="en-US" dirty="0"/>
              <a:t> 과정을 진행했습니다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시간대별</a:t>
            </a:r>
            <a:r>
              <a:rPr lang="en-US" altLang="ko-KR" dirty="0"/>
              <a:t>/</a:t>
            </a:r>
            <a:r>
              <a:rPr lang="ko-KR" altLang="en-US" dirty="0" err="1"/>
              <a:t>역별</a:t>
            </a:r>
            <a:r>
              <a:rPr lang="ko-KR" altLang="en-US" dirty="0"/>
              <a:t> </a:t>
            </a:r>
            <a:r>
              <a:rPr lang="ko-KR" altLang="en-US" dirty="0" err="1"/>
              <a:t>차량수</a:t>
            </a:r>
            <a:r>
              <a:rPr lang="ko-KR" altLang="en-US" dirty="0"/>
              <a:t> </a:t>
            </a:r>
            <a:r>
              <a:rPr lang="ko-KR" altLang="en-US" dirty="0" err="1"/>
              <a:t>카운팅</a:t>
            </a:r>
            <a:r>
              <a:rPr lang="ko-KR" altLang="en-US" dirty="0"/>
              <a:t> 및 과정을 통해 새로운 혼잡도를 모델링하여 파생변수로 생성했습니다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상관관계분석과 </a:t>
            </a:r>
            <a:r>
              <a:rPr lang="en-US" altLang="ko-KR" dirty="0"/>
              <a:t>Accuracy Check</a:t>
            </a:r>
            <a:r>
              <a:rPr lang="ko-KR" altLang="en-US" dirty="0"/>
              <a:t>로 데이터 분석 및 기존 데이터와의 정합성을 비교해보았습니다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40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수집은 </a:t>
            </a: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월을 기준으로 수집과정을 진행했습니다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SK</a:t>
            </a:r>
            <a:r>
              <a:rPr lang="ko-KR" altLang="en-US" dirty="0"/>
              <a:t>텔레콤 </a:t>
            </a:r>
            <a:r>
              <a:rPr lang="ko-KR" altLang="en-US" dirty="0" err="1"/>
              <a:t>데이터허브를</a:t>
            </a:r>
            <a:r>
              <a:rPr lang="ko-KR" altLang="en-US" dirty="0"/>
              <a:t> 통해 서울시의 시간별</a:t>
            </a:r>
            <a:r>
              <a:rPr lang="en-US" altLang="ko-KR" dirty="0"/>
              <a:t>, </a:t>
            </a:r>
            <a:r>
              <a:rPr lang="ko-KR" altLang="en-US" dirty="0"/>
              <a:t>연령별</a:t>
            </a:r>
            <a:r>
              <a:rPr lang="en-US" altLang="ko-KR" dirty="0"/>
              <a:t>, </a:t>
            </a:r>
            <a:r>
              <a:rPr lang="ko-KR" altLang="en-US" dirty="0"/>
              <a:t>지역구별 </a:t>
            </a:r>
            <a:r>
              <a:rPr lang="ko-KR" altLang="en-US" dirty="0" err="1"/>
              <a:t>유동인구수를</a:t>
            </a:r>
            <a:r>
              <a:rPr lang="ko-KR" altLang="en-US" dirty="0"/>
              <a:t> 수집했습니다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841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SK</a:t>
            </a:r>
            <a:r>
              <a:rPr lang="ko-KR" altLang="en-US" dirty="0"/>
              <a:t>텔레콤의 유동인구는 가입자가 해당 시간대에 잡힌 단말기의 </a:t>
            </a:r>
            <a:r>
              <a:rPr lang="en-US" altLang="ko-KR" dirty="0"/>
              <a:t>GPS</a:t>
            </a:r>
            <a:r>
              <a:rPr lang="ko-KR" altLang="en-US" dirty="0"/>
              <a:t>위치를 통해 수집된 결과입니다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월을 기준으로 시간대</a:t>
            </a:r>
            <a:r>
              <a:rPr lang="en-US" altLang="ko-KR" dirty="0"/>
              <a:t>, </a:t>
            </a:r>
            <a:r>
              <a:rPr lang="ko-KR" altLang="en-US" dirty="0" err="1"/>
              <a:t>군구</a:t>
            </a:r>
            <a:r>
              <a:rPr lang="en-US" altLang="ko-KR" dirty="0"/>
              <a:t>, </a:t>
            </a:r>
            <a:r>
              <a:rPr lang="ko-KR" altLang="en-US" dirty="0" err="1"/>
              <a:t>유동인구수</a:t>
            </a:r>
            <a:r>
              <a:rPr lang="ko-KR" altLang="en-US" dirty="0"/>
              <a:t> 세가지 컬럼을 주로 이용하였습니다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 err="1"/>
              <a:t>군구</a:t>
            </a:r>
            <a:r>
              <a:rPr lang="ko-KR" altLang="en-US" dirty="0"/>
              <a:t> 컬럼은 </a:t>
            </a:r>
            <a:r>
              <a:rPr lang="ko-KR" altLang="en-US" dirty="0" err="1"/>
              <a:t>법정동코드를</a:t>
            </a:r>
            <a:r>
              <a:rPr lang="ko-KR" altLang="en-US" dirty="0"/>
              <a:t> 통해 고유번호로 다른 테이블과 조인이 가능하게끔 변환하였고</a:t>
            </a:r>
            <a:r>
              <a:rPr lang="en-US" altLang="ko-KR" dirty="0"/>
              <a:t>, </a:t>
            </a:r>
            <a:r>
              <a:rPr lang="ko-KR" altLang="en-US" dirty="0" err="1"/>
              <a:t>유동인구수를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값으로 두었습니다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9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서울 교통공사에서는 </a:t>
            </a:r>
            <a:r>
              <a:rPr lang="ko-KR" altLang="en-US" dirty="0" err="1"/>
              <a:t>승하차인원</a:t>
            </a:r>
            <a:r>
              <a:rPr lang="ko-KR" altLang="en-US" dirty="0"/>
              <a:t> 데이터를 수집했습니다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사용한 컬럼은 역번호와 시간대를 이용했고</a:t>
            </a:r>
            <a:r>
              <a:rPr lang="en-US" altLang="ko-KR" dirty="0"/>
              <a:t>,</a:t>
            </a:r>
            <a:r>
              <a:rPr lang="ko-KR" altLang="en-US" dirty="0"/>
              <a:t> 해당하는 시간대의 </a:t>
            </a:r>
            <a:r>
              <a:rPr lang="ko-KR" altLang="en-US" dirty="0" err="1"/>
              <a:t>승하차인원을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값으로 두었습니다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612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세번째로 </a:t>
            </a:r>
            <a:r>
              <a:rPr lang="en-US" altLang="ko-KR" dirty="0"/>
              <a:t>2017</a:t>
            </a:r>
            <a:r>
              <a:rPr lang="ko-KR" altLang="en-US" dirty="0"/>
              <a:t>년 지하철 혼잡도를 수집했고</a:t>
            </a:r>
            <a:r>
              <a:rPr lang="en-US" altLang="ko-KR" dirty="0"/>
              <a:t>, </a:t>
            </a:r>
            <a:r>
              <a:rPr lang="ko-KR" altLang="en-US" dirty="0"/>
              <a:t>주로 사용한 컬럼은 </a:t>
            </a:r>
            <a:r>
              <a:rPr lang="ko-KR" altLang="en-US" dirty="0" err="1"/>
              <a:t>승하차</a:t>
            </a:r>
            <a:r>
              <a:rPr lang="ko-KR" altLang="en-US" dirty="0"/>
              <a:t> 인원과 마찬가지로 </a:t>
            </a:r>
            <a:r>
              <a:rPr lang="ko-KR" altLang="en-US" dirty="0" err="1"/>
              <a:t>역번</a:t>
            </a:r>
            <a:r>
              <a:rPr lang="en-US" altLang="ko-KR" dirty="0"/>
              <a:t>, </a:t>
            </a:r>
            <a:r>
              <a:rPr lang="ko-KR" altLang="en-US" dirty="0"/>
              <a:t>시간대이며</a:t>
            </a:r>
            <a:r>
              <a:rPr lang="en-US" altLang="ko-KR" dirty="0"/>
              <a:t>, Value</a:t>
            </a:r>
            <a:r>
              <a:rPr lang="ko-KR" altLang="en-US" dirty="0"/>
              <a:t>값의 혼잡도는 </a:t>
            </a:r>
            <a:r>
              <a:rPr lang="en-US" altLang="ko-KR" dirty="0"/>
              <a:t>%</a:t>
            </a:r>
            <a:r>
              <a:rPr lang="ko-KR" altLang="en-US" dirty="0"/>
              <a:t>인데</a:t>
            </a:r>
            <a:r>
              <a:rPr lang="en-US" altLang="ko-KR" dirty="0"/>
              <a:t>, Value</a:t>
            </a:r>
            <a:r>
              <a:rPr lang="ko-KR" altLang="en-US" dirty="0"/>
              <a:t>값은 혼잡도 </a:t>
            </a:r>
            <a:r>
              <a:rPr lang="en-US" altLang="ko-KR" dirty="0"/>
              <a:t>100% = </a:t>
            </a:r>
            <a:r>
              <a:rPr lang="ko-KR" altLang="en-US" dirty="0"/>
              <a:t>열차 </a:t>
            </a:r>
            <a:r>
              <a:rPr lang="en-US" altLang="ko-KR" dirty="0"/>
              <a:t>1</a:t>
            </a:r>
            <a:r>
              <a:rPr lang="ko-KR" altLang="en-US" dirty="0"/>
              <a:t>량 기준 적정수용인원인 </a:t>
            </a:r>
            <a:r>
              <a:rPr lang="en-US" altLang="ko-KR" dirty="0"/>
              <a:t>160</a:t>
            </a:r>
            <a:r>
              <a:rPr lang="ko-KR" altLang="en-US" dirty="0"/>
              <a:t>명을 뜻하는 점을 참고해주시면 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05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시간당 역에 정차하는 지하철을 </a:t>
            </a:r>
            <a:r>
              <a:rPr lang="ko-KR" altLang="en-US" dirty="0" err="1"/>
              <a:t>카운팅을</a:t>
            </a:r>
            <a:r>
              <a:rPr lang="ko-KR" altLang="en-US" dirty="0"/>
              <a:t> 위해 서울교통공사에서 제공하는 지하철시간표를 </a:t>
            </a:r>
            <a:r>
              <a:rPr lang="en-US" altLang="ko-KR" dirty="0"/>
              <a:t>API</a:t>
            </a:r>
            <a:r>
              <a:rPr lang="ko-KR" altLang="en-US" dirty="0"/>
              <a:t>를 이용하여 수집했습니다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30FD-6BE7-49AD-85FD-66674715A53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1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3CE10-84F2-49A2-953E-8C94133A9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C36392-D248-49A2-ADC1-1F2A3C665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DA32B-F57A-4259-821A-8C212446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A1A8-1F86-4895-A902-DB98B9FBEE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F8346-67E0-402D-B761-4254D863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E9F92-9AC9-41F7-A708-927C131B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0D0-5922-4ED8-A8BF-B303976E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8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7DB2E-4349-4577-940C-8722B56F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31BF2D-10DD-4E84-B68B-B9C0BA401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68EA1-9316-46B6-9669-D812A2C8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A1A8-1F86-4895-A902-DB98B9FBEE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5CD3A-C8D0-4BD1-B496-E06086C1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AFAAD-CC75-4D14-93C0-0DEC6D53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0D0-5922-4ED8-A8BF-B303976E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0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89441E-6B6C-4E3E-9396-113B6F952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F5893F-D99F-435E-AB6B-BCDB631CD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8D3FC-463C-4325-BF88-953C7B19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A1A8-1F86-4895-A902-DB98B9FBEE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17BB6-79C7-464D-B40E-78075A2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93B99-73E5-489B-B836-CE663563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0D0-5922-4ED8-A8BF-B303976E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61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31904" y="3525012"/>
            <a:ext cx="6960096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48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4965171"/>
            <a:ext cx="6959899" cy="67207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71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695733" y="1873019"/>
            <a:ext cx="8496267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14509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9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83200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3831910" y="208364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4007280" y="459152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2623864" y="2922816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814344" y="107346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5246112" y="19023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7490941" y="317962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7284210" y="981533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6384033" y="4494287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3006107" y="331184"/>
            <a:ext cx="6179787" cy="6195632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71798" y="2802137"/>
            <a:ext cx="3648404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71601" y="3570221"/>
            <a:ext cx="364840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0480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4833056"/>
            <a:ext cx="1876544" cy="20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219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57145" y="1700808"/>
            <a:ext cx="3264727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452723" y="1700808"/>
            <a:ext cx="3264364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947939" y="1700808"/>
            <a:ext cx="3264364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1143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1354-BAEC-402E-AEF8-4F96C2B8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62CD1-0EA1-47B1-AD9A-0F5FFF2F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E9258-6FC5-45D9-8101-2CCF90E4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A1A8-1F86-4895-A902-DB98B9FBEE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0267A-84DD-4D90-A4CA-DEDA254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1F400-3AA3-4BF4-8318-4AD1294F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0D0-5922-4ED8-A8BF-B303976E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4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7344D-C4C9-47D3-BFA2-B6B10975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187847-4854-469B-8AC8-E951C5649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C674C-F1F0-4064-B8A8-9FC38CE3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A1A8-1F86-4895-A902-DB98B9FBEE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E0D49-B05D-4C86-913E-FDDBEB58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F2F65-C817-4D1F-A655-91659140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0D0-5922-4ED8-A8BF-B303976E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4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07CB3-AF94-4957-9BF5-BC9060EC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0BEA2-7AB9-4870-A515-661859D1E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1BAE3-CFD3-43A8-BE26-1F2F8EE6E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74FD1-1FE5-4DBE-B39D-78780A92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A1A8-1F86-4895-A902-DB98B9FBEE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71979E-0C67-476C-8957-CDB93EF5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8C491D-86E0-4850-BF05-4A871F2C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0D0-5922-4ED8-A8BF-B303976E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1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70C7D-FB12-454C-B60D-E3028BD9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443D46-45AE-42D1-A20D-2F1305D47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F92B3B-FA17-4B32-9697-1696B7728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05C6E-6C31-49D2-AC49-69D9F9C59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AA0DF1-8944-45AB-9600-1FCE1633D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5C764E-8AE7-42A9-B4FB-45FDAAEC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A1A8-1F86-4895-A902-DB98B9FBEE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704ED-F7CD-431C-A031-2C7E61D0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1C8116-6096-4336-B0EA-BC310C07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0D0-5922-4ED8-A8BF-B303976E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6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60702-E9A5-4448-9CFA-D9269E53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B94714-13B7-466A-8CF3-BF6C3C4E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A1A8-1F86-4895-A902-DB98B9FBEE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C6A1C1-0D09-4F86-A378-7CB40BC4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172FF9-0F1A-4B5E-B669-16FFFD6E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0D0-5922-4ED8-A8BF-B303976E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4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6F7F23-323E-4745-8576-509D7855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A1A8-1F86-4895-A902-DB98B9FBEE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8CA4AD-58A7-4A84-8C42-C7378F5B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E2A7E5-AEA3-459E-A48B-08C1DA6A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0D0-5922-4ED8-A8BF-B303976E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6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210A9-D411-4E75-AA4A-0AFD1C63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C0328-7B79-4AE1-8650-73B7A2654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973AC5-26AB-4CBB-A6BD-B6227B7E5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83F27A-CBC1-489E-81C4-CBF736B0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A1A8-1F86-4895-A902-DB98B9FBEE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6AA01-D0CC-4AFC-BFFC-BF7E89D3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933458-3489-4FFB-AE3C-217A975D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0D0-5922-4ED8-A8BF-B303976E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2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76CEB-161D-413D-99A1-453F2300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A2A48D-DBAA-4C6E-97E3-3A43BB5BF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C1BC1A-64F8-4FCE-899A-3C0526EC1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688B7C-310F-4ED2-8DB6-B0030FF8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A1A8-1F86-4895-A902-DB98B9FBEE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A3A54-8429-4146-BE28-8982DAD6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2A07E4-AF41-4755-BA57-2611126C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0D0-5922-4ED8-A8BF-B303976E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8D4E92-2EB1-45CE-AE39-DCEC36D0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4E049-1E2C-4B19-90DE-60601EAB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48EA4-F4F8-46EB-9F80-6CAC09086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A1A8-1F86-4895-A902-DB98B9FBEE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900D0-91AC-4EC1-A24A-30EE7A882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2C6F7-6DE5-4D54-BF41-2CA1C593C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8C0D0-5922-4ED8-A8BF-B303976E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81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31904" y="4065700"/>
            <a:ext cx="6960096" cy="1440160"/>
          </a:xfrm>
        </p:spPr>
        <p:txBody>
          <a:bodyPr>
            <a:normAutofit/>
          </a:bodyPr>
          <a:lstStyle/>
          <a:p>
            <a:pPr lvl="0"/>
            <a:r>
              <a:rPr lang="ko-KR" altLang="en-US" sz="4000" dirty="0"/>
              <a:t>데이터분석언어 프로젝트</a:t>
            </a:r>
            <a:endParaRPr lang="en-US" altLang="ko-KR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231904" y="5505859"/>
            <a:ext cx="6959899" cy="672075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 b="1" dirty="0"/>
              <a:t>지하철 </a:t>
            </a:r>
            <a:r>
              <a:rPr lang="ko-KR" altLang="en-US" b="1" dirty="0" err="1"/>
              <a:t>승하차인원</a:t>
            </a:r>
            <a:r>
              <a:rPr lang="en-US" altLang="ko-KR" b="1" dirty="0"/>
              <a:t>, SKT </a:t>
            </a:r>
            <a:r>
              <a:rPr lang="ko-KR" altLang="en-US" b="1" dirty="0"/>
              <a:t>유동인구를 통한 혼잡도 분석</a:t>
            </a:r>
            <a:r>
              <a:rPr lang="en-US" altLang="ko-KR" b="1" dirty="0"/>
              <a:t>, </a:t>
            </a:r>
            <a:r>
              <a:rPr lang="ko-KR" altLang="en-US" b="1" dirty="0"/>
              <a:t>예측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84974" y="193285"/>
            <a:ext cx="296767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33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강호승</a:t>
            </a:r>
            <a:r>
              <a:rPr lang="en-US" altLang="ko-KR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박수연</a:t>
            </a:r>
            <a:r>
              <a:rPr lang="en-US" altLang="ko-KR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2133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서다솔</a:t>
            </a:r>
            <a:endParaRPr lang="ko-KR" altLang="en-US" sz="2133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867359" y="4192190"/>
            <a:ext cx="172524" cy="1920213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데이터 수집</a:t>
            </a:r>
            <a:endParaRPr lang="en-US" altLang="ko-KR" b="1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565711" y="1834310"/>
            <a:ext cx="3434640" cy="67240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데이터 수집과정</a:t>
            </a:r>
            <a:endParaRPr lang="en-US" altLang="ko-KR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65711" y="2609361"/>
            <a:ext cx="34560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SKT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- 2019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기준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SKT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유동인구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(API)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서울교통공사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- 2019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기준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승하차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인원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(CSV)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서울교통공사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- 2017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지하철 혼잡도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(CSV)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지하철 시간표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(API)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06452634-F089-4893-86FF-17B3751C4EE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44" y="1472927"/>
            <a:ext cx="7916360" cy="4937084"/>
          </a:xfrm>
          <a:ln>
            <a:solidFill>
              <a:schemeClr val="tx1"/>
            </a:solidFill>
          </a:ln>
        </p:spPr>
      </p:pic>
      <p:sp>
        <p:nvSpPr>
          <p:cNvPr id="11" name="Frame 17">
            <a:extLst>
              <a:ext uri="{FF2B5EF4-FFF2-40B4-BE49-F238E27FC236}">
                <a16:creationId xmlns:a16="http://schemas.microsoft.com/office/drawing/2014/main" id="{8CFDE759-4CF7-459C-B99B-530351C91E86}"/>
              </a:ext>
            </a:extLst>
          </p:cNvPr>
          <p:cNvSpPr/>
          <p:nvPr/>
        </p:nvSpPr>
        <p:spPr>
          <a:xfrm>
            <a:off x="8256240" y="458112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352F3F-882D-4158-B900-F75F5C508803}"/>
              </a:ext>
            </a:extLst>
          </p:cNvPr>
          <p:cNvSpPr/>
          <p:nvPr/>
        </p:nvSpPr>
        <p:spPr>
          <a:xfrm>
            <a:off x="2623191" y="1515335"/>
            <a:ext cx="766112" cy="176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FB85E2-40AF-42DB-AEA7-474BE7C442F9}"/>
              </a:ext>
            </a:extLst>
          </p:cNvPr>
          <p:cNvSpPr/>
          <p:nvPr/>
        </p:nvSpPr>
        <p:spPr>
          <a:xfrm>
            <a:off x="4892365" y="1517634"/>
            <a:ext cx="766112" cy="176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6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테이블 정의서</a:t>
            </a:r>
            <a:endParaRPr lang="en-US" altLang="ko-KR" b="1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543926" y="1834310"/>
            <a:ext cx="3620738" cy="67240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67" b="1" dirty="0">
                <a:solidFill>
                  <a:schemeClr val="accent2"/>
                </a:solidFill>
                <a:cs typeface="Arial" pitchFamily="34" charset="0"/>
              </a:rPr>
              <a:t>Join point search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43925" y="2609361"/>
            <a:ext cx="36207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수집 데이터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컬럼명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재정의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컬럼 명에 대한 설명 및 내용 예시 기입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Join point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탐색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/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(Primary key)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칼럼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-&gt; value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변경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/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(Melt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함수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6" name="그림 개체 틀 5">
            <a:extLst>
              <a:ext uri="{FF2B5EF4-FFF2-40B4-BE49-F238E27FC236}">
                <a16:creationId xmlns:a16="http://schemas.microsoft.com/office/drawing/2014/main" id="{410D7896-5357-4C4B-BEC2-41F846A2115A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44" y="1399812"/>
            <a:ext cx="7916359" cy="508331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3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데이터 변환</a:t>
            </a:r>
            <a:endParaRPr lang="en-US" altLang="ko-KR" b="1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543926" y="1834310"/>
            <a:ext cx="3620738" cy="67240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67" b="1" dirty="0">
                <a:solidFill>
                  <a:schemeClr val="accent2"/>
                </a:solidFill>
                <a:cs typeface="Arial" pitchFamily="34" charset="0"/>
              </a:rPr>
              <a:t>Pandas </a:t>
            </a: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활용</a:t>
            </a:r>
            <a:endParaRPr lang="en-US" altLang="ko-KR" sz="2667" b="1" dirty="0">
              <a:solidFill>
                <a:schemeClr val="accent2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데이터 프레임 생성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43925" y="2609361"/>
            <a:ext cx="36207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테이블 정의서에 따른 데이터 변환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해당 기간 기준 데이터 수집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(date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평일 기준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승하차인원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혼잡도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시간표 테이블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Merge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그림 개체 틀 5">
            <a:extLst>
              <a:ext uri="{FF2B5EF4-FFF2-40B4-BE49-F238E27FC236}">
                <a16:creationId xmlns:a16="http://schemas.microsoft.com/office/drawing/2014/main" id="{A353ED49-429C-4421-BF08-95CF46F04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44" y="1423760"/>
            <a:ext cx="7916359" cy="5035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916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데이터 분석</a:t>
            </a:r>
            <a:endParaRPr lang="en-US" altLang="ko-KR" b="1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543926" y="1834310"/>
            <a:ext cx="3620738" cy="67240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667" b="1" dirty="0" err="1">
                <a:solidFill>
                  <a:schemeClr val="accent2"/>
                </a:solidFill>
                <a:cs typeface="Arial" pitchFamily="34" charset="0"/>
              </a:rPr>
              <a:t>역별</a:t>
            </a:r>
            <a:r>
              <a:rPr lang="en-US" altLang="ko-KR" sz="2667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혼잡도 산출</a:t>
            </a:r>
            <a:endParaRPr lang="en-US" altLang="ko-KR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3924" y="2609361"/>
            <a:ext cx="36207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승하차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인원 반영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역별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혼잡도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Modeling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새로운 혼잡도 데이터 산출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/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1~4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호선 서울특별시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해당역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기준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그림 개체 틀 5">
            <a:extLst>
              <a:ext uri="{FF2B5EF4-FFF2-40B4-BE49-F238E27FC236}">
                <a16:creationId xmlns:a16="http://schemas.microsoft.com/office/drawing/2014/main" id="{46F3FDD4-760E-45A1-BA6D-E8BAF98F8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45" y="1423760"/>
            <a:ext cx="7916357" cy="5035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2CAD10-BAEA-470C-9DD6-5A3161646F6C}"/>
              </a:ext>
            </a:extLst>
          </p:cNvPr>
          <p:cNvSpPr/>
          <p:nvPr/>
        </p:nvSpPr>
        <p:spPr>
          <a:xfrm>
            <a:off x="6960096" y="3252420"/>
            <a:ext cx="766112" cy="176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분석 결과 </a:t>
            </a:r>
            <a:r>
              <a:rPr lang="en-US" altLang="ko-KR" b="1" dirty="0"/>
              <a:t>– 1</a:t>
            </a:r>
            <a:r>
              <a:rPr lang="ko-KR" altLang="en-US" b="1" dirty="0"/>
              <a:t>호선 유동인구 비교</a:t>
            </a:r>
            <a:endParaRPr lang="en-US" altLang="ko-KR" b="1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543926" y="1834310"/>
            <a:ext cx="3620738" cy="67240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유동인구 혼잡도 차트 비교 </a:t>
            </a:r>
            <a:r>
              <a:rPr lang="en-US" altLang="ko-KR" sz="2667" b="1" dirty="0">
                <a:solidFill>
                  <a:schemeClr val="accent2"/>
                </a:solidFill>
                <a:cs typeface="Arial" pitchFamily="34" charset="0"/>
              </a:rPr>
              <a:t>(1</a:t>
            </a: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호선</a:t>
            </a:r>
            <a:r>
              <a:rPr lang="en-US" altLang="ko-KR" sz="2667" b="1" dirty="0">
                <a:solidFill>
                  <a:schemeClr val="accent2"/>
                </a:solidFill>
                <a:cs typeface="Arial" pitchFamily="34" charset="0"/>
              </a:rPr>
              <a:t>)</a:t>
            </a:r>
            <a:endParaRPr lang="ko-KR" altLang="en-US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3925" y="2609361"/>
            <a:ext cx="36207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좌측 그래프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: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호선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유동인구수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변화량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우측 그래프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호선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승하차인원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평균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출근 시간대 유사한 그래프 형태를 보임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퇴근 시간대에는 유동인구수의 그래프가 상대적으로 분산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7" name="그림 개체 틀 5">
            <a:extLst>
              <a:ext uri="{FF2B5EF4-FFF2-40B4-BE49-F238E27FC236}">
                <a16:creationId xmlns:a16="http://schemas.microsoft.com/office/drawing/2014/main" id="{BFB77252-57E6-47C3-8649-102E1ED50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074" y="1488103"/>
            <a:ext cx="7614038" cy="4843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287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분석 결과 </a:t>
            </a:r>
            <a:r>
              <a:rPr lang="en-US" altLang="ko-KR" b="1" dirty="0"/>
              <a:t>- 1</a:t>
            </a:r>
            <a:r>
              <a:rPr lang="ko-KR" altLang="en-US" b="1" dirty="0"/>
              <a:t>호선 상관계수</a:t>
            </a:r>
            <a:endParaRPr lang="en-US" altLang="ko-KR" b="1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543926" y="1834310"/>
            <a:ext cx="3620738" cy="67240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유동인구 혼잡도 상관계수 </a:t>
            </a:r>
            <a:r>
              <a:rPr lang="en-US" altLang="ko-KR" sz="2667" b="1" dirty="0">
                <a:solidFill>
                  <a:schemeClr val="accent2"/>
                </a:solidFill>
                <a:cs typeface="Arial" pitchFamily="34" charset="0"/>
              </a:rPr>
              <a:t>(1</a:t>
            </a: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호선</a:t>
            </a:r>
            <a:r>
              <a:rPr lang="en-US" altLang="ko-KR" sz="2667" b="1" dirty="0">
                <a:solidFill>
                  <a:schemeClr val="accent2"/>
                </a:solidFill>
                <a:cs typeface="Arial" pitchFamily="34" charset="0"/>
              </a:rPr>
              <a:t>)</a:t>
            </a:r>
            <a:endParaRPr lang="ko-KR" altLang="en-US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3925" y="2609361"/>
            <a:ext cx="36207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호선 기준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승하차인원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유동인구 상관관계 약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0.47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데이터로 추출한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호선 역의 개수가 적어 상대적으로 밀집도가 분산되어 있는 형태로 보임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그림 개체 틀 5">
            <a:extLst>
              <a:ext uri="{FF2B5EF4-FFF2-40B4-BE49-F238E27FC236}">
                <a16:creationId xmlns:a16="http://schemas.microsoft.com/office/drawing/2014/main" id="{57DFD682-156C-4689-8192-497B5370E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804" y="1519909"/>
            <a:ext cx="7614038" cy="4843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383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분석 결과 </a:t>
            </a:r>
            <a:r>
              <a:rPr lang="en-US" altLang="ko-KR" b="1" dirty="0"/>
              <a:t>– 2</a:t>
            </a:r>
            <a:r>
              <a:rPr lang="ko-KR" altLang="en-US" b="1" dirty="0"/>
              <a:t>호선 유동인구 비교</a:t>
            </a:r>
            <a:endParaRPr lang="en-US" altLang="ko-KR" b="1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543926" y="1834310"/>
            <a:ext cx="3620738" cy="67240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유동인구 혼잡도 차트 비교 </a:t>
            </a:r>
            <a:r>
              <a:rPr lang="en-US" altLang="ko-KR" sz="2667" b="1" dirty="0">
                <a:solidFill>
                  <a:schemeClr val="accent2"/>
                </a:solidFill>
                <a:cs typeface="Arial" pitchFamily="34" charset="0"/>
              </a:rPr>
              <a:t>(2</a:t>
            </a: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호선</a:t>
            </a:r>
            <a:r>
              <a:rPr lang="en-US" altLang="ko-KR" sz="2667" b="1" dirty="0">
                <a:solidFill>
                  <a:schemeClr val="accent2"/>
                </a:solidFill>
                <a:cs typeface="Arial" pitchFamily="34" charset="0"/>
              </a:rPr>
              <a:t>)</a:t>
            </a:r>
            <a:endParaRPr lang="ko-KR" altLang="en-US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3925" y="2609361"/>
            <a:ext cx="36207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좌측 그래프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: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호선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유동인구수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변화량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우측 그래프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호선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승하차인원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평균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출근 시간대 유사한 그래프 형태를 보임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퇴근 시간대에는 유동인구수의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/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그래프가 상대적으로 분산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7" name="그림 개체 틀 5">
            <a:extLst>
              <a:ext uri="{FF2B5EF4-FFF2-40B4-BE49-F238E27FC236}">
                <a16:creationId xmlns:a16="http://schemas.microsoft.com/office/drawing/2014/main" id="{BFB77252-57E6-47C3-8649-102E1ED50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804" y="1519909"/>
            <a:ext cx="7614037" cy="4843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740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분석 결과 </a:t>
            </a:r>
            <a:r>
              <a:rPr lang="en-US" altLang="ko-KR" b="1" dirty="0"/>
              <a:t>- 2</a:t>
            </a:r>
            <a:r>
              <a:rPr lang="ko-KR" altLang="en-US" b="1" dirty="0"/>
              <a:t>호선 상관계수</a:t>
            </a:r>
            <a:endParaRPr lang="en-US" altLang="ko-KR" b="1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543926" y="1834310"/>
            <a:ext cx="3620738" cy="67240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유동인구 혼잡도 상관계수 </a:t>
            </a:r>
            <a:r>
              <a:rPr lang="en-US" altLang="ko-KR" sz="2667" b="1" dirty="0">
                <a:solidFill>
                  <a:schemeClr val="accent2"/>
                </a:solidFill>
                <a:cs typeface="Arial" pitchFamily="34" charset="0"/>
              </a:rPr>
              <a:t>(2</a:t>
            </a: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호선</a:t>
            </a:r>
            <a:r>
              <a:rPr lang="en-US" altLang="ko-KR" sz="2667" b="1" dirty="0">
                <a:solidFill>
                  <a:schemeClr val="accent2"/>
                </a:solidFill>
                <a:cs typeface="Arial" pitchFamily="34" charset="0"/>
              </a:rPr>
              <a:t>)</a:t>
            </a:r>
            <a:endParaRPr lang="ko-KR" altLang="en-US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3925" y="2609361"/>
            <a:ext cx="36207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호선 기준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승하차인원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유동인구 상관관계 약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0.53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으로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호선보다 높은 상관관계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호선은 모든 역의 데이터를 수집하여 상대적으로 높은 밀집도를 보임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그림 개체 틀 5">
            <a:extLst>
              <a:ext uri="{FF2B5EF4-FFF2-40B4-BE49-F238E27FC236}">
                <a16:creationId xmlns:a16="http://schemas.microsoft.com/office/drawing/2014/main" id="{57DFD682-156C-4689-8192-497B5370E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804" y="1519909"/>
            <a:ext cx="7614037" cy="4843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7527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분석 결과 </a:t>
            </a:r>
            <a:r>
              <a:rPr lang="en-US" altLang="ko-KR" b="1" dirty="0"/>
              <a:t>– </a:t>
            </a:r>
            <a:r>
              <a:rPr lang="ko-KR" altLang="en-US" b="1" dirty="0"/>
              <a:t>차트</a:t>
            </a:r>
            <a:endParaRPr lang="en-US" altLang="ko-KR" b="1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543926" y="1834310"/>
            <a:ext cx="3620738" cy="67240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서울역</a:t>
            </a:r>
            <a:r>
              <a:rPr lang="en-US" altLang="ko-KR" sz="2667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혼잡도 비교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43925" y="2609361"/>
            <a:ext cx="36207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서울역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호선 기준 혼잡도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기존 혼잡도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빨간색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와 새로운 혼잡도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파란색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간 유사한 형태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출퇴근 시간대 기존 수치와 증감 차이 유사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그림 개체 틀 5">
            <a:extLst>
              <a:ext uri="{FF2B5EF4-FFF2-40B4-BE49-F238E27FC236}">
                <a16:creationId xmlns:a16="http://schemas.microsoft.com/office/drawing/2014/main" id="{628A82B9-05CB-4274-B5A8-5D37B799E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708" y="1423760"/>
            <a:ext cx="7590230" cy="5035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0642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분석 결과 </a:t>
            </a:r>
            <a:r>
              <a:rPr lang="en-US" altLang="ko-KR" b="1" dirty="0"/>
              <a:t>- </a:t>
            </a:r>
            <a:r>
              <a:rPr lang="ko-KR" altLang="en-US" b="1" dirty="0"/>
              <a:t>차트</a:t>
            </a:r>
            <a:endParaRPr lang="en-US" altLang="ko-KR" b="1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543926" y="1834310"/>
            <a:ext cx="3620738" cy="67240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서초역 혼잡도 비교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43925" y="2609361"/>
            <a:ext cx="36207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서초역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호선 기준 혼잡도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기존 혼잡도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빨간색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와 새로운 혼잡도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파란색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가 서울역과 크기가 상반됨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출퇴근 시간대 기존 수치보다 증감의 차이 완화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그림 개체 틀 5">
            <a:extLst>
              <a:ext uri="{FF2B5EF4-FFF2-40B4-BE49-F238E27FC236}">
                <a16:creationId xmlns:a16="http://schemas.microsoft.com/office/drawing/2014/main" id="{628A82B9-05CB-4274-B5A8-5D37B799E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709" y="1423760"/>
            <a:ext cx="7590228" cy="50354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163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 차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19651" y="1413283"/>
            <a:ext cx="8736971" cy="2404765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3345917" y="2237199"/>
            <a:ext cx="53757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3733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10615" y="1876762"/>
            <a:ext cx="6336704" cy="1477327"/>
            <a:chOff x="2299400" y="1890795"/>
            <a:chExt cx="4576856" cy="1107996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890795"/>
              <a:ext cx="4576856" cy="30008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Process</a:t>
              </a: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190877"/>
              <a:ext cx="4576856" cy="80791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Tx/>
                <a:buChar char="-"/>
                <a:defRPr/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주제선정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목표설정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 수집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 변환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 분석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19651" y="3952323"/>
            <a:ext cx="8736971" cy="2404764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3338421" y="4821312"/>
            <a:ext cx="53757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3733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510615" y="4397042"/>
            <a:ext cx="6336704" cy="1480228"/>
            <a:chOff x="2299400" y="1883808"/>
            <a:chExt cx="4576856" cy="1110172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883808"/>
              <a:ext cx="4576856" cy="30008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Result</a:t>
              </a: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186066"/>
              <a:ext cx="4576856" cy="80791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Tx/>
                <a:buChar char="-"/>
                <a:defRPr/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차트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회귀분석 모델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Accuracy Check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결론 및 한계점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분석 결과 </a:t>
            </a:r>
            <a:r>
              <a:rPr lang="en-US" altLang="ko-KR" b="1" dirty="0"/>
              <a:t>- </a:t>
            </a:r>
            <a:r>
              <a:rPr lang="ko-KR" altLang="en-US" b="1" dirty="0"/>
              <a:t>차트</a:t>
            </a:r>
            <a:endParaRPr lang="en-US" altLang="ko-KR" b="1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543926" y="1834310"/>
            <a:ext cx="3620738" cy="67240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강남역 혼잡도 비교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43925" y="2609361"/>
            <a:ext cx="3620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강남역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호선 기준 혼잡도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오전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시까지 그래프 유사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이후 증감 추이는 유사하나 그래프간 차이가 커짐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그림 개체 틀 5">
            <a:extLst>
              <a:ext uri="{FF2B5EF4-FFF2-40B4-BE49-F238E27FC236}">
                <a16:creationId xmlns:a16="http://schemas.microsoft.com/office/drawing/2014/main" id="{628A82B9-05CB-4274-B5A8-5D37B799E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709" y="1423760"/>
            <a:ext cx="7590228" cy="5035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2754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분석 결과 </a:t>
            </a:r>
            <a:r>
              <a:rPr lang="en-US" altLang="ko-KR" b="1" dirty="0"/>
              <a:t>- </a:t>
            </a:r>
            <a:r>
              <a:rPr lang="ko-KR" altLang="en-US" b="1" dirty="0"/>
              <a:t>시각화</a:t>
            </a:r>
            <a:endParaRPr lang="en-US" altLang="ko-KR" b="1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543926" y="1834310"/>
            <a:ext cx="3620738" cy="67240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67" b="1" dirty="0" err="1">
                <a:solidFill>
                  <a:schemeClr val="accent2"/>
                </a:solidFill>
                <a:cs typeface="Arial" pitchFamily="34" charset="0"/>
              </a:rPr>
              <a:t>Logpresso</a:t>
            </a: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대시보드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43925" y="2609361"/>
            <a:ext cx="3620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Logpresso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활용 각 수집 데이터의 시각화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지역구별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역별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혼잡도 순위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시간대별 혼잡도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승하차인원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유동인구 수 추이 파악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지역구별 혼잡도 매핑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그림 개체 틀 5">
            <a:extLst>
              <a:ext uri="{FF2B5EF4-FFF2-40B4-BE49-F238E27FC236}">
                <a16:creationId xmlns:a16="http://schemas.microsoft.com/office/drawing/2014/main" id="{98EEB561-9053-49B2-BB29-CF38E77F9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368" y="1556792"/>
            <a:ext cx="7614037" cy="4843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3697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19736" y="1412776"/>
            <a:ext cx="768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91471" y="1477527"/>
            <a:ext cx="6772567" cy="1228984"/>
            <a:chOff x="2113657" y="4283314"/>
            <a:chExt cx="2120135" cy="694296"/>
          </a:xfrm>
        </p:grpSpPr>
        <p:sp>
          <p:nvSpPr>
            <p:cNvPr id="9" name="TextBox 8"/>
            <p:cNvSpPr txBox="1"/>
            <p:nvPr/>
          </p:nvSpPr>
          <p:spPr>
            <a:xfrm>
              <a:off x="2113657" y="4560313"/>
              <a:ext cx="2120134" cy="41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산출 혼잡도는 열차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플랫폼 내 혼잡도를 복합적으로 반영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-&gt;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열차 및 역 내 혼잡도의 감소 방안 마련 및 열차 지연 문제 해소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3658" y="4283314"/>
              <a:ext cx="2120134" cy="208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산출 혼잡도 추이 유사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19736" y="3383898"/>
            <a:ext cx="768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91475" y="3496160"/>
            <a:ext cx="6933117" cy="1228984"/>
            <a:chOff x="2113657" y="4283314"/>
            <a:chExt cx="2120135" cy="694296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60313"/>
              <a:ext cx="2120134" cy="41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두 데이터 간 유의미한 상관계수를 바탕으로 연령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성별 등의 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승하차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인원 예측 가능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-&gt;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마케팅 측면에서 특정 시간대 역 내 광고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타겟 선정으로 마케팅 효과 향상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8" y="4283314"/>
              <a:ext cx="2120134" cy="208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승하차인원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유동인구 상관계수</a:t>
              </a:r>
            </a:p>
          </p:txBody>
        </p:sp>
      </p:grpSp>
      <p:pic>
        <p:nvPicPr>
          <p:cNvPr id="23" name="그림 개체 틀 21">
            <a:extLst>
              <a:ext uri="{FF2B5EF4-FFF2-40B4-BE49-F238E27FC236}">
                <a16:creationId xmlns:a16="http://schemas.microsoft.com/office/drawing/2014/main" id="{8B3F8F5B-EE5D-447B-A588-83E344E1D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711" y="2286585"/>
            <a:ext cx="2831017" cy="8967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</p:pic>
      <p:pic>
        <p:nvPicPr>
          <p:cNvPr id="26" name="그림 개체 틀 21">
            <a:extLst>
              <a:ext uri="{FF2B5EF4-FFF2-40B4-BE49-F238E27FC236}">
                <a16:creationId xmlns:a16="http://schemas.microsoft.com/office/drawing/2014/main" id="{8F78E49E-ACDB-4CCF-8C62-CBB5CE794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839" y="1340768"/>
            <a:ext cx="2831017" cy="8967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</p:pic>
      <p:graphicFrame>
        <p:nvGraphicFramePr>
          <p:cNvPr id="6" name="표 18">
            <a:extLst>
              <a:ext uri="{FF2B5EF4-FFF2-40B4-BE49-F238E27FC236}">
                <a16:creationId xmlns:a16="http://schemas.microsoft.com/office/drawing/2014/main" id="{2E1A977E-50BC-4CB9-B4CB-692D12B2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46737"/>
              </p:ext>
            </p:extLst>
          </p:nvPr>
        </p:nvGraphicFramePr>
        <p:xfrm>
          <a:off x="1029529" y="3561865"/>
          <a:ext cx="2568896" cy="103320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84448">
                  <a:extLst>
                    <a:ext uri="{9D8B030D-6E8A-4147-A177-3AD203B41FA5}">
                      <a16:colId xmlns:a16="http://schemas.microsoft.com/office/drawing/2014/main" val="426660640"/>
                    </a:ext>
                  </a:extLst>
                </a:gridCol>
                <a:gridCol w="1284448">
                  <a:extLst>
                    <a:ext uri="{9D8B030D-6E8A-4147-A177-3AD203B41FA5}">
                      <a16:colId xmlns:a16="http://schemas.microsoft.com/office/drawing/2014/main" val="1053156124"/>
                    </a:ext>
                  </a:extLst>
                </a:gridCol>
              </a:tblGrid>
              <a:tr h="344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호선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상관계수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345"/>
                  </a:ext>
                </a:extLst>
              </a:tr>
              <a:tr h="344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호선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0.469727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831474"/>
                  </a:ext>
                </a:extLst>
              </a:tr>
              <a:tr h="344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호선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0.525462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2421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51E024C-FF81-4DFE-A1E6-80BFE690248A}"/>
              </a:ext>
            </a:extLst>
          </p:cNvPr>
          <p:cNvSpPr txBox="1"/>
          <p:nvPr/>
        </p:nvSpPr>
        <p:spPr>
          <a:xfrm>
            <a:off x="3719736" y="5328114"/>
            <a:ext cx="768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1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grpSp>
        <p:nvGrpSpPr>
          <p:cNvPr id="31" name="Group 11">
            <a:extLst>
              <a:ext uri="{FF2B5EF4-FFF2-40B4-BE49-F238E27FC236}">
                <a16:creationId xmlns:a16="http://schemas.microsoft.com/office/drawing/2014/main" id="{54BAE9F5-0D25-4775-A9D8-11A2CFFB72BD}"/>
              </a:ext>
            </a:extLst>
          </p:cNvPr>
          <p:cNvGrpSpPr/>
          <p:nvPr/>
        </p:nvGrpSpPr>
        <p:grpSpPr>
          <a:xfrm>
            <a:off x="4491475" y="5440370"/>
            <a:ext cx="6933117" cy="1228983"/>
            <a:chOff x="2113657" y="4283314"/>
            <a:chExt cx="2120135" cy="6942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88317D-EF72-4A00-A227-51A1C9EC3485}"/>
                </a:ext>
              </a:extLst>
            </p:cNvPr>
            <p:cNvSpPr txBox="1"/>
            <p:nvPr/>
          </p:nvSpPr>
          <p:spPr>
            <a:xfrm>
              <a:off x="2113657" y="4560313"/>
              <a:ext cx="2120134" cy="41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분석 데이터의 시각화를 통해 직관적 파악 가능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-&gt;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향후 특정 시간대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또는 지역의 통계 및 변화 추이 분석에 대한 결과 세분화 가능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B9FBD1-7791-4401-9853-EE7780E62133}"/>
                </a:ext>
              </a:extLst>
            </p:cNvPr>
            <p:cNvSpPr txBox="1"/>
            <p:nvPr/>
          </p:nvSpPr>
          <p:spPr>
            <a:xfrm>
              <a:off x="2113658" y="4283314"/>
              <a:ext cx="2120134" cy="208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대시보드 활용 분석 데이터 파악 용이</a:t>
              </a:r>
            </a:p>
          </p:txBody>
        </p:sp>
      </p:grpSp>
      <p:pic>
        <p:nvPicPr>
          <p:cNvPr id="34" name="그림 개체 틀 21">
            <a:extLst>
              <a:ext uri="{FF2B5EF4-FFF2-40B4-BE49-F238E27FC236}">
                <a16:creationId xmlns:a16="http://schemas.microsoft.com/office/drawing/2014/main" id="{50A9866D-978D-4DA7-BB4E-2C3935D1C17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530" y="5095880"/>
            <a:ext cx="2568895" cy="16340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</p:pic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A0E11AF-D895-4934-9900-F984978EE1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680" y="164638"/>
            <a:ext cx="12192000" cy="768085"/>
          </a:xfrm>
        </p:spPr>
        <p:txBody>
          <a:bodyPr/>
          <a:lstStyle/>
          <a:p>
            <a:r>
              <a:rPr lang="ko-KR" altLang="en-US" b="1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405796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99456" y="1508787"/>
            <a:ext cx="1152128" cy="1212064"/>
            <a:chOff x="2391994" y="1635646"/>
            <a:chExt cx="805454" cy="158408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47595" y="1576791"/>
            <a:ext cx="9313035" cy="1252853"/>
            <a:chOff x="496119" y="2469560"/>
            <a:chExt cx="1752190" cy="1228072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802873"/>
              <a:ext cx="1752190" cy="8947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28594" indent="-228594">
                <a:buFontTx/>
                <a:buChar char="-"/>
              </a:pPr>
              <a:endParaRPr lang="en-US" altLang="ko-KR" sz="1333" dirty="0"/>
            </a:p>
            <a:p>
              <a:pPr marL="228594" indent="-228594">
                <a:buFontTx/>
                <a:buChar char="-"/>
              </a:pPr>
              <a:r>
                <a:rPr lang="ko-KR" altLang="en-US" sz="1333" dirty="0"/>
                <a:t>서울시 지역구 단위의 데이터 수집</a:t>
              </a:r>
              <a:r>
                <a:rPr lang="en-US" altLang="ko-KR" sz="1333" dirty="0"/>
                <a:t> -&gt; </a:t>
              </a:r>
              <a:r>
                <a:rPr lang="ko-KR" altLang="en-US" sz="1333" dirty="0"/>
                <a:t>동 단위 데이터 수집 시 </a:t>
              </a:r>
              <a:r>
                <a:rPr lang="ko-KR" altLang="en-US" sz="1333" dirty="0" err="1"/>
                <a:t>역별</a:t>
              </a:r>
              <a:r>
                <a:rPr lang="ko-KR" altLang="en-US" sz="1333" dirty="0"/>
                <a:t> 혼잡도 예측 정확성 향상</a:t>
              </a:r>
              <a:endParaRPr lang="en-US" altLang="ko-KR" sz="1333" dirty="0"/>
            </a:p>
            <a:p>
              <a:pPr marL="228594" indent="-228594">
                <a:buFontTx/>
                <a:buChar char="-"/>
              </a:pPr>
              <a:endParaRPr lang="en-US" altLang="ko-KR" sz="1333" dirty="0"/>
            </a:p>
            <a:p>
              <a:pPr marL="228594" indent="-228594">
                <a:buFontTx/>
                <a:buChar char="-"/>
              </a:pPr>
              <a:r>
                <a:rPr lang="ko-KR" altLang="en-US" sz="1333" dirty="0"/>
                <a:t>서울시 지역에 한정된 데이터 </a:t>
              </a:r>
              <a:r>
                <a:rPr lang="en-US" altLang="ko-KR" sz="1333" dirty="0"/>
                <a:t>-&gt; </a:t>
              </a:r>
              <a:r>
                <a:rPr lang="ko-KR" altLang="en-US" sz="1333" dirty="0"/>
                <a:t>수집범위 수도권 확대 시 각 호선 전체의 </a:t>
              </a:r>
              <a:r>
                <a:rPr lang="ko-KR" altLang="en-US" sz="1333" dirty="0" err="1"/>
                <a:t>승하차인원</a:t>
              </a:r>
              <a:r>
                <a:rPr lang="ko-KR" altLang="en-US" sz="1333" dirty="0"/>
                <a:t> </a:t>
              </a:r>
              <a:r>
                <a:rPr lang="en-US" altLang="ko-KR" sz="1333" dirty="0"/>
                <a:t>FLOW </a:t>
              </a:r>
              <a:r>
                <a:rPr lang="ko-KR" altLang="en-US" sz="1333" dirty="0"/>
                <a:t>파악 </a:t>
              </a:r>
              <a:endParaRPr lang="en-US" altLang="ko-KR" sz="1333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72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67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유동인구 데이터 세그먼트 세분화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02774" y="1565784"/>
            <a:ext cx="945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3" name="Group 5">
            <a:extLst>
              <a:ext uri="{FF2B5EF4-FFF2-40B4-BE49-F238E27FC236}">
                <a16:creationId xmlns:a16="http://schemas.microsoft.com/office/drawing/2014/main" id="{242D9A9E-D1B3-41AB-9D97-A053C30B2FBA}"/>
              </a:ext>
            </a:extLst>
          </p:cNvPr>
          <p:cNvGrpSpPr/>
          <p:nvPr/>
        </p:nvGrpSpPr>
        <p:grpSpPr>
          <a:xfrm>
            <a:off x="1199456" y="3801112"/>
            <a:ext cx="1152128" cy="1212064"/>
            <a:chOff x="2391994" y="1635646"/>
            <a:chExt cx="805454" cy="15840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4" name="Rectangle 3">
              <a:extLst>
                <a:ext uri="{FF2B5EF4-FFF2-40B4-BE49-F238E27FC236}">
                  <a16:creationId xmlns:a16="http://schemas.microsoft.com/office/drawing/2014/main" id="{84DB21C1-A434-4C17-AFD7-8D626723D432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" name="Isosceles Triangle 4">
              <a:extLst>
                <a:ext uri="{FF2B5EF4-FFF2-40B4-BE49-F238E27FC236}">
                  <a16:creationId xmlns:a16="http://schemas.microsoft.com/office/drawing/2014/main" id="{93960FF3-640E-4EFD-AB84-B25FDB90FB42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04140E36-A1EA-4EBE-B4B8-6DCD196F25F4}"/>
              </a:ext>
            </a:extLst>
          </p:cNvPr>
          <p:cNvGrpSpPr/>
          <p:nvPr/>
        </p:nvGrpSpPr>
        <p:grpSpPr>
          <a:xfrm>
            <a:off x="2447595" y="3869114"/>
            <a:ext cx="9313035" cy="1313245"/>
            <a:chOff x="496119" y="2469559"/>
            <a:chExt cx="1752190" cy="1287269"/>
          </a:xfrm>
          <a:noFill/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A64A98-E567-4994-946D-05BE544B0764}"/>
                </a:ext>
              </a:extLst>
            </p:cNvPr>
            <p:cNvSpPr txBox="1"/>
            <p:nvPr/>
          </p:nvSpPr>
          <p:spPr>
            <a:xfrm>
              <a:off x="496119" y="2862069"/>
              <a:ext cx="1752190" cy="8947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28594" indent="-228594">
                <a:buFontTx/>
                <a:buChar char="-"/>
              </a:pPr>
              <a:endParaRPr lang="en-US" altLang="ko-KR" sz="13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594" indent="-228594">
                <a:buFontTx/>
                <a:buChar char="-"/>
              </a:pPr>
              <a:r>
                <a:rPr lang="ko-KR" altLang="en-US" sz="1333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혼잡도</a:t>
              </a:r>
              <a:r>
                <a:rPr lang="ko-KR" altLang="en-US" sz="1333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수집 기준년도 </a:t>
              </a:r>
              <a:r>
                <a:rPr lang="en-US" altLang="ko-KR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2017</a:t>
              </a:r>
              <a:r>
                <a:rPr lang="ko-KR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년</a:t>
              </a:r>
              <a:endParaRPr lang="en-US" altLang="ko-KR" sz="13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594" indent="-228594">
                <a:buFontTx/>
                <a:buChar char="-"/>
              </a:pPr>
              <a:endParaRPr lang="en-US" altLang="ko-KR" sz="13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594" indent="-228594">
                <a:buFontTx/>
                <a:buChar char="-"/>
              </a:pPr>
              <a:r>
                <a:rPr lang="ko-KR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대체 교통수단 신설</a:t>
              </a:r>
              <a:r>
                <a:rPr lang="en-US" altLang="ko-KR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기타 외부요인으로 인한 혼잡도 변동 가능성</a:t>
              </a:r>
              <a:endParaRPr lang="en-US" altLang="ko-KR" sz="13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481938-8AD9-4EA4-A352-7538F2A08C0B}"/>
                </a:ext>
              </a:extLst>
            </p:cNvPr>
            <p:cNvSpPr txBox="1"/>
            <p:nvPr/>
          </p:nvSpPr>
          <p:spPr>
            <a:xfrm>
              <a:off x="496119" y="2469559"/>
              <a:ext cx="1752190" cy="372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67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cs typeface="Arial" pitchFamily="34" charset="0"/>
                </a:rPr>
                <a:t>수집 데이터 최신화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94AE8B5-8BC2-4128-8FD2-31FF579DEC16}"/>
              </a:ext>
            </a:extLst>
          </p:cNvPr>
          <p:cNvSpPr txBox="1"/>
          <p:nvPr/>
        </p:nvSpPr>
        <p:spPr>
          <a:xfrm>
            <a:off x="1302774" y="3858110"/>
            <a:ext cx="945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CA10FD4B-0DD6-4114-A445-3035DC9BB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/>
          <a:lstStyle/>
          <a:p>
            <a:r>
              <a:rPr lang="ko-KR" altLang="en-US" b="1" dirty="0"/>
              <a:t>한계점</a:t>
            </a:r>
          </a:p>
        </p:txBody>
      </p:sp>
    </p:spTree>
    <p:extLst>
      <p:ext uri="{BB962C8B-B14F-4D97-AF65-F5344CB8AC3E}">
        <p14:creationId xmlns:p14="http://schemas.microsoft.com/office/powerpoint/2010/main" val="4207253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71798" y="3092964"/>
            <a:ext cx="3648404" cy="768084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주제 선정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321991" y="1052736"/>
            <a:ext cx="3477865" cy="67240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배경</a:t>
            </a:r>
            <a:endParaRPr lang="en-US" altLang="ko-KR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472" y="1755779"/>
            <a:ext cx="106357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지하철이 혼잡하게 만드는 요인은 무엇인가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 요인에 따라 지하철 혼잡도를 예측할 수 있는가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역별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차량수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역별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시간당 열차 정차 횟수가 얼마나 되는지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algn="just"/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시간대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지하철을 언제 타는지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  <a:p>
            <a:pPr algn="just"/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유동인구수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지하철이 위치한 곳의 사람이 얼마나 많은지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321991" y="3970061"/>
            <a:ext cx="3477865" cy="67240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가설 수립</a:t>
            </a:r>
            <a:endParaRPr lang="en-US" altLang="ko-KR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6879" y="4674012"/>
            <a:ext cx="106357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지하철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역별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차량수에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따라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승하차인원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혼잡도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 증가한다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 algn="just">
              <a:buFontTx/>
              <a:buAutoNum type="arabicPeriod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시간대에 따라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승하차인원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혼잡도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 증가한다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 algn="just">
              <a:buFontTx/>
              <a:buAutoNum type="arabicPeriod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유동인구수에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따라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승하차인원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혼잡도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 증가한다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-&gt;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차량수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시간대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유동인구수와 승하차인원의 상관관계를 분석하여 지하철 혼잡도를 예측한다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Frame 17">
            <a:extLst>
              <a:ext uri="{FF2B5EF4-FFF2-40B4-BE49-F238E27FC236}">
                <a16:creationId xmlns:a16="http://schemas.microsoft.com/office/drawing/2014/main" id="{506E8D79-2DD8-4F24-8FB2-019A652AFB69}"/>
              </a:ext>
            </a:extLst>
          </p:cNvPr>
          <p:cNvSpPr/>
          <p:nvPr/>
        </p:nvSpPr>
        <p:spPr>
          <a:xfrm>
            <a:off x="1055440" y="227348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Frame 17">
            <a:extLst>
              <a:ext uri="{FF2B5EF4-FFF2-40B4-BE49-F238E27FC236}">
                <a16:creationId xmlns:a16="http://schemas.microsoft.com/office/drawing/2014/main" id="{506E8D79-2DD8-4F24-8FB2-019A652AFB69}"/>
              </a:ext>
            </a:extLst>
          </p:cNvPr>
          <p:cNvSpPr/>
          <p:nvPr/>
        </p:nvSpPr>
        <p:spPr>
          <a:xfrm>
            <a:off x="1055440" y="2757091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Frame 17">
            <a:extLst>
              <a:ext uri="{FF2B5EF4-FFF2-40B4-BE49-F238E27FC236}">
                <a16:creationId xmlns:a16="http://schemas.microsoft.com/office/drawing/2014/main" id="{506E8D79-2DD8-4F24-8FB2-019A652AFB69}"/>
              </a:ext>
            </a:extLst>
          </p:cNvPr>
          <p:cNvSpPr/>
          <p:nvPr/>
        </p:nvSpPr>
        <p:spPr>
          <a:xfrm>
            <a:off x="1055440" y="3252083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09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99456" y="1628799"/>
            <a:ext cx="1152128" cy="1260211"/>
            <a:chOff x="2391994" y="1635646"/>
            <a:chExt cx="805454" cy="158408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47595" y="1576796"/>
            <a:ext cx="9313035" cy="1457974"/>
            <a:chOff x="496119" y="2469560"/>
            <a:chExt cx="1752190" cy="1429133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802873"/>
              <a:ext cx="1752190" cy="10958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28594" indent="-228594">
                <a:buFontTx/>
                <a:buChar char="-"/>
              </a:pPr>
              <a:r>
                <a:rPr lang="ko-KR" altLang="en-US" sz="1333" dirty="0"/>
                <a:t>서울교통공사 </a:t>
              </a:r>
              <a:r>
                <a:rPr lang="ko-KR" altLang="en-US" sz="1333" dirty="0" err="1"/>
                <a:t>승하차인원</a:t>
              </a:r>
              <a:r>
                <a:rPr lang="ko-KR" altLang="en-US" sz="1333" dirty="0"/>
                <a:t> 데이터 </a:t>
              </a:r>
              <a:r>
                <a:rPr lang="en-US" altLang="ko-KR" sz="1333" dirty="0"/>
                <a:t>(csv) </a:t>
              </a:r>
            </a:p>
            <a:p>
              <a:pPr marL="228594" indent="-228594">
                <a:buFontTx/>
                <a:buChar char="-"/>
              </a:pPr>
              <a:r>
                <a:rPr lang="ko-KR" altLang="en-US" sz="1333" dirty="0"/>
                <a:t>서울교통공사 지하철역별 시간표 </a:t>
              </a:r>
              <a:r>
                <a:rPr lang="en-US" altLang="ko-KR" sz="1333" dirty="0"/>
                <a:t>(API)</a:t>
              </a:r>
              <a:endParaRPr lang="ko-KR" altLang="en-US" sz="1333" dirty="0"/>
            </a:p>
            <a:p>
              <a:pPr marL="228594" indent="-228594">
                <a:buFontTx/>
                <a:buChar char="-"/>
              </a:pPr>
              <a:r>
                <a:rPr lang="ko-KR" altLang="en-US" sz="1333" dirty="0"/>
                <a:t>서울교통공사 지하철역별 주소</a:t>
              </a:r>
              <a:r>
                <a:rPr lang="en-US" altLang="ko-KR" sz="1333" dirty="0"/>
                <a:t>(API)</a:t>
              </a:r>
              <a:endParaRPr lang="ko-KR" altLang="en-US" sz="1333" dirty="0"/>
            </a:p>
            <a:p>
              <a:pPr marL="228594" indent="-228594">
                <a:buFontTx/>
                <a:buChar char="-"/>
              </a:pPr>
              <a:r>
                <a:rPr lang="ko-KR" altLang="en-US" sz="1333" dirty="0"/>
                <a:t>서울교통공사 지하철역별 혼잡도 </a:t>
              </a:r>
              <a:r>
                <a:rPr lang="en-US" altLang="ko-KR" sz="1333" dirty="0"/>
                <a:t>(csv) : </a:t>
              </a:r>
              <a:r>
                <a:rPr lang="ko-KR" altLang="en-US" sz="1333" dirty="0"/>
                <a:t>모델 </a:t>
              </a:r>
              <a:r>
                <a:rPr lang="en-US" altLang="ko-KR" sz="1333" dirty="0"/>
                <a:t>accuracy </a:t>
              </a:r>
              <a:r>
                <a:rPr lang="ko-KR" altLang="en-US" sz="1333" dirty="0"/>
                <a:t>체크용</a:t>
              </a:r>
              <a:endParaRPr lang="en-US" altLang="ko-KR" sz="1333" dirty="0"/>
            </a:p>
            <a:p>
              <a:pPr marL="228594" indent="-228594">
                <a:buFontTx/>
                <a:buChar char="-"/>
              </a:pPr>
              <a:r>
                <a:rPr lang="en-US" altLang="ko-KR" sz="1333" dirty="0"/>
                <a:t>SKT </a:t>
              </a:r>
              <a:r>
                <a:rPr lang="ko-KR" altLang="en-US" sz="1333" dirty="0" err="1"/>
                <a:t>데이터허브</a:t>
              </a:r>
              <a:r>
                <a:rPr lang="ko-KR" altLang="en-US" sz="1333" dirty="0"/>
                <a:t> 유동인구 데이터 </a:t>
              </a:r>
              <a:r>
                <a:rPr lang="en-US" altLang="ko-KR" sz="1333" dirty="0"/>
                <a:t>(API)</a:t>
              </a:r>
              <a:endParaRPr lang="ko-KR" altLang="en-US" sz="1333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72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67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데이터 수집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02774" y="1685797"/>
            <a:ext cx="945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3" name="Group 5">
            <a:extLst>
              <a:ext uri="{FF2B5EF4-FFF2-40B4-BE49-F238E27FC236}">
                <a16:creationId xmlns:a16="http://schemas.microsoft.com/office/drawing/2014/main" id="{242D9A9E-D1B3-41AB-9D97-A053C30B2FBA}"/>
              </a:ext>
            </a:extLst>
          </p:cNvPr>
          <p:cNvGrpSpPr/>
          <p:nvPr/>
        </p:nvGrpSpPr>
        <p:grpSpPr>
          <a:xfrm>
            <a:off x="1199456" y="3369064"/>
            <a:ext cx="1152128" cy="1212064"/>
            <a:chOff x="2391994" y="1635646"/>
            <a:chExt cx="805454" cy="158408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4" name="Rectangle 3">
              <a:extLst>
                <a:ext uri="{FF2B5EF4-FFF2-40B4-BE49-F238E27FC236}">
                  <a16:creationId xmlns:a16="http://schemas.microsoft.com/office/drawing/2014/main" id="{84DB21C1-A434-4C17-AFD7-8D626723D432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" name="Isosceles Triangle 4">
              <a:extLst>
                <a:ext uri="{FF2B5EF4-FFF2-40B4-BE49-F238E27FC236}">
                  <a16:creationId xmlns:a16="http://schemas.microsoft.com/office/drawing/2014/main" id="{93960FF3-640E-4EFD-AB84-B25FDB90FB42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04140E36-A1EA-4EBE-B4B8-6DCD196F25F4}"/>
              </a:ext>
            </a:extLst>
          </p:cNvPr>
          <p:cNvGrpSpPr/>
          <p:nvPr/>
        </p:nvGrpSpPr>
        <p:grpSpPr>
          <a:xfrm>
            <a:off x="2447595" y="3400994"/>
            <a:ext cx="9313035" cy="1108124"/>
            <a:chOff x="496119" y="2469560"/>
            <a:chExt cx="1752190" cy="1086205"/>
          </a:xfrm>
          <a:noFill/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A64A98-E567-4994-946D-05BE544B0764}"/>
                </a:ext>
              </a:extLst>
            </p:cNvPr>
            <p:cNvSpPr txBox="1"/>
            <p:nvPr/>
          </p:nvSpPr>
          <p:spPr>
            <a:xfrm>
              <a:off x="496119" y="2862069"/>
              <a:ext cx="1752190" cy="6936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28594" indent="-228594">
                <a:buFontTx/>
                <a:buChar char="-"/>
              </a:pPr>
              <a:r>
                <a:rPr lang="ko-KR" altLang="en-US" sz="1333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승하차인원</a:t>
              </a:r>
              <a:r>
                <a:rPr lang="ko-KR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데이터 </a:t>
              </a:r>
              <a:r>
                <a:rPr lang="ko-KR" altLang="en-US" sz="1333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전처리</a:t>
              </a:r>
              <a:endParaRPr lang="en-US" altLang="ko-KR" sz="13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594" indent="-228594">
                <a:buFontTx/>
                <a:buChar char="-"/>
              </a:pPr>
              <a:r>
                <a:rPr lang="ko-KR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유동인구 데이터 </a:t>
              </a:r>
              <a:r>
                <a:rPr lang="ko-KR" altLang="en-US" sz="1333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전처리</a:t>
              </a:r>
              <a:endParaRPr lang="en-US" altLang="ko-KR" sz="13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594" indent="-228594">
                <a:buFontTx/>
                <a:buChar char="-"/>
              </a:pPr>
              <a:r>
                <a:rPr lang="ko-KR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파생변수 생성 </a:t>
              </a:r>
              <a:r>
                <a:rPr lang="en-US" altLang="ko-KR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ko-KR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시간대별</a:t>
              </a:r>
              <a:r>
                <a:rPr lang="en-US" altLang="ko-KR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</a:t>
              </a:r>
              <a:r>
                <a:rPr lang="ko-KR" altLang="en-US" sz="1333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역별</a:t>
              </a:r>
              <a:r>
                <a:rPr lang="ko-KR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333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차량수</a:t>
              </a:r>
              <a:r>
                <a:rPr lang="en-US" altLang="ko-KR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ko-KR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시간대별</a:t>
              </a:r>
              <a:r>
                <a:rPr lang="en-US" altLang="ko-KR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</a:t>
              </a:r>
              <a:r>
                <a:rPr lang="ko-KR" altLang="en-US" sz="1333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역별</a:t>
              </a:r>
              <a:r>
                <a:rPr lang="ko-KR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혼잡도</a:t>
              </a:r>
              <a:endParaRPr lang="en-US" altLang="ko-KR" sz="13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481938-8AD9-4EA4-A352-7538F2A08C0B}"/>
                </a:ext>
              </a:extLst>
            </p:cNvPr>
            <p:cNvSpPr txBox="1"/>
            <p:nvPr/>
          </p:nvSpPr>
          <p:spPr>
            <a:xfrm>
              <a:off x="496119" y="2469560"/>
              <a:ext cx="1752190" cy="372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67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데이터 </a:t>
              </a:r>
              <a:r>
                <a:rPr lang="ko-KR" altLang="en-US" sz="1867" b="1" dirty="0" err="1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전처리</a:t>
              </a:r>
              <a:endParaRPr lang="ko-KR" altLang="en-US" sz="1867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94AE8B5-8BC2-4128-8FD2-31FF579DEC16}"/>
              </a:ext>
            </a:extLst>
          </p:cNvPr>
          <p:cNvSpPr txBox="1"/>
          <p:nvPr/>
        </p:nvSpPr>
        <p:spPr>
          <a:xfrm>
            <a:off x="1302774" y="3426062"/>
            <a:ext cx="945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7" name="Group 5">
            <a:extLst>
              <a:ext uri="{FF2B5EF4-FFF2-40B4-BE49-F238E27FC236}">
                <a16:creationId xmlns:a16="http://schemas.microsoft.com/office/drawing/2014/main" id="{9EA73A6E-C490-4AE7-B165-9D7E36D15C7C}"/>
              </a:ext>
            </a:extLst>
          </p:cNvPr>
          <p:cNvGrpSpPr/>
          <p:nvPr/>
        </p:nvGrpSpPr>
        <p:grpSpPr>
          <a:xfrm>
            <a:off x="1199456" y="5061181"/>
            <a:ext cx="1152128" cy="1212064"/>
            <a:chOff x="2391994" y="1635646"/>
            <a:chExt cx="805454" cy="15840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8" name="Rectangle 3">
              <a:extLst>
                <a:ext uri="{FF2B5EF4-FFF2-40B4-BE49-F238E27FC236}">
                  <a16:creationId xmlns:a16="http://schemas.microsoft.com/office/drawing/2014/main" id="{62080E21-5AE4-4793-97D3-271A045BA1F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9" name="Isosceles Triangle 4">
              <a:extLst>
                <a:ext uri="{FF2B5EF4-FFF2-40B4-BE49-F238E27FC236}">
                  <a16:creationId xmlns:a16="http://schemas.microsoft.com/office/drawing/2014/main" id="{0AC78BE9-3698-4927-B6D9-8EFD121E1A06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50" name="Group 7">
            <a:extLst>
              <a:ext uri="{FF2B5EF4-FFF2-40B4-BE49-F238E27FC236}">
                <a16:creationId xmlns:a16="http://schemas.microsoft.com/office/drawing/2014/main" id="{91BA3B7B-9FCA-49FE-B8D6-A183BE16F5E4}"/>
              </a:ext>
            </a:extLst>
          </p:cNvPr>
          <p:cNvGrpSpPr/>
          <p:nvPr/>
        </p:nvGrpSpPr>
        <p:grpSpPr>
          <a:xfrm>
            <a:off x="2447595" y="5129186"/>
            <a:ext cx="9313035" cy="892101"/>
            <a:chOff x="496119" y="2469560"/>
            <a:chExt cx="1752190" cy="874455"/>
          </a:xfrm>
          <a:noFill/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B41DF36-69B2-4850-B679-8F6EC1F03225}"/>
                </a:ext>
              </a:extLst>
            </p:cNvPr>
            <p:cNvSpPr txBox="1"/>
            <p:nvPr/>
          </p:nvSpPr>
          <p:spPr>
            <a:xfrm>
              <a:off x="496119" y="2851384"/>
              <a:ext cx="1752190" cy="4926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28594" indent="-228594">
                <a:buFontTx/>
                <a:buChar char="-"/>
              </a:pPr>
              <a:r>
                <a:rPr lang="ko-KR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상관관계 분석 </a:t>
              </a:r>
              <a:r>
                <a:rPr lang="en-US" altLang="ko-KR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ko-KR" altLang="en-US" sz="1333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승하차인원과</a:t>
              </a:r>
              <a:r>
                <a:rPr lang="ko-KR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유동인구</a:t>
              </a:r>
              <a:endParaRPr lang="en-US" altLang="ko-KR" sz="13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594" indent="-228594">
                <a:buFontTx/>
                <a:buChar char="-"/>
              </a:pPr>
              <a:r>
                <a:rPr lang="en-US" altLang="ko-KR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Accuracy Check : </a:t>
              </a:r>
              <a:r>
                <a:rPr lang="ko-KR" altLang="en-US" sz="1333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호선별</a:t>
              </a:r>
              <a:r>
                <a:rPr lang="ko-KR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실제 혼잡도와 모델링한 혼잡도 비교</a:t>
              </a:r>
              <a:endParaRPr lang="en-US" altLang="ko-KR" sz="13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8554D61-B654-40A4-93F1-11321BDF2CC5}"/>
                </a:ext>
              </a:extLst>
            </p:cNvPr>
            <p:cNvSpPr txBox="1"/>
            <p:nvPr/>
          </p:nvSpPr>
          <p:spPr>
            <a:xfrm>
              <a:off x="496119" y="2469560"/>
              <a:ext cx="1752190" cy="372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67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데이터 분석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22A9212-1CC0-4106-B240-14744679DC5D}"/>
              </a:ext>
            </a:extLst>
          </p:cNvPr>
          <p:cNvSpPr txBox="1"/>
          <p:nvPr/>
        </p:nvSpPr>
        <p:spPr>
          <a:xfrm>
            <a:off x="1302774" y="5118179"/>
            <a:ext cx="945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CA10FD4B-0DD6-4114-A445-3035DC9BB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/>
          <a:lstStyle/>
          <a:p>
            <a:r>
              <a:rPr lang="ko-KR" altLang="en-US" b="1" dirty="0"/>
              <a:t>데이터 분석 프로세스</a:t>
            </a:r>
          </a:p>
        </p:txBody>
      </p:sp>
    </p:spTree>
    <p:extLst>
      <p:ext uri="{BB962C8B-B14F-4D97-AF65-F5344CB8AC3E}">
        <p14:creationId xmlns:p14="http://schemas.microsoft.com/office/powerpoint/2010/main" val="90335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데이터 수집</a:t>
            </a:r>
            <a:endParaRPr lang="en-US" altLang="ko-KR" b="1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522486" y="1834310"/>
            <a:ext cx="3477865" cy="67240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데이터 수집과정</a:t>
            </a:r>
            <a:endParaRPr lang="en-US" altLang="ko-KR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3925" y="2609361"/>
            <a:ext cx="34778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SKT</a:t>
            </a:r>
          </a:p>
          <a:p>
            <a:pPr algn="just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- 2019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기준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SKT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유동인구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(API)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서울교통공사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- 2019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기준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승하차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인원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(CSV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다운로드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서울교통공사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- 2017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지하철 혼잡도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(CSV)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지하철 시간표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(API)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06452634-F089-4893-86FF-17B3751C4EE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780" y="1457760"/>
            <a:ext cx="7658621" cy="4871477"/>
          </a:xfrm>
          <a:ln>
            <a:solidFill>
              <a:schemeClr val="tx1"/>
            </a:solidFill>
          </a:ln>
        </p:spPr>
      </p:pic>
      <p:sp>
        <p:nvSpPr>
          <p:cNvPr id="12" name="Frame 17">
            <a:extLst>
              <a:ext uri="{FF2B5EF4-FFF2-40B4-BE49-F238E27FC236}">
                <a16:creationId xmlns:a16="http://schemas.microsoft.com/office/drawing/2014/main" id="{506E8D79-2DD8-4F24-8FB2-019A652AFB69}"/>
              </a:ext>
            </a:extLst>
          </p:cNvPr>
          <p:cNvSpPr/>
          <p:nvPr/>
        </p:nvSpPr>
        <p:spPr>
          <a:xfrm>
            <a:off x="8256240" y="263691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3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데이터 수집</a:t>
            </a:r>
            <a:endParaRPr lang="en-US" altLang="ko-KR" b="1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522486" y="1834310"/>
            <a:ext cx="3477865" cy="67240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데이터 수집과정</a:t>
            </a:r>
            <a:endParaRPr lang="en-US" altLang="ko-KR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3925" y="2609361"/>
            <a:ext cx="34778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SKT</a:t>
            </a:r>
          </a:p>
          <a:p>
            <a:pPr algn="just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- 2019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기준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SKT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유동인구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(API)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서울교통공사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- 2019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기준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승하차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인원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(CSV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다운로드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서울교통공사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- 2017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지하철 혼잡도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(CSV)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지하철 시간표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(API)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06452634-F089-4893-86FF-17B3751C4EE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861" y="1457760"/>
            <a:ext cx="7586459" cy="4871477"/>
          </a:xfrm>
          <a:ln>
            <a:solidFill>
              <a:schemeClr val="tx1"/>
            </a:solidFill>
          </a:ln>
        </p:spPr>
      </p:pic>
      <p:sp>
        <p:nvSpPr>
          <p:cNvPr id="12" name="Frame 17">
            <a:extLst>
              <a:ext uri="{FF2B5EF4-FFF2-40B4-BE49-F238E27FC236}">
                <a16:creationId xmlns:a16="http://schemas.microsoft.com/office/drawing/2014/main" id="{506E8D79-2DD8-4F24-8FB2-019A652AFB69}"/>
              </a:ext>
            </a:extLst>
          </p:cNvPr>
          <p:cNvSpPr/>
          <p:nvPr/>
        </p:nvSpPr>
        <p:spPr>
          <a:xfrm>
            <a:off x="8256240" y="263691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6361FB-946F-4745-8A3A-350FAA2FEBB9}"/>
              </a:ext>
            </a:extLst>
          </p:cNvPr>
          <p:cNvSpPr/>
          <p:nvPr/>
        </p:nvSpPr>
        <p:spPr>
          <a:xfrm>
            <a:off x="1121973" y="2049898"/>
            <a:ext cx="792088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48A3A6-6915-4733-B172-4EDFD5CA2A26}"/>
              </a:ext>
            </a:extLst>
          </p:cNvPr>
          <p:cNvSpPr/>
          <p:nvPr/>
        </p:nvSpPr>
        <p:spPr>
          <a:xfrm>
            <a:off x="3415278" y="2049898"/>
            <a:ext cx="448473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4B5508-194B-46AA-AF01-42EDF3899A37}"/>
              </a:ext>
            </a:extLst>
          </p:cNvPr>
          <p:cNvSpPr/>
          <p:nvPr/>
        </p:nvSpPr>
        <p:spPr>
          <a:xfrm>
            <a:off x="3913859" y="2049898"/>
            <a:ext cx="576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39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데이터 수집</a:t>
            </a:r>
            <a:endParaRPr lang="en-US" altLang="ko-KR" b="1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522486" y="1834310"/>
            <a:ext cx="3477865" cy="67240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데이터 수집과정</a:t>
            </a:r>
            <a:endParaRPr lang="en-US" altLang="ko-KR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3925" y="2609361"/>
            <a:ext cx="34778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SKT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- 2019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기준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SKT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유동인구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(API)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서울교통공사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- 2019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기준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승하차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인원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(CSV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다운로드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서울교통공사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- 2017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지하철 혼잡도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(CSV)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지하철 시간표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(API)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06452634-F089-4893-86FF-17B3751C4EE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44" y="1399812"/>
            <a:ext cx="7916360" cy="5083316"/>
          </a:xfrm>
          <a:ln>
            <a:solidFill>
              <a:schemeClr val="tx1"/>
            </a:solidFill>
          </a:ln>
        </p:spPr>
      </p:pic>
      <p:sp>
        <p:nvSpPr>
          <p:cNvPr id="11" name="Frame 17">
            <a:extLst>
              <a:ext uri="{FF2B5EF4-FFF2-40B4-BE49-F238E27FC236}">
                <a16:creationId xmlns:a16="http://schemas.microsoft.com/office/drawing/2014/main" id="{7322106D-04AB-4789-8501-95E4294904D0}"/>
              </a:ext>
            </a:extLst>
          </p:cNvPr>
          <p:cNvSpPr/>
          <p:nvPr/>
        </p:nvSpPr>
        <p:spPr>
          <a:xfrm>
            <a:off x="8256240" y="3613220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C2CD04-CF62-4B5A-89B6-DE42D57AB0B0}"/>
              </a:ext>
            </a:extLst>
          </p:cNvPr>
          <p:cNvSpPr/>
          <p:nvPr/>
        </p:nvSpPr>
        <p:spPr>
          <a:xfrm>
            <a:off x="1437380" y="1900407"/>
            <a:ext cx="432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7B25F2-19F6-410A-B04D-E7F2263E45C0}"/>
              </a:ext>
            </a:extLst>
          </p:cNvPr>
          <p:cNvSpPr/>
          <p:nvPr/>
        </p:nvSpPr>
        <p:spPr>
          <a:xfrm>
            <a:off x="3791744" y="1916832"/>
            <a:ext cx="4248472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7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데이터 수집</a:t>
            </a:r>
            <a:endParaRPr lang="en-US" altLang="ko-KR" b="1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543925" y="1834310"/>
            <a:ext cx="3456426" cy="67240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데이터 수집과정</a:t>
            </a:r>
            <a:endParaRPr lang="en-US" altLang="ko-KR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3925" y="2609361"/>
            <a:ext cx="34778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SKT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- 2019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기준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SKT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유동인구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(API)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서울교통공사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- 2019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기준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승하차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인원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(CSV)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서울교통공사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- 2017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지하철 혼잡도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(CSV)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지하철 시간표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(API)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06452634-F089-4893-86FF-17B3751C4EE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44" y="1399812"/>
            <a:ext cx="7916360" cy="5083315"/>
          </a:xfrm>
          <a:ln>
            <a:solidFill>
              <a:schemeClr val="tx1"/>
            </a:solidFill>
          </a:ln>
        </p:spPr>
      </p:pic>
      <p:sp>
        <p:nvSpPr>
          <p:cNvPr id="11" name="Frame 17">
            <a:extLst>
              <a:ext uri="{FF2B5EF4-FFF2-40B4-BE49-F238E27FC236}">
                <a16:creationId xmlns:a16="http://schemas.microsoft.com/office/drawing/2014/main" id="{1EDCE6A6-CB83-46E1-BBDE-967D16411CC7}"/>
              </a:ext>
            </a:extLst>
          </p:cNvPr>
          <p:cNvSpPr/>
          <p:nvPr/>
        </p:nvSpPr>
        <p:spPr>
          <a:xfrm>
            <a:off x="8256240" y="458112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2E5983-6163-43D1-845F-2B7680D0D9A3}"/>
              </a:ext>
            </a:extLst>
          </p:cNvPr>
          <p:cNvSpPr/>
          <p:nvPr/>
        </p:nvSpPr>
        <p:spPr>
          <a:xfrm>
            <a:off x="473901" y="1900406"/>
            <a:ext cx="472807" cy="179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861970-8D9A-4311-B858-D883F73A1C46}"/>
              </a:ext>
            </a:extLst>
          </p:cNvPr>
          <p:cNvSpPr/>
          <p:nvPr/>
        </p:nvSpPr>
        <p:spPr>
          <a:xfrm>
            <a:off x="2650566" y="1911357"/>
            <a:ext cx="472807" cy="179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40F60F-F206-4FC9-83D8-8E2E63FA0AAA}"/>
              </a:ext>
            </a:extLst>
          </p:cNvPr>
          <p:cNvSpPr/>
          <p:nvPr/>
        </p:nvSpPr>
        <p:spPr>
          <a:xfrm>
            <a:off x="3210204" y="1916832"/>
            <a:ext cx="4902019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B2C9E-C056-4735-9624-5218AC6D17F2}"/>
              </a:ext>
            </a:extLst>
          </p:cNvPr>
          <p:cNvSpPr txBox="1"/>
          <p:nvPr/>
        </p:nvSpPr>
        <p:spPr>
          <a:xfrm>
            <a:off x="8210004" y="6221517"/>
            <a:ext cx="36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혼잡도 </a:t>
            </a:r>
            <a:r>
              <a:rPr lang="en-US" altLang="ko-KR" sz="1100" dirty="0"/>
              <a:t>100% = </a:t>
            </a:r>
            <a:r>
              <a:rPr lang="ko-KR" altLang="en-US" sz="1100" dirty="0"/>
              <a:t>열차 </a:t>
            </a:r>
            <a:r>
              <a:rPr lang="en-US" altLang="ko-KR" sz="1100" dirty="0"/>
              <a:t>1</a:t>
            </a:r>
            <a:r>
              <a:rPr lang="ko-KR" altLang="en-US" sz="1100" dirty="0"/>
              <a:t>량 기준 적정수용인원 </a:t>
            </a:r>
            <a:r>
              <a:rPr lang="en-US" altLang="ko-KR" sz="1100" dirty="0"/>
              <a:t>160</a:t>
            </a:r>
            <a:r>
              <a:rPr lang="ko-KR" altLang="en-US" sz="1100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15973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데이터 수집</a:t>
            </a:r>
            <a:endParaRPr lang="en-US" altLang="ko-KR" b="1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565711" y="1834310"/>
            <a:ext cx="3434640" cy="67240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667" b="1" dirty="0">
                <a:solidFill>
                  <a:schemeClr val="accent2"/>
                </a:solidFill>
                <a:cs typeface="Arial" pitchFamily="34" charset="0"/>
              </a:rPr>
              <a:t>데이터 수집과정</a:t>
            </a:r>
            <a:endParaRPr lang="en-US" altLang="ko-KR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65711" y="2609361"/>
            <a:ext cx="34560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SKT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- 2019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기준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SKT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유동인구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(API)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서울교통공사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- 2019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기준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승하차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인원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(CSV)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서울교통공사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- 2017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지하철 혼잡도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(CSV)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지하철 시간표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(API)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06452634-F089-4893-86FF-17B3751C4EE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44" y="1423760"/>
            <a:ext cx="7916360" cy="5035419"/>
          </a:xfrm>
          <a:ln>
            <a:solidFill>
              <a:schemeClr val="tx1"/>
            </a:solidFill>
          </a:ln>
        </p:spPr>
      </p:pic>
      <p:sp>
        <p:nvSpPr>
          <p:cNvPr id="11" name="Frame 17">
            <a:extLst>
              <a:ext uri="{FF2B5EF4-FFF2-40B4-BE49-F238E27FC236}">
                <a16:creationId xmlns:a16="http://schemas.microsoft.com/office/drawing/2014/main" id="{8CFDE759-4CF7-459C-B99B-530351C91E86}"/>
              </a:ext>
            </a:extLst>
          </p:cNvPr>
          <p:cNvSpPr/>
          <p:nvPr/>
        </p:nvSpPr>
        <p:spPr>
          <a:xfrm>
            <a:off x="8256240" y="458112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6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2005</Words>
  <Application>Microsoft Office PowerPoint</Application>
  <PresentationFormat>와이드스크린</PresentationFormat>
  <Paragraphs>325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Hoseung</dc:creator>
  <cp:lastModifiedBy>ds.seo</cp:lastModifiedBy>
  <cp:revision>80</cp:revision>
  <dcterms:created xsi:type="dcterms:W3CDTF">2020-06-07T03:18:36Z</dcterms:created>
  <dcterms:modified xsi:type="dcterms:W3CDTF">2020-06-20T07:18:36Z</dcterms:modified>
</cp:coreProperties>
</file>