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34"/>
  </p:notesMasterIdLst>
  <p:sldIdLst>
    <p:sldId id="390" r:id="rId2"/>
    <p:sldId id="391" r:id="rId3"/>
    <p:sldId id="392" r:id="rId4"/>
    <p:sldId id="394" r:id="rId5"/>
    <p:sldId id="397" r:id="rId6"/>
    <p:sldId id="396" r:id="rId7"/>
    <p:sldId id="399" r:id="rId8"/>
    <p:sldId id="398" r:id="rId9"/>
    <p:sldId id="400" r:id="rId10"/>
    <p:sldId id="401" r:id="rId11"/>
    <p:sldId id="402" r:id="rId12"/>
    <p:sldId id="407" r:id="rId13"/>
    <p:sldId id="418" r:id="rId14"/>
    <p:sldId id="419" r:id="rId15"/>
    <p:sldId id="405" r:id="rId16"/>
    <p:sldId id="403" r:id="rId17"/>
    <p:sldId id="408" r:id="rId18"/>
    <p:sldId id="406" r:id="rId19"/>
    <p:sldId id="409" r:id="rId20"/>
    <p:sldId id="421" r:id="rId21"/>
    <p:sldId id="404" r:id="rId22"/>
    <p:sldId id="410" r:id="rId23"/>
    <p:sldId id="412" r:id="rId24"/>
    <p:sldId id="413" r:id="rId25"/>
    <p:sldId id="414" r:id="rId26"/>
    <p:sldId id="415" r:id="rId27"/>
    <p:sldId id="416" r:id="rId28"/>
    <p:sldId id="420" r:id="rId29"/>
    <p:sldId id="423" r:id="rId30"/>
    <p:sldId id="424" r:id="rId31"/>
    <p:sldId id="417" r:id="rId32"/>
    <p:sldId id="422" r:id="rId33"/>
  </p:sldIdLst>
  <p:sldSz cx="12192000" cy="6858000"/>
  <p:notesSz cx="6858000" cy="9144000"/>
  <p:embeddedFontLst>
    <p:embeddedFont>
      <p:font typeface="Calibri Light" panose="020F0302020204030204" pitchFamily="34" charset="0"/>
      <p:regular r:id="rId35"/>
      <p: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시인" initials="시" lastIdx="1" clrIdx="0">
    <p:extLst>
      <p:ext uri="{19B8F6BF-5375-455C-9EA6-DF929625EA0E}">
        <p15:presenceInfo xmlns:p15="http://schemas.microsoft.com/office/powerpoint/2012/main" userId="8cd78d57e0235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0000"/>
    <a:srgbClr val="7F7F7F"/>
    <a:srgbClr val="E9EBF5"/>
    <a:srgbClr val="AEAFB4"/>
    <a:srgbClr val="CFD5EA"/>
    <a:srgbClr val="4472C4"/>
    <a:srgbClr val="70AD47"/>
    <a:srgbClr val="2E75B6"/>
    <a:srgbClr val="A38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9755" autoAdjust="0"/>
  </p:normalViewPr>
  <p:slideViewPr>
    <p:cSldViewPr snapToGrid="0">
      <p:cViewPr varScale="1">
        <p:scale>
          <a:sx n="89" d="100"/>
          <a:sy n="89" d="100"/>
        </p:scale>
        <p:origin x="216" y="67"/>
      </p:cViewPr>
      <p:guideLst>
        <p:guide orient="horz" pos="2160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BF28-AEDD-49C9-9BA1-D8A559DF6E7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17AA-1327-4F40-895C-DFB70D847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5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5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6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0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8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5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CE5B-E4A3-442C-A075-1D2AE0678F3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297B-4E20-4BF6-9414-BB2F52935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9C0791-AD98-4023-A8B0-FBD73A24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4920"/>
            <a:ext cx="9144000" cy="126460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Koverwatch" panose="02020603020101020101" pitchFamily="18" charset="-127"/>
                <a:ea typeface="Koverwatch" panose="02020603020101020101" pitchFamily="18" charset="-127"/>
              </a:rPr>
              <a:t>투 </a:t>
            </a:r>
            <a:r>
              <a:rPr lang="ko-KR" altLang="en-US" sz="66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무빅스</a:t>
            </a:r>
            <a:endParaRPr lang="ko-KR" altLang="en-US" sz="6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B7652A7-6BA8-4A58-9262-19FE62F6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996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장재석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오건우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전종섭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최문정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황다솔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3885274-DAFD-4C63-87AF-4A05F2BC7FC7}"/>
              </a:ext>
            </a:extLst>
          </p:cNvPr>
          <p:cNvSpPr/>
          <p:nvPr/>
        </p:nvSpPr>
        <p:spPr>
          <a:xfrm>
            <a:off x="3898123" y="3342284"/>
            <a:ext cx="4395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&lt;</a:t>
            </a:r>
            <a:r>
              <a:rPr lang="ko-KR" altLang="en-US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리뷰분석을 통한 영화 손익분기점 예측</a:t>
            </a:r>
            <a:r>
              <a:rPr lang="en-US" altLang="ko-KR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DDC5C7-8692-4457-91C9-75464628604A}"/>
              </a:ext>
            </a:extLst>
          </p:cNvPr>
          <p:cNvSpPr/>
          <p:nvPr/>
        </p:nvSpPr>
        <p:spPr>
          <a:xfrm>
            <a:off x="0" y="4011025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40074B5E-B84C-4168-933E-24C0007B7312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34343FAD-E7C7-4D1A-91A6-25A57E1BED9A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ko-KR" altLang="en-US" sz="3200" b="1" dirty="0">
              <a:solidFill>
                <a:srgbClr val="2F5597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2252743" cy="388819"/>
            <a:chOff x="452668" y="1053378"/>
            <a:chExt cx="2252743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847610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영화 목록 필터링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ACDC3E0-E19C-4C97-9178-93AD6E24DF50}"/>
              </a:ext>
            </a:extLst>
          </p:cNvPr>
          <p:cNvGrpSpPr/>
          <p:nvPr/>
        </p:nvGrpSpPr>
        <p:grpSpPr>
          <a:xfrm>
            <a:off x="2562390" y="2811214"/>
            <a:ext cx="7067220" cy="1288840"/>
            <a:chOff x="2562390" y="2811214"/>
            <a:chExt cx="7067220" cy="1288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E79522E-41E2-4A12-9362-3B3D0649191D}"/>
                </a:ext>
              </a:extLst>
            </p:cNvPr>
            <p:cNvSpPr/>
            <p:nvPr/>
          </p:nvSpPr>
          <p:spPr>
            <a:xfrm>
              <a:off x="2562390" y="2966206"/>
              <a:ext cx="1899821" cy="75327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6500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개의 영화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D9FB798A-1DBD-4440-A4E8-1F8A10DB9BC4}"/>
                </a:ext>
              </a:extLst>
            </p:cNvPr>
            <p:cNvCxnSpPr/>
            <p:nvPr/>
          </p:nvCxnSpPr>
          <p:spPr>
            <a:xfrm>
              <a:off x="5053545" y="3342841"/>
              <a:ext cx="208491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6DE6C85-431E-4789-9038-3D3FA970979E}"/>
                </a:ext>
              </a:extLst>
            </p:cNvPr>
            <p:cNvSpPr/>
            <p:nvPr/>
          </p:nvSpPr>
          <p:spPr>
            <a:xfrm>
              <a:off x="7729789" y="2966206"/>
              <a:ext cx="1899821" cy="75327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1689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개의 영화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DD39ABD-DD89-42C5-A4B7-C9183C9FF8F3}"/>
                </a:ext>
              </a:extLst>
            </p:cNvPr>
            <p:cNvSpPr txBox="1"/>
            <p:nvPr/>
          </p:nvSpPr>
          <p:spPr>
            <a:xfrm>
              <a:off x="5073448" y="3392168"/>
              <a:ext cx="29562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네이버 영화 내 평점 </a:t>
              </a:r>
              <a:r>
                <a:rPr lang="en-US" altLang="ko-KR" sz="2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X</a:t>
              </a:r>
            </a:p>
            <a:p>
              <a:r>
                <a:rPr lang="en-US" altLang="ko-KR" sz="2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참여인원이 너무 적은 영화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E965D4F-71A6-41E3-92A3-B26165005B4D}"/>
                </a:ext>
              </a:extLst>
            </p:cNvPr>
            <p:cNvSpPr txBox="1"/>
            <p:nvPr/>
          </p:nvSpPr>
          <p:spPr>
            <a:xfrm>
              <a:off x="5137209" y="2811214"/>
              <a:ext cx="175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FF0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필터링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7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1882710" cy="388819"/>
            <a:chOff x="452668" y="1053378"/>
            <a:chExt cx="1882710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477577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데이터 분할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6D9AC46-73DC-4DAA-B9AB-821606F61EC8}"/>
              </a:ext>
            </a:extLst>
          </p:cNvPr>
          <p:cNvGrpSpPr/>
          <p:nvPr/>
        </p:nvGrpSpPr>
        <p:grpSpPr>
          <a:xfrm>
            <a:off x="3397298" y="2740345"/>
            <a:ext cx="1042475" cy="1377310"/>
            <a:chOff x="2667326" y="2451717"/>
            <a:chExt cx="1042475" cy="13773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CD67ECE-E2C0-4961-89AB-3C364B055329}"/>
                </a:ext>
              </a:extLst>
            </p:cNvPr>
            <p:cNvSpPr txBox="1"/>
            <p:nvPr/>
          </p:nvSpPr>
          <p:spPr>
            <a:xfrm>
              <a:off x="2667326" y="2451717"/>
              <a:ext cx="104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TRAIN</a:t>
              </a:r>
              <a:endPara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B7380FC-5B57-44F5-822B-2FB49C1DD5B9}"/>
                </a:ext>
              </a:extLst>
            </p:cNvPr>
            <p:cNvSpPr txBox="1"/>
            <p:nvPr/>
          </p:nvSpPr>
          <p:spPr>
            <a:xfrm>
              <a:off x="2975498" y="3244252"/>
              <a:ext cx="426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  <a:endPara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454829A-D49F-4777-9A0C-4B3CB8D2A1F6}"/>
              </a:ext>
            </a:extLst>
          </p:cNvPr>
          <p:cNvGrpSpPr/>
          <p:nvPr/>
        </p:nvGrpSpPr>
        <p:grpSpPr>
          <a:xfrm>
            <a:off x="5118499" y="2740346"/>
            <a:ext cx="2001046" cy="1377309"/>
            <a:chOff x="5118499" y="2451717"/>
            <a:chExt cx="2001046" cy="13773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7699501-DA33-4C63-8EF0-E010DC03D40F}"/>
                </a:ext>
              </a:extLst>
            </p:cNvPr>
            <p:cNvSpPr txBox="1"/>
            <p:nvPr/>
          </p:nvSpPr>
          <p:spPr>
            <a:xfrm>
              <a:off x="5118499" y="2451717"/>
              <a:ext cx="2001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Validation</a:t>
              </a:r>
              <a:endPara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7EABBA3-763A-466F-9BFC-F8EE46434B16}"/>
                </a:ext>
              </a:extLst>
            </p:cNvPr>
            <p:cNvSpPr txBox="1"/>
            <p:nvPr/>
          </p:nvSpPr>
          <p:spPr>
            <a:xfrm>
              <a:off x="5905957" y="3244251"/>
              <a:ext cx="426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  <a:endPara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79A3FEA-A17E-4B67-8C73-BE6E46F9CA6B}"/>
              </a:ext>
            </a:extLst>
          </p:cNvPr>
          <p:cNvGrpSpPr/>
          <p:nvPr/>
        </p:nvGrpSpPr>
        <p:grpSpPr>
          <a:xfrm>
            <a:off x="7798273" y="2740346"/>
            <a:ext cx="996430" cy="1377308"/>
            <a:chOff x="8528244" y="2451717"/>
            <a:chExt cx="996430" cy="137730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75BEA8-5B01-4055-98BB-B916770278C8}"/>
                </a:ext>
              </a:extLst>
            </p:cNvPr>
            <p:cNvSpPr txBox="1"/>
            <p:nvPr/>
          </p:nvSpPr>
          <p:spPr>
            <a:xfrm>
              <a:off x="8528244" y="2451717"/>
              <a:ext cx="996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test</a:t>
              </a:r>
              <a:endPara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6F793C0-CEDA-4EDA-BEE9-EEA71755B464}"/>
                </a:ext>
              </a:extLst>
            </p:cNvPr>
            <p:cNvSpPr txBox="1"/>
            <p:nvPr/>
          </p:nvSpPr>
          <p:spPr>
            <a:xfrm>
              <a:off x="8813394" y="3244250"/>
              <a:ext cx="426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  <a:endPara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A707399-06AF-483A-BD01-5521C35D63EE}"/>
              </a:ext>
            </a:extLst>
          </p:cNvPr>
          <p:cNvCxnSpPr>
            <a:cxnSpLocks/>
          </p:cNvCxnSpPr>
          <p:nvPr/>
        </p:nvCxnSpPr>
        <p:spPr>
          <a:xfrm flipH="1">
            <a:off x="4524979" y="2616694"/>
            <a:ext cx="431710" cy="1624613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F034675-8195-4AD7-9D64-13502B748B23}"/>
              </a:ext>
            </a:extLst>
          </p:cNvPr>
          <p:cNvCxnSpPr>
            <a:cxnSpLocks/>
          </p:cNvCxnSpPr>
          <p:nvPr/>
        </p:nvCxnSpPr>
        <p:spPr>
          <a:xfrm flipH="1">
            <a:off x="7243053" y="2616694"/>
            <a:ext cx="431710" cy="1624613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D0F82CA-49AD-4777-A373-8B3725548AF3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8661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E092F3A-A1B2-4A88-A4BE-CC724A78A457}"/>
              </a:ext>
            </a:extLst>
          </p:cNvPr>
          <p:cNvGrpSpPr/>
          <p:nvPr/>
        </p:nvGrpSpPr>
        <p:grpSpPr>
          <a:xfrm>
            <a:off x="309647" y="1063538"/>
            <a:ext cx="1651355" cy="388819"/>
            <a:chOff x="452668" y="1053378"/>
            <a:chExt cx="1651355" cy="490006"/>
          </a:xfrm>
        </p:grpSpPr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xmlns="" id="{C3762573-6980-4C6C-8019-03B067C3B8A3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7A9FB162-B596-4D8E-BEE9-24FCACDBE04D}"/>
                </a:ext>
              </a:extLst>
            </p:cNvPr>
            <p:cNvSpPr/>
            <p:nvPr/>
          </p:nvSpPr>
          <p:spPr>
            <a:xfrm>
              <a:off x="857801" y="1053378"/>
              <a:ext cx="1246222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변수 설명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3577331-A50E-4ABC-959F-0EF80331C4CE}"/>
              </a:ext>
            </a:extLst>
          </p:cNvPr>
          <p:cNvSpPr/>
          <p:nvPr/>
        </p:nvSpPr>
        <p:spPr>
          <a:xfrm>
            <a:off x="2765307" y="1876688"/>
            <a:ext cx="126376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변수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글쎄요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보고싶어요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참여인원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평점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장르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관람등급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배급사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5925927-6781-49E7-821B-79D42BC19BDD}"/>
              </a:ext>
            </a:extLst>
          </p:cNvPr>
          <p:cNvCxnSpPr>
            <a:cxnSpLocks/>
          </p:cNvCxnSpPr>
          <p:nvPr/>
        </p:nvCxnSpPr>
        <p:spPr>
          <a:xfrm>
            <a:off x="4037949" y="1841176"/>
            <a:ext cx="0" cy="3831655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15878A9-04A8-4EC5-85D7-CF01D7975CFA}"/>
              </a:ext>
            </a:extLst>
          </p:cNvPr>
          <p:cNvCxnSpPr>
            <a:cxnSpLocks/>
          </p:cNvCxnSpPr>
          <p:nvPr/>
        </p:nvCxnSpPr>
        <p:spPr>
          <a:xfrm>
            <a:off x="2729795" y="2381277"/>
            <a:ext cx="6840000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8FF9803-E7BE-472D-8752-B38744317A81}"/>
              </a:ext>
            </a:extLst>
          </p:cNvPr>
          <p:cNvSpPr/>
          <p:nvPr/>
        </p:nvSpPr>
        <p:spPr>
          <a:xfrm>
            <a:off x="4135601" y="1885566"/>
            <a:ext cx="509779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설명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수치형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수치형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수치형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수치형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SF,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판타지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느와르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로맨스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등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전체관람가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15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세 이상 관람가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청소년 관람 불가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롯데엔터네인먼트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02A978-6383-4C63-B046-CC5CAAB07BF4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25690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E092F3A-A1B2-4A88-A4BE-CC724A78A457}"/>
              </a:ext>
            </a:extLst>
          </p:cNvPr>
          <p:cNvGrpSpPr/>
          <p:nvPr/>
        </p:nvGrpSpPr>
        <p:grpSpPr>
          <a:xfrm>
            <a:off x="309647" y="1063538"/>
            <a:ext cx="1607288" cy="388819"/>
            <a:chOff x="452668" y="1053378"/>
            <a:chExt cx="1607288" cy="490006"/>
          </a:xfrm>
        </p:grpSpPr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xmlns="" id="{C3762573-6980-4C6C-8019-03B067C3B8A3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7A9FB162-B596-4D8E-BEE9-24FCACDBE04D}"/>
                </a:ext>
              </a:extLst>
            </p:cNvPr>
            <p:cNvSpPr/>
            <p:nvPr/>
          </p:nvSpPr>
          <p:spPr>
            <a:xfrm>
              <a:off x="857801" y="1053378"/>
              <a:ext cx="1202155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기본 분석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A903D1-D9EA-427B-B1D6-DBEE3099FDF6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D5E28802-9CA3-410B-A3A6-ED33B928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98982"/>
              </p:ext>
            </p:extLst>
          </p:nvPr>
        </p:nvGraphicFramePr>
        <p:xfrm>
          <a:off x="2986578" y="1902135"/>
          <a:ext cx="6218844" cy="326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316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908151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</a:tblGrid>
              <a:tr h="4877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Ridge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0.65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Lasso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0.64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KNN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0.76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0.52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DecisionTree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121859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RandomForest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29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6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E50E2402-9A64-4F4D-A5ED-87FAAEBDC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97216"/>
              </p:ext>
            </p:extLst>
          </p:nvPr>
        </p:nvGraphicFramePr>
        <p:xfrm>
          <a:off x="1223801" y="1988855"/>
          <a:ext cx="5380972" cy="232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18">
                  <a:extLst>
                    <a:ext uri="{9D8B030D-6E8A-4147-A177-3AD203B41FA5}">
                      <a16:colId xmlns:a16="http://schemas.microsoft.com/office/drawing/2014/main" xmlns="" val="2471327725"/>
                    </a:ext>
                  </a:extLst>
                </a:gridCol>
                <a:gridCol w="1488418">
                  <a:extLst>
                    <a:ext uri="{9D8B030D-6E8A-4147-A177-3AD203B41FA5}">
                      <a16:colId xmlns:a16="http://schemas.microsoft.com/office/drawing/2014/main" xmlns="" val="3637027482"/>
                    </a:ext>
                  </a:extLst>
                </a:gridCol>
                <a:gridCol w="1488418">
                  <a:extLst>
                    <a:ext uri="{9D8B030D-6E8A-4147-A177-3AD203B41FA5}">
                      <a16:colId xmlns:a16="http://schemas.microsoft.com/office/drawing/2014/main" xmlns="" val="4240946006"/>
                    </a:ext>
                  </a:extLst>
                </a:gridCol>
                <a:gridCol w="1488418">
                  <a:extLst>
                    <a:ext uri="{9D8B030D-6E8A-4147-A177-3AD203B41FA5}">
                      <a16:colId xmlns:a16="http://schemas.microsoft.com/office/drawing/2014/main" xmlns="" val="1508220131"/>
                    </a:ext>
                  </a:extLst>
                </a:gridCol>
              </a:tblGrid>
              <a:tr h="5236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61905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Positive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Negative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3885861"/>
                  </a:ext>
                </a:extLst>
              </a:tr>
              <a:tr h="5236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Predicted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Positive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True positive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positive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6969314"/>
                  </a:ext>
                </a:extLst>
              </a:tr>
              <a:tr h="5236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Negative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negative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False positive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850244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E092F3A-A1B2-4A88-A4BE-CC724A78A457}"/>
              </a:ext>
            </a:extLst>
          </p:cNvPr>
          <p:cNvGrpSpPr/>
          <p:nvPr/>
        </p:nvGrpSpPr>
        <p:grpSpPr>
          <a:xfrm>
            <a:off x="309647" y="1063538"/>
            <a:ext cx="1574237" cy="388819"/>
            <a:chOff x="452668" y="1053378"/>
            <a:chExt cx="1574237" cy="490006"/>
          </a:xfrm>
        </p:grpSpPr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xmlns="" id="{C3762573-6980-4C6C-8019-03B067C3B8A3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7A9FB162-B596-4D8E-BEE9-24FCACDBE04D}"/>
                </a:ext>
              </a:extLst>
            </p:cNvPr>
            <p:cNvSpPr/>
            <p:nvPr/>
          </p:nvSpPr>
          <p:spPr>
            <a:xfrm>
              <a:off x="857801" y="1053378"/>
              <a:ext cx="1169104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F1 SCORE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E72307-BB83-480C-BF9E-33A13CA3C665}"/>
              </a:ext>
            </a:extLst>
          </p:cNvPr>
          <p:cNvSpPr/>
          <p:nvPr/>
        </p:nvSpPr>
        <p:spPr>
          <a:xfrm>
            <a:off x="2150961" y="3058093"/>
            <a:ext cx="4453812" cy="497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70E1868-6ADF-483E-8B67-736E8F966841}"/>
              </a:ext>
            </a:extLst>
          </p:cNvPr>
          <p:cNvSpPr/>
          <p:nvPr/>
        </p:nvSpPr>
        <p:spPr>
          <a:xfrm rot="5400000">
            <a:off x="3582319" y="2543938"/>
            <a:ext cx="1558600" cy="1486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62FE381-58C9-4F83-A719-0F9D33221EF4}"/>
              </a:ext>
            </a:extLst>
          </p:cNvPr>
          <p:cNvSpPr/>
          <p:nvPr/>
        </p:nvSpPr>
        <p:spPr>
          <a:xfrm>
            <a:off x="3636659" y="3058093"/>
            <a:ext cx="1468002" cy="4971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C8C67C1-B053-42B1-8484-FF644221B0B9}"/>
                  </a:ext>
                </a:extLst>
              </p:cNvPr>
              <p:cNvSpPr txBox="1"/>
              <p:nvPr/>
            </p:nvSpPr>
            <p:spPr>
              <a:xfrm>
                <a:off x="3618577" y="4713666"/>
                <a:ext cx="5277470" cy="87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8C67C1-B053-42B1-8484-FF644221B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77" y="4713666"/>
                <a:ext cx="5277470" cy="878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3E08A7A-B63F-4A71-ABD7-CE010B9D5233}"/>
              </a:ext>
            </a:extLst>
          </p:cNvPr>
          <p:cNvGrpSpPr/>
          <p:nvPr/>
        </p:nvGrpSpPr>
        <p:grpSpPr>
          <a:xfrm>
            <a:off x="7369475" y="2542693"/>
            <a:ext cx="2384692" cy="1488572"/>
            <a:chOff x="7293898" y="2399640"/>
            <a:chExt cx="2384692" cy="1488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16012C73-1AAE-40E2-85ED-F1F0EA0CEADD}"/>
                    </a:ext>
                  </a:extLst>
                </p:cNvPr>
                <p:cNvSpPr txBox="1"/>
                <p:nvPr/>
              </p:nvSpPr>
              <p:spPr>
                <a:xfrm>
                  <a:off x="7293898" y="2399640"/>
                  <a:ext cx="2384692" cy="609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den>
                        </m:f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012C73-1AAE-40E2-85ED-F1F0EA0CE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98" y="2399640"/>
                  <a:ext cx="2384692" cy="6099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E663227D-7851-44D1-B83F-64A16F1ABD3A}"/>
                    </a:ext>
                  </a:extLst>
                </p:cNvPr>
                <p:cNvSpPr txBox="1"/>
                <p:nvPr/>
              </p:nvSpPr>
              <p:spPr>
                <a:xfrm>
                  <a:off x="7293898" y="3278301"/>
                  <a:ext cx="2017796" cy="609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𝑓𝑛</m:t>
                            </m:r>
                          </m:den>
                        </m:f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63227D-7851-44D1-B83F-64A16F1AB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98" y="3278301"/>
                  <a:ext cx="2017796" cy="6099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2ACCB4-8899-4784-A953-34DC8DF7929A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15959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9F0226C-9C91-439D-815E-4A522CFADAD7}"/>
              </a:ext>
            </a:extLst>
          </p:cNvPr>
          <p:cNvSpPr/>
          <p:nvPr/>
        </p:nvSpPr>
        <p:spPr>
          <a:xfrm>
            <a:off x="2750619" y="2079727"/>
            <a:ext cx="6690759" cy="84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“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각 영화의 리뷰들을 요약하여 변수로 만들자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”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8DF71F0E-6E76-4AEA-ABF8-13442FE1EC5A}"/>
              </a:ext>
            </a:extLst>
          </p:cNvPr>
          <p:cNvGrpSpPr/>
          <p:nvPr/>
        </p:nvGrpSpPr>
        <p:grpSpPr>
          <a:xfrm>
            <a:off x="309647" y="1063538"/>
            <a:ext cx="2440972" cy="388819"/>
            <a:chOff x="452668" y="1053378"/>
            <a:chExt cx="2440972" cy="490006"/>
          </a:xfrm>
        </p:grpSpPr>
        <p:sp>
          <p:nvSpPr>
            <p:cNvPr id="27" name="순서도: 수동 입력 26">
              <a:extLst>
                <a:ext uri="{FF2B5EF4-FFF2-40B4-BE49-F238E27FC236}">
                  <a16:creationId xmlns:a16="http://schemas.microsoft.com/office/drawing/2014/main" xmlns="" id="{E9F150D9-D6BD-4523-B446-93C97111AD4E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xmlns="" id="{35E2C5E9-C23B-460C-BAE2-D1E83DE81D1E}"/>
                </a:ext>
              </a:extLst>
            </p:cNvPr>
            <p:cNvSpPr/>
            <p:nvPr/>
          </p:nvSpPr>
          <p:spPr>
            <a:xfrm>
              <a:off x="857801" y="1053378"/>
              <a:ext cx="2035839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영화 리뷰의 변수화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BD78DD5-69C4-42EB-940E-22F2BEDFDE85}"/>
              </a:ext>
            </a:extLst>
          </p:cNvPr>
          <p:cNvSpPr txBox="1"/>
          <p:nvPr/>
        </p:nvSpPr>
        <p:spPr>
          <a:xfrm>
            <a:off x="3165541" y="3763227"/>
            <a:ext cx="2332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>
                <a:latin typeface="Koverwatch" panose="02020603020101020101" pitchFamily="18" charset="-127"/>
                <a:ea typeface="Koverwatch" panose="02020603020101020101" pitchFamily="18" charset="-127"/>
              </a:rPr>
              <a:t>어떻게 만들까</a:t>
            </a:r>
            <a:r>
              <a:rPr lang="en-US" altLang="ko-KR" sz="3200" u="sng" dirty="0"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sz="3200" u="sng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B22560-EF54-4EFC-A2A2-12E842E328BC}"/>
              </a:ext>
            </a:extLst>
          </p:cNvPr>
          <p:cNvSpPr txBox="1"/>
          <p:nvPr/>
        </p:nvSpPr>
        <p:spPr>
          <a:xfrm>
            <a:off x="5618068" y="3315174"/>
            <a:ext cx="3955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→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  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1. Count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기반</a:t>
            </a:r>
          </a:p>
          <a:p>
            <a:endParaRPr lang="en-US" altLang="ko-KR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→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2. 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감성사전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6BB0089-EC6C-4FB2-8159-5A574EA1B402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10948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2301351" cy="388819"/>
            <a:chOff x="452668" y="1053378"/>
            <a:chExt cx="2301351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896218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영화 리뷰 전 처리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D06868-E1E4-482F-BD7D-D70EB9015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2" t="4931" r="21616" b="686"/>
          <a:stretch/>
        </p:blipFill>
        <p:spPr>
          <a:xfrm>
            <a:off x="274135" y="1877313"/>
            <a:ext cx="5344982" cy="37192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0F99BB-BD37-4E03-822B-4EF7538CF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0" r="-1004"/>
          <a:stretch/>
        </p:blipFill>
        <p:spPr>
          <a:xfrm>
            <a:off x="6645317" y="1877313"/>
            <a:ext cx="5272548" cy="371925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5B700E15-83B7-4EB3-9EA4-BBCE877D7F27}"/>
              </a:ext>
            </a:extLst>
          </p:cNvPr>
          <p:cNvSpPr/>
          <p:nvPr/>
        </p:nvSpPr>
        <p:spPr>
          <a:xfrm>
            <a:off x="5619117" y="3099557"/>
            <a:ext cx="1022323" cy="1274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KONLPY</a:t>
            </a:r>
          </a:p>
          <a:p>
            <a:pPr algn="ctr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TWITTER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CC4E1E-ED0B-4364-8757-2FCF811779DF}"/>
              </a:ext>
            </a:extLst>
          </p:cNvPr>
          <p:cNvSpPr txBox="1"/>
          <p:nvPr/>
        </p:nvSpPr>
        <p:spPr>
          <a:xfrm>
            <a:off x="2527176" y="570934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Noun, Verb, Adjective , Foreign, Korean Particle, Punctuation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C49B23F-F70C-493B-B3D9-E4154C98D3F4}"/>
              </a:ext>
            </a:extLst>
          </p:cNvPr>
          <p:cNvSpPr txBox="1"/>
          <p:nvPr/>
        </p:nvSpPr>
        <p:spPr>
          <a:xfrm>
            <a:off x="2532816" y="6112694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두 글자 이상의 단어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EC6C93F-534E-440E-B04B-EE6593511550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54F75FF-1BDF-4CFC-A8AE-4C4ADC78E2F1}"/>
              </a:ext>
            </a:extLst>
          </p:cNvPr>
          <p:cNvSpPr/>
          <p:nvPr/>
        </p:nvSpPr>
        <p:spPr>
          <a:xfrm>
            <a:off x="0" y="3174766"/>
            <a:ext cx="12192000" cy="1124345"/>
          </a:xfrm>
          <a:prstGeom prst="rect">
            <a:avLst/>
          </a:prstGeom>
          <a:solidFill>
            <a:srgbClr val="7F7F7F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50</a:t>
            </a:r>
            <a:r>
              <a:rPr lang="ko-KR" altLang="en-US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만개의 리뷰 데이터</a:t>
            </a:r>
          </a:p>
        </p:txBody>
      </p:sp>
    </p:spTree>
    <p:extLst>
      <p:ext uri="{BB962C8B-B14F-4D97-AF65-F5344CB8AC3E}">
        <p14:creationId xmlns:p14="http://schemas.microsoft.com/office/powerpoint/2010/main" val="36393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389442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Count </a:t>
              </a:r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기반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509D1AD7-AFFD-4902-9536-BF142C3E265A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계수 계산 방법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4F5770E-5031-45AF-BE48-1D77D7BA9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72953"/>
              </p:ext>
            </p:extLst>
          </p:nvPr>
        </p:nvGraphicFramePr>
        <p:xfrm>
          <a:off x="343268" y="2867336"/>
          <a:ext cx="115054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152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2401325506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3190872793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1220809099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3892335839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633947822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514905121"/>
                    </a:ext>
                  </a:extLst>
                </a:gridCol>
                <a:gridCol w="1180368">
                  <a:extLst>
                    <a:ext uri="{9D8B030D-6E8A-4147-A177-3AD203B41FA5}">
                      <a16:colId xmlns:a16="http://schemas.microsoft.com/office/drawing/2014/main" xmlns="" val="3272971987"/>
                    </a:ext>
                  </a:extLst>
                </a:gridCol>
              </a:tblGrid>
              <a:tr h="4051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기대됩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하는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입니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/Adjective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시사회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/noun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완전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/noun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기대되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감독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/noun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보러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234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총합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14755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14776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14861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15192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16834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16851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17403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17441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234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영화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124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632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234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계수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6.7e-04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0.0073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0.0378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942A55-BDB5-4763-9D8C-CBD5CE20C646}"/>
              </a:ext>
            </a:extLst>
          </p:cNvPr>
          <p:cNvSpPr txBox="1"/>
          <p:nvPr/>
        </p:nvSpPr>
        <p:spPr>
          <a:xfrm>
            <a:off x="3077592" y="4580887"/>
            <a:ext cx="603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상위 </a:t>
            </a:r>
            <a:r>
              <a:rPr lang="en-US" altLang="ko-KR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1000</a:t>
            </a:r>
            <a:r>
              <a:rPr lang="ko-KR" altLang="en-US" sz="28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단어를 이용해 각 영화들의 계수를 계산</a:t>
            </a: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xmlns="" id="{BD267DBA-C906-4069-A628-B7DC6F7F9ECC}"/>
              </a:ext>
            </a:extLst>
          </p:cNvPr>
          <p:cNvSpPr/>
          <p:nvPr/>
        </p:nvSpPr>
        <p:spPr>
          <a:xfrm rot="5400000">
            <a:off x="6292284" y="-2665506"/>
            <a:ext cx="464130" cy="10512643"/>
          </a:xfrm>
          <a:prstGeom prst="leftBrac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2731B6-E590-4FAA-8BEF-2AB3D63C2036}"/>
              </a:ext>
            </a:extLst>
          </p:cNvPr>
          <p:cNvSpPr txBox="1"/>
          <p:nvPr/>
        </p:nvSpPr>
        <p:spPr>
          <a:xfrm>
            <a:off x="5694286" y="1848634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1000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38D540-3BCD-4B8B-A5BB-72852D4653F8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24540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F4E975-2D53-44CF-802D-1EB873F3C1ED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A924AA1-7651-47E7-9644-B737C2557D2D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16" name="순서도: 수동 입력 15">
              <a:extLst>
                <a:ext uri="{FF2B5EF4-FFF2-40B4-BE49-F238E27FC236}">
                  <a16:creationId xmlns:a16="http://schemas.microsoft.com/office/drawing/2014/main" xmlns="" id="{FC09F2F6-2475-4B98-93F6-15085C0DA0D7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xmlns="" id="{2ECF58B7-9D43-4C19-A095-D439787FB22E}"/>
                </a:ext>
              </a:extLst>
            </p:cNvPr>
            <p:cNvSpPr/>
            <p:nvPr/>
          </p:nvSpPr>
          <p:spPr>
            <a:xfrm>
              <a:off x="857801" y="1053378"/>
              <a:ext cx="1389442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Count </a:t>
              </a:r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기반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BF3E920C-055E-4518-AAF0-26093C796DD6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분석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9AABE1FB-F0FE-4473-A11D-C1ECF109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17750"/>
              </p:ext>
            </p:extLst>
          </p:nvPr>
        </p:nvGraphicFramePr>
        <p:xfrm>
          <a:off x="2986578" y="1902135"/>
          <a:ext cx="6218844" cy="326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569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854679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881596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</a:tblGrid>
              <a:tr h="4877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Ridge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0.62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Lasso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0.65</a:t>
                      </a:r>
                      <a:endParaRPr lang="en-US" altLang="ko-KR" sz="2400" dirty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KNN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0.76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0.49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DecisionTree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121859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RandomForest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29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E484376-67F3-423D-9396-75C6A9225CF4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FF4A456-D942-4925-A8B6-810FC863709D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16" name="순서도: 수동 입력 15">
              <a:extLst>
                <a:ext uri="{FF2B5EF4-FFF2-40B4-BE49-F238E27FC236}">
                  <a16:creationId xmlns:a16="http://schemas.microsoft.com/office/drawing/2014/main" xmlns="" id="{D658BD67-833E-4B5C-9BDC-2143C5716B8E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xmlns="" id="{DA647195-7E49-474C-82B5-4A9AE878C023}"/>
                </a:ext>
              </a:extLst>
            </p:cNvPr>
            <p:cNvSpPr/>
            <p:nvPr/>
          </p:nvSpPr>
          <p:spPr>
            <a:xfrm>
              <a:off x="857801" y="1053378"/>
              <a:ext cx="1389442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Count </a:t>
              </a:r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기반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1608D7C-7AE7-417F-AFCC-76C6E39F3FF2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배우 이름 제거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B757EF5-2DDC-445D-93C8-0E05BB5C7503}"/>
              </a:ext>
            </a:extLst>
          </p:cNvPr>
          <p:cNvSpPr/>
          <p:nvPr/>
        </p:nvSpPr>
        <p:spPr>
          <a:xfrm>
            <a:off x="656168" y="2644127"/>
            <a:ext cx="10879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최승현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차승원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소지섭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서인국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박서준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이선균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신세경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….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30BF76A-7FBC-432A-AB3B-59D2CEEE686C}"/>
              </a:ext>
            </a:extLst>
          </p:cNvPr>
          <p:cNvSpPr/>
          <p:nvPr/>
        </p:nvSpPr>
        <p:spPr>
          <a:xfrm>
            <a:off x="656168" y="3827809"/>
            <a:ext cx="10879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상위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1000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단어에 많은 배우 이름들이 포함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배우 이름들을 제거 전 후를 비교</a:t>
            </a:r>
          </a:p>
          <a:p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9C8279E-9FC1-4D02-8EAC-65565BAFEB9C}"/>
              </a:ext>
            </a:extLst>
          </p:cNvPr>
          <p:cNvCxnSpPr/>
          <p:nvPr/>
        </p:nvCxnSpPr>
        <p:spPr>
          <a:xfrm>
            <a:off x="3242597" y="2922577"/>
            <a:ext cx="54713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7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4265" y="203011"/>
            <a:ext cx="173409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Contents</a:t>
            </a:r>
            <a:endParaRPr lang="ko-KR" altLang="en-US" sz="3200" b="1" dirty="0">
              <a:solidFill>
                <a:srgbClr val="2F5597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5250" y="1891926"/>
            <a:ext cx="600892" cy="6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1453" y="1838428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20894" y="2710539"/>
            <a:ext cx="600892" cy="6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II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7097" y="2657041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33957" y="3533508"/>
            <a:ext cx="600892" cy="6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III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0160" y="3480010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42664" y="4365184"/>
            <a:ext cx="600892" cy="6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IV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8867" y="4311686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6898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E484376-67F3-423D-9396-75C6A9225CF4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FF4A456-D942-4925-A8B6-810FC863709D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16" name="순서도: 수동 입력 15">
              <a:extLst>
                <a:ext uri="{FF2B5EF4-FFF2-40B4-BE49-F238E27FC236}">
                  <a16:creationId xmlns:a16="http://schemas.microsoft.com/office/drawing/2014/main" xmlns="" id="{D658BD67-833E-4B5C-9BDC-2143C5716B8E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xmlns="" id="{DA647195-7E49-474C-82B5-4A9AE878C023}"/>
                </a:ext>
              </a:extLst>
            </p:cNvPr>
            <p:cNvSpPr/>
            <p:nvPr/>
          </p:nvSpPr>
          <p:spPr>
            <a:xfrm>
              <a:off x="857801" y="1053378"/>
              <a:ext cx="1389442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Count </a:t>
              </a:r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기반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1608D7C-7AE7-417F-AFCC-76C6E39F3FF2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배우 이름 제거 후 분석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1504C0E9-D18F-4022-92F9-FD64D0994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47318"/>
              </p:ext>
            </p:extLst>
          </p:nvPr>
        </p:nvGraphicFramePr>
        <p:xfrm>
          <a:off x="2986578" y="1910761"/>
          <a:ext cx="6218844" cy="326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799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915065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941980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</a:tblGrid>
              <a:tr h="4877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Ridge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0.64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Lasso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KNN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0.76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0.49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DecisionTree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0.54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121859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RandomForest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29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664863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감성사전 기반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509D1AD7-AFFD-4902-9536-BF142C3E265A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긍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부정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라벨링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ED262C2-8334-48CA-A1FE-78AD88574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97280"/>
              </p:ext>
            </p:extLst>
          </p:nvPr>
        </p:nvGraphicFramePr>
        <p:xfrm>
          <a:off x="2032000" y="2644753"/>
          <a:ext cx="812800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3184318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072370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286399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38937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36591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808799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68219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3482944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463075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9725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7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8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9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10</a:t>
                      </a:r>
                      <a:endParaRPr lang="ko-KR" altLang="en-US" sz="20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170188"/>
                  </a:ext>
                </a:extLst>
              </a:tr>
            </a:tbl>
          </a:graphicData>
        </a:graphic>
      </p:graphicFrame>
      <p:sp>
        <p:nvSpPr>
          <p:cNvPr id="10" name="오른쪽 중괄호 9">
            <a:extLst>
              <a:ext uri="{FF2B5EF4-FFF2-40B4-BE49-F238E27FC236}">
                <a16:creationId xmlns:a16="http://schemas.microsoft.com/office/drawing/2014/main" xmlns="" id="{040A1F58-2F61-412B-9B18-2159A8429A92}"/>
              </a:ext>
            </a:extLst>
          </p:cNvPr>
          <p:cNvSpPr/>
          <p:nvPr/>
        </p:nvSpPr>
        <p:spPr>
          <a:xfrm rot="5400000">
            <a:off x="3065881" y="2075895"/>
            <a:ext cx="370841" cy="241279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xmlns="" id="{3174B3FE-6BBF-458E-9C33-7AAB373AFA0E}"/>
              </a:ext>
            </a:extLst>
          </p:cNvPr>
          <p:cNvSpPr/>
          <p:nvPr/>
        </p:nvSpPr>
        <p:spPr>
          <a:xfrm rot="5400000">
            <a:off x="8755278" y="2075895"/>
            <a:ext cx="370841" cy="2412797"/>
          </a:xfrm>
          <a:prstGeom prst="rightBrac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4C9071-245B-4807-8963-72F50F035F80}"/>
              </a:ext>
            </a:extLst>
          </p:cNvPr>
          <p:cNvSpPr txBox="1"/>
          <p:nvPr/>
        </p:nvSpPr>
        <p:spPr>
          <a:xfrm>
            <a:off x="2663477" y="3517882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4DB6AB-C4CE-4EAC-9863-79C236B2EF2B}"/>
              </a:ext>
            </a:extLst>
          </p:cNvPr>
          <p:cNvSpPr txBox="1"/>
          <p:nvPr/>
        </p:nvSpPr>
        <p:spPr>
          <a:xfrm>
            <a:off x="8361578" y="3517882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4472C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긍정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954698-CAFE-445D-8584-4C48FEAF60D7}"/>
              </a:ext>
            </a:extLst>
          </p:cNvPr>
          <p:cNvSpPr txBox="1"/>
          <p:nvPr/>
        </p:nvSpPr>
        <p:spPr>
          <a:xfrm>
            <a:off x="3314751" y="4153849"/>
            <a:ext cx="556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리뷰 별 평점을 이용하여 </a:t>
            </a:r>
            <a:r>
              <a:rPr lang="ko-KR" altLang="en-US" sz="32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긍</a:t>
            </a:r>
            <a:r>
              <a:rPr lang="en-US" altLang="ko-KR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en-US" sz="3200" dirty="0">
                <a:latin typeface="Koverwatch" panose="02020603020101020101" pitchFamily="18" charset="-127"/>
                <a:ea typeface="Koverwatch" panose="02020603020101020101" pitchFamily="18" charset="-127"/>
              </a:rPr>
              <a:t>부정 </a:t>
            </a:r>
            <a:r>
              <a:rPr lang="ko-KR" altLang="en-US" sz="32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라벨링</a:t>
            </a:r>
            <a:endParaRPr lang="ko-KR" altLang="en-US" sz="3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3073B4-A777-4D64-B2B1-0AF2B5B9A6EA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41372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FBAF95C-6B46-4E8D-AAEF-C9C58B2B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9944"/>
              </p:ext>
            </p:extLst>
          </p:nvPr>
        </p:nvGraphicFramePr>
        <p:xfrm>
          <a:off x="6421120" y="2462177"/>
          <a:ext cx="49219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244">
                  <a:extLst>
                    <a:ext uri="{9D8B030D-6E8A-4147-A177-3AD203B41FA5}">
                      <a16:colId xmlns:a16="http://schemas.microsoft.com/office/drawing/2014/main" xmlns="" val="3051843789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370681253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2494606536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2427733297"/>
                    </a:ext>
                  </a:extLst>
                </a:gridCol>
                <a:gridCol w="617504">
                  <a:extLst>
                    <a:ext uri="{9D8B030D-6E8A-4147-A177-3AD203B41FA5}">
                      <a16:colId xmlns:a16="http://schemas.microsoft.com/office/drawing/2014/main" xmlns="" val="1373691538"/>
                    </a:ext>
                  </a:extLst>
                </a:gridCol>
                <a:gridCol w="612984">
                  <a:extLst>
                    <a:ext uri="{9D8B030D-6E8A-4147-A177-3AD203B41FA5}">
                      <a16:colId xmlns:a16="http://schemas.microsoft.com/office/drawing/2014/main" xmlns="" val="2139751409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1968391716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529310341"/>
                    </a:ext>
                  </a:extLst>
                </a:gridCol>
              </a:tblGrid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0922883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7619648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751704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3041732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821992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818247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774075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001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E3D4A7-88FA-4073-9CF4-9DF92C24633E}"/>
              </a:ext>
            </a:extLst>
          </p:cNvPr>
          <p:cNvSpPr txBox="1"/>
          <p:nvPr/>
        </p:nvSpPr>
        <p:spPr>
          <a:xfrm>
            <a:off x="7154168" y="5719244"/>
            <a:ext cx="407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Word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vector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생성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9E279915-3607-415A-83EC-AC504FA1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36197"/>
              </p:ext>
            </p:extLst>
          </p:nvPr>
        </p:nvGraphicFramePr>
        <p:xfrm>
          <a:off x="309647" y="2481165"/>
          <a:ext cx="49219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244">
                  <a:extLst>
                    <a:ext uri="{9D8B030D-6E8A-4147-A177-3AD203B41FA5}">
                      <a16:colId xmlns:a16="http://schemas.microsoft.com/office/drawing/2014/main" xmlns="" val="3051843789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370681253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2494606536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2427733297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1373691538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2139751409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1968391716"/>
                    </a:ext>
                  </a:extLst>
                </a:gridCol>
                <a:gridCol w="615244">
                  <a:extLst>
                    <a:ext uri="{9D8B030D-6E8A-4147-A177-3AD203B41FA5}">
                      <a16:colId xmlns:a16="http://schemas.microsoft.com/office/drawing/2014/main" xmlns="" val="529310341"/>
                    </a:ext>
                  </a:extLst>
                </a:gridCol>
              </a:tblGrid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0922883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7619648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751704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3041732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821992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818247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774075"/>
                  </a:ext>
                </a:extLst>
              </a:tr>
              <a:tr h="266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00124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18D7886-70A9-40C9-8686-BAA1D8DC2F45}"/>
              </a:ext>
            </a:extLst>
          </p:cNvPr>
          <p:cNvSpPr txBox="1"/>
          <p:nvPr/>
        </p:nvSpPr>
        <p:spPr>
          <a:xfrm>
            <a:off x="1042695" y="5719244"/>
            <a:ext cx="407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Koverwatch" panose="02020603020101020101" pitchFamily="18" charset="-127"/>
                <a:ea typeface="Koverwatch" panose="02020603020101020101" pitchFamily="18" charset="-127"/>
              </a:rPr>
              <a:t>TF-iDf </a:t>
            </a:r>
            <a:r>
              <a:rPr lang="ko-KR" altLang="en-US" sz="2400">
                <a:latin typeface="Koverwatch" panose="02020603020101020101" pitchFamily="18" charset="-127"/>
                <a:ea typeface="Koverwatch" panose="02020603020101020101" pitchFamily="18" charset="-127"/>
              </a:rPr>
              <a:t>생성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xmlns="" id="{F0CD59F4-3FDF-41BC-A2C7-916CECCAC086}"/>
              </a:ext>
            </a:extLst>
          </p:cNvPr>
          <p:cNvSpPr/>
          <p:nvPr/>
        </p:nvSpPr>
        <p:spPr>
          <a:xfrm>
            <a:off x="5863981" y="3655217"/>
            <a:ext cx="540000" cy="54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xmlns="" id="{C7097030-AC95-491E-9DDD-50A2DF2D2561}"/>
              </a:ext>
            </a:extLst>
          </p:cNvPr>
          <p:cNvSpPr/>
          <p:nvPr/>
        </p:nvSpPr>
        <p:spPr>
          <a:xfrm rot="5400000">
            <a:off x="9012267" y="150362"/>
            <a:ext cx="339431" cy="4322177"/>
          </a:xfrm>
          <a:prstGeom prst="leftBrace">
            <a:avLst>
              <a:gd name="adj1" fmla="val 32550"/>
              <a:gd name="adj2" fmla="val 50000"/>
            </a:avLst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xmlns="" id="{84EA1101-5DBA-4D05-B1C4-632FC47E286C}"/>
              </a:ext>
            </a:extLst>
          </p:cNvPr>
          <p:cNvSpPr/>
          <p:nvPr/>
        </p:nvSpPr>
        <p:spPr>
          <a:xfrm rot="5400000">
            <a:off x="2908216" y="157784"/>
            <a:ext cx="339431" cy="4307334"/>
          </a:xfrm>
          <a:prstGeom prst="leftBrac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7B2E60-35E6-4E93-962D-E8469E2ED590}"/>
              </a:ext>
            </a:extLst>
          </p:cNvPr>
          <p:cNvSpPr txBox="1"/>
          <p:nvPr/>
        </p:nvSpPr>
        <p:spPr>
          <a:xfrm>
            <a:off x="2372345" y="1684640"/>
            <a:ext cx="142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단어 개수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6B05BE2-511D-495D-8C53-7D8722E2F746}"/>
              </a:ext>
            </a:extLst>
          </p:cNvPr>
          <p:cNvSpPr txBox="1"/>
          <p:nvPr/>
        </p:nvSpPr>
        <p:spPr>
          <a:xfrm>
            <a:off x="8478351" y="1684640"/>
            <a:ext cx="142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100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차원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xmlns="" id="{FCE81C61-8206-4A51-A9EE-A4A8D538C3DB}"/>
              </a:ext>
            </a:extLst>
          </p:cNvPr>
          <p:cNvSpPr/>
          <p:nvPr/>
        </p:nvSpPr>
        <p:spPr>
          <a:xfrm rot="10800000">
            <a:off x="5248737" y="2831976"/>
            <a:ext cx="140008" cy="2585893"/>
          </a:xfrm>
          <a:prstGeom prst="leftBrac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729243-9EDA-4E9F-9B64-88B355F5C5C1}"/>
              </a:ext>
            </a:extLst>
          </p:cNvPr>
          <p:cNvSpPr txBox="1"/>
          <p:nvPr/>
        </p:nvSpPr>
        <p:spPr>
          <a:xfrm>
            <a:off x="5395530" y="3589598"/>
            <a:ext cx="461665" cy="10706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리뷰개수</a:t>
            </a:r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xmlns="" id="{E8218340-B288-4973-AD07-9B17482D0D11}"/>
              </a:ext>
            </a:extLst>
          </p:cNvPr>
          <p:cNvSpPr/>
          <p:nvPr/>
        </p:nvSpPr>
        <p:spPr>
          <a:xfrm rot="10800000">
            <a:off x="11360211" y="2802364"/>
            <a:ext cx="140008" cy="2585893"/>
          </a:xfrm>
          <a:prstGeom prst="leftBrac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8274B58-3914-444F-B049-6F2008F34D06}"/>
              </a:ext>
            </a:extLst>
          </p:cNvPr>
          <p:cNvSpPr txBox="1"/>
          <p:nvPr/>
        </p:nvSpPr>
        <p:spPr>
          <a:xfrm>
            <a:off x="11507004" y="3559986"/>
            <a:ext cx="461665" cy="10706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단어개수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8072813-2C5E-45B2-9E23-C94F55880AB9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CE9FA7F-FAAF-4C5C-8A2B-FFC374039B7C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43" name="순서도: 수동 입력 42">
              <a:extLst>
                <a:ext uri="{FF2B5EF4-FFF2-40B4-BE49-F238E27FC236}">
                  <a16:creationId xmlns:a16="http://schemas.microsoft.com/office/drawing/2014/main" xmlns="" id="{66A18413-EE61-46A4-B588-BAE32DBF965C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xmlns="" id="{939C6F11-B181-45C9-8F63-A87FF1DBCDA8}"/>
                </a:ext>
              </a:extLst>
            </p:cNvPr>
            <p:cNvSpPr/>
            <p:nvPr/>
          </p:nvSpPr>
          <p:spPr>
            <a:xfrm>
              <a:off x="857801" y="1053378"/>
              <a:ext cx="1664863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감성사전 기반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41FADCF3-EFC1-4559-8FA5-1A74710F4545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감성 사전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9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FBAF95C-6B46-4E8D-AAEF-C9C58B2B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36316"/>
              </p:ext>
            </p:extLst>
          </p:nvPr>
        </p:nvGraphicFramePr>
        <p:xfrm>
          <a:off x="1978688" y="2098040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30518437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68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946065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27733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373691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139751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68391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29310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198492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35266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092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76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75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304173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373C738-C840-4E1F-8FDD-BCB67D4ED413}"/>
              </a:ext>
            </a:extLst>
          </p:cNvPr>
          <p:cNvSpPr/>
          <p:nvPr/>
        </p:nvSpPr>
        <p:spPr>
          <a:xfrm>
            <a:off x="2649247" y="4008907"/>
            <a:ext cx="711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Kenter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et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al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. 에 따르면, 2016 년 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"짧은 텍스트 유사성 작업과 같이 텍스트에 포함 된 </a:t>
            </a:r>
            <a:r>
              <a:rPr lang="ko-KR" altLang="en-US" sz="2400" dirty="0">
                <a:highlight>
                  <a:srgbClr val="FFFF00"/>
                </a:highlight>
                <a:latin typeface="Koverwatch" panose="02020603020101020101" pitchFamily="18" charset="-127"/>
                <a:ea typeface="Koverwatch" panose="02020603020101020101" pitchFamily="18" charset="-127"/>
              </a:rPr>
              <a:t>모든 단어의 단어 </a:t>
            </a:r>
            <a:r>
              <a:rPr lang="ko-KR" altLang="en-US" sz="2400" dirty="0" err="1">
                <a:highlight>
                  <a:srgbClr val="FFFF00"/>
                </a:highlight>
                <a:latin typeface="Koverwatch" panose="02020603020101020101" pitchFamily="18" charset="-127"/>
                <a:ea typeface="Koverwatch" panose="02020603020101020101" pitchFamily="18" charset="-127"/>
              </a:rPr>
              <a:t>임베딩을</a:t>
            </a:r>
            <a:r>
              <a:rPr lang="ko-KR" altLang="en-US" sz="2400" dirty="0">
                <a:highlight>
                  <a:srgbClr val="FFFF00"/>
                </a:highlight>
                <a:latin typeface="Koverwatch" panose="02020603020101020101" pitchFamily="18" charset="-127"/>
                <a:ea typeface="Koverwatch" panose="02020603020101020101" pitchFamily="18" charset="-127"/>
              </a:rPr>
              <a:t> 단순히 </a:t>
            </a:r>
            <a:r>
              <a:rPr lang="ko-KR" altLang="en-US" sz="2400" dirty="0" err="1">
                <a:highlight>
                  <a:srgbClr val="FFFF00"/>
                </a:highlight>
                <a:latin typeface="Koverwatch" panose="02020603020101020101" pitchFamily="18" charset="-127"/>
                <a:ea typeface="Koverwatch" panose="02020603020101020101" pitchFamily="18" charset="-127"/>
              </a:rPr>
              <a:t>평균화하는</a:t>
            </a:r>
            <a:r>
              <a:rPr lang="ko-KR" altLang="en-US" sz="2400" dirty="0">
                <a:highlight>
                  <a:srgbClr val="FFFF00"/>
                </a:highlight>
                <a:latin typeface="Koverwatch" panose="02020603020101020101" pitchFamily="18" charset="-127"/>
                <a:ea typeface="Koverwatch" panose="02020603020101020101" pitchFamily="18" charset="-127"/>
              </a:rPr>
              <a:t> 것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이 강력한 기준선 또는 여러 가지 작업에 대한 특징으로 입증되었습니다. 가장 일반적인 단어의 영향을 줄이기 위해 변형 된 TF-</a:t>
            </a: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IDF로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단어 벡터를 가중시키는 방법이 있습니다 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1ED96F7-771C-42D9-A04D-214E000209BB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896D907-BCEB-4D68-AE96-36E7B60C57B0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xmlns="" id="{4F06E7A8-64C0-41BB-B094-44E13B5FF609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782D3B48-0084-477D-B09A-D5C42EBAEC93}"/>
                </a:ext>
              </a:extLst>
            </p:cNvPr>
            <p:cNvSpPr/>
            <p:nvPr/>
          </p:nvSpPr>
          <p:spPr>
            <a:xfrm>
              <a:off x="857801" y="1053378"/>
              <a:ext cx="1664863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감성사전 기반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837CB16-861C-47B3-B930-D233DC58232B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감성 사전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4395F1D-4955-4A2C-B8DE-000D0D2A876C}"/>
              </a:ext>
            </a:extLst>
          </p:cNvPr>
          <p:cNvSpPr/>
          <p:nvPr/>
        </p:nvSpPr>
        <p:spPr>
          <a:xfrm>
            <a:off x="898127" y="4159329"/>
            <a:ext cx="1039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LA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SSO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통해서 각 단어의 </a:t>
            </a:r>
            <a:r>
              <a:rPr lang="ko-KR" altLang="en-US" sz="2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긍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부정 계수를 계산하여 감성사전 구축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5476D57B-1275-4C58-BFF1-C87E29BE2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80644"/>
              </p:ext>
            </p:extLst>
          </p:nvPr>
        </p:nvGraphicFramePr>
        <p:xfrm>
          <a:off x="392575" y="2871332"/>
          <a:ext cx="115607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89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2401325506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3190872793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1220809099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3892335839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633947822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514905121"/>
                    </a:ext>
                  </a:extLst>
                </a:gridCol>
                <a:gridCol w="1186037">
                  <a:extLst>
                    <a:ext uri="{9D8B030D-6E8A-4147-A177-3AD203B41FA5}">
                      <a16:colId xmlns:a16="http://schemas.microsoft.com/office/drawing/2014/main" xmlns="" val="1786899885"/>
                    </a:ext>
                  </a:extLst>
                </a:gridCol>
              </a:tblGrid>
              <a:tr h="2640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기대됩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하는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입니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/Adjective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시사회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/noun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완전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/noun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기대되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감독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/noun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보러</a:t>
                      </a:r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/verb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264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계수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14755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14776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14861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15192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16834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16851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17403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17441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</a:tbl>
          </a:graphicData>
        </a:graphic>
      </p:graphicFrame>
      <p:sp>
        <p:nvSpPr>
          <p:cNvPr id="16" name="왼쪽 중괄호 15">
            <a:extLst>
              <a:ext uri="{FF2B5EF4-FFF2-40B4-BE49-F238E27FC236}">
                <a16:creationId xmlns:a16="http://schemas.microsoft.com/office/drawing/2014/main" xmlns="" id="{307FB440-DC50-49FB-9C78-A8C73FEFAAA3}"/>
              </a:ext>
            </a:extLst>
          </p:cNvPr>
          <p:cNvSpPr/>
          <p:nvPr/>
        </p:nvSpPr>
        <p:spPr>
          <a:xfrm rot="5400000">
            <a:off x="6378598" y="-2729786"/>
            <a:ext cx="464130" cy="10685271"/>
          </a:xfrm>
          <a:prstGeom prst="leftBrac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9CAB5D-6634-48B8-B125-83E565DCE0AC}"/>
              </a:ext>
            </a:extLst>
          </p:cNvPr>
          <p:cNvSpPr txBox="1"/>
          <p:nvPr/>
        </p:nvSpPr>
        <p:spPr>
          <a:xfrm>
            <a:off x="5782421" y="1830658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1000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171C32-BC76-4917-8E95-6E6C1961BC28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DD431E1-34CA-4AD2-8A40-BD7CE6D57C23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25" name="순서도: 수동 입력 24">
              <a:extLst>
                <a:ext uri="{FF2B5EF4-FFF2-40B4-BE49-F238E27FC236}">
                  <a16:creationId xmlns:a16="http://schemas.microsoft.com/office/drawing/2014/main" xmlns="" id="{B8F87936-0F27-45CE-85D7-5A6B64ACBA28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xmlns="" id="{7B76328B-1303-4E46-8B4B-9918528DADD9}"/>
                </a:ext>
              </a:extLst>
            </p:cNvPr>
            <p:cNvSpPr/>
            <p:nvPr/>
          </p:nvSpPr>
          <p:spPr>
            <a:xfrm>
              <a:off x="857801" y="1053378"/>
              <a:ext cx="1664863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감성사전 기반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D498CD7C-5817-4F2C-8785-99974BC040D4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감성 사전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6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951FD67-9480-485D-87D8-AD4964362A66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15" name="순서도: 수동 입력 14">
              <a:extLst>
                <a:ext uri="{FF2B5EF4-FFF2-40B4-BE49-F238E27FC236}">
                  <a16:creationId xmlns:a16="http://schemas.microsoft.com/office/drawing/2014/main" xmlns="" id="{2F0EDF5D-5B6C-48C7-A1EE-2CBCAFAE77D4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xmlns="" id="{C9BECC8E-8AF8-4129-8168-462B50DB6E8C}"/>
                </a:ext>
              </a:extLst>
            </p:cNvPr>
            <p:cNvSpPr/>
            <p:nvPr/>
          </p:nvSpPr>
          <p:spPr>
            <a:xfrm>
              <a:off x="857801" y="1053378"/>
              <a:ext cx="1664863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감성사전 기반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0ACF14C-4350-45C0-8600-9FB39F10AA80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분석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647B9DC-5180-466D-B666-AA7C694F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32469"/>
              </p:ext>
            </p:extLst>
          </p:nvPr>
        </p:nvGraphicFramePr>
        <p:xfrm>
          <a:off x="2986578" y="1902135"/>
          <a:ext cx="6218844" cy="326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931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897812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916101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</a:tblGrid>
              <a:tr h="4877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Ridge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0.65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Lasso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0.62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KNN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0.77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0.49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DecisionTree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0.44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121859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RandomForest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29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031DC2C-4C64-4B3E-AAAE-A4DF30C66C8B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15" name="순서도: 수동 입력 14">
              <a:extLst>
                <a:ext uri="{FF2B5EF4-FFF2-40B4-BE49-F238E27FC236}">
                  <a16:creationId xmlns:a16="http://schemas.microsoft.com/office/drawing/2014/main" xmlns="" id="{F762DA1E-D96B-4ABE-A060-2859122AC7A2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xmlns="" id="{94CC6B1A-12C9-470C-B374-DC0D8D652ED2}"/>
                </a:ext>
              </a:extLst>
            </p:cNvPr>
            <p:cNvSpPr/>
            <p:nvPr/>
          </p:nvSpPr>
          <p:spPr>
            <a:xfrm>
              <a:off x="857801" y="1053378"/>
              <a:ext cx="1664863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감성사전 기반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B300A53-E028-4322-8EAD-381DA37DBCAC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배우 이름 제거 후 분석</a:t>
              </a: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C647B9DC-5180-466D-B666-AA7C694F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7593"/>
              </p:ext>
            </p:extLst>
          </p:nvPr>
        </p:nvGraphicFramePr>
        <p:xfrm>
          <a:off x="2986578" y="1902135"/>
          <a:ext cx="6218844" cy="326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931">
                  <a:extLst>
                    <a:ext uri="{9D8B030D-6E8A-4147-A177-3AD203B41FA5}">
                      <a16:colId xmlns:a16="http://schemas.microsoft.com/office/drawing/2014/main" xmlns="" val="3571155330"/>
                    </a:ext>
                  </a:extLst>
                </a:gridCol>
                <a:gridCol w="1897812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916101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</a:tblGrid>
              <a:tr h="4877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Ridge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Lasso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0.62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KNN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0.77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0.61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DecisionTree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121859"/>
                  </a:ext>
                </a:extLst>
              </a:tr>
              <a:tr h="48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RandomForest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29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59FBB06-B19C-434D-AEFC-805B7A22A462}"/>
              </a:ext>
            </a:extLst>
          </p:cNvPr>
          <p:cNvGrpSpPr/>
          <p:nvPr/>
        </p:nvGrpSpPr>
        <p:grpSpPr>
          <a:xfrm>
            <a:off x="309647" y="1063538"/>
            <a:ext cx="1373974" cy="388819"/>
            <a:chOff x="452668" y="1053378"/>
            <a:chExt cx="1373974" cy="490006"/>
          </a:xfrm>
        </p:grpSpPr>
        <p:sp>
          <p:nvSpPr>
            <p:cNvPr id="15" name="순서도: 수동 입력 14">
              <a:extLst>
                <a:ext uri="{FF2B5EF4-FFF2-40B4-BE49-F238E27FC236}">
                  <a16:creationId xmlns:a16="http://schemas.microsoft.com/office/drawing/2014/main" xmlns="" id="{8B27F29F-46DF-4128-909F-B09BC8AD334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xmlns="" id="{00131ECE-CD44-45D6-B480-C6AD3DBB622B}"/>
                </a:ext>
              </a:extLst>
            </p:cNvPr>
            <p:cNvSpPr/>
            <p:nvPr/>
          </p:nvSpPr>
          <p:spPr>
            <a:xfrm>
              <a:off x="857801" y="1053378"/>
              <a:ext cx="96884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총합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731BE8AD-591C-42A3-9830-48338E488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29127"/>
              </p:ext>
            </p:extLst>
          </p:nvPr>
        </p:nvGraphicFramePr>
        <p:xfrm>
          <a:off x="1363676" y="1991035"/>
          <a:ext cx="946464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53">
                  <a:extLst>
                    <a:ext uri="{9D8B030D-6E8A-4147-A177-3AD203B41FA5}">
                      <a16:colId xmlns:a16="http://schemas.microsoft.com/office/drawing/2014/main" xmlns="" val="295752327"/>
                    </a:ext>
                  </a:extLst>
                </a:gridCol>
                <a:gridCol w="2447680">
                  <a:extLst>
                    <a:ext uri="{9D8B030D-6E8A-4147-A177-3AD203B41FA5}">
                      <a16:colId xmlns:a16="http://schemas.microsoft.com/office/drawing/2014/main" xmlns="" val="1461274908"/>
                    </a:ext>
                  </a:extLst>
                </a:gridCol>
                <a:gridCol w="1561382">
                  <a:extLst>
                    <a:ext uri="{9D8B030D-6E8A-4147-A177-3AD203B41FA5}">
                      <a16:colId xmlns:a16="http://schemas.microsoft.com/office/drawing/2014/main" xmlns="" val="1416276974"/>
                    </a:ext>
                  </a:extLst>
                </a:gridCol>
                <a:gridCol w="1570007">
                  <a:extLst>
                    <a:ext uri="{9D8B030D-6E8A-4147-A177-3AD203B41FA5}">
                      <a16:colId xmlns:a16="http://schemas.microsoft.com/office/drawing/2014/main" xmlns="" val="3175559460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xmlns="" val="95323424"/>
                    </a:ext>
                  </a:extLst>
                </a:gridCol>
                <a:gridCol w="1615313">
                  <a:extLst>
                    <a:ext uri="{9D8B030D-6E8A-4147-A177-3AD203B41FA5}">
                      <a16:colId xmlns:a16="http://schemas.microsoft.com/office/drawing/2014/main" xmlns="" val="678482126"/>
                    </a:ext>
                  </a:extLst>
                </a:gridCol>
              </a:tblGrid>
              <a:tr h="47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순위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방법론 </a:t>
                      </a:r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+ </a:t>
                      </a:r>
                      <a:r>
                        <a:rPr lang="ko-KR" altLang="en-US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데이터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Mean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Test accuracy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Test f1 score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586467"/>
                  </a:ext>
                </a:extLst>
              </a:tr>
              <a:tr h="470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RandomForest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+  data4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0.84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05534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KNN + data5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0.82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0.48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0.77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284361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3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Lasso + data2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0.85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0.63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0.67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83175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4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Ridge + data4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0.82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0.58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0.79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0.65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121859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5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verwatch" panose="02020603020101020101" pitchFamily="18" charset="-127"/>
                          <a:ea typeface="Koverwatch" panose="02020603020101020101" pitchFamily="18" charset="-127"/>
                          <a:cs typeface="+mn-cs"/>
                        </a:rPr>
                        <a:t>Ridge + data1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verwatch" panose="02020603020101020101" pitchFamily="18" charset="-127"/>
                        <a:ea typeface="Koverwatch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0.84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0.80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0.65</a:t>
                      </a:r>
                      <a:endParaRPr lang="ko-KR" altLang="en-US" sz="2400" dirty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2993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15ABE9-F85E-4265-82DE-2A66125B44AF}"/>
              </a:ext>
            </a:extLst>
          </p:cNvPr>
          <p:cNvSpPr txBox="1"/>
          <p:nvPr/>
        </p:nvSpPr>
        <p:spPr>
          <a:xfrm>
            <a:off x="1227938" y="5356387"/>
            <a:ext cx="973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*DATA1: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기본 데이터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,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data2: count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기반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,  data3: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count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기반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(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배우제거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),  data4: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감성사전기반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,  data5: 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감성사전기반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(</a:t>
            </a:r>
            <a:r>
              <a:rPr lang="ko-KR" altLang="en-US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배우제거</a:t>
            </a:r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4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71F6AF-B427-4C15-A5B2-02ED5FD6A346}"/>
              </a:ext>
            </a:extLst>
          </p:cNvPr>
          <p:cNvSpPr txBox="1"/>
          <p:nvPr/>
        </p:nvSpPr>
        <p:spPr>
          <a:xfrm>
            <a:off x="3458918" y="2477670"/>
            <a:ext cx="525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“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감성 사전을 더 이용할 수 없을까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?”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23223F4-B594-496D-849B-DC276C20675C}"/>
              </a:ext>
            </a:extLst>
          </p:cNvPr>
          <p:cNvGrpSpPr/>
          <p:nvPr/>
        </p:nvGrpSpPr>
        <p:grpSpPr>
          <a:xfrm>
            <a:off x="3458918" y="3810982"/>
            <a:ext cx="5561999" cy="461665"/>
            <a:chOff x="3813354" y="3318501"/>
            <a:chExt cx="556199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7CD49AB-7DA1-4BDB-B9D6-2582F01116A8}"/>
                </a:ext>
              </a:extLst>
            </p:cNvPr>
            <p:cNvSpPr txBox="1"/>
            <p:nvPr/>
          </p:nvSpPr>
          <p:spPr>
            <a:xfrm>
              <a:off x="4417842" y="3318501"/>
              <a:ext cx="495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긍정적인 리뷰들을 모아 댓글을 만들어 보자</a:t>
              </a:r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!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xmlns="" id="{D3A09BD3-E67B-46E7-9639-AC0BAE8687E7}"/>
                </a:ext>
              </a:extLst>
            </p:cNvPr>
            <p:cNvSpPr/>
            <p:nvPr/>
          </p:nvSpPr>
          <p:spPr>
            <a:xfrm>
              <a:off x="3813354" y="3318501"/>
              <a:ext cx="450174" cy="461665"/>
            </a:xfrm>
            <a:prstGeom prst="rightArrow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평행 사변형 17">
            <a:extLst>
              <a:ext uri="{FF2B5EF4-FFF2-40B4-BE49-F238E27FC236}">
                <a16:creationId xmlns:a16="http://schemas.microsoft.com/office/drawing/2014/main" xmlns="" id="{AA273595-23DD-48EB-B626-4D77691ED5A7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xmlns="" id="{AFE01D9D-087D-42AF-A9BF-7110265A8852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xmlns="" id="{18937E88-313B-4BE8-90C9-F7D117951058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39EF7327-68FC-4862-8706-D9F0F61DA03C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644C68F-D5ED-41D3-8943-668925931444}"/>
              </a:ext>
            </a:extLst>
          </p:cNvPr>
          <p:cNvGrpSpPr/>
          <p:nvPr/>
        </p:nvGrpSpPr>
        <p:grpSpPr>
          <a:xfrm>
            <a:off x="309647" y="1063538"/>
            <a:ext cx="2290334" cy="388819"/>
            <a:chOff x="452668" y="1053378"/>
            <a:chExt cx="2290334" cy="490006"/>
          </a:xfrm>
        </p:grpSpPr>
        <p:sp>
          <p:nvSpPr>
            <p:cNvPr id="23" name="순서도: 수동 입력 22">
              <a:extLst>
                <a:ext uri="{FF2B5EF4-FFF2-40B4-BE49-F238E27FC236}">
                  <a16:creationId xmlns:a16="http://schemas.microsoft.com/office/drawing/2014/main" xmlns="" id="{7C31BDD1-ED2C-49F0-BCBD-422040304223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36349136-7D50-4899-98EF-76A4A2058E54}"/>
                </a:ext>
              </a:extLst>
            </p:cNvPr>
            <p:cNvSpPr/>
            <p:nvPr/>
          </p:nvSpPr>
          <p:spPr>
            <a:xfrm>
              <a:off x="857801" y="1053378"/>
              <a:ext cx="188520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댓글 </a:t>
              </a:r>
              <a:r>
                <a:rPr lang="ko-KR" altLang="en-US" sz="2000" b="1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제너레이팅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3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xmlns="" id="{AA273595-23DD-48EB-B626-4D77691ED5A7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xmlns="" id="{AFE01D9D-087D-42AF-A9BF-7110265A8852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xmlns="" id="{18937E88-313B-4BE8-90C9-F7D117951058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39EF7327-68FC-4862-8706-D9F0F61DA03C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644C68F-D5ED-41D3-8943-668925931444}"/>
              </a:ext>
            </a:extLst>
          </p:cNvPr>
          <p:cNvGrpSpPr/>
          <p:nvPr/>
        </p:nvGrpSpPr>
        <p:grpSpPr>
          <a:xfrm>
            <a:off x="309647" y="1063538"/>
            <a:ext cx="2290334" cy="388819"/>
            <a:chOff x="452668" y="1053378"/>
            <a:chExt cx="2290334" cy="490006"/>
          </a:xfrm>
        </p:grpSpPr>
        <p:sp>
          <p:nvSpPr>
            <p:cNvPr id="23" name="순서도: 수동 입력 22">
              <a:extLst>
                <a:ext uri="{FF2B5EF4-FFF2-40B4-BE49-F238E27FC236}">
                  <a16:creationId xmlns:a16="http://schemas.microsoft.com/office/drawing/2014/main" xmlns="" id="{7C31BDD1-ED2C-49F0-BCBD-422040304223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36349136-7D50-4899-98EF-76A4A2058E54}"/>
                </a:ext>
              </a:extLst>
            </p:cNvPr>
            <p:cNvSpPr/>
            <p:nvPr/>
          </p:nvSpPr>
          <p:spPr>
            <a:xfrm>
              <a:off x="857801" y="1053378"/>
              <a:ext cx="188520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댓글 </a:t>
              </a:r>
              <a:r>
                <a:rPr lang="ko-KR" altLang="en-US" sz="2000" b="1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제너레이팅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96A747-0699-429C-AE36-CD507FEF57CC}"/>
              </a:ext>
            </a:extLst>
          </p:cNvPr>
          <p:cNvSpPr txBox="1"/>
          <p:nvPr/>
        </p:nvSpPr>
        <p:spPr>
          <a:xfrm>
            <a:off x="3115080" y="2628900"/>
            <a:ext cx="596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잘 </a:t>
            </a:r>
            <a:r>
              <a:rPr lang="ko-KR" altLang="en-US" dirty="0" err="1"/>
              <a:t>된거</a:t>
            </a:r>
            <a:r>
              <a:rPr lang="ko-KR" altLang="en-US" dirty="0"/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19064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8" descr="군함도">
            <a:extLst>
              <a:ext uri="{FF2B5EF4-FFF2-40B4-BE49-F238E27FC236}">
                <a16:creationId xmlns:a16="http://schemas.microsoft.com/office/drawing/2014/main" xmlns="" id="{2BE2FDE5-DB18-49EA-8D78-75F2FD5B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701" y="2068448"/>
            <a:ext cx="1908960" cy="29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37BDF32-7D71-4A62-8863-B0FB749B52E0}"/>
              </a:ext>
            </a:extLst>
          </p:cNvPr>
          <p:cNvSpPr/>
          <p:nvPr/>
        </p:nvSpPr>
        <p:spPr>
          <a:xfrm>
            <a:off x="825696" y="5111146"/>
            <a:ext cx="1200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6,592,151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6" name="Picture 2" descr="범죄도시">
            <a:extLst>
              <a:ext uri="{FF2B5EF4-FFF2-40B4-BE49-F238E27FC236}">
                <a16:creationId xmlns:a16="http://schemas.microsoft.com/office/drawing/2014/main" xmlns="" id="{C62CC314-F7F9-4C92-974B-C1325CA7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3851" y="2068449"/>
            <a:ext cx="1898886" cy="29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3D6CC86-3C30-492A-A802-0CDB344AB9BA}"/>
              </a:ext>
            </a:extLst>
          </p:cNvPr>
          <p:cNvSpPr/>
          <p:nvPr/>
        </p:nvSpPr>
        <p:spPr>
          <a:xfrm>
            <a:off x="3097887" y="5111146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6,879,844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8" name="Picture 6" descr="남한산성">
            <a:extLst>
              <a:ext uri="{FF2B5EF4-FFF2-40B4-BE49-F238E27FC236}">
                <a16:creationId xmlns:a16="http://schemas.microsoft.com/office/drawing/2014/main" xmlns="" id="{A320D8DB-C3B3-444E-8F5B-2A054AA7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3041" y="2068449"/>
            <a:ext cx="1898886" cy="29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D7FCB55-6248-48C2-B21A-A5D1D0ED9F0E}"/>
              </a:ext>
            </a:extLst>
          </p:cNvPr>
          <p:cNvSpPr/>
          <p:nvPr/>
        </p:nvSpPr>
        <p:spPr>
          <a:xfrm>
            <a:off x="7765474" y="5111146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3,849,087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0" name="Picture 14" descr="청년경찰">
            <a:extLst>
              <a:ext uri="{FF2B5EF4-FFF2-40B4-BE49-F238E27FC236}">
                <a16:creationId xmlns:a16="http://schemas.microsoft.com/office/drawing/2014/main" xmlns="" id="{7559D5D5-0189-427D-9F58-B319AA21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5927" y="2068448"/>
            <a:ext cx="1903924" cy="29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AD7209E-92B5-4924-8F9F-559F5E5EDFD4}"/>
              </a:ext>
            </a:extLst>
          </p:cNvPr>
          <p:cNvSpPr/>
          <p:nvPr/>
        </p:nvSpPr>
        <p:spPr>
          <a:xfrm>
            <a:off x="5436490" y="5111146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5,653,270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2" name="Picture 16" descr="아이 캔 스피크">
            <a:extLst>
              <a:ext uri="{FF2B5EF4-FFF2-40B4-BE49-F238E27FC236}">
                <a16:creationId xmlns:a16="http://schemas.microsoft.com/office/drawing/2014/main" xmlns="" id="{A7CA0D7E-D314-4CAE-BF62-0525F28A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5116" y="2068448"/>
            <a:ext cx="1905183" cy="29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E9711AC-DC8C-4B7C-A17A-F9A1ED2DCD98}"/>
              </a:ext>
            </a:extLst>
          </p:cNvPr>
          <p:cNvSpPr/>
          <p:nvPr/>
        </p:nvSpPr>
        <p:spPr>
          <a:xfrm>
            <a:off x="10102300" y="5111146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3,279,296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8630E1E-0590-40A8-9084-F118BD8D1989}"/>
              </a:ext>
            </a:extLst>
          </p:cNvPr>
          <p:cNvGrpSpPr/>
          <p:nvPr/>
        </p:nvGrpSpPr>
        <p:grpSpPr>
          <a:xfrm>
            <a:off x="309647" y="1063538"/>
            <a:ext cx="3205713" cy="718755"/>
            <a:chOff x="452668" y="1053378"/>
            <a:chExt cx="3205713" cy="905805"/>
          </a:xfrm>
        </p:grpSpPr>
        <p:sp>
          <p:nvSpPr>
            <p:cNvPr id="45" name="순서도: 수동 입력 44">
              <a:extLst>
                <a:ext uri="{FF2B5EF4-FFF2-40B4-BE49-F238E27FC236}">
                  <a16:creationId xmlns:a16="http://schemas.microsoft.com/office/drawing/2014/main" xmlns="" id="{2B2F4D00-5C30-4678-B843-EA9B24FDA058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xmlns="" id="{4F89B84F-BF29-4DB2-953F-09BE7BA69BDF}"/>
                </a:ext>
              </a:extLst>
            </p:cNvPr>
            <p:cNvSpPr/>
            <p:nvPr/>
          </p:nvSpPr>
          <p:spPr>
            <a:xfrm>
              <a:off x="857801" y="1053378"/>
              <a:ext cx="96884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배경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745CF86E-01FD-43F0-8E05-080ADB85A706}"/>
                </a:ext>
              </a:extLst>
            </p:cNvPr>
            <p:cNvSpPr/>
            <p:nvPr/>
          </p:nvSpPr>
          <p:spPr>
            <a:xfrm>
              <a:off x="857801" y="1543384"/>
              <a:ext cx="2800580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- 2017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년 개봉영화들의 누적 관객수</a:t>
              </a:r>
            </a:p>
          </p:txBody>
        </p:sp>
      </p:grpSp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2FDBD00E-6F9D-48CB-B050-340ED21D1BD3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8A6327E4-577D-46D8-9857-17E5270FC873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xmlns="" id="{CAECA665-F615-4497-9D4C-65B7F7CE3316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평행 사변형 50">
            <a:extLst>
              <a:ext uri="{FF2B5EF4-FFF2-40B4-BE49-F238E27FC236}">
                <a16:creationId xmlns:a16="http://schemas.microsoft.com/office/drawing/2014/main" xmlns="" id="{7E8CC9CF-8EAE-4812-B6D6-FB8ECFA6A3BB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887183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xmlns="" id="{AA273595-23DD-48EB-B626-4D77691ED5A7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xmlns="" id="{AFE01D9D-087D-42AF-A9BF-7110265A8852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xmlns="" id="{18937E88-313B-4BE8-90C9-F7D117951058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39EF7327-68FC-4862-8706-D9F0F61DA03C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644C68F-D5ED-41D3-8943-668925931444}"/>
              </a:ext>
            </a:extLst>
          </p:cNvPr>
          <p:cNvGrpSpPr/>
          <p:nvPr/>
        </p:nvGrpSpPr>
        <p:grpSpPr>
          <a:xfrm>
            <a:off x="309647" y="1063538"/>
            <a:ext cx="2290334" cy="388819"/>
            <a:chOff x="452668" y="1053378"/>
            <a:chExt cx="2290334" cy="490006"/>
          </a:xfrm>
        </p:grpSpPr>
        <p:sp>
          <p:nvSpPr>
            <p:cNvPr id="23" name="순서도: 수동 입력 22">
              <a:extLst>
                <a:ext uri="{FF2B5EF4-FFF2-40B4-BE49-F238E27FC236}">
                  <a16:creationId xmlns:a16="http://schemas.microsoft.com/office/drawing/2014/main" xmlns="" id="{7C31BDD1-ED2C-49F0-BCBD-422040304223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36349136-7D50-4899-98EF-76A4A2058E54}"/>
                </a:ext>
              </a:extLst>
            </p:cNvPr>
            <p:cNvSpPr/>
            <p:nvPr/>
          </p:nvSpPr>
          <p:spPr>
            <a:xfrm>
              <a:off x="857801" y="1053378"/>
              <a:ext cx="188520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댓글 </a:t>
              </a:r>
              <a:r>
                <a:rPr lang="ko-KR" altLang="en-US" sz="2000" b="1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제너레이팅</a:t>
              </a:r>
              <a:endPara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96A747-0699-429C-AE36-CD507FEF57CC}"/>
              </a:ext>
            </a:extLst>
          </p:cNvPr>
          <p:cNvSpPr txBox="1"/>
          <p:nvPr/>
        </p:nvSpPr>
        <p:spPr>
          <a:xfrm>
            <a:off x="3115080" y="2628900"/>
            <a:ext cx="596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잘 </a:t>
            </a:r>
            <a:r>
              <a:rPr lang="ko-KR" altLang="en-US" dirty="0" err="1"/>
              <a:t>안된거</a:t>
            </a:r>
            <a:r>
              <a:rPr lang="ko-KR" altLang="en-US" dirty="0"/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3592841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3CCAF6-2A0E-43D9-9335-D846D7C87041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1373974" cy="388819"/>
            <a:chOff x="452668" y="1053378"/>
            <a:chExt cx="1373974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96884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한계점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FD6D6CE-E5FF-4E56-A191-B7C0FF14A380}"/>
              </a:ext>
            </a:extLst>
          </p:cNvPr>
          <p:cNvGrpSpPr/>
          <p:nvPr/>
        </p:nvGrpSpPr>
        <p:grpSpPr>
          <a:xfrm>
            <a:off x="642129" y="2735052"/>
            <a:ext cx="3600000" cy="2316875"/>
            <a:chOff x="642129" y="2735052"/>
            <a:chExt cx="3600000" cy="23168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6F22AFF9-BCDF-4B9D-A763-075C11E7451B}"/>
                </a:ext>
              </a:extLst>
            </p:cNvPr>
            <p:cNvSpPr/>
            <p:nvPr/>
          </p:nvSpPr>
          <p:spPr>
            <a:xfrm>
              <a:off x="642130" y="2735052"/>
              <a:ext cx="2157274" cy="635642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손익 분기점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371A116-A63C-4715-A773-45B5B3363EB2}"/>
                </a:ext>
              </a:extLst>
            </p:cNvPr>
            <p:cNvSpPr txBox="1"/>
            <p:nvPr/>
          </p:nvSpPr>
          <p:spPr>
            <a:xfrm>
              <a:off x="642129" y="3482267"/>
              <a:ext cx="360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총 제작비 </a:t>
              </a:r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=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순 제작비 </a:t>
              </a:r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+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마케팅 비용</a:t>
              </a:r>
              <a:endPara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→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 배급사의 규모로 대체 했으나 부족</a:t>
              </a:r>
              <a:endPara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D0781BD-F4C5-4CB7-938A-7B6E481E4801}"/>
              </a:ext>
            </a:extLst>
          </p:cNvPr>
          <p:cNvGrpSpPr/>
          <p:nvPr/>
        </p:nvGrpSpPr>
        <p:grpSpPr>
          <a:xfrm>
            <a:off x="4503009" y="2735052"/>
            <a:ext cx="3600000" cy="1208880"/>
            <a:chOff x="4763890" y="2735052"/>
            <a:chExt cx="3600000" cy="120888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67625030-DE67-403C-AF56-87855B614A79}"/>
                </a:ext>
              </a:extLst>
            </p:cNvPr>
            <p:cNvSpPr/>
            <p:nvPr/>
          </p:nvSpPr>
          <p:spPr>
            <a:xfrm>
              <a:off x="4763891" y="2735052"/>
              <a:ext cx="2157274" cy="635642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영화 필터링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18FDD58-FC6F-4AE0-80A8-D239475A141C}"/>
                </a:ext>
              </a:extLst>
            </p:cNvPr>
            <p:cNvSpPr txBox="1"/>
            <p:nvPr/>
          </p:nvSpPr>
          <p:spPr>
            <a:xfrm>
              <a:off x="4763890" y="3482267"/>
              <a:ext cx="36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성인영화 등</a:t>
              </a:r>
              <a:endPara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9AE1516-9ABB-4B73-8CE6-9FBBB9228689}"/>
              </a:ext>
            </a:extLst>
          </p:cNvPr>
          <p:cNvGrpSpPr/>
          <p:nvPr/>
        </p:nvGrpSpPr>
        <p:grpSpPr>
          <a:xfrm>
            <a:off x="8363890" y="2735052"/>
            <a:ext cx="3600000" cy="1947544"/>
            <a:chOff x="8363890" y="2735052"/>
            <a:chExt cx="3600000" cy="194754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6839B514-32F6-409A-8A06-AE827C6847D3}"/>
                </a:ext>
              </a:extLst>
            </p:cNvPr>
            <p:cNvSpPr/>
            <p:nvPr/>
          </p:nvSpPr>
          <p:spPr>
            <a:xfrm>
              <a:off x="8363891" y="2735052"/>
              <a:ext cx="2157274" cy="635642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리뷰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95F82B7-9B0A-47E9-A22A-7C599A65363B}"/>
                </a:ext>
              </a:extLst>
            </p:cNvPr>
            <p:cNvSpPr txBox="1"/>
            <p:nvPr/>
          </p:nvSpPr>
          <p:spPr>
            <a:xfrm>
              <a:off x="8363890" y="3482267"/>
              <a:ext cx="360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리뷰들 대부분이 긍정적인 반응을 기대하는 댓글</a:t>
              </a:r>
              <a:r>
                <a:rPr lang="en-US" altLang="ko-KR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. </a:t>
              </a:r>
              <a:r>
                <a:rPr lang="ko-KR" altLang="en-US" sz="2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이런 부분이 분석에 좋지 않은 영향</a:t>
              </a:r>
              <a:endPara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DA714DAD-ADB7-4D98-A011-A4E7A1EB8012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6478619D-0B8B-4652-B296-DA6421F679A8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xmlns="" id="{D766CF7F-76A3-4F37-990F-3A17B731C626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xmlns="" id="{2FDB599C-8B3E-47B7-A83B-FF090A548821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9166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39270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96B6F15-E638-4747-8731-3146BC7C8F5D}"/>
              </a:ext>
            </a:extLst>
          </p:cNvPr>
          <p:cNvSpPr txBox="1"/>
          <p:nvPr/>
        </p:nvSpPr>
        <p:spPr>
          <a:xfrm>
            <a:off x="2546350" y="2819007"/>
            <a:ext cx="709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Koverwatch" panose="02020603020101020101" pitchFamily="18" charset="-127"/>
                <a:ea typeface="Koverwatch" panose="02020603020101020101" pitchFamily="18" charset="-127"/>
              </a:rPr>
              <a:t>Thank you</a:t>
            </a:r>
            <a:endParaRPr lang="ko-KR" altLang="en-US" sz="6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3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F898E0F-A4C2-4070-AB5F-2AE0A48A33F7}"/>
              </a:ext>
            </a:extLst>
          </p:cNvPr>
          <p:cNvGrpSpPr/>
          <p:nvPr/>
        </p:nvGrpSpPr>
        <p:grpSpPr>
          <a:xfrm>
            <a:off x="309647" y="1063538"/>
            <a:ext cx="2932950" cy="718755"/>
            <a:chOff x="452668" y="1053378"/>
            <a:chExt cx="2932950" cy="905805"/>
          </a:xfrm>
        </p:grpSpPr>
        <p:sp>
          <p:nvSpPr>
            <p:cNvPr id="31" name="순서도: 수동 입력 30">
              <a:extLst>
                <a:ext uri="{FF2B5EF4-FFF2-40B4-BE49-F238E27FC236}">
                  <a16:creationId xmlns:a16="http://schemas.microsoft.com/office/drawing/2014/main" xmlns="" id="{90A529F3-13AF-4189-921C-D2C5C26A624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xmlns="" id="{370E1B07-39C6-4039-96B0-324A8EABF4B6}"/>
                </a:ext>
              </a:extLst>
            </p:cNvPr>
            <p:cNvSpPr/>
            <p:nvPr/>
          </p:nvSpPr>
          <p:spPr>
            <a:xfrm>
              <a:off x="857801" y="1053378"/>
              <a:ext cx="96884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배경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49C9A7CA-B5D5-4BA7-8DA1-2DDD00EE5B4D}"/>
                </a:ext>
              </a:extLst>
            </p:cNvPr>
            <p:cNvSpPr/>
            <p:nvPr/>
          </p:nvSpPr>
          <p:spPr>
            <a:xfrm>
              <a:off x="857801" y="1543384"/>
              <a:ext cx="2527817" cy="415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-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이 영화들의 손익분기점은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34" name="Picture 8" descr="군함도">
            <a:extLst>
              <a:ext uri="{FF2B5EF4-FFF2-40B4-BE49-F238E27FC236}">
                <a16:creationId xmlns:a16="http://schemas.microsoft.com/office/drawing/2014/main" xmlns="" id="{2BE2FDE5-DB18-49EA-8D78-75F2FD5B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701" y="2068448"/>
            <a:ext cx="1908960" cy="29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37BDF32-7D71-4A62-8863-B0FB749B52E0}"/>
              </a:ext>
            </a:extLst>
          </p:cNvPr>
          <p:cNvSpPr/>
          <p:nvPr/>
        </p:nvSpPr>
        <p:spPr>
          <a:xfrm>
            <a:off x="795239" y="5111146"/>
            <a:ext cx="126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6,592,151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6" name="Picture 2" descr="범죄도시">
            <a:extLst>
              <a:ext uri="{FF2B5EF4-FFF2-40B4-BE49-F238E27FC236}">
                <a16:creationId xmlns:a16="http://schemas.microsoft.com/office/drawing/2014/main" xmlns="" id="{C62CC314-F7F9-4C92-974B-C1325CA7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3851" y="2068449"/>
            <a:ext cx="1898886" cy="29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3D6CC86-3C30-492A-A802-0CDB344AB9BA}"/>
              </a:ext>
            </a:extLst>
          </p:cNvPr>
          <p:cNvSpPr/>
          <p:nvPr/>
        </p:nvSpPr>
        <p:spPr>
          <a:xfrm>
            <a:off x="3097887" y="5111146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6,879,844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8" name="Picture 6" descr="남한산성">
            <a:extLst>
              <a:ext uri="{FF2B5EF4-FFF2-40B4-BE49-F238E27FC236}">
                <a16:creationId xmlns:a16="http://schemas.microsoft.com/office/drawing/2014/main" xmlns="" id="{A320D8DB-C3B3-444E-8F5B-2A054AA7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3041" y="2068449"/>
            <a:ext cx="1898886" cy="29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D7FCB55-6248-48C2-B21A-A5D1D0ED9F0E}"/>
              </a:ext>
            </a:extLst>
          </p:cNvPr>
          <p:cNvSpPr/>
          <p:nvPr/>
        </p:nvSpPr>
        <p:spPr>
          <a:xfrm>
            <a:off x="7765474" y="5111146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3,849,087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0" name="Picture 14" descr="청년경찰">
            <a:extLst>
              <a:ext uri="{FF2B5EF4-FFF2-40B4-BE49-F238E27FC236}">
                <a16:creationId xmlns:a16="http://schemas.microsoft.com/office/drawing/2014/main" xmlns="" id="{7559D5D5-0189-427D-9F58-B319AA21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5927" y="2068448"/>
            <a:ext cx="1903924" cy="29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AD7209E-92B5-4924-8F9F-559F5E5EDFD4}"/>
              </a:ext>
            </a:extLst>
          </p:cNvPr>
          <p:cNvSpPr/>
          <p:nvPr/>
        </p:nvSpPr>
        <p:spPr>
          <a:xfrm>
            <a:off x="5436490" y="5111146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5,653,270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2" name="Picture 16" descr="아이 캔 스피크">
            <a:extLst>
              <a:ext uri="{FF2B5EF4-FFF2-40B4-BE49-F238E27FC236}">
                <a16:creationId xmlns:a16="http://schemas.microsoft.com/office/drawing/2014/main" xmlns="" id="{A7CA0D7E-D314-4CAE-BF62-0525F28A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5116" y="2068448"/>
            <a:ext cx="1905183" cy="29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E9711AC-DC8C-4B7C-A17A-F9A1ED2DCD98}"/>
              </a:ext>
            </a:extLst>
          </p:cNvPr>
          <p:cNvSpPr/>
          <p:nvPr/>
        </p:nvSpPr>
        <p:spPr>
          <a:xfrm>
            <a:off x="10102300" y="5111146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3,279,296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B46540A-57C2-4D19-B0A2-2C77BDF0172E}"/>
              </a:ext>
            </a:extLst>
          </p:cNvPr>
          <p:cNvSpPr/>
          <p:nvPr/>
        </p:nvSpPr>
        <p:spPr>
          <a:xfrm>
            <a:off x="771996" y="5526964"/>
            <a:ext cx="1308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solidFill>
                  <a:srgbClr val="FF0000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8,000,000</a:t>
            </a:r>
            <a:r>
              <a:rPr lang="ko-KR" altLang="en-US" sz="2400" i="0" dirty="0">
                <a:solidFill>
                  <a:srgbClr val="FF0000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B4CCA6D-8438-4FD9-B64A-B1CB7569A501}"/>
              </a:ext>
            </a:extLst>
          </p:cNvPr>
          <p:cNvSpPr/>
          <p:nvPr/>
        </p:nvSpPr>
        <p:spPr>
          <a:xfrm>
            <a:off x="3063695" y="552696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2,000,000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F8958CD-CDA5-4C0A-B466-7F37C746D47D}"/>
              </a:ext>
            </a:extLst>
          </p:cNvPr>
          <p:cNvSpPr/>
          <p:nvPr/>
        </p:nvSpPr>
        <p:spPr>
          <a:xfrm>
            <a:off x="7759303" y="5526964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solidFill>
                  <a:srgbClr val="FF0000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5,000,000 </a:t>
            </a:r>
            <a:r>
              <a:rPr lang="ko-KR" altLang="en-US" sz="2400" i="0" dirty="0">
                <a:solidFill>
                  <a:srgbClr val="FF0000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FB62240-485A-4F29-9605-153A2357D976}"/>
              </a:ext>
            </a:extLst>
          </p:cNvPr>
          <p:cNvSpPr/>
          <p:nvPr/>
        </p:nvSpPr>
        <p:spPr>
          <a:xfrm>
            <a:off x="5411499" y="552696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2,000,000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BEBA4B8-8D6E-49BE-9CC0-B63AE06C400B}"/>
              </a:ext>
            </a:extLst>
          </p:cNvPr>
          <p:cNvSpPr/>
          <p:nvPr/>
        </p:nvSpPr>
        <p:spPr>
          <a:xfrm>
            <a:off x="10105506" y="5526964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1,800,000 </a:t>
            </a:r>
            <a:r>
              <a:rPr lang="ko-KR" altLang="en-US" sz="2400" i="0" dirty="0"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명</a:t>
            </a:r>
            <a:endParaRPr lang="ko-KR" altLang="en-US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xmlns="" id="{1B410332-3C01-44AF-80CE-196D350A63E9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평행 사변형 50">
            <a:extLst>
              <a:ext uri="{FF2B5EF4-FFF2-40B4-BE49-F238E27FC236}">
                <a16:creationId xmlns:a16="http://schemas.microsoft.com/office/drawing/2014/main" xmlns="" id="{666E3C25-ED69-4258-82DC-0122D4DE3372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xmlns="" id="{50FB020B-3FD6-4550-B72F-2C3B29FBE158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평행 사변형 52">
            <a:extLst>
              <a:ext uri="{FF2B5EF4-FFF2-40B4-BE49-F238E27FC236}">
                <a16:creationId xmlns:a16="http://schemas.microsoft.com/office/drawing/2014/main" xmlns="" id="{DBDAEE48-A9C4-4508-918E-EF9DE38142AC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1744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73403C8-8853-484F-B555-4BE1E3157AD3}"/>
              </a:ext>
            </a:extLst>
          </p:cNvPr>
          <p:cNvSpPr/>
          <p:nvPr/>
        </p:nvSpPr>
        <p:spPr>
          <a:xfrm>
            <a:off x="1557198" y="5585504"/>
            <a:ext cx="9077604" cy="84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영화 개봉 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배급사들은 영화의 반응을 알기 위해 시사회를 진행한다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xmlns="" id="{AA44A01D-DEB9-4651-9D8D-E8867B5D48D1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평행 사변형 50">
            <a:extLst>
              <a:ext uri="{FF2B5EF4-FFF2-40B4-BE49-F238E27FC236}">
                <a16:creationId xmlns:a16="http://schemas.microsoft.com/office/drawing/2014/main" xmlns="" id="{8367931A-C984-4A72-8E80-E807B23C8E5A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xmlns="" id="{E292F81D-574C-4303-BA91-F79A058CC6B6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평행 사변형 52">
            <a:extLst>
              <a:ext uri="{FF2B5EF4-FFF2-40B4-BE49-F238E27FC236}">
                <a16:creationId xmlns:a16="http://schemas.microsoft.com/office/drawing/2014/main" xmlns="" id="{4C17B1E6-D13B-4521-94EA-C2AE18DFEC12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pic>
        <p:nvPicPr>
          <p:cNvPr id="1026" name="Picture 2" descr="신과함께 시사회에 대한 이미지 검색결과">
            <a:extLst>
              <a:ext uri="{FF2B5EF4-FFF2-40B4-BE49-F238E27FC236}">
                <a16:creationId xmlns:a16="http://schemas.microsoft.com/office/drawing/2014/main" xmlns="" id="{5F594E41-4E03-4B49-9C52-7EA96CC7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33" y="1477936"/>
            <a:ext cx="6137134" cy="40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AB104C0-FCA2-4BB3-8C55-5AA8A0355444}"/>
              </a:ext>
            </a:extLst>
          </p:cNvPr>
          <p:cNvGrpSpPr/>
          <p:nvPr/>
        </p:nvGrpSpPr>
        <p:grpSpPr>
          <a:xfrm>
            <a:off x="309647" y="1063538"/>
            <a:ext cx="2114064" cy="388819"/>
            <a:chOff x="452668" y="1053378"/>
            <a:chExt cx="2114064" cy="490006"/>
          </a:xfrm>
        </p:grpSpPr>
        <p:sp>
          <p:nvSpPr>
            <p:cNvPr id="21" name="순서도: 수동 입력 20">
              <a:extLst>
                <a:ext uri="{FF2B5EF4-FFF2-40B4-BE49-F238E27FC236}">
                  <a16:creationId xmlns:a16="http://schemas.microsoft.com/office/drawing/2014/main" xmlns="" id="{5EF1603D-057B-4ECD-A681-8110B4FEE09E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xmlns="" id="{88C108DF-D344-4C46-8212-06AB150A86B4}"/>
                </a:ext>
              </a:extLst>
            </p:cNvPr>
            <p:cNvSpPr/>
            <p:nvPr/>
          </p:nvSpPr>
          <p:spPr>
            <a:xfrm>
              <a:off x="857801" y="1053378"/>
              <a:ext cx="170893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프로젝트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463FC24-2DFB-4F6F-97E1-8258354FCBB4}"/>
              </a:ext>
            </a:extLst>
          </p:cNvPr>
          <p:cNvGrpSpPr/>
          <p:nvPr/>
        </p:nvGrpSpPr>
        <p:grpSpPr>
          <a:xfrm>
            <a:off x="1777740" y="2147753"/>
            <a:ext cx="8636520" cy="1899633"/>
            <a:chOff x="1777740" y="2058973"/>
            <a:chExt cx="8636520" cy="1899633"/>
          </a:xfrm>
        </p:grpSpPr>
        <p:pic>
          <p:nvPicPr>
            <p:cNvPr id="59" name="Picture 2" descr="cj e&amp;m에 대한 이미지 검색결과">
              <a:extLst>
                <a:ext uri="{FF2B5EF4-FFF2-40B4-BE49-F238E27FC236}">
                  <a16:creationId xmlns:a16="http://schemas.microsoft.com/office/drawing/2014/main" xmlns="" id="{DD2B5DEC-43A1-47EF-9106-72CCD36F04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77740" y="2275325"/>
              <a:ext cx="1762513" cy="168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관련 이미지">
              <a:extLst>
                <a:ext uri="{FF2B5EF4-FFF2-40B4-BE49-F238E27FC236}">
                  <a16:creationId xmlns:a16="http://schemas.microsoft.com/office/drawing/2014/main" xmlns="" id="{DB8420BF-03C2-4DF5-9F02-26B89B743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481" y="2058973"/>
              <a:ext cx="2153779" cy="189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new entertainment에 대한 이미지 검색결과">
              <a:extLst>
                <a:ext uri="{FF2B5EF4-FFF2-40B4-BE49-F238E27FC236}">
                  <a16:creationId xmlns:a16="http://schemas.microsoft.com/office/drawing/2014/main" xmlns="" id="{4F9918DD-4FE7-4730-AADD-9861F217C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75830" y="2607521"/>
              <a:ext cx="2405092" cy="92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롯데엔터테인먼트에 대한 이미지 검색결과">
              <a:extLst>
                <a:ext uri="{FF2B5EF4-FFF2-40B4-BE49-F238E27FC236}">
                  <a16:creationId xmlns:a16="http://schemas.microsoft.com/office/drawing/2014/main" xmlns="" id="{82725928-4CE5-45E6-81A6-5EA3197C9B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416499" y="2199882"/>
              <a:ext cx="1608406" cy="175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 dirty="0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73403C8-8853-484F-B555-4BE1E3157AD3}"/>
              </a:ext>
            </a:extLst>
          </p:cNvPr>
          <p:cNvSpPr/>
          <p:nvPr/>
        </p:nvSpPr>
        <p:spPr>
          <a:xfrm>
            <a:off x="1116082" y="4565222"/>
            <a:ext cx="9959836" cy="84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그렇다면 이 개봉 전 반응으로 영화가 손익분기점을 넘길 지 알 수 있을까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?”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7" name="평행 사변형 66">
            <a:extLst>
              <a:ext uri="{FF2B5EF4-FFF2-40B4-BE49-F238E27FC236}">
                <a16:creationId xmlns:a16="http://schemas.microsoft.com/office/drawing/2014/main" xmlns="" id="{FB520F62-49F0-43C0-8D0D-560F04025AF7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평행 사변형 67">
            <a:extLst>
              <a:ext uri="{FF2B5EF4-FFF2-40B4-BE49-F238E27FC236}">
                <a16:creationId xmlns:a16="http://schemas.microsoft.com/office/drawing/2014/main" xmlns="" id="{009BA7E1-6B84-4E86-8B09-9D0C41F4F0CC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69" name="평행 사변형 68">
            <a:extLst>
              <a:ext uri="{FF2B5EF4-FFF2-40B4-BE49-F238E27FC236}">
                <a16:creationId xmlns:a16="http://schemas.microsoft.com/office/drawing/2014/main" xmlns="" id="{F1BB799A-191A-4E1C-8D97-5F04BB0723A0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xmlns="" id="{0EB65BF1-64F7-4966-9CAB-7C4827B0D622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5126524-F241-46FA-8BF5-711AA30492BC}"/>
              </a:ext>
            </a:extLst>
          </p:cNvPr>
          <p:cNvGrpSpPr/>
          <p:nvPr/>
        </p:nvGrpSpPr>
        <p:grpSpPr>
          <a:xfrm>
            <a:off x="309647" y="1063538"/>
            <a:ext cx="2114064" cy="388819"/>
            <a:chOff x="452668" y="1053378"/>
            <a:chExt cx="2114064" cy="490006"/>
          </a:xfrm>
        </p:grpSpPr>
        <p:sp>
          <p:nvSpPr>
            <p:cNvPr id="21" name="순서도: 수동 입력 20">
              <a:extLst>
                <a:ext uri="{FF2B5EF4-FFF2-40B4-BE49-F238E27FC236}">
                  <a16:creationId xmlns:a16="http://schemas.microsoft.com/office/drawing/2014/main" xmlns="" id="{CCAE46BC-1836-489E-B4A6-159B4016C252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xmlns="" id="{A0524E5C-F139-46E3-99FB-84DF1A82D193}"/>
                </a:ext>
              </a:extLst>
            </p:cNvPr>
            <p:cNvSpPr/>
            <p:nvPr/>
          </p:nvSpPr>
          <p:spPr>
            <a:xfrm>
              <a:off x="857801" y="1053378"/>
              <a:ext cx="170893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프로젝트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1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49BBDC0-64CA-407A-AE25-6FF3502C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3" y="1708011"/>
            <a:ext cx="2527817" cy="663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852F23-92A1-4C00-93E3-BDC87600AFFA}"/>
              </a:ext>
            </a:extLst>
          </p:cNvPr>
          <p:cNvSpPr txBox="1"/>
          <p:nvPr/>
        </p:nvSpPr>
        <p:spPr>
          <a:xfrm>
            <a:off x="1199200" y="2206698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-&gt;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영화진흥위원회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영화정보센터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영화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검색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513A9B7-F334-468E-B994-7332721E3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13" y="2640003"/>
            <a:ext cx="5636174" cy="333469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1816608" cy="388819"/>
            <a:chOff x="452668" y="1053378"/>
            <a:chExt cx="1816608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411475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영화 목록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1699D3-A9C0-47CE-9E64-825E50FEA808}"/>
              </a:ext>
            </a:extLst>
          </p:cNvPr>
          <p:cNvSpPr txBox="1"/>
          <p:nvPr/>
        </p:nvSpPr>
        <p:spPr>
          <a:xfrm>
            <a:off x="4280516" y="5994268"/>
            <a:ext cx="363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약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6500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영화목록 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99805E-0FBC-4070-881F-6164CB931461}"/>
              </a:ext>
            </a:extLst>
          </p:cNvPr>
          <p:cNvSpPr/>
          <p:nvPr/>
        </p:nvSpPr>
        <p:spPr>
          <a:xfrm>
            <a:off x="3174419" y="3420122"/>
            <a:ext cx="1220028" cy="24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96A41F3-033C-4115-A2AD-4EECC14CEE87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ko-KR" altLang="en-US" sz="3200" b="1" dirty="0">
              <a:solidFill>
                <a:srgbClr val="2F5597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3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2323384" cy="388819"/>
            <a:chOff x="452668" y="1053378"/>
            <a:chExt cx="2323384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918251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네이버 영화 평점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A07A510-6F98-485C-8973-FDA2D03D7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"/>
          <a:stretch/>
        </p:blipFill>
        <p:spPr>
          <a:xfrm>
            <a:off x="3046098" y="1165934"/>
            <a:ext cx="6099804" cy="53623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4940CB-3649-4A35-BD9B-8CEDAB1F7C30}"/>
              </a:ext>
            </a:extLst>
          </p:cNvPr>
          <p:cNvSpPr/>
          <p:nvPr/>
        </p:nvSpPr>
        <p:spPr>
          <a:xfrm>
            <a:off x="5956917" y="4915566"/>
            <a:ext cx="594803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E2BA20-E594-47F6-A281-8406D650C1FC}"/>
              </a:ext>
            </a:extLst>
          </p:cNvPr>
          <p:cNvSpPr/>
          <p:nvPr/>
        </p:nvSpPr>
        <p:spPr>
          <a:xfrm>
            <a:off x="3428261" y="5289908"/>
            <a:ext cx="594803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C4945F0-3106-4F25-B3E6-00A206750067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ko-KR" altLang="en-US" sz="3200" b="1" dirty="0">
              <a:solidFill>
                <a:srgbClr val="2F5597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F4B0CB-CE61-4E9A-B6D7-F01446E6E638}"/>
              </a:ext>
            </a:extLst>
          </p:cNvPr>
          <p:cNvSpPr/>
          <p:nvPr/>
        </p:nvSpPr>
        <p:spPr>
          <a:xfrm>
            <a:off x="0" y="764703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681707C-77B6-427B-BAC6-0B82677AE9F9}"/>
              </a:ext>
            </a:extLst>
          </p:cNvPr>
          <p:cNvSpPr/>
          <p:nvPr/>
        </p:nvSpPr>
        <p:spPr>
          <a:xfrm>
            <a:off x="143021" y="362218"/>
            <a:ext cx="499108" cy="331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5ECF0-4729-481B-902B-8D11BDDF2F62}"/>
              </a:ext>
            </a:extLst>
          </p:cNvPr>
          <p:cNvSpPr/>
          <p:nvPr/>
        </p:nvSpPr>
        <p:spPr>
          <a:xfrm>
            <a:off x="697489" y="362218"/>
            <a:ext cx="110456" cy="331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xmlns="" id="{01F0D828-0EEE-4D54-A86E-2CA313F59855}"/>
              </a:ext>
            </a:extLst>
          </p:cNvPr>
          <p:cNvSpPr/>
          <p:nvPr/>
        </p:nvSpPr>
        <p:spPr>
          <a:xfrm>
            <a:off x="6868751" y="407937"/>
            <a:ext cx="1845213" cy="356639"/>
          </a:xfrm>
          <a:prstGeom prst="parallelogram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xmlns="" id="{C740A95D-3AC5-4A1A-A2DF-94CA4CDAB8FD}"/>
              </a:ext>
            </a:extLst>
          </p:cNvPr>
          <p:cNvSpPr/>
          <p:nvPr/>
        </p:nvSpPr>
        <p:spPr>
          <a:xfrm>
            <a:off x="856182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분석과정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xmlns="" id="{F5C4A2A3-ABE7-4090-942E-ABDAC8D82D37}"/>
              </a:ext>
            </a:extLst>
          </p:cNvPr>
          <p:cNvSpPr/>
          <p:nvPr/>
        </p:nvSpPr>
        <p:spPr>
          <a:xfrm>
            <a:off x="5175681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E0371842-1CE5-4FAF-B03B-16A6187AC6B3}"/>
              </a:ext>
            </a:extLst>
          </p:cNvPr>
          <p:cNvSpPr/>
          <p:nvPr/>
        </p:nvSpPr>
        <p:spPr>
          <a:xfrm>
            <a:off x="10254892" y="406952"/>
            <a:ext cx="1845213" cy="356639"/>
          </a:xfrm>
          <a:prstGeom prst="parallelogram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52EE735-9F0D-4516-882C-03D89FD9509C}"/>
              </a:ext>
            </a:extLst>
          </p:cNvPr>
          <p:cNvGrpSpPr/>
          <p:nvPr/>
        </p:nvGrpSpPr>
        <p:grpSpPr>
          <a:xfrm>
            <a:off x="309647" y="1063538"/>
            <a:ext cx="2235249" cy="388819"/>
            <a:chOff x="452668" y="1053378"/>
            <a:chExt cx="2235249" cy="490006"/>
          </a:xfrm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xmlns="" id="{D90D244A-7340-495A-A983-965DC3AA4E91}"/>
                </a:ext>
              </a:extLst>
            </p:cNvPr>
            <p:cNvSpPr/>
            <p:nvPr/>
          </p:nvSpPr>
          <p:spPr>
            <a:xfrm rot="5400000" flipH="1">
              <a:off x="423170" y="1082876"/>
              <a:ext cx="490006" cy="431009"/>
            </a:xfrm>
            <a:prstGeom prst="flowChartManualInpu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xmlns="" id="{7F6FF8E7-D7ED-44CD-9420-0C12F726D657}"/>
                </a:ext>
              </a:extLst>
            </p:cNvPr>
            <p:cNvSpPr/>
            <p:nvPr/>
          </p:nvSpPr>
          <p:spPr>
            <a:xfrm>
              <a:off x="857801" y="1053378"/>
              <a:ext cx="1830116" cy="490006"/>
            </a:xfrm>
            <a:prstGeom prst="parallelogram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verwatch" panose="02020603020101020101" pitchFamily="18" charset="-127"/>
                  <a:ea typeface="Koverwatch" panose="02020603020101020101" pitchFamily="18" charset="-127"/>
                </a:rPr>
                <a:t>각 영화 별 리뷰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292C124-0FDD-4B42-9C16-7BA6AE8C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00" y="1143107"/>
            <a:ext cx="6120000" cy="57148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D0AB3D-8F95-478F-A557-2C3BCCDD587E}"/>
              </a:ext>
            </a:extLst>
          </p:cNvPr>
          <p:cNvSpPr txBox="1"/>
          <p:nvPr/>
        </p:nvSpPr>
        <p:spPr>
          <a:xfrm>
            <a:off x="924265" y="203011"/>
            <a:ext cx="224127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b="1">
                <a:solidFill>
                  <a:srgbClr val="2F5597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 수집</a:t>
            </a:r>
            <a:endParaRPr lang="ko-KR" altLang="en-US" sz="3200" b="1" dirty="0">
              <a:solidFill>
                <a:srgbClr val="2F5597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10472</TotalTime>
  <Words>1089</Words>
  <Application>Microsoft Office PowerPoint</Application>
  <PresentationFormat>와이드스크린</PresentationFormat>
  <Paragraphs>530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Koverwatch</vt:lpstr>
      <vt:lpstr>Calibri Light</vt:lpstr>
      <vt:lpstr>Arial</vt:lpstr>
      <vt:lpstr>맑은 고딕</vt:lpstr>
      <vt:lpstr>Calibri</vt:lpstr>
      <vt:lpstr>Cambria Math</vt:lpstr>
      <vt:lpstr>Office 테마</vt:lpstr>
      <vt:lpstr>투 무빅스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유성민</dc:creator>
  <cp:lastModifiedBy>황다솔</cp:lastModifiedBy>
  <cp:revision>341</cp:revision>
  <dcterms:created xsi:type="dcterms:W3CDTF">2015-04-07T13:44:37Z</dcterms:created>
  <dcterms:modified xsi:type="dcterms:W3CDTF">2018-01-12T17:44:38Z</dcterms:modified>
</cp:coreProperties>
</file>