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8" r:id="rId2"/>
    <p:sldId id="268" r:id="rId3"/>
    <p:sldId id="267" r:id="rId4"/>
    <p:sldId id="277" r:id="rId5"/>
    <p:sldId id="278" r:id="rId6"/>
    <p:sldId id="274" r:id="rId7"/>
    <p:sldId id="256" r:id="rId8"/>
  </p:sldIdLst>
  <p:sldSz cx="12192000" cy="6858000"/>
  <p:notesSz cx="6858000" cy="9144000"/>
  <p:embeddedFontLst>
    <p:embeddedFont>
      <p:font typeface="Georgia Pro Cond Light" panose="02040306050405020303" pitchFamily="18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CC"/>
    <a:srgbClr val="3F3F46"/>
    <a:srgbClr val="383838"/>
    <a:srgbClr val="094771"/>
    <a:srgbClr val="252526"/>
    <a:srgbClr val="3C3C3C"/>
    <a:srgbClr val="1E1E1E"/>
    <a:srgbClr val="FFFFFF"/>
    <a:srgbClr val="E8E8EA"/>
    <a:srgbClr val="08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019267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6" y="3894432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Team: </a:t>
            </a:r>
            <a:r>
              <a:rPr lang="en-US" altLang="ko-KR" sz="3200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endParaRPr lang="en-US" altLang="ko-KR" sz="3200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8D66-A37C-4E24-AA79-F602C3ABF8E5}"/>
              </a:ext>
            </a:extLst>
          </p:cNvPr>
          <p:cNvSpPr txBox="1"/>
          <p:nvPr/>
        </p:nvSpPr>
        <p:spPr>
          <a:xfrm>
            <a:off x="4358982" y="2950424"/>
            <a:ext cx="3474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 err="1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Reponse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of Feedbacks</a:t>
            </a:r>
            <a:endParaRPr lang="ko-KR" altLang="en-US" sz="30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812087" y="2348197"/>
            <a:ext cx="6567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GAN</a:t>
            </a:r>
            <a:r>
              <a:rPr lang="ko-KR" altLang="en-US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단한 폰트제작기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17631-4059-4EF6-AD9E-86910C070B7C}"/>
              </a:ext>
            </a:extLst>
          </p:cNvPr>
          <p:cNvSpPr txBox="1"/>
          <p:nvPr/>
        </p:nvSpPr>
        <p:spPr>
          <a:xfrm>
            <a:off x="2721518" y="3491450"/>
            <a:ext cx="6748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GANdanhan</a:t>
            </a:r>
            <a:r>
              <a:rPr lang="ko-KR" altLang="en-US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font maker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17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98851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Feedback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3C43-3991-4891-B3B9-B4CAB280551A}"/>
              </a:ext>
            </a:extLst>
          </p:cNvPr>
          <p:cNvSpPr txBox="1"/>
          <p:nvPr/>
        </p:nvSpPr>
        <p:spPr>
          <a:xfrm>
            <a:off x="701457" y="1236596"/>
            <a:ext cx="779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[-] lack of distinguishing points from the existing idea or service</a:t>
            </a:r>
          </a:p>
          <a:p>
            <a:r>
              <a:rPr lang="en-US" altLang="ko-KR" b="1" dirty="0">
                <a:latin typeface="Georgia Pro Cond Light" panose="02040306050405020303" pitchFamily="18" charset="0"/>
              </a:rPr>
              <a:t>[-] many alternatives (overlapping idea)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B6E9B-DB2E-4101-A28F-B18D4FE4084C}"/>
              </a:ext>
            </a:extLst>
          </p:cNvPr>
          <p:cNvSpPr txBox="1"/>
          <p:nvPr/>
        </p:nvSpPr>
        <p:spPr>
          <a:xfrm>
            <a:off x="701456" y="3505895"/>
            <a:ext cx="779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[-] lack of study on prior work, especially the one from Naver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386DF2-061E-4D36-85D9-FFE464CFB23D}"/>
              </a:ext>
            </a:extLst>
          </p:cNvPr>
          <p:cNvSpPr/>
          <p:nvPr/>
        </p:nvSpPr>
        <p:spPr>
          <a:xfrm>
            <a:off x="826718" y="1996758"/>
            <a:ext cx="10233764" cy="14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Increase user satisfaction by complementing the output of font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Applying </a:t>
            </a:r>
            <a:r>
              <a:rPr lang="en-US" altLang="ko-KR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Ensenble</a:t>
            </a: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 method on DM-font </a:t>
            </a: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chemeClr val="tx1"/>
                </a:solidFill>
                <a:latin typeface="Georgia Pro Cond Light" panose="02040306050405020303" pitchFamily="18" charset="0"/>
                <a:sym typeface="Wingdings" panose="05000000000000000000" pitchFamily="2" charset="2"/>
              </a:rPr>
              <a:t>AdaGAN</a:t>
            </a:r>
            <a:endParaRPr lang="en-US" altLang="ko-KR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      Retraining in a way that gives a higher weight to the glyph that the user is dissatisfied with.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Provide Web-service in free and increase convenience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16037B-C6EB-4C7A-9000-63097C27D4F4}"/>
              </a:ext>
            </a:extLst>
          </p:cNvPr>
          <p:cNvSpPr/>
          <p:nvPr/>
        </p:nvSpPr>
        <p:spPr>
          <a:xfrm>
            <a:off x="826718" y="3875227"/>
            <a:ext cx="10233764" cy="13368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We already introduced Naver font project in previous presentation for the applying technique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Naver DM-font use few-shot model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The few-shot-model has a style image as a parameter to divide one letter into initial, medial, and final consonant while the many-shot model uses a style label as a parameter.</a:t>
            </a:r>
          </a:p>
        </p:txBody>
      </p:sp>
      <p:pic>
        <p:nvPicPr>
          <p:cNvPr id="1026" name="Picture 2" descr="네이버-라인, 인공지능 플랫폼 &amp;#39;클로바(Clova)&amp;#39; MWC서 공개 – 스타트업 스토리 플랫폼 &amp;#39;플래텀(Platum)&amp;#39;">
            <a:extLst>
              <a:ext uri="{FF2B5EF4-FFF2-40B4-BE49-F238E27FC236}">
                <a16:creationId xmlns:a16="http://schemas.microsoft.com/office/drawing/2014/main" id="{B2024E89-6E7A-4270-A082-993832922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77" b="60976" l="10000" r="90000">
                        <a14:foregroundMark x1="28859" y1="41639" x2="28859" y2="41639"/>
                        <a14:foregroundMark x1="39150" y1="50820" x2="39150" y2="50820"/>
                        <a14:foregroundMark x1="53020" y1="50820" x2="53020" y2="50820"/>
                        <a14:foregroundMark x1="60403" y1="56721" x2="60403" y2="56721"/>
                        <a14:foregroundMark x1="72931" y1="52131" x2="72931" y2="52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90" b="35437"/>
          <a:stretch/>
        </p:blipFill>
        <p:spPr bwMode="auto">
          <a:xfrm>
            <a:off x="8906590" y="3690561"/>
            <a:ext cx="2814635" cy="6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6673908-E258-4FD2-B315-6BDF489C1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78" y="5218223"/>
            <a:ext cx="3360391" cy="1440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5FE5A5-501E-4784-BBF2-F8FB98F52B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4"/>
          <a:stretch/>
        </p:blipFill>
        <p:spPr>
          <a:xfrm>
            <a:off x="5943600" y="5212081"/>
            <a:ext cx="4221781" cy="14431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6B3AFA5-166B-4C93-88F1-0F57B05AD866}"/>
              </a:ext>
            </a:extLst>
          </p:cNvPr>
          <p:cNvSpPr txBox="1"/>
          <p:nvPr/>
        </p:nvSpPr>
        <p:spPr>
          <a:xfrm>
            <a:off x="7330828" y="6591893"/>
            <a:ext cx="1687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[Architecture overview]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43763E-3E7B-4531-851B-D0A3E72918CA}"/>
              </a:ext>
            </a:extLst>
          </p:cNvPr>
          <p:cNvSpPr txBox="1"/>
          <p:nvPr/>
        </p:nvSpPr>
        <p:spPr>
          <a:xfrm>
            <a:off x="2523535" y="6591893"/>
            <a:ext cx="23100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[compositionality of Korean script]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3C43-3991-4891-B3B9-B4CAB280551A}"/>
              </a:ext>
            </a:extLst>
          </p:cNvPr>
          <p:cNvSpPr txBox="1"/>
          <p:nvPr/>
        </p:nvSpPr>
        <p:spPr>
          <a:xfrm>
            <a:off x="701457" y="1490597"/>
            <a:ext cx="779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[-] comparison with other techniques not using GAN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B6E9B-DB2E-4101-A28F-B18D4FE4084C}"/>
              </a:ext>
            </a:extLst>
          </p:cNvPr>
          <p:cNvSpPr txBox="1"/>
          <p:nvPr/>
        </p:nvSpPr>
        <p:spPr>
          <a:xfrm>
            <a:off x="701457" y="3759896"/>
            <a:ext cx="856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[-] 300-400 user inputs might be too much</a:t>
            </a:r>
          </a:p>
          <a:p>
            <a:r>
              <a:rPr lang="en-US" altLang="ko-KR" b="1" dirty="0">
                <a:latin typeface="Georgia Pro Cond Light" panose="02040306050405020303" pitchFamily="18" charset="0"/>
              </a:rPr>
              <a:t>[-] the output might not be worthwhile considering the efforts to be made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DF025-52CC-44D4-97B7-998B1275869B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4ABB6-73C3-4BFA-97BF-AB0D63E2A01F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5D8DB-A59B-4899-A2DE-CEC653BF0D72}"/>
              </a:ext>
            </a:extLst>
          </p:cNvPr>
          <p:cNvSpPr txBox="1"/>
          <p:nvPr/>
        </p:nvSpPr>
        <p:spPr>
          <a:xfrm>
            <a:off x="1214438" y="98851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Feedback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18297F-4819-4D2D-A1E9-A60E2B15B9BF}"/>
              </a:ext>
            </a:extLst>
          </p:cNvPr>
          <p:cNvSpPr/>
          <p:nvPr/>
        </p:nvSpPr>
        <p:spPr>
          <a:xfrm>
            <a:off x="826718" y="1996758"/>
            <a:ext cx="10233764" cy="14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An example of font generators that do not use GAN is </a:t>
            </a:r>
            <a:r>
              <a:rPr lang="en-US" altLang="ko-KR" b="1" dirty="0">
                <a:solidFill>
                  <a:schemeClr val="tx1"/>
                </a:solidFill>
                <a:latin typeface="Georgia Pro Cond Light" panose="02040306050405020303" pitchFamily="18" charset="0"/>
              </a:rPr>
              <a:t>CNN style transfer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  <a:latin typeface="Georgia Pro Cond Light" panose="02040306050405020303" pitchFamily="18" charset="0"/>
              </a:rPr>
              <a:t>However</a:t>
            </a: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, CNN style transfer is not suitable for our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it is specialized in English that go through a simple task of converting only a-z case letters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Hangeul should create more than 10,000 glyphs by combining of initial, medial, and final consonant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9F9183-12F2-409A-B361-CFC7854B80B4}"/>
              </a:ext>
            </a:extLst>
          </p:cNvPr>
          <p:cNvSpPr/>
          <p:nvPr/>
        </p:nvSpPr>
        <p:spPr>
          <a:xfrm>
            <a:off x="826718" y="4657960"/>
            <a:ext cx="10233764" cy="14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We agree that 3-400 letters of input can be a burden to the user according to individual capacity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  <a:latin typeface="Georgia Pro Cond Light" panose="02040306050405020303" pitchFamily="18" charset="0"/>
              </a:rPr>
              <a:t>However</a:t>
            </a: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, Considering that our project can generate more than 10,000 letter of font and the time and cost of creating fonts previously, it seems to be reasonable to require 2-300 inputs.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 It is a worthwhile web project for people or startup companies who want their </a:t>
            </a:r>
            <a:r>
              <a:rPr lang="en-US" altLang="ko-KR" b="1" dirty="0">
                <a:solidFill>
                  <a:schemeClr val="tx1"/>
                </a:solidFill>
                <a:latin typeface="Georgia Pro Cond Light" panose="02040306050405020303" pitchFamily="18" charset="0"/>
              </a:rPr>
              <a:t>self branding</a:t>
            </a:r>
            <a:endParaRPr lang="en-US" altLang="ko-KR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20627" y="11232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Comments Q&amp;A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3C43-3991-4891-B3B9-B4CAB280551A}"/>
              </a:ext>
            </a:extLst>
          </p:cNvPr>
          <p:cNvSpPr txBox="1"/>
          <p:nvPr/>
        </p:nvSpPr>
        <p:spPr>
          <a:xfrm>
            <a:off x="701457" y="1490597"/>
            <a:ext cx="1121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Q. Is there any free of charge API for Optical Character Recognition (OCR) that recognizes Korean?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B6E9B-DB2E-4101-A28F-B18D4FE4084C}"/>
              </a:ext>
            </a:extLst>
          </p:cNvPr>
          <p:cNvSpPr txBox="1"/>
          <p:nvPr/>
        </p:nvSpPr>
        <p:spPr>
          <a:xfrm>
            <a:off x="701457" y="3759896"/>
            <a:ext cx="1091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Q. Are you going to apply the same model proposed by </a:t>
            </a:r>
            <a:r>
              <a:rPr lang="en-US" altLang="ko-KR" b="1" dirty="0" err="1">
                <a:latin typeface="Georgia Pro Cond Light" panose="02040306050405020303" pitchFamily="18" charset="0"/>
              </a:rPr>
              <a:t>GlyphGAN</a:t>
            </a:r>
            <a:r>
              <a:rPr lang="en-US" altLang="ko-KR" b="1" dirty="0">
                <a:latin typeface="Georgia Pro Cond Light" panose="02040306050405020303" pitchFamily="18" charset="0"/>
              </a:rPr>
              <a:t>? </a:t>
            </a:r>
          </a:p>
          <a:p>
            <a:r>
              <a:rPr lang="en-US" altLang="ko-KR" b="1" dirty="0">
                <a:latin typeface="Georgia Pro Cond Light" panose="02040306050405020303" pitchFamily="18" charset="0"/>
              </a:rPr>
              <a:t>As you stated, the model may not work well for Korean characters. Maybe you need a better model.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05752-D151-43DA-A853-42958371830D}"/>
              </a:ext>
            </a:extLst>
          </p:cNvPr>
          <p:cNvSpPr/>
          <p:nvPr/>
        </p:nvSpPr>
        <p:spPr>
          <a:xfrm>
            <a:off x="826718" y="1996758"/>
            <a:ext cx="10233764" cy="14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OCR; a technology that literally recognizes handwriting, printed letters, and converts them into text format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There are many free APIs that provide OCR, but we will not apply OCR in our projects     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142992-610F-4988-A944-33196C2B48C2}"/>
              </a:ext>
            </a:extLst>
          </p:cNvPr>
          <p:cNvSpPr/>
          <p:nvPr/>
        </p:nvSpPr>
        <p:spPr>
          <a:xfrm>
            <a:off x="826718" y="4750480"/>
            <a:ext cx="10233764" cy="14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No. We will not apply the model proposed by </a:t>
            </a:r>
            <a:r>
              <a:rPr lang="en-US" altLang="ko-KR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GlyphGAN</a:t>
            </a:r>
            <a:endParaRPr lang="en-US" altLang="ko-KR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      We introduce </a:t>
            </a:r>
            <a:r>
              <a:rPr lang="en-US" altLang="ko-KR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GlyphGAN</a:t>
            </a: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 as a prior work of font generation, not for an applying model for our project.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Instead,  We are going to use </a:t>
            </a:r>
            <a:r>
              <a:rPr lang="en-US" altLang="ko-KR" b="1" dirty="0">
                <a:solidFill>
                  <a:schemeClr val="tx1"/>
                </a:solidFill>
                <a:latin typeface="Georgia Pro Cond Light" panose="02040306050405020303" pitchFamily="18" charset="0"/>
              </a:rPr>
              <a:t>Dual Memory-augmented Font Generation Network (DM-Font)</a:t>
            </a:r>
            <a:r>
              <a:rPr lang="en-US" altLang="ko-KR" dirty="0">
                <a:solidFill>
                  <a:schemeClr val="tx1"/>
                </a:solidFill>
                <a:latin typeface="Georgia Pro Cond Light" panose="02040306050405020303" pitchFamily="18" charset="0"/>
              </a:rPr>
              <a:t> which is specialized in Korean letters.      </a:t>
            </a:r>
          </a:p>
        </p:txBody>
      </p:sp>
    </p:spTree>
    <p:extLst>
      <p:ext uri="{BB962C8B-B14F-4D97-AF65-F5344CB8AC3E}">
        <p14:creationId xmlns:p14="http://schemas.microsoft.com/office/powerpoint/2010/main" val="25163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E19E39-6091-4A42-8F08-3BC226F7E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71471"/>
              </p:ext>
            </p:extLst>
          </p:nvPr>
        </p:nvGraphicFramePr>
        <p:xfrm>
          <a:off x="654645" y="1649690"/>
          <a:ext cx="9598870" cy="4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12/6-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1593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Complete Proposal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with Feedback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84757"/>
                  </a:ext>
                </a:extLst>
              </a:tr>
              <a:tr h="178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51525"/>
                  </a:ext>
                </a:extLst>
              </a:tr>
              <a:tr h="140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10249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Component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Application of GAN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. Format file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Web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259794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751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Integration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2463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8107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724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Code Review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Testing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Launching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355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057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47644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12371-B352-4393-A681-A831EA88538B}"/>
              </a:ext>
            </a:extLst>
          </p:cNvPr>
          <p:cNvCxnSpPr>
            <a:cxnSpLocks/>
          </p:cNvCxnSpPr>
          <p:nvPr/>
        </p:nvCxnSpPr>
        <p:spPr>
          <a:xfrm>
            <a:off x="3334300" y="3132727"/>
            <a:ext cx="480103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06C362-856C-4F56-9BEF-B369CA93FBFB}"/>
              </a:ext>
            </a:extLst>
          </p:cNvPr>
          <p:cNvSpPr/>
          <p:nvPr/>
        </p:nvSpPr>
        <p:spPr>
          <a:xfrm>
            <a:off x="10319054" y="2690617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Da sol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B1E8B-BF2E-446F-94A9-61CB8AAD4840}"/>
              </a:ext>
            </a:extLst>
          </p:cNvPr>
          <p:cNvSpPr/>
          <p:nvPr/>
        </p:nvSpPr>
        <p:spPr>
          <a:xfrm>
            <a:off x="11254641" y="2690617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Sung Eun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AA6A99-5E97-4CF7-ABBE-64CDA58D1C09}"/>
              </a:ext>
            </a:extLst>
          </p:cNvPr>
          <p:cNvSpPr/>
          <p:nvPr/>
        </p:nvSpPr>
        <p:spPr>
          <a:xfrm>
            <a:off x="10320543" y="2422299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Deuk Yun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B9C0C-AD77-4A21-8F90-A3BA68323C7D}"/>
              </a:ext>
            </a:extLst>
          </p:cNvPr>
          <p:cNvSpPr/>
          <p:nvPr/>
        </p:nvSpPr>
        <p:spPr>
          <a:xfrm>
            <a:off x="11258451" y="2422299"/>
            <a:ext cx="88560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Seong</a:t>
            </a:r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 Bin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2F3210-879E-4999-AAAC-5987997AF1C2}"/>
              </a:ext>
            </a:extLst>
          </p:cNvPr>
          <p:cNvSpPr/>
          <p:nvPr/>
        </p:nvSpPr>
        <p:spPr>
          <a:xfrm>
            <a:off x="10320543" y="4665395"/>
            <a:ext cx="886120" cy="245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89CCC1-485F-4198-B18F-05C073FA0424}"/>
              </a:ext>
            </a:extLst>
          </p:cNvPr>
          <p:cNvSpPr/>
          <p:nvPr/>
        </p:nvSpPr>
        <p:spPr>
          <a:xfrm>
            <a:off x="10320543" y="6130445"/>
            <a:ext cx="886120" cy="245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E6F7431-0CC3-4E34-9186-FD6042D55D0D}"/>
              </a:ext>
            </a:extLst>
          </p:cNvPr>
          <p:cNvSpPr/>
          <p:nvPr/>
        </p:nvSpPr>
        <p:spPr>
          <a:xfrm>
            <a:off x="10316733" y="3344160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Deuk Yun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5EAC81-78F7-4496-87CC-DA20E4E5B60B}"/>
              </a:ext>
            </a:extLst>
          </p:cNvPr>
          <p:cNvSpPr/>
          <p:nvPr/>
        </p:nvSpPr>
        <p:spPr>
          <a:xfrm>
            <a:off x="11258451" y="3344159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Da sol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596F26-C6BA-4285-AF4D-988DE06AA303}"/>
              </a:ext>
            </a:extLst>
          </p:cNvPr>
          <p:cNvSpPr/>
          <p:nvPr/>
        </p:nvSpPr>
        <p:spPr>
          <a:xfrm>
            <a:off x="10316733" y="3822118"/>
            <a:ext cx="88560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Seong Bin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695B5D-698D-4176-8528-A1D0E07B3A26}"/>
              </a:ext>
            </a:extLst>
          </p:cNvPr>
          <p:cNvSpPr/>
          <p:nvPr/>
        </p:nvSpPr>
        <p:spPr>
          <a:xfrm>
            <a:off x="11254641" y="4256095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Sung Eun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C7603F-638F-4AF8-A303-C92523307E8D}"/>
              </a:ext>
            </a:extLst>
          </p:cNvPr>
          <p:cNvSpPr/>
          <p:nvPr/>
        </p:nvSpPr>
        <p:spPr>
          <a:xfrm>
            <a:off x="10320543" y="4246378"/>
            <a:ext cx="88560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Seong Bin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7AE21F-9F8B-43E3-B3A9-89B4D01900C6}"/>
              </a:ext>
            </a:extLst>
          </p:cNvPr>
          <p:cNvSpPr/>
          <p:nvPr/>
        </p:nvSpPr>
        <p:spPr>
          <a:xfrm>
            <a:off x="10320543" y="4653150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Deuk Yun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03FC7D-AE71-4963-8437-8EE6F5BAC79B}"/>
              </a:ext>
            </a:extLst>
          </p:cNvPr>
          <p:cNvSpPr/>
          <p:nvPr/>
        </p:nvSpPr>
        <p:spPr>
          <a:xfrm>
            <a:off x="10320543" y="5289000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Da sol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93A41F-431D-4502-98E8-E4FE09FAFFBB}"/>
              </a:ext>
            </a:extLst>
          </p:cNvPr>
          <p:cNvSpPr/>
          <p:nvPr/>
        </p:nvSpPr>
        <p:spPr>
          <a:xfrm>
            <a:off x="11258451" y="5289000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Sung Eun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98CF26-A9E2-4B4C-8505-457F55D2D3AC}"/>
              </a:ext>
            </a:extLst>
          </p:cNvPr>
          <p:cNvSpPr/>
          <p:nvPr/>
        </p:nvSpPr>
        <p:spPr>
          <a:xfrm>
            <a:off x="10324353" y="5020682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Deuk Yun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AC9C3D-1644-4C3D-BE96-6C15EDAE2CE1}"/>
              </a:ext>
            </a:extLst>
          </p:cNvPr>
          <p:cNvSpPr/>
          <p:nvPr/>
        </p:nvSpPr>
        <p:spPr>
          <a:xfrm>
            <a:off x="11262261" y="5020682"/>
            <a:ext cx="88560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Seong Bin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8A818F-6932-4244-9B64-710C8465E9FC}"/>
              </a:ext>
            </a:extLst>
          </p:cNvPr>
          <p:cNvSpPr/>
          <p:nvPr/>
        </p:nvSpPr>
        <p:spPr>
          <a:xfrm>
            <a:off x="10316733" y="6121198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Sung Eun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11AF2B9-670B-4B12-8B7A-0578DCED4DDE}"/>
              </a:ext>
            </a:extLst>
          </p:cNvPr>
          <p:cNvSpPr/>
          <p:nvPr/>
        </p:nvSpPr>
        <p:spPr>
          <a:xfrm>
            <a:off x="10312923" y="5667259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Da sol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9C822E-79F4-437A-B671-258F756A96D7}"/>
              </a:ext>
            </a:extLst>
          </p:cNvPr>
          <p:cNvSpPr/>
          <p:nvPr/>
        </p:nvSpPr>
        <p:spPr>
          <a:xfrm>
            <a:off x="11258451" y="5667259"/>
            <a:ext cx="88231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>
                <a:solidFill>
                  <a:schemeClr val="tx1"/>
                </a:solidFill>
                <a:latin typeface="Georgia Pro Cond Light" panose="02040306050405020303" pitchFamily="18" charset="0"/>
              </a:rPr>
              <a:t>Seong Bin</a:t>
            </a:r>
            <a:endParaRPr lang="ko-KR" altLang="en-US" sz="1150" spc="1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B5FE1C-24C0-44C6-8BF3-3F77B26672DF}"/>
              </a:ext>
            </a:extLst>
          </p:cNvPr>
          <p:cNvSpPr txBox="1"/>
          <p:nvPr/>
        </p:nvSpPr>
        <p:spPr>
          <a:xfrm>
            <a:off x="562492" y="1190987"/>
            <a:ext cx="1157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Q. Can you provide a project plan with a timeline (e.g., week1, week2, …) as well as members and roles?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951054-FCC2-4840-A2B2-134FB8F3FBBB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BED37D-7FC6-4573-B59F-4BDB35CA00E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10D614-2614-443A-8532-A955B3A81BA4}"/>
              </a:ext>
            </a:extLst>
          </p:cNvPr>
          <p:cNvSpPr txBox="1"/>
          <p:nvPr/>
        </p:nvSpPr>
        <p:spPr>
          <a:xfrm>
            <a:off x="1220627" y="11232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Comments Q&amp;A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29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586</Words>
  <Application>Microsoft Office PowerPoint</Application>
  <PresentationFormat>와이드스크린</PresentationFormat>
  <Paragraphs>100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Georgia Pro Cond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이다솔</cp:lastModifiedBy>
  <cp:revision>50</cp:revision>
  <dcterms:created xsi:type="dcterms:W3CDTF">2020-05-15T03:41:41Z</dcterms:created>
  <dcterms:modified xsi:type="dcterms:W3CDTF">2021-09-27T16:32:26Z</dcterms:modified>
</cp:coreProperties>
</file>