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8" r:id="rId2"/>
    <p:sldId id="269" r:id="rId3"/>
    <p:sldId id="278" r:id="rId4"/>
    <p:sldId id="267" r:id="rId5"/>
    <p:sldId id="289" r:id="rId6"/>
    <p:sldId id="286" r:id="rId7"/>
    <p:sldId id="290" r:id="rId8"/>
    <p:sldId id="291" r:id="rId9"/>
    <p:sldId id="287" r:id="rId10"/>
    <p:sldId id="292" r:id="rId11"/>
    <p:sldId id="283" r:id="rId12"/>
    <p:sldId id="284" r:id="rId13"/>
    <p:sldId id="256" r:id="rId14"/>
  </p:sldIdLst>
  <p:sldSz cx="12192000" cy="6858000"/>
  <p:notesSz cx="6858000" cy="9144000"/>
  <p:embeddedFontLs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Georgia Pro Cond Light" panose="02040306050405020303" pitchFamily="18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333F50"/>
    <a:srgbClr val="F4B183"/>
    <a:srgbClr val="017ACC"/>
    <a:srgbClr val="3F3F46"/>
    <a:srgbClr val="383838"/>
    <a:srgbClr val="094771"/>
    <a:srgbClr val="252526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176" autoAdjust="0"/>
  </p:normalViewPr>
  <p:slideViewPr>
    <p:cSldViewPr snapToGrid="0">
      <p:cViewPr varScale="1">
        <p:scale>
          <a:sx n="61" d="100"/>
          <a:sy n="61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이런식으로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있을때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저희는 이를 글자별로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짤라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(crop)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저장하는 과정이 필요합니다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양식과 작성 될 글자에 대한 설정 정보를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template.json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파일로 분리하였습니다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동작은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통신에 기반할 것이기 때문에 </a:t>
            </a:r>
            <a:endParaRPr lang="ko-KR" alt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필요한 정보인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이름과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이름은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전달하였습니다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2800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된 글자들입니다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fontName_unicode.png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파일이름을 두었습니다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800" b="0" dirty="0">
              <a:effectLst/>
            </a:endParaRPr>
          </a:p>
          <a:p>
            <a:br>
              <a:rPr lang="ko-KR" altLang="en-US" sz="2800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해결해야 했던 문제점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base program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window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상에서 사용할 방법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Potrace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사용하기위해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포맷으로 변경하는 과정 추가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windows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환경에서 활용할 수 있는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png2svg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가지고 있는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svg2ttf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호환 불가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7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짜여진 파일을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run build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명령어를 실행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연결하여서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실행 서버인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local:8080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실행하면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들이 나타난다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그림은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1111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쓰고 전송 버튼을 누르면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함수가 작동되어서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데이터가 보내지며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파일에 그 데이터를 저장한다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받기 버튼을 누르면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부터 정보를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방식으로 요청하고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 JS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res.send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통해서 파일안에 있는 데이터를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보내준다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5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클라이언트는 작성한 </a:t>
            </a:r>
            <a:r>
              <a:rPr lang="en-US" altLang="ko-KR" dirty="0"/>
              <a:t>template </a:t>
            </a:r>
            <a:r>
              <a:rPr lang="ko-KR" altLang="en-US" dirty="0"/>
              <a:t>파일과 이메일</a:t>
            </a:r>
            <a:r>
              <a:rPr lang="en-US" altLang="ko-KR" dirty="0"/>
              <a:t> </a:t>
            </a:r>
            <a:r>
              <a:rPr lang="ko-KR" altLang="en-US" dirty="0"/>
              <a:t>및 요구사항 등의 데이터를 </a:t>
            </a:r>
            <a:r>
              <a:rPr lang="ko-KR" altLang="en-US" dirty="0" err="1"/>
              <a:t>리엑트로</a:t>
            </a:r>
            <a:r>
              <a:rPr lang="ko-KR" altLang="en-US" dirty="0"/>
              <a:t> 구현된 웹사이트에 입력하고</a:t>
            </a:r>
            <a:r>
              <a:rPr lang="en-US" altLang="ko-KR" dirty="0"/>
              <a:t> submit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Submit </a:t>
            </a:r>
            <a:r>
              <a:rPr lang="ko-KR" altLang="en-US" dirty="0"/>
              <a:t>버튼을 누르면 데이터와 파일이 </a:t>
            </a:r>
            <a:r>
              <a:rPr lang="ko-KR" altLang="en-US" dirty="0" err="1"/>
              <a:t>리엑트를</a:t>
            </a:r>
            <a:r>
              <a:rPr lang="ko-KR" altLang="en-US" dirty="0"/>
              <a:t> 통해 </a:t>
            </a:r>
            <a:r>
              <a:rPr lang="en-US" altLang="ko-KR" dirty="0" err="1"/>
              <a:t>nodejs</a:t>
            </a:r>
            <a:r>
              <a:rPr lang="ko-KR" altLang="en-US" dirty="0"/>
              <a:t>로 전송되어 저장된다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폰트 제작을 위한 </a:t>
            </a:r>
            <a:r>
              <a:rPr lang="ko-KR" altLang="en-US" dirty="0" err="1"/>
              <a:t>머신러닝을</a:t>
            </a:r>
            <a:r>
              <a:rPr lang="ko-KR" altLang="en-US" dirty="0"/>
              <a:t> 진행하기 위해 저장된 </a:t>
            </a:r>
            <a:r>
              <a:rPr lang="en-US" altLang="ko-KR" dirty="0"/>
              <a:t>template </a:t>
            </a:r>
            <a:r>
              <a:rPr lang="ko-KR" altLang="en-US" dirty="0"/>
              <a:t>파일의 위치를 파이썬 작업이 가능한 플라스크 서버로 전송한다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서버와 </a:t>
            </a:r>
            <a:r>
              <a:rPr lang="en-US" altLang="ko-KR" dirty="0"/>
              <a:t>flask</a:t>
            </a:r>
            <a:r>
              <a:rPr lang="ko-KR" altLang="en-US" dirty="0"/>
              <a:t>서버는 </a:t>
            </a: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를 통해 통신한다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통신을 위해 </a:t>
            </a:r>
            <a:r>
              <a:rPr lang="en-US" altLang="ko-KR" dirty="0"/>
              <a:t>flask</a:t>
            </a:r>
            <a:r>
              <a:rPr lang="ko-KR" altLang="en-US" dirty="0"/>
              <a:t>에서는 </a:t>
            </a:r>
            <a:r>
              <a:rPr lang="en-US" altLang="ko-KR" dirty="0" err="1"/>
              <a:t>flask_restx</a:t>
            </a:r>
            <a:r>
              <a:rPr lang="ko-KR" altLang="en-US" dirty="0"/>
              <a:t>라는 라이브러리를 사용하고</a:t>
            </a:r>
            <a:r>
              <a:rPr lang="en-US" altLang="ko-KR" dirty="0"/>
              <a:t>, </a:t>
            </a:r>
            <a:r>
              <a:rPr lang="en-US" altLang="ko-KR" dirty="0" err="1"/>
              <a:t>nodejs</a:t>
            </a:r>
            <a:r>
              <a:rPr lang="ko-KR" altLang="en-US" dirty="0"/>
              <a:t>에서는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Flask </a:t>
            </a:r>
            <a:r>
              <a:rPr lang="ko-KR" altLang="en-US" dirty="0"/>
              <a:t>서버는 머신 러닝 작업을 수행 후 결과값의 저장 경로를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en-US" altLang="ko-KR" dirty="0"/>
              <a:t>post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437993" y="3197955"/>
            <a:ext cx="5316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Weekly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progress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meeting</a:t>
            </a:r>
            <a:r>
              <a:rPr lang="ko-KR" altLang="en-US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– Week3</a:t>
            </a:r>
            <a:endParaRPr lang="ko-KR" altLang="en-US" sz="30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554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 React with </a:t>
            </a:r>
            <a:r>
              <a:rPr lang="en-US" altLang="ko-KR" sz="4000" dirty="0" err="1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NodeJs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130713-3656-4481-B25E-F8834D09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2392032"/>
            <a:ext cx="3171824" cy="22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14898845-D3F3-448E-A5E0-0B12FF4EB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31" y="2875836"/>
            <a:ext cx="4300537" cy="110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0E89A08-2251-4FAC-B76A-DB66F3E8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4313567"/>
            <a:ext cx="3676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7782E26-9215-41FB-8FDE-7753846A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75" y="4313567"/>
            <a:ext cx="36766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0EC5155-89A5-491B-96BC-3AE6DB16B22C}"/>
              </a:ext>
            </a:extLst>
          </p:cNvPr>
          <p:cNvSpPr/>
          <p:nvPr/>
        </p:nvSpPr>
        <p:spPr>
          <a:xfrm>
            <a:off x="4731803" y="3442215"/>
            <a:ext cx="2220686" cy="8713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5AB2C-5D38-434B-9324-BA8B1E44AFAC}"/>
              </a:ext>
            </a:extLst>
          </p:cNvPr>
          <p:cNvSpPr txBox="1"/>
          <p:nvPr/>
        </p:nvSpPr>
        <p:spPr>
          <a:xfrm>
            <a:off x="4944630" y="3134941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Georgia Pro Cond Light" panose="02040306050405020303" pitchFamily="18" charset="0"/>
              </a:rPr>
              <a:t>Res.send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()</a:t>
            </a:r>
            <a:endParaRPr lang="ko-KR" altLang="en-US" sz="2400" b="1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5136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Node.js to Flask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8199" name="Picture 7">
            <a:extLst>
              <a:ext uri="{FF2B5EF4-FFF2-40B4-BE49-F238E27FC236}">
                <a16:creationId xmlns:a16="http://schemas.microsoft.com/office/drawing/2014/main" id="{F1A88CFD-9FBF-4B09-BD28-5E82C5E2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7" y="1769162"/>
            <a:ext cx="5383741" cy="8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83AF5-C200-4FD0-94EF-7F46329DA75E}"/>
              </a:ext>
            </a:extLst>
          </p:cNvPr>
          <p:cNvSpPr txBox="1"/>
          <p:nvPr/>
        </p:nvSpPr>
        <p:spPr>
          <a:xfrm>
            <a:off x="1365571" y="1418420"/>
            <a:ext cx="28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 Pro Cond Light" panose="02040306050405020303" pitchFamily="18" charset="0"/>
              </a:rPr>
              <a:t>[Website]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ABBB6E-F121-482E-9B79-791FC9070326}"/>
              </a:ext>
            </a:extLst>
          </p:cNvPr>
          <p:cNvSpPr/>
          <p:nvPr/>
        </p:nvSpPr>
        <p:spPr>
          <a:xfrm>
            <a:off x="3851320" y="2263773"/>
            <a:ext cx="1816274" cy="41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E5798982-9FBB-4A7E-BEF9-2DE9C69BB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r="28082"/>
          <a:stretch/>
        </p:blipFill>
        <p:spPr bwMode="auto">
          <a:xfrm>
            <a:off x="954590" y="3009738"/>
            <a:ext cx="1118966" cy="15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ED86FB-45EA-41F2-B5CC-FEAD8F133D90}"/>
              </a:ext>
            </a:extLst>
          </p:cNvPr>
          <p:cNvGrpSpPr/>
          <p:nvPr/>
        </p:nvGrpSpPr>
        <p:grpSpPr>
          <a:xfrm>
            <a:off x="5341675" y="2800888"/>
            <a:ext cx="1949005" cy="1949005"/>
            <a:chOff x="4342570" y="3137886"/>
            <a:chExt cx="1949005" cy="1949005"/>
          </a:xfrm>
        </p:grpSpPr>
        <p:pic>
          <p:nvPicPr>
            <p:cNvPr id="8205" name="Picture 13">
              <a:extLst>
                <a:ext uri="{FF2B5EF4-FFF2-40B4-BE49-F238E27FC236}">
                  <a16:creationId xmlns:a16="http://schemas.microsoft.com/office/drawing/2014/main" id="{FA49E7C5-5F60-430E-99BD-8AB1F7AA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797" y="3592637"/>
              <a:ext cx="845734" cy="84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래픽 28" descr="컴퓨터 윤곽선">
              <a:extLst>
                <a:ext uri="{FF2B5EF4-FFF2-40B4-BE49-F238E27FC236}">
                  <a16:creationId xmlns:a16="http://schemas.microsoft.com/office/drawing/2014/main" id="{DE96F8A4-CB17-4FE0-9D50-ACBBB10B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42570" y="3137886"/>
              <a:ext cx="1949005" cy="194900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BBCBAE-B29A-485B-80E1-2F5FE8776A04}"/>
              </a:ext>
            </a:extLst>
          </p:cNvPr>
          <p:cNvGrpSpPr/>
          <p:nvPr/>
        </p:nvGrpSpPr>
        <p:grpSpPr>
          <a:xfrm>
            <a:off x="2428139" y="2766978"/>
            <a:ext cx="1949005" cy="1949005"/>
            <a:chOff x="1061470" y="4637878"/>
            <a:chExt cx="1949005" cy="1949005"/>
          </a:xfrm>
        </p:grpSpPr>
        <p:pic>
          <p:nvPicPr>
            <p:cNvPr id="8203" name="Picture 11">
              <a:extLst>
                <a:ext uri="{FF2B5EF4-FFF2-40B4-BE49-F238E27FC236}">
                  <a16:creationId xmlns:a16="http://schemas.microsoft.com/office/drawing/2014/main" id="{62BEDF96-0B23-470B-8AD2-1EE7C28AA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70" y="5179613"/>
              <a:ext cx="1318043" cy="659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래픽 13" descr="컴퓨터 윤곽선">
              <a:extLst>
                <a:ext uri="{FF2B5EF4-FFF2-40B4-BE49-F238E27FC236}">
                  <a16:creationId xmlns:a16="http://schemas.microsoft.com/office/drawing/2014/main" id="{0FCA3159-1D19-4B9A-9303-A0AD8EC2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1470" y="4637878"/>
              <a:ext cx="1949005" cy="194900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B1CD9-6897-4B8E-914F-7A9A1B4317BD}"/>
              </a:ext>
            </a:extLst>
          </p:cNvPr>
          <p:cNvSpPr/>
          <p:nvPr/>
        </p:nvSpPr>
        <p:spPr>
          <a:xfrm>
            <a:off x="7991910" y="1815808"/>
            <a:ext cx="3451775" cy="3827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2E916-F126-4A14-82F5-70D462E6E288}"/>
              </a:ext>
            </a:extLst>
          </p:cNvPr>
          <p:cNvSpPr/>
          <p:nvPr/>
        </p:nvSpPr>
        <p:spPr>
          <a:xfrm>
            <a:off x="5230589" y="3009738"/>
            <a:ext cx="2317315" cy="153130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A7965-40B5-4FB5-84A4-A39F9FCDF885}"/>
              </a:ext>
            </a:extLst>
          </p:cNvPr>
          <p:cNvSpPr txBox="1"/>
          <p:nvPr/>
        </p:nvSpPr>
        <p:spPr>
          <a:xfrm>
            <a:off x="8229775" y="2470594"/>
            <a:ext cx="34033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|--- flask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font/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fontmaker.py 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DMfont.py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template2pngs.py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png2ttf.py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	             :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revise/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     |--- afterservice.py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	             :</a:t>
            </a:r>
          </a:p>
          <a:p>
            <a:pPr lvl="1"/>
            <a:r>
              <a:rPr lang="en-US" altLang="ko-KR" sz="1600" dirty="0">
                <a:latin typeface="Georgia Pro Cond Light" panose="02040306050405020303" pitchFamily="18" charset="0"/>
              </a:rPr>
              <a:t>|--- app.py (execution file)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29472-6CB4-4CFD-8719-BCCAC5876EB7}"/>
              </a:ext>
            </a:extLst>
          </p:cNvPr>
          <p:cNvSpPr txBox="1"/>
          <p:nvPr/>
        </p:nvSpPr>
        <p:spPr>
          <a:xfrm>
            <a:off x="8097320" y="1909257"/>
            <a:ext cx="3065350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Structure of Flask server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0DC5F5-43E7-4981-93CB-2DF60DE79488}"/>
              </a:ext>
            </a:extLst>
          </p:cNvPr>
          <p:cNvCxnSpPr>
            <a:cxnSpLocks/>
          </p:cNvCxnSpPr>
          <p:nvPr/>
        </p:nvCxnSpPr>
        <p:spPr>
          <a:xfrm flipV="1">
            <a:off x="7547904" y="1909257"/>
            <a:ext cx="444006" cy="1100481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51B8E8-49CE-4308-99DE-4533D48C52C9}"/>
              </a:ext>
            </a:extLst>
          </p:cNvPr>
          <p:cNvCxnSpPr>
            <a:cxnSpLocks/>
          </p:cNvCxnSpPr>
          <p:nvPr/>
        </p:nvCxnSpPr>
        <p:spPr>
          <a:xfrm>
            <a:off x="7564826" y="4541044"/>
            <a:ext cx="427084" cy="11022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CD39C3-62DE-4628-870F-96957C899A64}"/>
              </a:ext>
            </a:extLst>
          </p:cNvPr>
          <p:cNvCxnSpPr>
            <a:cxnSpLocks/>
          </p:cNvCxnSpPr>
          <p:nvPr/>
        </p:nvCxnSpPr>
        <p:spPr>
          <a:xfrm flipH="1">
            <a:off x="1892581" y="2677416"/>
            <a:ext cx="1776862" cy="4839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1028C41-3FC9-4A38-8B46-3297A18AD68C}"/>
              </a:ext>
            </a:extLst>
          </p:cNvPr>
          <p:cNvCxnSpPr>
            <a:cxnSpLocks/>
          </p:cNvCxnSpPr>
          <p:nvPr/>
        </p:nvCxnSpPr>
        <p:spPr>
          <a:xfrm flipH="1">
            <a:off x="1966277" y="3502071"/>
            <a:ext cx="361654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D04219F-4881-4D5F-8DBA-E9DA62D03957}"/>
              </a:ext>
            </a:extLst>
          </p:cNvPr>
          <p:cNvCxnSpPr>
            <a:cxnSpLocks/>
          </p:cNvCxnSpPr>
          <p:nvPr/>
        </p:nvCxnSpPr>
        <p:spPr>
          <a:xfrm>
            <a:off x="1966277" y="3719851"/>
            <a:ext cx="361654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4BF2CF-67A1-4198-9332-39F63030C3A9}"/>
              </a:ext>
            </a:extLst>
          </p:cNvPr>
          <p:cNvCxnSpPr>
            <a:cxnSpLocks/>
          </p:cNvCxnSpPr>
          <p:nvPr/>
        </p:nvCxnSpPr>
        <p:spPr>
          <a:xfrm flipH="1">
            <a:off x="4463587" y="3475138"/>
            <a:ext cx="6459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5179AF-BDB9-4C04-9CA1-F0C3662E55D1}"/>
              </a:ext>
            </a:extLst>
          </p:cNvPr>
          <p:cNvCxnSpPr>
            <a:cxnSpLocks/>
          </p:cNvCxnSpPr>
          <p:nvPr/>
        </p:nvCxnSpPr>
        <p:spPr>
          <a:xfrm>
            <a:off x="4474045" y="3691988"/>
            <a:ext cx="64597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07F0FF-BAAC-4606-BC11-CDC8B56169C8}"/>
              </a:ext>
            </a:extLst>
          </p:cNvPr>
          <p:cNvSpPr txBox="1"/>
          <p:nvPr/>
        </p:nvSpPr>
        <p:spPr>
          <a:xfrm>
            <a:off x="2229130" y="4529698"/>
            <a:ext cx="234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[Nodejs Server]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AA0216-CF92-4A0C-AFCD-C8CA36026DEF}"/>
              </a:ext>
            </a:extLst>
          </p:cNvPr>
          <p:cNvSpPr txBox="1"/>
          <p:nvPr/>
        </p:nvSpPr>
        <p:spPr>
          <a:xfrm>
            <a:off x="5218203" y="4531317"/>
            <a:ext cx="234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[Flask Server]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7C0C6-9D39-4620-8E46-055759B3E96F}"/>
              </a:ext>
            </a:extLst>
          </p:cNvPr>
          <p:cNvSpPr txBox="1"/>
          <p:nvPr/>
        </p:nvSpPr>
        <p:spPr>
          <a:xfrm>
            <a:off x="1960190" y="4899030"/>
            <a:ext cx="303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http://127.0.0.1:8080/form1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20866C-CB03-4661-B202-5230838EDB36}"/>
              </a:ext>
            </a:extLst>
          </p:cNvPr>
          <p:cNvSpPr txBox="1"/>
          <p:nvPr/>
        </p:nvSpPr>
        <p:spPr>
          <a:xfrm>
            <a:off x="4905967" y="4900370"/>
            <a:ext cx="303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http://127.0.0.1:5000/main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00F4D1-06EA-4BF3-B5AF-9397E8205931}"/>
              </a:ext>
            </a:extLst>
          </p:cNvPr>
          <p:cNvSpPr txBox="1"/>
          <p:nvPr/>
        </p:nvSpPr>
        <p:spPr>
          <a:xfrm>
            <a:off x="1351729" y="5455233"/>
            <a:ext cx="7034748" cy="12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Nodejs</a:t>
            </a:r>
            <a:r>
              <a:rPr lang="ko-KR" altLang="en-US" sz="1600" dirty="0">
                <a:latin typeface="Georgia Pro Cond Light" panose="02040306050405020303" pitchFamily="18" charset="0"/>
              </a:rPr>
              <a:t>는 입력 받은 사용자 데이터의 저장 경로를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서버에게 전달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Rest API</a:t>
            </a:r>
            <a:r>
              <a:rPr lang="ko-KR" altLang="en-US" sz="1600" dirty="0">
                <a:latin typeface="Georgia Pro Cond Light" panose="02040306050405020303" pitchFamily="18" charset="0"/>
              </a:rPr>
              <a:t>를 통해 </a:t>
            </a:r>
            <a:r>
              <a:rPr lang="en-US" altLang="ko-KR" sz="1600" dirty="0">
                <a:latin typeface="Georgia Pro Cond Light" panose="02040306050405020303" pitchFamily="18" charset="0"/>
              </a:rPr>
              <a:t>node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js</a:t>
            </a:r>
            <a:r>
              <a:rPr lang="ko-KR" altLang="en-US" sz="1600" dirty="0">
                <a:latin typeface="Georgia Pro Cond Light" panose="02040306050405020303" pitchFamily="18" charset="0"/>
              </a:rPr>
              <a:t>와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 server</a:t>
            </a:r>
            <a:r>
              <a:rPr lang="ko-KR" altLang="en-US" sz="1600" dirty="0">
                <a:latin typeface="Georgia Pro Cond Light" panose="02040306050405020303" pitchFamily="18" charset="0"/>
              </a:rPr>
              <a:t>가 통신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eorgia Pro Cond Light" panose="02040306050405020303" pitchFamily="18" charset="0"/>
              </a:rPr>
              <a:t>통신을 위해 </a:t>
            </a:r>
            <a:r>
              <a:rPr lang="en-US" altLang="ko-KR" sz="1600" dirty="0">
                <a:latin typeface="Georgia Pro Cond Light" panose="02040306050405020303" pitchFamily="18" charset="0"/>
              </a:rPr>
              <a:t>Flask</a:t>
            </a:r>
            <a:r>
              <a:rPr lang="ko-KR" altLang="en-US" sz="1600" dirty="0">
                <a:latin typeface="Georgia Pro Cond Light" panose="02040306050405020303" pitchFamily="18" charset="0"/>
              </a:rPr>
              <a:t>에서는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flask_restx</a:t>
            </a:r>
            <a:r>
              <a:rPr lang="en-US" altLang="ko-KR" sz="1600" dirty="0">
                <a:latin typeface="Georgia Pro Cond Light" panose="02040306050405020303" pitchFamily="18" charset="0"/>
              </a:rPr>
              <a:t>, node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js</a:t>
            </a:r>
            <a:r>
              <a:rPr lang="ko-KR" altLang="en-US" sz="1600" dirty="0">
                <a:latin typeface="Georgia Pro Cond Light" panose="02040306050405020303" pitchFamily="18" charset="0"/>
              </a:rPr>
              <a:t>에서는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axios</a:t>
            </a:r>
            <a:r>
              <a:rPr lang="en-US" altLang="ko-KR" sz="1600" dirty="0">
                <a:latin typeface="Georgia Pro Cond Light" panose="02040306050405020303" pitchFamily="18" charset="0"/>
              </a:rPr>
              <a:t> </a:t>
            </a:r>
            <a:r>
              <a:rPr lang="ko-KR" altLang="en-US" sz="1600" dirty="0">
                <a:latin typeface="Georgia Pro Cond Light" panose="02040306050405020303" pitchFamily="18" charset="0"/>
              </a:rPr>
              <a:t>라이브러리를 사용</a:t>
            </a:r>
            <a:endParaRPr lang="en-US" altLang="ko-KR" sz="1600" dirty="0">
              <a:latin typeface="Georgia Pro Cond Light" panose="02040306050405020303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eorgia Pro Cond Light" panose="02040306050405020303" pitchFamily="18" charset="0"/>
              </a:rPr>
              <a:t>Flask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서버는 </a:t>
            </a:r>
            <a:r>
              <a:rPr lang="en-US" altLang="ko-KR" sz="1600" dirty="0">
                <a:latin typeface="Georgia Pro Cond Light" panose="02040306050405020303" pitchFamily="18" charset="0"/>
              </a:rPr>
              <a:t>ML </a:t>
            </a:r>
            <a:r>
              <a:rPr lang="ko-KR" altLang="en-US" sz="1600" dirty="0">
                <a:latin typeface="Georgia Pro Cond Light" panose="02040306050405020303" pitchFamily="18" charset="0"/>
              </a:rPr>
              <a:t>작업 수행 후 결과값의 저장 경로를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nodejs</a:t>
            </a:r>
            <a:r>
              <a:rPr lang="en-US" altLang="ko-KR" sz="1600" dirty="0">
                <a:latin typeface="Georgia Pro Cond Light" panose="02040306050405020303" pitchFamily="18" charset="0"/>
              </a:rPr>
              <a:t> </a:t>
            </a:r>
            <a:r>
              <a:rPr lang="ko-KR" altLang="en-US" sz="1600" dirty="0">
                <a:latin typeface="Georgia Pro Cond Light" panose="02040306050405020303" pitchFamily="18" charset="0"/>
              </a:rPr>
              <a:t>서버에게 전달</a:t>
            </a:r>
            <a:endParaRPr lang="en-US" altLang="ko-KR" sz="1600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3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335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4119C-3F5E-4888-85B0-230E4093F006}"/>
              </a:ext>
            </a:extLst>
          </p:cNvPr>
          <p:cNvSpPr txBox="1"/>
          <p:nvPr/>
        </p:nvSpPr>
        <p:spPr>
          <a:xfrm>
            <a:off x="1066800" y="256045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27465-42D0-4F77-B702-2A659EF884FB}"/>
              </a:ext>
            </a:extLst>
          </p:cNvPr>
          <p:cNvSpPr txBox="1"/>
          <p:nvPr/>
        </p:nvSpPr>
        <p:spPr>
          <a:xfrm>
            <a:off x="1886254" y="2683561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다음주에 할 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BE9E-17FD-47C1-A489-BCD26C5683C0}"/>
              </a:ext>
            </a:extLst>
          </p:cNvPr>
          <p:cNvSpPr txBox="1"/>
          <p:nvPr/>
        </p:nvSpPr>
        <p:spPr>
          <a:xfrm>
            <a:off x="1066800" y="425275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1C185-D035-4C38-BC0B-9CD27A9AAB55}"/>
              </a:ext>
            </a:extLst>
          </p:cNvPr>
          <p:cNvSpPr txBox="1"/>
          <p:nvPr/>
        </p:nvSpPr>
        <p:spPr>
          <a:xfrm>
            <a:off x="1886253" y="437586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다음주에 할 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026FC-FF9A-42D2-9E27-9300893E49A7}"/>
              </a:ext>
            </a:extLst>
          </p:cNvPr>
          <p:cNvSpPr txBox="1"/>
          <p:nvPr/>
        </p:nvSpPr>
        <p:spPr>
          <a:xfrm>
            <a:off x="1066800" y="342175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677EB-1366-4857-9CB4-98256906503F}"/>
              </a:ext>
            </a:extLst>
          </p:cNvPr>
          <p:cNvSpPr txBox="1"/>
          <p:nvPr/>
        </p:nvSpPr>
        <p:spPr>
          <a:xfrm>
            <a:off x="1886253" y="354486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다음주에 할 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7" y="128913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41224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7" y="298143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0" y="310454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png2ttf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7" y="467374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0" y="4796851"/>
            <a:ext cx="208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7" y="215043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0" y="227354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template2pngs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7" y="38105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1" y="3933631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connect react ↔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nodejs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↔ flask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1605"/>
              </p:ext>
            </p:extLst>
          </p:nvPr>
        </p:nvGraphicFramePr>
        <p:xfrm>
          <a:off x="194277" y="1830761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2873932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4168429" y="1720051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291194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291194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1180542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1180542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3097024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3986372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 dirty="0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00D71F-DD72-4023-A6F8-7ECCFF4AA6BF}"/>
              </a:ext>
            </a:extLst>
          </p:cNvPr>
          <p:cNvSpPr/>
          <p:nvPr/>
        </p:nvSpPr>
        <p:spPr>
          <a:xfrm>
            <a:off x="9852522" y="2864758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template2pngs</a:t>
            </a:r>
          </a:p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endParaRPr lang="ko-KR" altLang="en-US" sz="1600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679EF-BC82-4A7B-A64B-E1E5E294D3AE}"/>
              </a:ext>
            </a:extLst>
          </p:cNvPr>
          <p:cNvSpPr/>
          <p:nvPr/>
        </p:nvSpPr>
        <p:spPr>
          <a:xfrm>
            <a:off x="9852522" y="3739055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png2ttf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성빈</a:t>
            </a:r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endParaRPr lang="ko-KR" altLang="en-US" sz="1600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120BC8-3DFA-4A39-85BC-5ECB61717B85}"/>
              </a:ext>
            </a:extLst>
          </p:cNvPr>
          <p:cNvSpPr/>
          <p:nvPr/>
        </p:nvSpPr>
        <p:spPr>
          <a:xfrm>
            <a:off x="9852522" y="4596198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Link React to Nodejs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D6D69-4935-4CD9-9BC5-0235ACFD0073}"/>
              </a:ext>
            </a:extLst>
          </p:cNvPr>
          <p:cNvSpPr/>
          <p:nvPr/>
        </p:nvSpPr>
        <p:spPr>
          <a:xfrm>
            <a:off x="9852522" y="5478935"/>
            <a:ext cx="2283912" cy="784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Link Nodejs to</a:t>
            </a:r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Flask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다솔</a:t>
            </a:r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template2pngs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FB2745-8BE6-46A4-9296-365548F6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5" y="1294989"/>
            <a:ext cx="4241528" cy="54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8B06A-C8B7-482E-964D-304004B73B15}"/>
              </a:ext>
            </a:extLst>
          </p:cNvPr>
          <p:cNvSpPr txBox="1"/>
          <p:nvPr/>
        </p:nvSpPr>
        <p:spPr>
          <a:xfrm>
            <a:off x="4488873" y="6370948"/>
            <a:ext cx="240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filledTemplate.pdf</a:t>
            </a:r>
            <a:endParaRPr lang="en-US" altLang="ko-KR" b="0" dirty="0"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C287D5C-DCD1-4987-9151-FAD12AC3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7" y="1131930"/>
            <a:ext cx="1362694" cy="5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C82CE2-DDD2-4703-8213-B42574E6A341}"/>
              </a:ext>
            </a:extLst>
          </p:cNvPr>
          <p:cNvSpPr txBox="1"/>
          <p:nvPr/>
        </p:nvSpPr>
        <p:spPr>
          <a:xfrm>
            <a:off x="8730401" y="6367979"/>
            <a:ext cx="2401784" cy="36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config/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template.json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template2pngs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BE73A1-0DA2-42AA-BC22-A6F1B0ECF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" y="2023445"/>
            <a:ext cx="5523677" cy="36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CF35A5-2F91-4E96-A135-927A18DC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2925591"/>
            <a:ext cx="6317673" cy="18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4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1291E-6CA0-4F26-B1F5-56FBB894084D}"/>
              </a:ext>
            </a:extLst>
          </p:cNvPr>
          <p:cNvSpPr txBox="1"/>
          <p:nvPr/>
        </p:nvSpPr>
        <p:spPr>
          <a:xfrm>
            <a:off x="600967" y="1368261"/>
            <a:ext cx="10609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For png2svg,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using open source : </a:t>
            </a:r>
            <a:r>
              <a:rPr lang="en-US" altLang="ko-KR" sz="1800" b="0" i="0" u="sng" strike="noStrike" dirty="0">
                <a:solidFill>
                  <a:srgbClr val="0097A7"/>
                </a:solidFill>
                <a:effectLst/>
                <a:latin typeface="Georgia Pro Cond Light" panose="02040306050405020303" pitchFamily="18" charset="0"/>
              </a:rPr>
              <a:t> https://github.com/ianmackinnon/png2svg </a:t>
            </a:r>
            <a:endParaRPr lang="en-US" altLang="ko-KR" sz="2000" b="0" dirty="0">
              <a:effectLst/>
              <a:latin typeface="Georgia Pro Cond Light" panose="02040306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FBA8E3-4A65-4C95-9F17-C5090DFF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2838"/>
            <a:ext cx="2708982" cy="29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1AEB7D-4459-4984-AF95-03F4BB57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89" y="2594417"/>
            <a:ext cx="4762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735A80-731B-4D78-9C5A-D803ACEC289D}"/>
              </a:ext>
            </a:extLst>
          </p:cNvPr>
          <p:cNvSpPr txBox="1"/>
          <p:nvPr/>
        </p:nvSpPr>
        <p:spPr>
          <a:xfrm>
            <a:off x="600967" y="1952833"/>
            <a:ext cx="708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Potrace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비트맵 이미지를 벡터 그래픽으로 변환하는 크로스 플랫폼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FBA8E3-4A65-4C95-9F17-C5090DFF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2453345"/>
            <a:ext cx="2708982" cy="29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2DACBC-2E19-4010-86B2-A9B41E58F213}"/>
              </a:ext>
            </a:extLst>
          </p:cNvPr>
          <p:cNvSpPr txBox="1"/>
          <p:nvPr/>
        </p:nvSpPr>
        <p:spPr>
          <a:xfrm>
            <a:off x="3761510" y="2345192"/>
            <a:ext cx="79831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해결해야 했던 문제점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4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기존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png2svg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는 가지고 있는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svgs2ttf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와 호환 불가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4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Linux based program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solidFill>
                <a:srgbClr val="000000"/>
              </a:solidFill>
              <a:effectLst/>
              <a:latin typeface="Georgia Pro Cond Light" panose="02040306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2400" i="0" u="none" strike="noStrike" dirty="0">
                <a:solidFill>
                  <a:srgbClr val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png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-&gt;pnm-&gt;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svg</a:t>
            </a:r>
            <a:endParaRPr lang="ko-KR" altLang="en-US" sz="2400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5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png2ttf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D0E3A9-48EE-4F63-B4EC-A409CA11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9161"/>
            <a:ext cx="5715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8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5541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connect React with </a:t>
            </a:r>
            <a:r>
              <a:rPr lang="en-US" altLang="ko-KR" sz="4000" dirty="0" err="1">
                <a:solidFill>
                  <a:schemeClr val="bg1"/>
                </a:solidFill>
                <a:latin typeface="Georgia Pro Cond Light" panose="02040306050405020303" pitchFamily="18" charset="0"/>
                <a:ea typeface="나눔고딕" panose="020D0604000000000000" pitchFamily="50" charset="-127"/>
              </a:rPr>
              <a:t>NodeJs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CDF5A5-C1A2-4B45-A4E5-9C701209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0" y="2587336"/>
            <a:ext cx="30956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2E6D43-10BA-4F9A-854A-EBFCACB5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3429000"/>
            <a:ext cx="3676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18F2E63-58C6-40FF-8D09-0C8DE9BB9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0"/>
          <a:stretch/>
        </p:blipFill>
        <p:spPr bwMode="auto">
          <a:xfrm>
            <a:off x="7337094" y="2421081"/>
            <a:ext cx="3390277" cy="98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D1FA669-BF27-4F5F-B183-DA1487F7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93" y="3652992"/>
            <a:ext cx="3390277" cy="169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6367F4-4425-46D8-9E08-9D389BC19575}"/>
              </a:ext>
            </a:extLst>
          </p:cNvPr>
          <p:cNvSpPr/>
          <p:nvPr/>
        </p:nvSpPr>
        <p:spPr>
          <a:xfrm>
            <a:off x="4429496" y="3273136"/>
            <a:ext cx="2220686" cy="8713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06021-0B62-4666-BC86-6828DA2A8774}"/>
              </a:ext>
            </a:extLst>
          </p:cNvPr>
          <p:cNvSpPr txBox="1"/>
          <p:nvPr/>
        </p:nvSpPr>
        <p:spPr>
          <a:xfrm>
            <a:off x="4642323" y="2965862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eorgia Pro Cond Light" panose="02040306050405020303" pitchFamily="18" charset="0"/>
              </a:rPr>
              <a:t>fetch</a:t>
            </a:r>
            <a:endParaRPr lang="ko-KR" altLang="en-US" sz="2400" b="1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641</Words>
  <Application>Microsoft Office PowerPoint</Application>
  <PresentationFormat>와이드스크린</PresentationFormat>
  <Paragraphs>153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Georgia Pro Cond Light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이다솔</cp:lastModifiedBy>
  <cp:revision>51</cp:revision>
  <dcterms:created xsi:type="dcterms:W3CDTF">2020-05-15T03:41:41Z</dcterms:created>
  <dcterms:modified xsi:type="dcterms:W3CDTF">2021-10-25T18:02:47Z</dcterms:modified>
</cp:coreProperties>
</file>