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4" r:id="rId4"/>
    <p:sldId id="271" r:id="rId5"/>
    <p:sldId id="268" r:id="rId6"/>
    <p:sldId id="272" r:id="rId7"/>
    <p:sldId id="276" r:id="rId8"/>
    <p:sldId id="267" r:id="rId9"/>
    <p:sldId id="270" r:id="rId10"/>
    <p:sldId id="273" r:id="rId11"/>
    <p:sldId id="275" r:id="rId12"/>
    <p:sldId id="274" r:id="rId13"/>
    <p:sldId id="263" r:id="rId14"/>
    <p:sldId id="256" r:id="rId15"/>
  </p:sldIdLst>
  <p:sldSz cx="12192000" cy="6858000"/>
  <p:notesSz cx="6858000" cy="9144000"/>
  <p:embeddedFontLst>
    <p:embeddedFont>
      <p:font typeface="Georgia Pro Cond Light" panose="02040306050405020303" pitchFamily="18" charset="0"/>
      <p:regular r:id="rId17"/>
      <p: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CC"/>
    <a:srgbClr val="3F3F46"/>
    <a:srgbClr val="383838"/>
    <a:srgbClr val="094771"/>
    <a:srgbClr val="252526"/>
    <a:srgbClr val="3C3C3C"/>
    <a:srgbClr val="1E1E1E"/>
    <a:srgbClr val="FFFFFF"/>
    <a:srgbClr val="E8E8EA"/>
    <a:srgbClr val="08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176" autoAdjust="0"/>
  </p:normalViewPr>
  <p:slideViewPr>
    <p:cSldViewPr snapToGrid="0">
      <p:cViewPr>
        <p:scale>
          <a:sx n="81" d="100"/>
          <a:sy n="81" d="100"/>
        </p:scale>
        <p:origin x="17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Copyright infringement</a:t>
            </a:r>
          </a:p>
          <a:p>
            <a:endParaRPr lang="en-US" altLang="ko-KR" dirty="0"/>
          </a:p>
          <a:p>
            <a:r>
              <a:rPr lang="ko-KR" altLang="en-US" dirty="0"/>
              <a:t>일반 저작물과 달리 컴퓨터 프로그램 저작물의 경우에는 영리 목적은 물론 비영리</a:t>
            </a:r>
            <a:r>
              <a:rPr lang="en-US" altLang="ko-KR" dirty="0"/>
              <a:t>/ </a:t>
            </a:r>
            <a:r>
              <a:rPr lang="ko-KR" altLang="en-US" dirty="0"/>
              <a:t>개인 목적으로 이용하더라도 저작권 침해 책임이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It is possible to make super hyper-personized font which is exclusive own</a:t>
            </a:r>
          </a:p>
          <a:p>
            <a:endParaRPr lang="en-US" altLang="ko-KR" dirty="0"/>
          </a:p>
          <a:p>
            <a:r>
              <a:rPr lang="en-US" altLang="ko-KR" b="1" dirty="0"/>
              <a:t>Efficiency</a:t>
            </a:r>
          </a:p>
          <a:p>
            <a:endParaRPr lang="en-US" altLang="ko-KR" b="1" dirty="0"/>
          </a:p>
          <a:p>
            <a:r>
              <a:rPr lang="ko-KR" altLang="en-US" dirty="0"/>
              <a:t>알파벳과 다르게 한글 폰트는 자음과 모음을 조합하면 약 </a:t>
            </a:r>
            <a:r>
              <a:rPr lang="en-US" altLang="ko-KR" dirty="0"/>
              <a:t>11,500</a:t>
            </a:r>
            <a:r>
              <a:rPr lang="ko-KR" altLang="en-US" dirty="0"/>
              <a:t>자 정도가 나오며 디자이너가 폰트 하나를 만드는데 일일이 디자인하고 다 만들기엔 약 </a:t>
            </a:r>
            <a:r>
              <a:rPr lang="en-US" altLang="ko-KR" dirty="0"/>
              <a:t>3</a:t>
            </a:r>
            <a:r>
              <a:rPr lang="ko-KR" altLang="en-US" dirty="0"/>
              <a:t>개월 정도의 시간이 소모되고 또한 비용도 크다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1" dirty="0"/>
              <a:t>Creativity</a:t>
            </a:r>
          </a:p>
          <a:p>
            <a:endParaRPr lang="en-US" altLang="ko-KR" b="1" dirty="0"/>
          </a:p>
          <a:p>
            <a:r>
              <a:rPr lang="en-US" altLang="ko-KR" dirty="0"/>
              <a:t>Express your self using own typography</a:t>
            </a:r>
          </a:p>
          <a:p>
            <a:r>
              <a:rPr lang="en-US" altLang="ko-KR" dirty="0"/>
              <a:t>Get prestige on 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4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Genrative</a:t>
            </a:r>
            <a:r>
              <a:rPr lang="en-US" altLang="ko-KR" dirty="0"/>
              <a:t> Adversarial Networks is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most fundamental network for these kind of problem</a:t>
            </a:r>
          </a:p>
          <a:p>
            <a:r>
              <a:rPr lang="en-US" altLang="ko-KR" dirty="0"/>
              <a:t>GAN– Generate non-existing data by learning two adversarial Network – Generator and </a:t>
            </a:r>
            <a:r>
              <a:rPr lang="en-US" altLang="ko-KR" dirty="0" err="1"/>
              <a:t>Discrimintor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Generator generate Fake data. Discriminator discriminate the data. Both aim to perform better and they learn </a:t>
            </a:r>
            <a:r>
              <a:rPr lang="en-US" altLang="ko-KR" dirty="0" err="1"/>
              <a:t>adversarially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This idea is proposed by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ucida Grande"/>
              </a:rPr>
              <a:t>Ian Goodfellow at 2014 had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a lot of influence on computer vision area.</a:t>
            </a:r>
          </a:p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Style Transfer is one of them.</a:t>
            </a:r>
          </a:p>
          <a:p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Among them, we’d found some interesting topics of application in GAN. That is Font Generation. </a:t>
            </a:r>
          </a:p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These are two papers about font generation.</a:t>
            </a:r>
          </a:p>
          <a:p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Zi2Zi is based on pix2pix, AC-GAN</a:t>
            </a:r>
          </a:p>
          <a:p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GlyphGAN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emphasized more abstracted input which results in the “real generation of font”</a:t>
            </a:r>
          </a:p>
          <a:p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But they are not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specillized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in Korean letters.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9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would</a:t>
            </a:r>
            <a:r>
              <a:rPr lang="ko-KR" altLang="en-US" dirty="0"/>
              <a:t> </a:t>
            </a:r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OCR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Generate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train/</a:t>
            </a:r>
          </a:p>
          <a:p>
            <a:r>
              <a:rPr lang="en-US" altLang="ko-KR" dirty="0"/>
              <a:t>Or to Get User Input.</a:t>
            </a:r>
          </a:p>
          <a:p>
            <a:r>
              <a:rPr lang="en-US" altLang="ko-KR" dirty="0"/>
              <a:t>We’d found Korean handwritten “word” data but not letter. So we might need this tech if we cannot find Korean hand-written dataset.</a:t>
            </a:r>
          </a:p>
          <a:p>
            <a:r>
              <a:rPr lang="en-US" altLang="ko-KR" dirty="0"/>
              <a:t>Also, we consider OCR for the user input data. In this case, user have no need to indicate that what he/she wrote </a:t>
            </a:r>
            <a:r>
              <a:rPr lang="en-US" altLang="ko-KR" dirty="0" err="1"/>
              <a:t>indivisualy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And. the most important part of this work would be this part. That is GAN network</a:t>
            </a:r>
          </a:p>
          <a:p>
            <a:r>
              <a:rPr lang="en-US" altLang="ko-KR" dirty="0"/>
              <a:t>We’d found two Korean specialized Font Generator</a:t>
            </a:r>
          </a:p>
          <a:p>
            <a:endParaRPr lang="en-US" altLang="ko-KR" dirty="0"/>
          </a:p>
          <a:p>
            <a:r>
              <a:rPr lang="en-US" altLang="ko-KR" dirty="0" err="1"/>
              <a:t>Wrinie</a:t>
            </a:r>
            <a:r>
              <a:rPr lang="en-US" altLang="ko-KR" dirty="0"/>
              <a:t> and DM-FONT. They are based on GAN with Generator implemented in Encoder-Decoder Frame</a:t>
            </a:r>
          </a:p>
          <a:p>
            <a:r>
              <a:rPr lang="en-US" altLang="ko-KR" dirty="0"/>
              <a:t>And DM-FONT is developed by </a:t>
            </a:r>
            <a:r>
              <a:rPr lang="en-US" altLang="ko-KR" dirty="0" err="1"/>
              <a:t>clova</a:t>
            </a:r>
            <a:r>
              <a:rPr lang="en-US" altLang="ko-KR" dirty="0"/>
              <a:t> ai (NAVER) and has more </a:t>
            </a:r>
            <a:r>
              <a:rPr lang="en-US" altLang="ko-KR" dirty="0" err="1"/>
              <a:t>speciality</a:t>
            </a:r>
            <a:r>
              <a:rPr lang="en-US" altLang="ko-KR" dirty="0"/>
              <a:t> on Korean letter </a:t>
            </a:r>
          </a:p>
          <a:p>
            <a:r>
              <a:rPr lang="en-US" altLang="ko-KR" dirty="0"/>
              <a:t>that is it divide single Korean alphabet and learn by it.</a:t>
            </a:r>
          </a:p>
          <a:p>
            <a:endParaRPr lang="en-US" altLang="ko-KR" dirty="0"/>
          </a:p>
          <a:p>
            <a:r>
              <a:rPr lang="en-US" altLang="ko-KR" dirty="0"/>
              <a:t>So, we would like to apply(choice) DM-FONT for out Network which is MIT </a:t>
            </a:r>
            <a:r>
              <a:rPr lang="en-US" altLang="ko-KR" dirty="0" err="1"/>
              <a:t>licence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8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latin typeface="Georgia Pro Cond Light" panose="02040306050405020303" pitchFamily="18" charset="0"/>
              </a:rPr>
              <a:t>웹어떻게</a:t>
            </a:r>
            <a:r>
              <a:rPr lang="ko-KR" altLang="en-US" sz="1200" dirty="0">
                <a:latin typeface="Georgia Pro Cond Light" panose="02040306050405020303" pitchFamily="18" charset="0"/>
              </a:rPr>
              <a:t> 구축하고 </a:t>
            </a:r>
            <a:r>
              <a:rPr lang="en-US" altLang="ko-KR" sz="1200" dirty="0">
                <a:latin typeface="Georgia Pro Cond Light" panose="02040306050405020303" pitchFamily="18" charset="0"/>
              </a:rPr>
              <a:t>(e.g. </a:t>
            </a:r>
            <a:r>
              <a:rPr lang="ko-KR" altLang="en-US" sz="1200" dirty="0">
                <a:latin typeface="Georgia Pro Cond Light" panose="02040306050405020303" pitchFamily="18" charset="0"/>
              </a:rPr>
              <a:t>언어</a:t>
            </a:r>
            <a:r>
              <a:rPr lang="en-US" altLang="ko-KR" sz="1200" dirty="0">
                <a:latin typeface="Georgia Pro Cond Light" panose="02040306050405020303" pitchFamily="18" charset="0"/>
              </a:rPr>
              <a:t>, </a:t>
            </a:r>
            <a:r>
              <a:rPr lang="ko-KR" altLang="en-US" sz="1200" dirty="0">
                <a:latin typeface="Georgia Pro Cond Light" panose="02040306050405020303" pitchFamily="18" charset="0"/>
              </a:rPr>
              <a:t>어떤 프레임워크 사용할지</a:t>
            </a:r>
            <a:r>
              <a:rPr lang="en-US" altLang="ko-KR" sz="1200" dirty="0">
                <a:latin typeface="Georgia Pro Cond Light" panose="02040306050405020303" pitchFamily="18" charset="0"/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GAN output = letter image paired with augmentation</a:t>
            </a:r>
          </a:p>
          <a:p>
            <a:pPr algn="ctr"/>
            <a:r>
              <a:rPr lang="en-US" altLang="ko-KR" dirty="0"/>
              <a:t>PNG to SVG : to prevent font to be blur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Translation would be based on library and open-source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8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개별 역할 분담과 협업이 명료하게 정의되어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한학기 동안 팀이 수행하기에 적절한 난이도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Document_icon_(the_Noun_Project_27904).svg" TargetMode="External"/><Relationship Id="rId13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hyperlink" Target="https://svgsilh.com/ko/image/2237420.html" TargetMode="External"/><Relationship Id="rId5" Type="http://schemas.openxmlformats.org/officeDocument/2006/relationships/hyperlink" Target="http://2019.igem.org/Team:SIS_Korea" TargetMode="External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Relationship Id="rId14" Type="http://schemas.openxmlformats.org/officeDocument/2006/relationships/hyperlink" Target="https://systemdump.io/posts/2017-05-06-openstack-clif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7" y="2576522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724398" y="3724485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Team: </a:t>
            </a:r>
            <a:r>
              <a:rPr lang="en-US" altLang="ko-KR" sz="3200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Jjangdol</a:t>
            </a:r>
            <a:endParaRPr lang="en-US" altLang="ko-KR" sz="3200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2016314474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윤성빈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2016310703 </a:t>
            </a:r>
            <a:r>
              <a:rPr lang="ko-KR" altLang="en-US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2016314668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위성은   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2018310656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이다솔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FB189C-973E-43C1-AEB1-1EEE946F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93" y="4804726"/>
            <a:ext cx="1304925" cy="145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67F4E-A8CA-4FCB-9DE5-B2885D5B12D7}"/>
              </a:ext>
            </a:extLst>
          </p:cNvPr>
          <p:cNvSpPr txBox="1"/>
          <p:nvPr/>
        </p:nvSpPr>
        <p:spPr>
          <a:xfrm>
            <a:off x="1397763" y="4750836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Georgia Pro Cond Light" panose="02040306050405020303" pitchFamily="18" charset="0"/>
              </a:rPr>
              <a:t>GAN output </a:t>
            </a:r>
          </a:p>
        </p:txBody>
      </p:sp>
      <p:pic>
        <p:nvPicPr>
          <p:cNvPr id="11" name="그림 10" descr="곤충이(가) 표시된 사진&#10;&#10;자동 생성된 설명">
            <a:extLst>
              <a:ext uri="{FF2B5EF4-FFF2-40B4-BE49-F238E27FC236}">
                <a16:creationId xmlns:a16="http://schemas.microsoft.com/office/drawing/2014/main" id="{D1583F57-9F27-47B5-BB51-9095F5E17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46" y="5089390"/>
            <a:ext cx="2211108" cy="1211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9A740-F556-4156-8B77-7EE9583BC1DA}"/>
              </a:ext>
            </a:extLst>
          </p:cNvPr>
          <p:cNvSpPr txBox="1"/>
          <p:nvPr/>
        </p:nvSpPr>
        <p:spPr>
          <a:xfrm>
            <a:off x="5215177" y="611641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eorgia Pro Cond Light" panose="02040306050405020303" pitchFamily="18" charset="0"/>
              </a:rPr>
              <a:t>가</a:t>
            </a:r>
            <a:r>
              <a:rPr lang="en-US" altLang="ko-KR" dirty="0">
                <a:latin typeface="Georgia Pro Cond Light" panose="02040306050405020303" pitchFamily="18" charset="0"/>
              </a:rPr>
              <a:t>.</a:t>
            </a:r>
            <a:r>
              <a:rPr lang="en-US" altLang="ko-KR" dirty="0" err="1">
                <a:latin typeface="Georgia Pro Cond Light" panose="02040306050405020303" pitchFamily="18" charset="0"/>
              </a:rPr>
              <a:t>svg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pic>
        <p:nvPicPr>
          <p:cNvPr id="2054" name="Picture 6" descr="Ttf 파일 형식 기호 - 무료 상호 작용개 아이콘">
            <a:extLst>
              <a:ext uri="{FF2B5EF4-FFF2-40B4-BE49-F238E27FC236}">
                <a16:creationId xmlns:a16="http://schemas.microsoft.com/office/drawing/2014/main" id="{45AEAF28-8B15-4762-9C8E-63E1E7AE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215" y="5048365"/>
            <a:ext cx="970048" cy="9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9695CE-B7EF-4151-BE9C-0A89C85E2838}"/>
              </a:ext>
            </a:extLst>
          </p:cNvPr>
          <p:cNvSpPr txBox="1"/>
          <p:nvPr/>
        </p:nvSpPr>
        <p:spPr>
          <a:xfrm>
            <a:off x="8752185" y="61625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eorgia Pro Cond Light" panose="02040306050405020303" pitchFamily="18" charset="0"/>
              </a:rPr>
              <a:t>Myfont.ttf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B6ED0-3770-49B6-8532-643BC970EA40}"/>
              </a:ext>
            </a:extLst>
          </p:cNvPr>
          <p:cNvSpPr txBox="1"/>
          <p:nvPr/>
        </p:nvSpPr>
        <p:spPr>
          <a:xfrm>
            <a:off x="600967" y="4149428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[GAN output to .TTF file]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11C6F-B07B-4430-A64C-A45D49C8762C}"/>
              </a:ext>
            </a:extLst>
          </p:cNvPr>
          <p:cNvSpPr txBox="1"/>
          <p:nvPr/>
        </p:nvSpPr>
        <p:spPr>
          <a:xfrm>
            <a:off x="600967" y="1440960"/>
            <a:ext cx="180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[Web Tech Stack] 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ED4814-F49C-4B96-974B-DF763CD6932F}"/>
              </a:ext>
            </a:extLst>
          </p:cNvPr>
          <p:cNvCxnSpPr>
            <a:cxnSpLocks/>
          </p:cNvCxnSpPr>
          <p:nvPr/>
        </p:nvCxnSpPr>
        <p:spPr>
          <a:xfrm>
            <a:off x="2722963" y="5755459"/>
            <a:ext cx="233572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10E697-1506-4BCD-BD98-CE454D4C5188}"/>
              </a:ext>
            </a:extLst>
          </p:cNvPr>
          <p:cNvSpPr txBox="1"/>
          <p:nvPr/>
        </p:nvSpPr>
        <p:spPr>
          <a:xfrm>
            <a:off x="2640871" y="5377289"/>
            <a:ext cx="2439336" cy="33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eorgia Pro Cond Light" panose="02040306050405020303" pitchFamily="18" charset="0"/>
              </a:rPr>
              <a:t>from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potrace</a:t>
            </a:r>
            <a:r>
              <a:rPr lang="en-US" altLang="ko-KR" sz="1600" dirty="0">
                <a:latin typeface="Georgia Pro Cond Light" panose="02040306050405020303" pitchFamily="18" charset="0"/>
              </a:rPr>
              <a:t> import Bitmap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516635-F34F-422B-9A48-1DC6D36D6F2E}"/>
              </a:ext>
            </a:extLst>
          </p:cNvPr>
          <p:cNvCxnSpPr>
            <a:cxnSpLocks/>
          </p:cNvCxnSpPr>
          <p:nvPr/>
        </p:nvCxnSpPr>
        <p:spPr>
          <a:xfrm>
            <a:off x="6416458" y="5755459"/>
            <a:ext cx="233572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A54712-6823-46DE-8C04-2BF9104FE8F0}"/>
              </a:ext>
            </a:extLst>
          </p:cNvPr>
          <p:cNvSpPr txBox="1"/>
          <p:nvPr/>
        </p:nvSpPr>
        <p:spPr>
          <a:xfrm>
            <a:off x="6278880" y="5392677"/>
            <a:ext cx="277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eorgia Pro Cond Light" panose="02040306050405020303" pitchFamily="18" charset="0"/>
              </a:rPr>
              <a:t>https://github.com/fontello/svg2ttf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5645ED9-FC96-49D1-950C-773D4A70BCB8}"/>
              </a:ext>
            </a:extLst>
          </p:cNvPr>
          <p:cNvGrpSpPr/>
          <p:nvPr/>
        </p:nvGrpSpPr>
        <p:grpSpPr>
          <a:xfrm>
            <a:off x="1129551" y="1968015"/>
            <a:ext cx="9791479" cy="1941170"/>
            <a:chOff x="-667755" y="2171020"/>
            <a:chExt cx="12143909" cy="3253529"/>
          </a:xfrm>
        </p:grpSpPr>
        <p:pic>
          <p:nvPicPr>
            <p:cNvPr id="42" name="Picture 8" descr="Free Icon | Server">
              <a:extLst>
                <a:ext uri="{FF2B5EF4-FFF2-40B4-BE49-F238E27FC236}">
                  <a16:creationId xmlns:a16="http://schemas.microsoft.com/office/drawing/2014/main" id="{2AFC1995-E1E8-4C17-A9A2-E59030102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395" y="417432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525F39-B529-4BD9-A83F-F690DBC46C78}"/>
                </a:ext>
              </a:extLst>
            </p:cNvPr>
            <p:cNvSpPr/>
            <p:nvPr/>
          </p:nvSpPr>
          <p:spPr>
            <a:xfrm>
              <a:off x="-667755" y="2171020"/>
              <a:ext cx="5446139" cy="247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eorgia Pro Cond Light" panose="02040306050405020303" pitchFamily="18" charset="0"/>
              </a:endParaRPr>
            </a:p>
          </p:txBody>
        </p:sp>
        <p:pic>
          <p:nvPicPr>
            <p:cNvPr id="44" name="Picture 10" descr="Frontend Website Icon - Download in Line Style">
              <a:extLst>
                <a:ext uri="{FF2B5EF4-FFF2-40B4-BE49-F238E27FC236}">
                  <a16:creationId xmlns:a16="http://schemas.microsoft.com/office/drawing/2014/main" id="{97C8E12C-5D5E-46EF-B444-7730C5479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6688" y="416452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2" descr="React - Free brands and logotypes icons">
              <a:extLst>
                <a:ext uri="{FF2B5EF4-FFF2-40B4-BE49-F238E27FC236}">
                  <a16:creationId xmlns:a16="http://schemas.microsoft.com/office/drawing/2014/main" id="{600DC4F0-9B3D-42A9-9849-166B14D566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84" y="3430579"/>
              <a:ext cx="1534004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4" descr="Image of Beginner's guide to using Node.js and the Express.js framework">
              <a:extLst>
                <a:ext uri="{FF2B5EF4-FFF2-40B4-BE49-F238E27FC236}">
                  <a16:creationId xmlns:a16="http://schemas.microsoft.com/office/drawing/2014/main" id="{03E9FC47-4F39-4FD3-8817-5833B3B4364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55" b="46214"/>
            <a:stretch/>
          </p:blipFill>
          <p:spPr bwMode="auto">
            <a:xfrm>
              <a:off x="9744043" y="3503824"/>
              <a:ext cx="173211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0" descr="Bootstrap Icon Png Transparent Images Free – Free PNG Images Vector, PSD,  Clipart, Templates">
              <a:extLst>
                <a:ext uri="{FF2B5EF4-FFF2-40B4-BE49-F238E27FC236}">
                  <a16:creationId xmlns:a16="http://schemas.microsoft.com/office/drawing/2014/main" id="{64EA8C63-6D6C-4F31-885D-05F6ED98FC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421" y="3422316"/>
              <a:ext cx="1130814" cy="116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2" descr="nodejs  무료 아이콘">
              <a:extLst>
                <a:ext uri="{FF2B5EF4-FFF2-40B4-BE49-F238E27FC236}">
                  <a16:creationId xmlns:a16="http://schemas.microsoft.com/office/drawing/2014/main" id="{79362921-3811-4CB5-9AED-50EEE12CB6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5450" y="3507438"/>
              <a:ext cx="839016" cy="1066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19BC3-62C5-433C-ADA6-608E315585B8}"/>
                </a:ext>
              </a:extLst>
            </p:cNvPr>
            <p:cNvSpPr txBox="1"/>
            <p:nvPr/>
          </p:nvSpPr>
          <p:spPr>
            <a:xfrm>
              <a:off x="7800402" y="4805524"/>
              <a:ext cx="1452811" cy="6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Georgia Pro Cond Light" panose="02040306050405020303" pitchFamily="18" charset="0"/>
                </a:rPr>
                <a:t>BackEnd</a:t>
              </a:r>
              <a:endParaRPr lang="ko-KR" altLang="en-US" dirty="0">
                <a:latin typeface="Georgia Pro Cond Light" panose="02040306050405020303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DF9145A-D7F8-4E2A-B37B-0F910E4DC77B}"/>
                </a:ext>
              </a:extLst>
            </p:cNvPr>
            <p:cNvSpPr/>
            <p:nvPr/>
          </p:nvSpPr>
          <p:spPr>
            <a:xfrm>
              <a:off x="5563054" y="2171020"/>
              <a:ext cx="5652675" cy="247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 Pro Cond Light" panose="02040306050405020303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2B456A-53CF-4C4A-B336-FF79A68D86AF}"/>
                </a:ext>
              </a:extLst>
            </p:cNvPr>
            <p:cNvSpPr txBox="1"/>
            <p:nvPr/>
          </p:nvSpPr>
          <p:spPr>
            <a:xfrm>
              <a:off x="1395128" y="4751847"/>
              <a:ext cx="2425148" cy="6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Georgia Pro Cond Light" panose="02040306050405020303" pitchFamily="18" charset="0"/>
                </a:rPr>
                <a:t>FrontEnd</a:t>
              </a:r>
              <a:endParaRPr lang="ko-KR" altLang="en-US" dirty="0">
                <a:latin typeface="Georgia Pro Cond Light" panose="02040306050405020303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0EA115-1647-4236-83AC-89FBBC1D15F5}"/>
                </a:ext>
              </a:extLst>
            </p:cNvPr>
            <p:cNvSpPr txBox="1"/>
            <p:nvPr/>
          </p:nvSpPr>
          <p:spPr>
            <a:xfrm>
              <a:off x="-520992" y="2424145"/>
              <a:ext cx="5108696" cy="108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eorgia Pro Cond Light" panose="02040306050405020303" pitchFamily="18" charset="0"/>
                </a:rPr>
                <a:t>- Upload your own letters</a:t>
              </a:r>
            </a:p>
            <a:p>
              <a:r>
                <a:rPr lang="en-US" altLang="ko-KR" dirty="0">
                  <a:latin typeface="Georgia Pro Cond Light" panose="02040306050405020303" pitchFamily="18" charset="0"/>
                </a:rPr>
                <a:t>- Download the letters that were made.</a:t>
              </a:r>
              <a:endParaRPr lang="ko-KR" altLang="en-US" dirty="0">
                <a:latin typeface="Georgia Pro Cond Light" panose="02040306050405020303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B5CECB-8F57-4232-96E0-4E4D438085A8}"/>
                </a:ext>
              </a:extLst>
            </p:cNvPr>
            <p:cNvSpPr txBox="1"/>
            <p:nvPr/>
          </p:nvSpPr>
          <p:spPr>
            <a:xfrm>
              <a:off x="5859004" y="2424145"/>
              <a:ext cx="5214378" cy="1547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latin typeface="Georgia Pro Cond Light" panose="02040306050405020303" pitchFamily="18" charset="0"/>
                </a:rPr>
                <a:t>Server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latin typeface="Georgia Pro Cond Light" panose="02040306050405020303" pitchFamily="18" charset="0"/>
                </a:rPr>
                <a:t>Create font files using model and </a:t>
              </a:r>
            </a:p>
            <a:p>
              <a:r>
                <a:rPr lang="en-US" altLang="ko-KR" dirty="0">
                  <a:latin typeface="Georgia Pro Cond Light" panose="02040306050405020303" pitchFamily="18" charset="0"/>
                </a:rPr>
                <a:t>       deliver them to the </a:t>
              </a:r>
              <a:r>
                <a:rPr lang="en-US" altLang="ko-KR" dirty="0" err="1">
                  <a:latin typeface="Georgia Pro Cond Light" panose="02040306050405020303" pitchFamily="18" charset="0"/>
                </a:rPr>
                <a:t>FrontEnd</a:t>
              </a:r>
              <a:endParaRPr lang="en-US" altLang="ko-KR" dirty="0">
                <a:latin typeface="Georgia Pro Cond Light" panose="02040306050405020303" pitchFamily="18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D4EAE61-7400-434E-A76E-50B61AA7A779}"/>
              </a:ext>
            </a:extLst>
          </p:cNvPr>
          <p:cNvSpPr txBox="1"/>
          <p:nvPr/>
        </p:nvSpPr>
        <p:spPr>
          <a:xfrm>
            <a:off x="1201935" y="112323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Proposed Solution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55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058E2-074C-4581-BC9F-8F3CE5CA7161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7AAAB7-7EE4-4EDB-A255-8A6DA925FD4A}"/>
              </a:ext>
            </a:extLst>
          </p:cNvPr>
          <p:cNvSpPr txBox="1"/>
          <p:nvPr/>
        </p:nvSpPr>
        <p:spPr>
          <a:xfrm>
            <a:off x="1300882" y="98851"/>
            <a:ext cx="305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Plan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5DC737-A317-4D05-9CB3-93AD669E8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12179"/>
              </p:ext>
            </p:extLst>
          </p:nvPr>
        </p:nvGraphicFramePr>
        <p:xfrm>
          <a:off x="6387245" y="2108713"/>
          <a:ext cx="5439747" cy="445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726">
                  <a:extLst>
                    <a:ext uri="{9D8B030D-6E8A-4147-A177-3AD203B41FA5}">
                      <a16:colId xmlns:a16="http://schemas.microsoft.com/office/drawing/2014/main" val="1774951318"/>
                    </a:ext>
                  </a:extLst>
                </a:gridCol>
                <a:gridCol w="3728021">
                  <a:extLst>
                    <a:ext uri="{9D8B030D-6E8A-4147-A177-3AD203B41FA5}">
                      <a16:colId xmlns:a16="http://schemas.microsoft.com/office/drawing/2014/main" val="1461044909"/>
                    </a:ext>
                  </a:extLst>
                </a:gridCol>
              </a:tblGrid>
              <a:tr h="576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0" dirty="0">
                          <a:latin typeface="Georgia Pro Cond Light" panose="02040306050405020303" pitchFamily="18" charset="0"/>
                        </a:rPr>
                        <a:t>member</a:t>
                      </a:r>
                      <a:endParaRPr lang="ko-KR" altLang="en-US" sz="2800" b="0" dirty="0"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0" dirty="0">
                          <a:latin typeface="Georgia Pro Cond Light" panose="02040306050405020303" pitchFamily="18" charset="0"/>
                        </a:rPr>
                        <a:t>In Charge</a:t>
                      </a:r>
                      <a:endParaRPr lang="ko-KR" altLang="en-US" sz="2800" b="0" dirty="0"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23557"/>
                  </a:ext>
                </a:extLst>
              </a:tr>
              <a:tr h="9073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Nam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 </a:t>
                      </a:r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Deuk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Yun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AI (GAN model) part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9989"/>
                  </a:ext>
                </a:extLst>
              </a:tr>
              <a:tr h="985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Lee Da Sol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OCR/dataset, support AI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04022"/>
                  </a:ext>
                </a:extLst>
              </a:tr>
              <a:tr h="96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Yoon </a:t>
                      </a:r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Seong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 Bin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.</a:t>
                      </a:r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ttf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 format modification, Web support 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86015"/>
                  </a:ext>
                </a:extLst>
              </a:tr>
              <a:tr h="10166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Wee Sung </a:t>
                      </a:r>
                      <a:r>
                        <a:rPr lang="en-US" altLang="ko-KR" sz="1800" b="0" dirty="0" err="1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Eun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</a:rPr>
                        <a:t>Web Stack development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  <a:p>
                      <a:pPr algn="l" latinLnBrk="1"/>
                      <a:endParaRPr lang="ko-KR" altLang="en-US" sz="1800" b="0" dirty="0">
                        <a:solidFill>
                          <a:schemeClr val="bg1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7728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1395A36-0B9D-402E-BC67-554954BBACCE}"/>
              </a:ext>
            </a:extLst>
          </p:cNvPr>
          <p:cNvSpPr/>
          <p:nvPr/>
        </p:nvSpPr>
        <p:spPr>
          <a:xfrm>
            <a:off x="365007" y="1348590"/>
            <a:ext cx="5260132" cy="52142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97C63-CB41-48AD-923E-0921AC6F1BF0}"/>
              </a:ext>
            </a:extLst>
          </p:cNvPr>
          <p:cNvSpPr/>
          <p:nvPr/>
        </p:nvSpPr>
        <p:spPr>
          <a:xfrm>
            <a:off x="275198" y="2665192"/>
            <a:ext cx="5439747" cy="7970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eorgia Pro Cond Light" panose="02040306050405020303" pitchFamily="18" charset="0"/>
              </a:rPr>
              <a:t>Application and Modification of GAN, and OCR for project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128D2C-B971-4842-A1DE-2F8F6BFA2095}"/>
              </a:ext>
            </a:extLst>
          </p:cNvPr>
          <p:cNvSpPr/>
          <p:nvPr/>
        </p:nvSpPr>
        <p:spPr>
          <a:xfrm>
            <a:off x="275198" y="4072245"/>
            <a:ext cx="5439746" cy="7804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90" dirty="0">
                <a:latin typeface="Georgia Pro Cond Light" panose="02040306050405020303" pitchFamily="18" charset="0"/>
              </a:rPr>
              <a:t>Create .</a:t>
            </a:r>
            <a:r>
              <a:rPr lang="en-US" altLang="ko-KR" sz="1790" dirty="0" err="1">
                <a:latin typeface="Georgia Pro Cond Light" panose="02040306050405020303" pitchFamily="18" charset="0"/>
              </a:rPr>
              <a:t>ttf</a:t>
            </a:r>
            <a:r>
              <a:rPr lang="en-US" altLang="ko-KR" sz="1790" dirty="0">
                <a:latin typeface="Georgia Pro Cond Light" panose="02040306050405020303" pitchFamily="18" charset="0"/>
              </a:rPr>
              <a:t> format file after creating a personal font image file</a:t>
            </a:r>
            <a:endParaRPr lang="ko-KR" altLang="en-US" sz="1790" dirty="0">
              <a:latin typeface="Georgia Pro Cond Light" panose="02040306050405020303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FAB2B-C368-4C9B-9E8B-13651D9D1530}"/>
              </a:ext>
            </a:extLst>
          </p:cNvPr>
          <p:cNvSpPr/>
          <p:nvPr/>
        </p:nvSpPr>
        <p:spPr>
          <a:xfrm>
            <a:off x="247345" y="5462340"/>
            <a:ext cx="5467599" cy="778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eorgia Pro Cond Light" panose="02040306050405020303" pitchFamily="18" charset="0"/>
              </a:rPr>
              <a:t>Create a web that can handle overall works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B79D1-A38C-4487-A540-FB8ED5CF1B14}"/>
              </a:ext>
            </a:extLst>
          </p:cNvPr>
          <p:cNvSpPr txBox="1"/>
          <p:nvPr/>
        </p:nvSpPr>
        <p:spPr>
          <a:xfrm>
            <a:off x="1866389" y="1510592"/>
            <a:ext cx="225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Main Project</a:t>
            </a:r>
            <a:endParaRPr lang="ko-KR" altLang="en-US" sz="2800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5C5BE0-BB82-4C96-81A5-EDFA5094F775}"/>
              </a:ext>
            </a:extLst>
          </p:cNvPr>
          <p:cNvSpPr txBox="1"/>
          <p:nvPr/>
        </p:nvSpPr>
        <p:spPr>
          <a:xfrm>
            <a:off x="2072652" y="2257167"/>
            <a:ext cx="184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Sub Project</a:t>
            </a:r>
            <a:endParaRPr lang="ko-KR" altLang="en-US" sz="2000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12634-0B72-4A30-A24C-FA31620707B1}"/>
              </a:ext>
            </a:extLst>
          </p:cNvPr>
          <p:cNvSpPr txBox="1"/>
          <p:nvPr/>
        </p:nvSpPr>
        <p:spPr>
          <a:xfrm>
            <a:off x="2072652" y="3697391"/>
            <a:ext cx="184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Sub Project</a:t>
            </a:r>
            <a:endParaRPr lang="ko-KR" altLang="en-US" sz="2000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C73E94-009B-43F1-B4EB-8C1C275DE4FE}"/>
              </a:ext>
            </a:extLst>
          </p:cNvPr>
          <p:cNvSpPr txBox="1"/>
          <p:nvPr/>
        </p:nvSpPr>
        <p:spPr>
          <a:xfrm>
            <a:off x="2072652" y="5062230"/>
            <a:ext cx="184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Sub Project</a:t>
            </a:r>
            <a:endParaRPr lang="ko-KR" altLang="en-US" sz="2000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259B95-C636-437B-B78A-3F0E79344B20}"/>
              </a:ext>
            </a:extLst>
          </p:cNvPr>
          <p:cNvCxnSpPr>
            <a:stCxn id="6" idx="3"/>
          </p:cNvCxnSpPr>
          <p:nvPr/>
        </p:nvCxnSpPr>
        <p:spPr>
          <a:xfrm>
            <a:off x="5714945" y="3063708"/>
            <a:ext cx="672300" cy="2221"/>
          </a:xfrm>
          <a:prstGeom prst="straightConnector1">
            <a:avLst/>
          </a:prstGeom>
          <a:ln w="381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F860A2-A84B-4D17-A475-D848BC0C8FA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714945" y="3073844"/>
            <a:ext cx="672300" cy="1261935"/>
          </a:xfrm>
          <a:prstGeom prst="straightConnector1">
            <a:avLst/>
          </a:prstGeom>
          <a:ln w="381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A84B4C-5DDC-4D98-BA2F-3330C910CFCF}"/>
              </a:ext>
            </a:extLst>
          </p:cNvPr>
          <p:cNvCxnSpPr>
            <a:cxnSpLocks/>
          </p:cNvCxnSpPr>
          <p:nvPr/>
        </p:nvCxnSpPr>
        <p:spPr>
          <a:xfrm>
            <a:off x="5714945" y="4462475"/>
            <a:ext cx="672300" cy="636241"/>
          </a:xfrm>
          <a:prstGeom prst="straightConnector1">
            <a:avLst/>
          </a:prstGeom>
          <a:ln w="381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FD4429-3DC3-420B-9EB3-3884159BE352}"/>
              </a:ext>
            </a:extLst>
          </p:cNvPr>
          <p:cNvCxnSpPr>
            <a:cxnSpLocks/>
          </p:cNvCxnSpPr>
          <p:nvPr/>
        </p:nvCxnSpPr>
        <p:spPr>
          <a:xfrm>
            <a:off x="5714944" y="6033055"/>
            <a:ext cx="672301" cy="0"/>
          </a:xfrm>
          <a:prstGeom prst="straightConnector1">
            <a:avLst/>
          </a:prstGeom>
          <a:ln w="381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D077206-4017-46E1-93FF-A62E32710305}"/>
              </a:ext>
            </a:extLst>
          </p:cNvPr>
          <p:cNvCxnSpPr>
            <a:cxnSpLocks/>
          </p:cNvCxnSpPr>
          <p:nvPr/>
        </p:nvCxnSpPr>
        <p:spPr>
          <a:xfrm flipV="1">
            <a:off x="5714943" y="5098716"/>
            <a:ext cx="672302" cy="934339"/>
          </a:xfrm>
          <a:prstGeom prst="straightConnector1">
            <a:avLst/>
          </a:prstGeom>
          <a:ln w="381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9F76B-57DC-41DE-ABA1-6C82AB1356B9}"/>
              </a:ext>
            </a:extLst>
          </p:cNvPr>
          <p:cNvSpPr txBox="1"/>
          <p:nvPr/>
        </p:nvSpPr>
        <p:spPr>
          <a:xfrm>
            <a:off x="784262" y="2415113"/>
            <a:ext cx="106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eorgia Pro Cond Light" panose="02040306050405020303" pitchFamily="18" charset="0"/>
              </a:rPr>
              <a:t>ㆍ</a:t>
            </a:r>
            <a:r>
              <a:rPr lang="en-US" altLang="ko-KR" sz="2400" b="1" dirty="0">
                <a:latin typeface="Georgia Pro Cond Light" panose="02040306050405020303" pitchFamily="18" charset="0"/>
              </a:rPr>
              <a:t> Reducing the cost and simplifying the process of making font in Korean</a:t>
            </a:r>
            <a:endParaRPr lang="en-US" altLang="ko-KR" sz="2200" b="1" dirty="0">
              <a:latin typeface="Georgia Pro Cond Light" panose="02040306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35416-F021-4FE9-AF1B-3BEEB94BCEBF}"/>
              </a:ext>
            </a:extLst>
          </p:cNvPr>
          <p:cNvSpPr txBox="1"/>
          <p:nvPr/>
        </p:nvSpPr>
        <p:spPr>
          <a:xfrm>
            <a:off x="784262" y="4624003"/>
            <a:ext cx="1112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eorgia Pro Cond Light" panose="02040306050405020303" pitchFamily="18" charset="0"/>
              </a:rPr>
              <a:t>ㆍ </a:t>
            </a:r>
            <a:r>
              <a:rPr lang="en-US" altLang="ko-KR" sz="2400" b="1" dirty="0">
                <a:latin typeface="Georgia Pro Cond Light" panose="02040306050405020303" pitchFamily="18" charset="0"/>
              </a:rPr>
              <a:t>Provide service which can create a font in Korean and transform in .</a:t>
            </a:r>
            <a:r>
              <a:rPr lang="en-US" altLang="ko-KR" sz="2400" b="1" dirty="0" err="1">
                <a:latin typeface="Georgia Pro Cond Light" panose="02040306050405020303" pitchFamily="18" charset="0"/>
              </a:rPr>
              <a:t>ttf</a:t>
            </a:r>
            <a:r>
              <a:rPr lang="en-US" altLang="ko-KR" sz="2400" b="1" dirty="0">
                <a:latin typeface="Georgia Pro Cond Light" panose="02040306050405020303" pitchFamily="18" charset="0"/>
              </a:rPr>
              <a:t>  file </a:t>
            </a:r>
            <a:endParaRPr lang="en-US" altLang="ko-KR" sz="2200" b="1" dirty="0">
              <a:latin typeface="Georgia Pro Cond Light" panose="02040306050405020303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058E2-074C-4581-BC9F-8F3CE5CA7161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7AAAB7-7EE4-4EDB-A255-8A6DA925FD4A}"/>
              </a:ext>
            </a:extLst>
          </p:cNvPr>
          <p:cNvSpPr txBox="1"/>
          <p:nvPr/>
        </p:nvSpPr>
        <p:spPr>
          <a:xfrm>
            <a:off x="1159815" y="98851"/>
            <a:ext cx="3332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Goals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915FD-FA5C-4634-8F3D-C381133DEF99}"/>
              </a:ext>
            </a:extLst>
          </p:cNvPr>
          <p:cNvSpPr txBox="1"/>
          <p:nvPr/>
        </p:nvSpPr>
        <p:spPr>
          <a:xfrm>
            <a:off x="784262" y="3519558"/>
            <a:ext cx="1062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latin typeface="Georgia Pro Cond Light" panose="02040306050405020303" pitchFamily="18" charset="0"/>
              </a:rPr>
              <a:t>ㆍ</a:t>
            </a:r>
            <a:r>
              <a:rPr lang="en-US" altLang="ko-KR" sz="2400" b="1" dirty="0" err="1">
                <a:latin typeface="Georgia Pro Cond Light" panose="02040306050405020303" pitchFamily="18" charset="0"/>
              </a:rPr>
              <a:t>Be</a:t>
            </a:r>
            <a:r>
              <a:rPr lang="en-US" altLang="ko-KR" sz="2400" b="1" dirty="0">
                <a:latin typeface="Georgia Pro Cond Light" panose="02040306050405020303" pitchFamily="18" charset="0"/>
              </a:rPr>
              <a:t> free from copyright issues and express your self using own font</a:t>
            </a:r>
            <a:endParaRPr lang="en-US" altLang="ko-KR" sz="2200" b="1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9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710335" y="2967335"/>
            <a:ext cx="5926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Design</a:t>
            </a:r>
            <a:r>
              <a:rPr lang="ko-KR" altLang="en-US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your</a:t>
            </a:r>
            <a:r>
              <a:rPr lang="ko-KR" altLang="en-US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own</a:t>
            </a:r>
            <a:r>
              <a:rPr lang="ko-KR" altLang="en-US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font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18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573790" y="296733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50C73-8EAC-4225-9B33-0BF63CF63F26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476375"/>
            <a:ext cx="3619500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5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208493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Problem Statement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Proposed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 Goals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4CD77-4ADB-4C04-8A45-7D26E01DDFE5}"/>
              </a:ext>
            </a:extLst>
          </p:cNvPr>
          <p:cNvSpPr txBox="1"/>
          <p:nvPr/>
        </p:nvSpPr>
        <p:spPr>
          <a:xfrm>
            <a:off x="6133506" y="1946691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77A52-D175-4B2D-9855-247E30ED4300}"/>
              </a:ext>
            </a:extLst>
          </p:cNvPr>
          <p:cNvSpPr txBox="1"/>
          <p:nvPr/>
        </p:nvSpPr>
        <p:spPr>
          <a:xfrm>
            <a:off x="6952961" y="2069801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Background and related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AE091-2569-4D52-9F9C-E559457E5EA0}"/>
              </a:ext>
            </a:extLst>
          </p:cNvPr>
          <p:cNvSpPr txBox="1"/>
          <p:nvPr/>
        </p:nvSpPr>
        <p:spPr>
          <a:xfrm>
            <a:off x="6133506" y="360677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BF25E-2447-4C1F-B2BB-41390F006551}"/>
              </a:ext>
            </a:extLst>
          </p:cNvPr>
          <p:cNvSpPr txBox="1"/>
          <p:nvPr/>
        </p:nvSpPr>
        <p:spPr>
          <a:xfrm>
            <a:off x="6952961" y="3729883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그룹 대화에서의 인라인 답장이 표시된 메시지 앱 대화.">
            <a:extLst>
              <a:ext uri="{FF2B5EF4-FFF2-40B4-BE49-F238E27FC236}">
                <a16:creationId xmlns:a16="http://schemas.microsoft.com/office/drawing/2014/main" id="{2DDA9212-9776-4615-934A-A7A814E37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09" y="676656"/>
            <a:ext cx="2863025" cy="57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9249649-9515-446C-A3A1-EE76EE4F4F9E}"/>
              </a:ext>
            </a:extLst>
          </p:cNvPr>
          <p:cNvGrpSpPr/>
          <p:nvPr/>
        </p:nvGrpSpPr>
        <p:grpSpPr>
          <a:xfrm>
            <a:off x="1519808" y="676656"/>
            <a:ext cx="2863025" cy="5760720"/>
            <a:chOff x="2651263" y="676656"/>
            <a:chExt cx="2863025" cy="5760720"/>
          </a:xfrm>
        </p:grpSpPr>
        <p:pic>
          <p:nvPicPr>
            <p:cNvPr id="5" name="Picture 2" descr="그룹 대화에서의 인라인 답장이 표시된 메시지 앱 대화.">
              <a:extLst>
                <a:ext uri="{FF2B5EF4-FFF2-40B4-BE49-F238E27FC236}">
                  <a16:creationId xmlns:a16="http://schemas.microsoft.com/office/drawing/2014/main" id="{21491D66-F133-4E01-8DC4-0152FA4FF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1263" y="676656"/>
              <a:ext cx="2863025" cy="576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600150-912C-4AF7-BA00-FBE7FF8CF787}"/>
                </a:ext>
              </a:extLst>
            </p:cNvPr>
            <p:cNvSpPr/>
            <p:nvPr/>
          </p:nvSpPr>
          <p:spPr>
            <a:xfrm>
              <a:off x="2951321" y="923731"/>
              <a:ext cx="407699" cy="167951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37427F-7C3F-4EC5-A501-6DD21273AE33}"/>
                </a:ext>
              </a:extLst>
            </p:cNvPr>
            <p:cNvSpPr/>
            <p:nvPr/>
          </p:nvSpPr>
          <p:spPr>
            <a:xfrm>
              <a:off x="3760237" y="1514670"/>
              <a:ext cx="526387" cy="146180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2AA7E7-602A-49CC-88D5-ABD0BE009917}"/>
                </a:ext>
              </a:extLst>
            </p:cNvPr>
            <p:cNvSpPr/>
            <p:nvPr/>
          </p:nvSpPr>
          <p:spPr>
            <a:xfrm>
              <a:off x="3722913" y="1816358"/>
              <a:ext cx="1471127" cy="404325"/>
            </a:xfrm>
            <a:prstGeom prst="rect">
              <a:avLst/>
            </a:prstGeom>
            <a:solidFill>
              <a:srgbClr val="42B0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50128E-8620-4F83-B2D0-7D896E4A45CA}"/>
                </a:ext>
              </a:extLst>
            </p:cNvPr>
            <p:cNvSpPr/>
            <p:nvPr/>
          </p:nvSpPr>
          <p:spPr>
            <a:xfrm>
              <a:off x="3673706" y="4637318"/>
              <a:ext cx="1471127" cy="314130"/>
            </a:xfrm>
            <a:prstGeom prst="rect">
              <a:avLst/>
            </a:prstGeom>
            <a:solidFill>
              <a:srgbClr val="088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224AA6A-FABF-4EC3-898C-3155C4E583FD}"/>
                </a:ext>
              </a:extLst>
            </p:cNvPr>
            <p:cNvSpPr/>
            <p:nvPr/>
          </p:nvSpPr>
          <p:spPr>
            <a:xfrm>
              <a:off x="3259873" y="2450850"/>
              <a:ext cx="1405433" cy="314130"/>
            </a:xfrm>
            <a:prstGeom prst="rect">
              <a:avLst/>
            </a:prstGeom>
            <a:solidFill>
              <a:srgbClr val="E8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F7D0A4-F4BC-43D4-AE71-321CB2D1844A}"/>
                </a:ext>
              </a:extLst>
            </p:cNvPr>
            <p:cNvSpPr/>
            <p:nvPr/>
          </p:nvSpPr>
          <p:spPr>
            <a:xfrm>
              <a:off x="3259872" y="2983873"/>
              <a:ext cx="1545393" cy="314130"/>
            </a:xfrm>
            <a:prstGeom prst="rect">
              <a:avLst/>
            </a:prstGeom>
            <a:solidFill>
              <a:srgbClr val="E8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7A603D-A6DE-4A14-9045-2896AB88DB0F}"/>
                </a:ext>
              </a:extLst>
            </p:cNvPr>
            <p:cNvSpPr/>
            <p:nvPr/>
          </p:nvSpPr>
          <p:spPr>
            <a:xfrm>
              <a:off x="3259872" y="3643441"/>
              <a:ext cx="1545393" cy="314130"/>
            </a:xfrm>
            <a:prstGeom prst="rect">
              <a:avLst/>
            </a:prstGeom>
            <a:solidFill>
              <a:srgbClr val="E8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287CC8-D9D7-4501-BAD0-9D98B729C5C7}"/>
                </a:ext>
              </a:extLst>
            </p:cNvPr>
            <p:cNvSpPr/>
            <p:nvPr/>
          </p:nvSpPr>
          <p:spPr>
            <a:xfrm>
              <a:off x="3264540" y="4247022"/>
              <a:ext cx="1545393" cy="1830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8A7ADC-6EED-4E59-8BE9-4E18049111E0}"/>
                </a:ext>
              </a:extLst>
            </p:cNvPr>
            <p:cNvSpPr/>
            <p:nvPr/>
          </p:nvSpPr>
          <p:spPr>
            <a:xfrm>
              <a:off x="3263259" y="5156509"/>
              <a:ext cx="711581" cy="167951"/>
            </a:xfrm>
            <a:prstGeom prst="rect">
              <a:avLst/>
            </a:prstGeom>
            <a:solidFill>
              <a:srgbClr val="E8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235D07F-9CAE-48E3-9E10-CE49B2D7EFCE}"/>
                </a:ext>
              </a:extLst>
            </p:cNvPr>
            <p:cNvSpPr/>
            <p:nvPr/>
          </p:nvSpPr>
          <p:spPr>
            <a:xfrm>
              <a:off x="3218440" y="2284611"/>
              <a:ext cx="1545393" cy="116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F95482-1830-4E96-AB02-3C3032293796}"/>
                </a:ext>
              </a:extLst>
            </p:cNvPr>
            <p:cNvSpPr/>
            <p:nvPr/>
          </p:nvSpPr>
          <p:spPr>
            <a:xfrm>
              <a:off x="3202143" y="2847672"/>
              <a:ext cx="1545393" cy="116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C7889D2-04EE-4787-8D3C-9115588A3AAD}"/>
                </a:ext>
              </a:extLst>
            </p:cNvPr>
            <p:cNvSpPr/>
            <p:nvPr/>
          </p:nvSpPr>
          <p:spPr>
            <a:xfrm>
              <a:off x="3189892" y="3352618"/>
              <a:ext cx="1545393" cy="241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1DDF9E4-D019-495D-8A8F-234C0E123243}"/>
                </a:ext>
              </a:extLst>
            </p:cNvPr>
            <p:cNvSpPr/>
            <p:nvPr/>
          </p:nvSpPr>
          <p:spPr>
            <a:xfrm>
              <a:off x="3259872" y="4511784"/>
              <a:ext cx="1545393" cy="684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C25597-90CE-4091-A1C9-FA175B9B2A7F}"/>
                </a:ext>
              </a:extLst>
            </p:cNvPr>
            <p:cNvSpPr/>
            <p:nvPr/>
          </p:nvSpPr>
          <p:spPr>
            <a:xfrm>
              <a:off x="3183482" y="5006379"/>
              <a:ext cx="1545393" cy="1067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2565E0-E51C-4D26-B379-E5AE77C041EC}"/>
                </a:ext>
              </a:extLst>
            </p:cNvPr>
            <p:cNvSpPr/>
            <p:nvPr/>
          </p:nvSpPr>
          <p:spPr>
            <a:xfrm>
              <a:off x="3729691" y="5495632"/>
              <a:ext cx="935616" cy="1457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233EA7-1C0D-448A-B14B-6559D10A1742}"/>
                </a:ext>
              </a:extLst>
            </p:cNvPr>
            <p:cNvSpPr/>
            <p:nvPr/>
          </p:nvSpPr>
          <p:spPr>
            <a:xfrm>
              <a:off x="3673706" y="5798463"/>
              <a:ext cx="211862" cy="1457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84" name="Picture 12" descr="Office Add-ins with Visual Studio Code">
            <a:extLst>
              <a:ext uri="{FF2B5EF4-FFF2-40B4-BE49-F238E27FC236}">
                <a16:creationId xmlns:a16="http://schemas.microsoft.com/office/drawing/2014/main" id="{3EBB4550-2FB3-4CF6-9AA3-911191C6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44" y="1181658"/>
            <a:ext cx="5493600" cy="44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1B821-5E33-48CD-B1F7-423306A6606C}"/>
              </a:ext>
            </a:extLst>
          </p:cNvPr>
          <p:cNvGrpSpPr/>
          <p:nvPr/>
        </p:nvGrpSpPr>
        <p:grpSpPr>
          <a:xfrm>
            <a:off x="5220702" y="1187419"/>
            <a:ext cx="5492842" cy="4403243"/>
            <a:chOff x="5226082" y="1271634"/>
            <a:chExt cx="5492842" cy="4403243"/>
          </a:xfrm>
        </p:grpSpPr>
        <p:pic>
          <p:nvPicPr>
            <p:cNvPr id="3080" name="Picture 8" descr="Office Add-ins with Visual Studio Code">
              <a:extLst>
                <a:ext uri="{FF2B5EF4-FFF2-40B4-BE49-F238E27FC236}">
                  <a16:creationId xmlns:a16="http://schemas.microsoft.com/office/drawing/2014/main" id="{F7E950C7-2FE1-4440-9EAC-23678819A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082" y="1271634"/>
              <a:ext cx="5492842" cy="4403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97F17A-A00D-41C1-BE5D-8C4321DD0EFC}"/>
                </a:ext>
              </a:extLst>
            </p:cNvPr>
            <p:cNvSpPr/>
            <p:nvPr/>
          </p:nvSpPr>
          <p:spPr>
            <a:xfrm>
              <a:off x="5528511" y="1407695"/>
              <a:ext cx="481263" cy="106975"/>
            </a:xfrm>
            <a:prstGeom prst="rect">
              <a:avLst/>
            </a:prstGeom>
            <a:solidFill>
              <a:srgbClr val="25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6AC0A4-A3F3-419A-997E-C62139334B3A}"/>
                </a:ext>
              </a:extLst>
            </p:cNvPr>
            <p:cNvSpPr/>
            <p:nvPr/>
          </p:nvSpPr>
          <p:spPr>
            <a:xfrm>
              <a:off x="6643437" y="1407695"/>
              <a:ext cx="918410" cy="106975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EBB963B-1D05-4CC7-A697-017320C2A841}"/>
                </a:ext>
              </a:extLst>
            </p:cNvPr>
            <p:cNvSpPr/>
            <p:nvPr/>
          </p:nvSpPr>
          <p:spPr>
            <a:xfrm>
              <a:off x="7108657" y="1271635"/>
              <a:ext cx="1620253" cy="8739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DF48613-8AEE-4A49-B317-3A534EA45808}"/>
                </a:ext>
              </a:extLst>
            </p:cNvPr>
            <p:cNvSpPr/>
            <p:nvPr/>
          </p:nvSpPr>
          <p:spPr>
            <a:xfrm>
              <a:off x="6708705" y="1514670"/>
              <a:ext cx="4010219" cy="4053648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B630AD-7211-4AD2-96D5-ECFC23C97411}"/>
                </a:ext>
              </a:extLst>
            </p:cNvPr>
            <p:cNvSpPr/>
            <p:nvPr/>
          </p:nvSpPr>
          <p:spPr>
            <a:xfrm>
              <a:off x="5487150" y="2847672"/>
              <a:ext cx="972805" cy="235006"/>
            </a:xfrm>
            <a:prstGeom prst="rect">
              <a:avLst/>
            </a:prstGeom>
            <a:solidFill>
              <a:srgbClr val="25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71A4BC-6252-413B-8ED1-2E6A495CB1FF}"/>
                </a:ext>
              </a:extLst>
            </p:cNvPr>
            <p:cNvSpPr/>
            <p:nvPr/>
          </p:nvSpPr>
          <p:spPr>
            <a:xfrm>
              <a:off x="5480991" y="1860650"/>
              <a:ext cx="972805" cy="844222"/>
            </a:xfrm>
            <a:prstGeom prst="rect">
              <a:avLst/>
            </a:prstGeom>
            <a:solidFill>
              <a:srgbClr val="25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5584673-6749-463A-B4E0-0F064CE5183E}"/>
                </a:ext>
              </a:extLst>
            </p:cNvPr>
            <p:cNvSpPr/>
            <p:nvPr/>
          </p:nvSpPr>
          <p:spPr>
            <a:xfrm>
              <a:off x="5587182" y="2746840"/>
              <a:ext cx="972805" cy="73015"/>
            </a:xfrm>
            <a:prstGeom prst="rect">
              <a:avLst/>
            </a:prstGeom>
            <a:solidFill>
              <a:srgbClr val="09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087668D-ECF1-4E43-B3FE-7D761BF442F1}"/>
                </a:ext>
              </a:extLst>
            </p:cNvPr>
            <p:cNvSpPr/>
            <p:nvPr/>
          </p:nvSpPr>
          <p:spPr>
            <a:xfrm>
              <a:off x="5557536" y="1556638"/>
              <a:ext cx="972805" cy="73015"/>
            </a:xfrm>
            <a:prstGeom prst="rect">
              <a:avLst/>
            </a:pr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0A9E49D-487F-4FEA-8DD1-0CB8939F011D}"/>
                </a:ext>
              </a:extLst>
            </p:cNvPr>
            <p:cNvSpPr/>
            <p:nvPr/>
          </p:nvSpPr>
          <p:spPr>
            <a:xfrm>
              <a:off x="5557535" y="1787635"/>
              <a:ext cx="972805" cy="73015"/>
            </a:xfrm>
            <a:prstGeom prst="rect">
              <a:avLst/>
            </a:pr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2153AA5-DBA2-4B43-9FA5-EE23C11B6007}"/>
                </a:ext>
              </a:extLst>
            </p:cNvPr>
            <p:cNvSpPr/>
            <p:nvPr/>
          </p:nvSpPr>
          <p:spPr>
            <a:xfrm>
              <a:off x="5571272" y="1666113"/>
              <a:ext cx="1033840" cy="79554"/>
            </a:xfrm>
            <a:prstGeom prst="rect">
              <a:avLst/>
            </a:prstGeom>
            <a:solidFill>
              <a:srgbClr val="3F3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E5B243E-CF65-43E7-8DE5-C7E754149A74}"/>
                </a:ext>
              </a:extLst>
            </p:cNvPr>
            <p:cNvSpPr/>
            <p:nvPr/>
          </p:nvSpPr>
          <p:spPr>
            <a:xfrm>
              <a:off x="5254038" y="5586365"/>
              <a:ext cx="5418153" cy="84577"/>
            </a:xfrm>
            <a:prstGeom prst="rect">
              <a:avLst/>
            </a:prstGeom>
            <a:solidFill>
              <a:srgbClr val="017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921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1114"/>
    </mc:Choice>
    <mc:Fallback xmlns="">
      <p:transition spd="slow" advTm="211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711142" y="2967335"/>
            <a:ext cx="5925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Font is in everywhere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05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812087" y="2348197"/>
            <a:ext cx="6567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GAN</a:t>
            </a:r>
            <a:r>
              <a:rPr lang="ko-KR" altLang="en-US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단한 폰트제작기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17631-4059-4EF6-AD9E-86910C070B7C}"/>
              </a:ext>
            </a:extLst>
          </p:cNvPr>
          <p:cNvSpPr txBox="1"/>
          <p:nvPr/>
        </p:nvSpPr>
        <p:spPr>
          <a:xfrm>
            <a:off x="2721518" y="3491450"/>
            <a:ext cx="6748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GANdanhan</a:t>
            </a:r>
            <a:r>
              <a:rPr lang="ko-KR" altLang="en-US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Cambria Math" panose="02040503050406030204" pitchFamily="18" charset="0"/>
              </a:rPr>
              <a:t>font maker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17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166507" y="153579"/>
            <a:ext cx="4363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Problem</a:t>
            </a:r>
            <a:r>
              <a:rPr lang="ko-KR" altLang="en-US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Statement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12B65A-B740-4D4A-9523-606D8ED4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1" y="2573753"/>
            <a:ext cx="6180356" cy="10821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A9F76B-57DC-41DE-ABA1-6C82AB1356B9}"/>
              </a:ext>
            </a:extLst>
          </p:cNvPr>
          <p:cNvSpPr txBox="1"/>
          <p:nvPr/>
        </p:nvSpPr>
        <p:spPr>
          <a:xfrm>
            <a:off x="776151" y="1219254"/>
            <a:ext cx="10623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>
                <a:latin typeface="Georgia Pro Cond Light" panose="02040306050405020303" pitchFamily="18" charset="0"/>
              </a:rPr>
              <a:t>ㆍCopyright</a:t>
            </a:r>
            <a:r>
              <a:rPr lang="en-US" altLang="ko-KR" sz="2200" b="1" dirty="0">
                <a:latin typeface="Georgia Pro Cond Light" panose="02040306050405020303" pitchFamily="18" charset="0"/>
              </a:rPr>
              <a:t> Infringement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35416-F021-4FE9-AF1B-3BEEB94BCEBF}"/>
              </a:ext>
            </a:extLst>
          </p:cNvPr>
          <p:cNvSpPr txBox="1"/>
          <p:nvPr/>
        </p:nvSpPr>
        <p:spPr>
          <a:xfrm>
            <a:off x="776151" y="3773292"/>
            <a:ext cx="11122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eorgia Pro Cond Light" panose="02040306050405020303" pitchFamily="18" charset="0"/>
              </a:rPr>
              <a:t>ㆍ Lots of cost and time took for developing fonts in Korean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815D41-CCA8-4DBD-9B15-489FDEE9E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19702"/>
            <a:ext cx="3770752" cy="237475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F8968B3-9E54-4396-8660-18D483B1F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42133"/>
            <a:ext cx="6195597" cy="990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F92029-59F5-4A2A-9731-ACD804F316E5}"/>
              </a:ext>
            </a:extLst>
          </p:cNvPr>
          <p:cNvSpPr txBox="1"/>
          <p:nvPr/>
        </p:nvSpPr>
        <p:spPr>
          <a:xfrm>
            <a:off x="6412209" y="4228913"/>
            <a:ext cx="34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[The process of making Korean fonts]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730AC2-8AB9-4278-8C88-A8B982219C36}"/>
              </a:ext>
            </a:extLst>
          </p:cNvPr>
          <p:cNvSpPr txBox="1"/>
          <p:nvPr/>
        </p:nvSpPr>
        <p:spPr>
          <a:xfrm flipH="1">
            <a:off x="6201018" y="6024831"/>
            <a:ext cx="492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Georgia Pro Cond Light" panose="02040306050405020303" pitchFamily="18" charset="0"/>
              </a:rPr>
              <a:t>A huge time consumed</a:t>
            </a:r>
          </a:p>
          <a:p>
            <a:pPr algn="ctr"/>
            <a:r>
              <a:rPr lang="en-US" altLang="ko-KR" sz="1200" b="1" dirty="0">
                <a:latin typeface="Georgia Pro Cond Light" panose="02040306050405020303" pitchFamily="18" charset="0"/>
              </a:rPr>
              <a:t>(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Even if it takes 10 minutes to design a letter, we need 1862 hours.)</a:t>
            </a:r>
            <a:br>
              <a:rPr lang="en-US" altLang="ko-KR" sz="1200" dirty="0">
                <a:latin typeface="Georgia Pro Cond Light" panose="02040306050405020303" pitchFamily="18" charset="0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Individual designer is almost impossible to create Korean fonts</a:t>
            </a:r>
            <a:endParaRPr lang="ko-KR" altLang="en-US" sz="1200" b="1" dirty="0">
              <a:latin typeface="Georgia Pro Cond Light" panose="02040306050405020303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94CFA2-E3BF-4247-9E0B-9A47298A580B}"/>
              </a:ext>
            </a:extLst>
          </p:cNvPr>
          <p:cNvGrpSpPr/>
          <p:nvPr/>
        </p:nvGrpSpPr>
        <p:grpSpPr>
          <a:xfrm>
            <a:off x="5789912" y="4622437"/>
            <a:ext cx="5053803" cy="1471927"/>
            <a:chOff x="6365567" y="4587506"/>
            <a:chExt cx="4202628" cy="147192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FC7B55B-B1C0-4E4F-8076-BED609A79A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EEF3F9"/>
                </a:clrFrom>
                <a:clrTo>
                  <a:srgbClr val="EEF3F9">
                    <a:alpha val="0"/>
                  </a:srgbClr>
                </a:clrTo>
              </a:clrChange>
              <a:duotone>
                <a:prstClr val="black"/>
                <a:srgbClr val="00E98E">
                  <a:tint val="45000"/>
                  <a:satMod val="400000"/>
                </a:srgbClr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13" b="26905"/>
            <a:stretch/>
          </p:blipFill>
          <p:spPr bwMode="auto">
            <a:xfrm>
              <a:off x="6365567" y="4587506"/>
              <a:ext cx="4202628" cy="1471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19421C9-269B-4E32-A039-BE946C1938B9}"/>
                </a:ext>
              </a:extLst>
            </p:cNvPr>
            <p:cNvSpPr/>
            <p:nvPr/>
          </p:nvSpPr>
          <p:spPr>
            <a:xfrm>
              <a:off x="8318331" y="4693124"/>
              <a:ext cx="882161" cy="901359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B439480-E670-40E5-B6EC-1025B57F5EB9}"/>
                </a:ext>
              </a:extLst>
            </p:cNvPr>
            <p:cNvSpPr/>
            <p:nvPr/>
          </p:nvSpPr>
          <p:spPr>
            <a:xfrm>
              <a:off x="6477118" y="4825808"/>
              <a:ext cx="688792" cy="6367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F7CDDC0-7196-4472-8EB0-A24CBE64052E}"/>
                </a:ext>
              </a:extLst>
            </p:cNvPr>
            <p:cNvSpPr/>
            <p:nvPr/>
          </p:nvSpPr>
          <p:spPr>
            <a:xfrm>
              <a:off x="7504674" y="4735689"/>
              <a:ext cx="688792" cy="6367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985F7C6-D94D-4227-879F-F9AAF29C2908}"/>
                </a:ext>
              </a:extLst>
            </p:cNvPr>
            <p:cNvSpPr/>
            <p:nvPr/>
          </p:nvSpPr>
          <p:spPr>
            <a:xfrm>
              <a:off x="8475044" y="4780748"/>
              <a:ext cx="688792" cy="6367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55E212B-A5F1-48FE-86AF-69524C62ED0B}"/>
                </a:ext>
              </a:extLst>
            </p:cNvPr>
            <p:cNvSpPr/>
            <p:nvPr/>
          </p:nvSpPr>
          <p:spPr>
            <a:xfrm>
              <a:off x="9416607" y="4813266"/>
              <a:ext cx="688792" cy="6367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F8911B-9952-49AA-914D-59D1F31745E5}"/>
              </a:ext>
            </a:extLst>
          </p:cNvPr>
          <p:cNvSpPr txBox="1"/>
          <p:nvPr/>
        </p:nvSpPr>
        <p:spPr>
          <a:xfrm>
            <a:off x="7048032" y="4966510"/>
            <a:ext cx="997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Georgia Pro Cond Light" panose="02040306050405020303" pitchFamily="18" charset="0"/>
              </a:rPr>
              <a:t>Representative letter design</a:t>
            </a:r>
            <a:endParaRPr lang="ko-KR" altLang="en-US" sz="1100" dirty="0">
              <a:latin typeface="Georgia Pro Cond Light" panose="02040306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10573-1EBC-45F9-A3E1-DF86139484EA}"/>
              </a:ext>
            </a:extLst>
          </p:cNvPr>
          <p:cNvSpPr txBox="1"/>
          <p:nvPr/>
        </p:nvSpPr>
        <p:spPr>
          <a:xfrm>
            <a:off x="5924056" y="4955591"/>
            <a:ext cx="910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Georgia Pro Cond Light" panose="02040306050405020303" pitchFamily="18" charset="0"/>
              </a:rPr>
              <a:t>Select </a:t>
            </a:r>
          </a:p>
          <a:p>
            <a:pPr algn="ctr"/>
            <a:r>
              <a:rPr lang="en-US" altLang="ko-KR" sz="1100" dirty="0">
                <a:latin typeface="Georgia Pro Cond Light" panose="02040306050405020303" pitchFamily="18" charset="0"/>
              </a:rPr>
              <a:t>font concept</a:t>
            </a:r>
            <a:endParaRPr lang="ko-KR" altLang="en-US" sz="1100" dirty="0">
              <a:latin typeface="Georgia Pro Cond Light" panose="02040306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1E5BB-1C9D-445B-93EB-55869A23A03A}"/>
              </a:ext>
            </a:extLst>
          </p:cNvPr>
          <p:cNvSpPr txBox="1"/>
          <p:nvPr/>
        </p:nvSpPr>
        <p:spPr>
          <a:xfrm>
            <a:off x="9402570" y="5035760"/>
            <a:ext cx="910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Georgia Pro Cond Light" panose="02040306050405020303" pitchFamily="18" charset="0"/>
              </a:rPr>
              <a:t>Inspection</a:t>
            </a:r>
            <a:endParaRPr lang="ko-KR" altLang="en-US" sz="1100" dirty="0">
              <a:latin typeface="Georgia Pro Cond Light" panose="02040306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DFCF24-AED4-4477-AC91-6FC581099386}"/>
              </a:ext>
            </a:extLst>
          </p:cNvPr>
          <p:cNvSpPr txBox="1"/>
          <p:nvPr/>
        </p:nvSpPr>
        <p:spPr>
          <a:xfrm>
            <a:off x="8108547" y="4871345"/>
            <a:ext cx="11091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Georgia Pro Cond Light" panose="02040306050405020303" pitchFamily="18" charset="0"/>
              </a:rPr>
              <a:t>Korean </a:t>
            </a:r>
          </a:p>
          <a:p>
            <a:pPr algn="ctr"/>
            <a:r>
              <a:rPr lang="en-US" altLang="ko-KR" sz="1050" dirty="0">
                <a:latin typeface="Georgia Pro Cond Light" panose="02040306050405020303" pitchFamily="18" charset="0"/>
              </a:rPr>
              <a:t>11,172</a:t>
            </a:r>
          </a:p>
          <a:p>
            <a:pPr algn="ctr"/>
            <a:r>
              <a:rPr lang="en-US" altLang="ko-KR" sz="1050" dirty="0">
                <a:latin typeface="Georgia Pro Cond Light" panose="02040306050405020303" pitchFamily="18" charset="0"/>
              </a:rPr>
              <a:t>characters design</a:t>
            </a:r>
            <a:endParaRPr lang="ko-KR" altLang="en-US" sz="1050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3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166507" y="161610"/>
            <a:ext cx="6571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Background and related work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27544-6053-480D-8626-A17E9F68BFD6}"/>
              </a:ext>
            </a:extLst>
          </p:cNvPr>
          <p:cNvSpPr txBox="1"/>
          <p:nvPr/>
        </p:nvSpPr>
        <p:spPr>
          <a:xfrm>
            <a:off x="679872" y="1347377"/>
            <a:ext cx="414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Generative Adversarial Networks(GAN)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pic>
        <p:nvPicPr>
          <p:cNvPr id="8" name="Picture 4" descr="GAN(Generative Adversarial Networks)">
            <a:extLst>
              <a:ext uri="{FF2B5EF4-FFF2-40B4-BE49-F238E27FC236}">
                <a16:creationId xmlns:a16="http://schemas.microsoft.com/office/drawing/2014/main" id="{F97090E1-93D0-4047-8F95-9CEE96FD7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6"/>
          <a:stretch/>
        </p:blipFill>
        <p:spPr bwMode="auto">
          <a:xfrm>
            <a:off x="954590" y="1855240"/>
            <a:ext cx="3598023" cy="173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749715-76BC-477B-AEE1-61B4129A8BE9}"/>
              </a:ext>
            </a:extLst>
          </p:cNvPr>
          <p:cNvSpPr txBox="1"/>
          <p:nvPr/>
        </p:nvSpPr>
        <p:spPr>
          <a:xfrm>
            <a:off x="954590" y="4452514"/>
            <a:ext cx="43600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 Pro Cond Light" panose="02040306050405020303" pitchFamily="18" charset="0"/>
              </a:rPr>
              <a:t>1) Zi2zi </a:t>
            </a:r>
          </a:p>
          <a:p>
            <a:r>
              <a:rPr lang="en-US" altLang="ko-KR" dirty="0">
                <a:latin typeface="Georgia Pro Cond Light" panose="02040306050405020303" pitchFamily="18" charset="0"/>
              </a:rPr>
              <a:t>     </a:t>
            </a:r>
            <a:r>
              <a:rPr lang="en-US" altLang="ko-KR" sz="1600" dirty="0">
                <a:latin typeface="Georgia Pro Cond Light" panose="02040306050405020303" pitchFamily="18" charset="0"/>
              </a:rPr>
              <a:t>based on pix2pix</a:t>
            </a:r>
            <a:endParaRPr lang="en-US" altLang="ko-KR" dirty="0">
              <a:latin typeface="Georgia Pro Cond Light" panose="02040306050405020303" pitchFamily="18" charset="0"/>
            </a:endParaRPr>
          </a:p>
          <a:p>
            <a:endParaRPr lang="en-US" altLang="ko-KR" sz="1050" dirty="0">
              <a:latin typeface="Georgia Pro Cond Light" panose="02040306050405020303" pitchFamily="18" charset="0"/>
            </a:endParaRPr>
          </a:p>
          <a:p>
            <a:r>
              <a:rPr lang="en-US" altLang="ko-KR" dirty="0">
                <a:latin typeface="Georgia Pro Cond Light" panose="02040306050405020303" pitchFamily="18" charset="0"/>
              </a:rPr>
              <a:t>2) </a:t>
            </a:r>
            <a:r>
              <a:rPr lang="en-US" altLang="ko-KR" dirty="0" err="1">
                <a:latin typeface="Georgia Pro Cond Light" panose="02040306050405020303" pitchFamily="18" charset="0"/>
              </a:rPr>
              <a:t>GlyphGAN</a:t>
            </a:r>
            <a:endParaRPr lang="en-US" altLang="ko-KR" dirty="0">
              <a:latin typeface="Georgia Pro Cond Light" panose="02040306050405020303" pitchFamily="18" charset="0"/>
            </a:endParaRPr>
          </a:p>
          <a:p>
            <a:r>
              <a:rPr lang="en-US" altLang="ko-KR" dirty="0">
                <a:latin typeface="Georgia Pro Cond Light" panose="02040306050405020303" pitchFamily="18" charset="0"/>
              </a:rPr>
              <a:t>     </a:t>
            </a:r>
            <a:r>
              <a:rPr lang="en-US" altLang="ko-KR" sz="1600" dirty="0">
                <a:latin typeface="Georgia Pro Cond Light" panose="02040306050405020303" pitchFamily="18" charset="0"/>
              </a:rPr>
              <a:t>style-consistent font generation based on GANs</a:t>
            </a:r>
            <a:endParaRPr lang="en-US" altLang="ko-KR" dirty="0">
              <a:latin typeface="Georgia Pro Cond Light" panose="02040306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A511E-E803-4126-A7E7-8A03D819AC52}"/>
              </a:ext>
            </a:extLst>
          </p:cNvPr>
          <p:cNvSpPr txBox="1"/>
          <p:nvPr/>
        </p:nvSpPr>
        <p:spPr>
          <a:xfrm>
            <a:off x="679872" y="3782548"/>
            <a:ext cx="414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GAN research on Font Generation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pic>
        <p:nvPicPr>
          <p:cNvPr id="1028" name="Picture 4" descr="Artistic Style Transfer with TensorFlow Lite">
            <a:extLst>
              <a:ext uri="{FF2B5EF4-FFF2-40B4-BE49-F238E27FC236}">
                <a16:creationId xmlns:a16="http://schemas.microsoft.com/office/drawing/2014/main" id="{0FC8E07E-5BC6-4241-B402-DBB727BD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2043"/>
            <a:ext cx="4837289" cy="156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BC3BDF-ED63-4EA2-A5ED-73405432CB35}"/>
              </a:ext>
            </a:extLst>
          </p:cNvPr>
          <p:cNvSpPr txBox="1"/>
          <p:nvPr/>
        </p:nvSpPr>
        <p:spPr>
          <a:xfrm>
            <a:off x="8007934" y="3158749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eorgia Pro Cond Light" panose="02040306050405020303" pitchFamily="18" charset="0"/>
              </a:rPr>
              <a:t>[</a:t>
            </a:r>
            <a:r>
              <a:rPr lang="ko-KR" altLang="en-US" sz="1500" dirty="0" err="1">
                <a:latin typeface="Georgia Pro Cond Light" panose="02040306050405020303" pitchFamily="18" charset="0"/>
              </a:rPr>
              <a:t>Style</a:t>
            </a:r>
            <a:r>
              <a:rPr lang="ko-KR" altLang="en-US" sz="1500" dirty="0">
                <a:latin typeface="Georgia Pro Cond Light" panose="02040306050405020303" pitchFamily="18" charset="0"/>
              </a:rPr>
              <a:t> Transfer</a:t>
            </a:r>
            <a:r>
              <a:rPr lang="en-US" altLang="ko-KR" sz="1500" dirty="0">
                <a:latin typeface="Georgia Pro Cond Light" panose="02040306050405020303" pitchFamily="18" charset="0"/>
              </a:rPr>
              <a:t>]</a:t>
            </a:r>
            <a:endParaRPr lang="ko-KR" altLang="en-US" sz="1500" dirty="0">
              <a:latin typeface="Georgia Pro Cond Light" panose="02040306050405020303" pitchFamily="18" charset="0"/>
            </a:endParaRPr>
          </a:p>
        </p:txBody>
      </p:sp>
      <p:pic>
        <p:nvPicPr>
          <p:cNvPr id="1030" name="Picture 6" descr="zi2zi: Master Chinese Calligraphy with Conditional Adversarial Networks">
            <a:extLst>
              <a:ext uri="{FF2B5EF4-FFF2-40B4-BE49-F238E27FC236}">
                <a16:creationId xmlns:a16="http://schemas.microsoft.com/office/drawing/2014/main" id="{12B5E077-A751-4336-9E7D-68D1AA2A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01" y="3782548"/>
            <a:ext cx="2601869" cy="22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yphGAN: Style-consistent font generation based on generative adversarial  networks - ScienceDirect">
            <a:extLst>
              <a:ext uri="{FF2B5EF4-FFF2-40B4-BE49-F238E27FC236}">
                <a16:creationId xmlns:a16="http://schemas.microsoft.com/office/drawing/2014/main" id="{03D96F5E-B314-43BA-83D7-D12F8E4A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9" y="3775488"/>
            <a:ext cx="3381038" cy="191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3C066A-2DF0-4308-835A-5F8893DA7053}"/>
              </a:ext>
            </a:extLst>
          </p:cNvPr>
          <p:cNvSpPr txBox="1"/>
          <p:nvPr/>
        </p:nvSpPr>
        <p:spPr>
          <a:xfrm>
            <a:off x="6503576" y="6327526"/>
            <a:ext cx="647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eorgia Pro Cond Light" panose="02040306050405020303" pitchFamily="18" charset="0"/>
              </a:rPr>
              <a:t>[zi2zi]</a:t>
            </a:r>
            <a:endParaRPr lang="ko-KR" altLang="en-US" sz="1500" dirty="0">
              <a:latin typeface="Georgia Pro Cond Light" panose="02040306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0E8C18-2BAA-440E-B655-2EF239756418}"/>
              </a:ext>
            </a:extLst>
          </p:cNvPr>
          <p:cNvSpPr txBox="1"/>
          <p:nvPr/>
        </p:nvSpPr>
        <p:spPr>
          <a:xfrm>
            <a:off x="9489067" y="6327525"/>
            <a:ext cx="1102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Georgia Pro Cond Light" panose="02040306050405020303" pitchFamily="18" charset="0"/>
              </a:rPr>
              <a:t>[</a:t>
            </a:r>
            <a:r>
              <a:rPr lang="en-US" altLang="ko-KR" sz="1500" dirty="0" err="1">
                <a:latin typeface="Georgia Pro Cond Light" panose="02040306050405020303" pitchFamily="18" charset="0"/>
              </a:rPr>
              <a:t>glyphGAN</a:t>
            </a:r>
            <a:r>
              <a:rPr lang="en-US" altLang="ko-KR" sz="1500" dirty="0">
                <a:latin typeface="Georgia Pro Cond Light" panose="02040306050405020303" pitchFamily="18" charset="0"/>
              </a:rPr>
              <a:t>]</a:t>
            </a:r>
            <a:endParaRPr lang="ko-KR" altLang="en-US" sz="1500" dirty="0">
              <a:latin typeface="Georgia Pro Cond Light" panose="02040306050405020303" pitchFamily="18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6552764-FC83-472B-A146-FB9E7ABF0D00}"/>
              </a:ext>
            </a:extLst>
          </p:cNvPr>
          <p:cNvSpPr/>
          <p:nvPr/>
        </p:nvSpPr>
        <p:spPr>
          <a:xfrm>
            <a:off x="336348" y="6151973"/>
            <a:ext cx="647934" cy="528527"/>
          </a:xfrm>
          <a:prstGeom prst="rightArrow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66195-D021-44DF-87B6-DA85420073B3}"/>
              </a:ext>
            </a:extLst>
          </p:cNvPr>
          <p:cNvSpPr txBox="1"/>
          <p:nvPr/>
        </p:nvSpPr>
        <p:spPr>
          <a:xfrm>
            <a:off x="1134752" y="625302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BUT, These are not specialized in Korean letters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pic>
        <p:nvPicPr>
          <p:cNvPr id="1026" name="Picture 2" descr="Figure 2: Overview of GlyphGAN. The generator G, which generates synthetic fonts similar to manually-designed ones, and the discriminator D, which discriminates between generated and real fonts, are adversarially trained. In GlyphGAN, the input vector z for G consists of the style vector zs and character class vector zc. The style vector zs is a uniform random vector, and the character class vector zc is a one-hot vector associated with the character class of training patterns. The discriminator D calculates the distance between distributions of generated data and training data based on the Wasserstein distance. Through learning, the parameters of G are optimized to minimize this distance.">
            <a:extLst>
              <a:ext uri="{FF2B5EF4-FFF2-40B4-BE49-F238E27FC236}">
                <a16:creationId xmlns:a16="http://schemas.microsoft.com/office/drawing/2014/main" id="{E51B79E9-23B5-4FC4-9CCC-B52DAFF7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9" y="4844254"/>
            <a:ext cx="3270035" cy="148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i2zi: Master Chinese Calligraphy with Conditional Adversarial Networks">
            <a:extLst>
              <a:ext uri="{FF2B5EF4-FFF2-40B4-BE49-F238E27FC236}">
                <a16:creationId xmlns:a16="http://schemas.microsoft.com/office/drawing/2014/main" id="{925AEACF-FE9C-4D33-A8EB-E04A37A17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91"/>
          <a:stretch/>
        </p:blipFill>
        <p:spPr bwMode="auto">
          <a:xfrm>
            <a:off x="5425643" y="4780911"/>
            <a:ext cx="2803801" cy="15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18D7D7-F689-485E-AF8C-59645E32B73E}"/>
              </a:ext>
            </a:extLst>
          </p:cNvPr>
          <p:cNvSpPr/>
          <p:nvPr/>
        </p:nvSpPr>
        <p:spPr>
          <a:xfrm>
            <a:off x="7747113" y="2539554"/>
            <a:ext cx="2950819" cy="215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01935" y="112323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Proposed Solution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28D201C-9307-4CE8-88C5-164758693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85926" y="2909888"/>
            <a:ext cx="1822903" cy="182290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30437F-30E8-4DEC-95FD-6E3CC240FF9A}"/>
              </a:ext>
            </a:extLst>
          </p:cNvPr>
          <p:cNvCxnSpPr/>
          <p:nvPr/>
        </p:nvCxnSpPr>
        <p:spPr>
          <a:xfrm>
            <a:off x="3860800" y="3599539"/>
            <a:ext cx="269965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1B617A-A06B-415E-890C-564569EE817E}"/>
              </a:ext>
            </a:extLst>
          </p:cNvPr>
          <p:cNvCxnSpPr>
            <a:cxnSpLocks/>
          </p:cNvCxnSpPr>
          <p:nvPr/>
        </p:nvCxnSpPr>
        <p:spPr>
          <a:xfrm flipH="1">
            <a:off x="3817258" y="4114802"/>
            <a:ext cx="2794000" cy="0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626EC4-6132-48BB-B1F5-BE6DBC26A5CF}"/>
              </a:ext>
            </a:extLst>
          </p:cNvPr>
          <p:cNvSpPr txBox="1"/>
          <p:nvPr/>
        </p:nvSpPr>
        <p:spPr>
          <a:xfrm>
            <a:off x="1966006" y="4876800"/>
            <a:ext cx="1262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Georgia Pro Cond Light" panose="02040306050405020303" pitchFamily="18" charset="0"/>
              </a:rPr>
              <a:t>User</a:t>
            </a:r>
            <a:endParaRPr lang="ko-KR" altLang="en-US" sz="2000" b="1" dirty="0">
              <a:latin typeface="Georgia Pro Cond Light" panose="02040306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FD88D6-0F7E-4582-BC1F-5AE12A9CF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7" t="19033" r="58185" b="60043"/>
          <a:stretch/>
        </p:blipFill>
        <p:spPr bwMode="auto">
          <a:xfrm>
            <a:off x="4675350" y="2850422"/>
            <a:ext cx="770734" cy="6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7B07E0-2964-4455-A559-3ADBB1CD67C8}"/>
              </a:ext>
            </a:extLst>
          </p:cNvPr>
          <p:cNvSpPr txBox="1"/>
          <p:nvPr/>
        </p:nvSpPr>
        <p:spPr>
          <a:xfrm>
            <a:off x="3372414" y="2409126"/>
            <a:ext cx="423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Enter the representative letter design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F4F82-25B3-4A88-BF91-EAF652DCF748}"/>
              </a:ext>
            </a:extLst>
          </p:cNvPr>
          <p:cNvSpPr txBox="1"/>
          <p:nvPr/>
        </p:nvSpPr>
        <p:spPr>
          <a:xfrm>
            <a:off x="3299844" y="4909597"/>
            <a:ext cx="367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Provide a font file in .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ttf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eorgia Pro Cond Light" panose="02040306050405020303" pitchFamily="18" charset="0"/>
              </a:rPr>
              <a:t> format </a:t>
            </a:r>
            <a:endParaRPr lang="ko-KR" altLang="en-US" dirty="0">
              <a:latin typeface="Georgia Pro Cond Light" panose="02040306050405020303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9AADD4D-F53A-4056-A2EE-FA9B62257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95485" y="4235048"/>
            <a:ext cx="834458" cy="59256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8287AB-C4B8-4A55-9C4C-2F389E47573D}"/>
              </a:ext>
            </a:extLst>
          </p:cNvPr>
          <p:cNvSpPr/>
          <p:nvPr/>
        </p:nvSpPr>
        <p:spPr>
          <a:xfrm>
            <a:off x="7744945" y="2368527"/>
            <a:ext cx="2952987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Georgia Pro Cond Light" panose="02040306050405020303" pitchFamily="18" charset="0"/>
              </a:rPr>
              <a:t>GANdanhan</a:t>
            </a:r>
            <a:r>
              <a:rPr lang="ko-KR" altLang="en-US" b="1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Georgia Pro Cond Light" panose="02040306050405020303" pitchFamily="18" charset="0"/>
              </a:rPr>
              <a:t>font</a:t>
            </a:r>
            <a:r>
              <a:rPr lang="ko-KR" altLang="en-US" b="1" dirty="0">
                <a:solidFill>
                  <a:schemeClr val="bg1"/>
                </a:solidFill>
                <a:latin typeface="Georgia Pro Cond Light" panose="02040306050405020303" pitchFamily="18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Georgia Pro Cond Light" panose="02040306050405020303" pitchFamily="18" charset="0"/>
              </a:rPr>
              <a:t>maker</a:t>
            </a:r>
            <a:endParaRPr lang="ko-KR" altLang="en-US" b="1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AF653E2-FE3F-4539-B6E0-9D5678A858FC}"/>
              </a:ext>
            </a:extLst>
          </p:cNvPr>
          <p:cNvGrpSpPr/>
          <p:nvPr/>
        </p:nvGrpSpPr>
        <p:grpSpPr>
          <a:xfrm>
            <a:off x="7061320" y="4165313"/>
            <a:ext cx="1262742" cy="1028700"/>
            <a:chOff x="7186426" y="3968826"/>
            <a:chExt cx="1315732" cy="1106279"/>
          </a:xfrm>
        </p:grpSpPr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BCDDA3AD-8736-4075-B29E-4A06D8BDE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r="28933"/>
            <a:stretch/>
          </p:blipFill>
          <p:spPr>
            <a:xfrm>
              <a:off x="7186426" y="3968826"/>
              <a:ext cx="1315732" cy="1106279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ABBBE1-3AE6-4869-9B40-4D1A720DD14A}"/>
                </a:ext>
              </a:extLst>
            </p:cNvPr>
            <p:cNvSpPr/>
            <p:nvPr/>
          </p:nvSpPr>
          <p:spPr>
            <a:xfrm>
              <a:off x="7471303" y="4015653"/>
              <a:ext cx="969397" cy="763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eorgia Pro Cond Light" panose="02040306050405020303" pitchFamily="18" charset="0"/>
              </a:endParaRP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5EFEF9C5-1C41-4B88-B17E-15236B75A7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952434" y="3006690"/>
            <a:ext cx="1256124" cy="125612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E1D5721-F8D9-4CA0-892E-D5276CB0D11D}"/>
              </a:ext>
            </a:extLst>
          </p:cNvPr>
          <p:cNvSpPr txBox="1"/>
          <p:nvPr/>
        </p:nvSpPr>
        <p:spPr>
          <a:xfrm>
            <a:off x="8334795" y="4208856"/>
            <a:ext cx="258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eorgia Pro Cond Light" panose="02040306050405020303" pitchFamily="18" charset="0"/>
              </a:rPr>
              <a:t>GAN Font Generation</a:t>
            </a:r>
            <a:endParaRPr lang="ko-KR" altLang="en-US" sz="2000" dirty="0">
              <a:latin typeface="Georgia Pro Cond Light" panose="02040306050405020303" pitchFamily="18" charset="0"/>
            </a:endParaRPr>
          </a:p>
        </p:txBody>
      </p:sp>
      <p:sp>
        <p:nvSpPr>
          <p:cNvPr id="47" name="화살표: U자형 46">
            <a:extLst>
              <a:ext uri="{FF2B5EF4-FFF2-40B4-BE49-F238E27FC236}">
                <a16:creationId xmlns:a16="http://schemas.microsoft.com/office/drawing/2014/main" id="{87033148-B4F2-4A3E-BCEA-96655D3700D3}"/>
              </a:ext>
            </a:extLst>
          </p:cNvPr>
          <p:cNvSpPr/>
          <p:nvPr/>
        </p:nvSpPr>
        <p:spPr>
          <a:xfrm rot="16200000" flipH="1">
            <a:off x="8289654" y="3472489"/>
            <a:ext cx="805450" cy="593260"/>
          </a:xfrm>
          <a:prstGeom prst="uturnArrow">
            <a:avLst>
              <a:gd name="adj1" fmla="val 17288"/>
              <a:gd name="adj2" fmla="val 25000"/>
              <a:gd name="adj3" fmla="val 28856"/>
              <a:gd name="adj4" fmla="val 46144"/>
              <a:gd name="adj5" fmla="val 75000"/>
            </a:avLst>
          </a:prstGeom>
          <a:solidFill>
            <a:schemeClr val="bg2">
              <a:lumMod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93BCC-3F16-441B-88A1-487E36D694AC}"/>
              </a:ext>
            </a:extLst>
          </p:cNvPr>
          <p:cNvSpPr txBox="1"/>
          <p:nvPr/>
        </p:nvSpPr>
        <p:spPr>
          <a:xfrm>
            <a:off x="6266038" y="3225910"/>
            <a:ext cx="770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eorgia Pro Cond Light" panose="02040306050405020303" pitchFamily="18" charset="0"/>
              </a:rPr>
              <a:t>OCR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FAF1B-CDC2-4FF8-94EC-786C687AAC0E}"/>
              </a:ext>
            </a:extLst>
          </p:cNvPr>
          <p:cNvSpPr txBox="1"/>
          <p:nvPr/>
        </p:nvSpPr>
        <p:spPr>
          <a:xfrm>
            <a:off x="5632016" y="3774734"/>
            <a:ext cx="21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eorgia Pro Cond Light" panose="02040306050405020303" pitchFamily="18" charset="0"/>
              </a:rPr>
              <a:t>GAN output to .TTF file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11FD7-E8CB-47CB-9C6B-A82932916EF2}"/>
              </a:ext>
            </a:extLst>
          </p:cNvPr>
          <p:cNvSpPr txBox="1"/>
          <p:nvPr/>
        </p:nvSpPr>
        <p:spPr>
          <a:xfrm>
            <a:off x="1348488" y="1837585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Georgia Pro Cond Light" panose="02040306050405020303" pitchFamily="18" charset="0"/>
              </a:rPr>
              <a:t>[Optical Character Recognition(OCR)]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87FEFB-0BB7-463D-A04A-CA3DE54AB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59" b="6284"/>
          <a:stretch/>
        </p:blipFill>
        <p:spPr>
          <a:xfrm>
            <a:off x="838200" y="3915485"/>
            <a:ext cx="5610395" cy="20221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FD492F-68D9-4739-ADDC-63AEDA66C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697" y="1527577"/>
            <a:ext cx="4782627" cy="1734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7C06D7-17C4-4491-9A9D-18E58BD59D0D}"/>
              </a:ext>
            </a:extLst>
          </p:cNvPr>
          <p:cNvSpPr txBox="1"/>
          <p:nvPr/>
        </p:nvSpPr>
        <p:spPr>
          <a:xfrm>
            <a:off x="2580615" y="3546153"/>
            <a:ext cx="1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[</a:t>
            </a:r>
            <a:r>
              <a:rPr lang="en-US" altLang="ko-KR" b="1" dirty="0" err="1">
                <a:latin typeface="Georgia Pro Cond Light" panose="02040306050405020303" pitchFamily="18" charset="0"/>
              </a:rPr>
              <a:t>Wrinie</a:t>
            </a:r>
            <a:r>
              <a:rPr lang="en-US" altLang="ko-KR" b="1" dirty="0">
                <a:latin typeface="Georgia Pro Cond Light" panose="02040306050405020303" pitchFamily="18" charset="0"/>
              </a:rPr>
              <a:t>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4CD6A1-BAE8-4495-B8AA-6D9AE487CB98}"/>
              </a:ext>
            </a:extLst>
          </p:cNvPr>
          <p:cNvSpPr txBox="1"/>
          <p:nvPr/>
        </p:nvSpPr>
        <p:spPr>
          <a:xfrm>
            <a:off x="903968" y="6055950"/>
            <a:ext cx="5478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eorgia Pro Cond Light" panose="02040306050405020303" pitchFamily="18" charset="0"/>
              </a:rPr>
              <a:t>The basic model architecture is GAN, but it specialized in Korean 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3DC37-D983-4106-85C6-B3AB583F2519}"/>
              </a:ext>
            </a:extLst>
          </p:cNvPr>
          <p:cNvSpPr txBox="1"/>
          <p:nvPr/>
        </p:nvSpPr>
        <p:spPr>
          <a:xfrm>
            <a:off x="838200" y="2367936"/>
            <a:ext cx="4981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02124"/>
                </a:solidFill>
                <a:effectLst/>
                <a:latin typeface="Georgia Pro Cond Light" panose="02040306050405020303" pitchFamily="18" charset="0"/>
              </a:rPr>
              <a:t>a technology that recognizes text within a digital image</a:t>
            </a:r>
            <a:endParaRPr lang="ko-KR" altLang="en-US" sz="1600" dirty="0">
              <a:latin typeface="Georgia Pro Cond Light" panose="02040306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F74A4-5730-469E-9E0C-6D4D97125360}"/>
              </a:ext>
            </a:extLst>
          </p:cNvPr>
          <p:cNvSpPr txBox="1"/>
          <p:nvPr/>
        </p:nvSpPr>
        <p:spPr>
          <a:xfrm>
            <a:off x="7883292" y="3546153"/>
            <a:ext cx="1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Georgia Pro Cond Light" panose="02040306050405020303" pitchFamily="18" charset="0"/>
              </a:rPr>
              <a:t>[DM-FONT]</a:t>
            </a:r>
            <a:endParaRPr lang="ko-KR" altLang="en-US" b="1" dirty="0">
              <a:latin typeface="Georgia Pro Cond Light" panose="020403060504050203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863537-7DCD-422E-8439-9FE0DB74D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401" y="3915485"/>
            <a:ext cx="4189781" cy="1795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219CC5-E2A7-4644-A7E8-F1CED76A6E0E}"/>
              </a:ext>
            </a:extLst>
          </p:cNvPr>
          <p:cNvSpPr txBox="1"/>
          <p:nvPr/>
        </p:nvSpPr>
        <p:spPr>
          <a:xfrm>
            <a:off x="6210417" y="5856162"/>
            <a:ext cx="530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eorgia Pro Cond Light" panose="02040306050405020303" pitchFamily="18" charset="0"/>
              </a:rPr>
              <a:t>DM-FONT is developed by </a:t>
            </a:r>
            <a:r>
              <a:rPr lang="en-US" altLang="ko-KR" sz="1600" dirty="0" err="1">
                <a:latin typeface="Georgia Pro Cond Light" panose="02040306050405020303" pitchFamily="18" charset="0"/>
              </a:rPr>
              <a:t>clova</a:t>
            </a:r>
            <a:r>
              <a:rPr lang="en-US" altLang="ko-KR" sz="1600" dirty="0">
                <a:latin typeface="Georgia Pro Cond Light" panose="02040306050405020303" pitchFamily="18" charset="0"/>
              </a:rPr>
              <a:t> ai (NAVER) </a:t>
            </a:r>
          </a:p>
          <a:p>
            <a:pPr algn="ctr"/>
            <a:r>
              <a:rPr lang="en-US" altLang="ko-KR" sz="1600" dirty="0">
                <a:latin typeface="Georgia Pro Cond Light" panose="02040306050405020303" pitchFamily="18" charset="0"/>
              </a:rPr>
              <a:t>and it divides single Korean alphabet and learn by 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D1F27D-8CD0-4FB7-9918-AF849F98C375}"/>
              </a:ext>
            </a:extLst>
          </p:cNvPr>
          <p:cNvSpPr txBox="1"/>
          <p:nvPr/>
        </p:nvSpPr>
        <p:spPr>
          <a:xfrm>
            <a:off x="1201935" y="112323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Proposed Solution</a:t>
            </a:r>
            <a:endParaRPr lang="ko-KR" altLang="en-US" sz="4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9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875</Words>
  <Application>Microsoft Office PowerPoint</Application>
  <PresentationFormat>와이드스크린</PresentationFormat>
  <Paragraphs>164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Apple SD Gothic Neo</vt:lpstr>
      <vt:lpstr>맑은 고딕</vt:lpstr>
      <vt:lpstr>Lucida Grande</vt:lpstr>
      <vt:lpstr>Georgia Pro Cond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이다솔</cp:lastModifiedBy>
  <cp:revision>40</cp:revision>
  <dcterms:created xsi:type="dcterms:W3CDTF">2020-05-15T03:41:41Z</dcterms:created>
  <dcterms:modified xsi:type="dcterms:W3CDTF">2021-09-16T04:34:28Z</dcterms:modified>
</cp:coreProperties>
</file>